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sldIdLst>
    <p:sldId id="256" r:id="rId3"/>
    <p:sldId id="259" r:id="rId4"/>
    <p:sldId id="262" r:id="rId5"/>
    <p:sldId id="271" r:id="rId6"/>
    <p:sldId id="263" r:id="rId7"/>
    <p:sldId id="281" r:id="rId8"/>
    <p:sldId id="264" r:id="rId9"/>
    <p:sldId id="282" r:id="rId10"/>
    <p:sldId id="258" r:id="rId11"/>
    <p:sldId id="265" r:id="rId12"/>
    <p:sldId id="269" r:id="rId14"/>
    <p:sldId id="270" r:id="rId15"/>
    <p:sldId id="268" r:id="rId16"/>
    <p:sldId id="266" r:id="rId17"/>
    <p:sldId id="284" r:id="rId18"/>
    <p:sldId id="29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635"/>
    <a:srgbClr val="9EFF29"/>
    <a:srgbClr val="C80064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NUmpy is a data handling library 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0805" y="1009015"/>
            <a:ext cx="5225415" cy="2478405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Bahnschrift" panose="020B0502040204020203" charset="0"/>
                <a:cs typeface="Bahnschrift" panose="020B0502040204020203" charset="0"/>
              </a:rPr>
              <a:t>MACHINE LEARNING BASICS WITH PYTHON:</a:t>
            </a:r>
            <a:br>
              <a:rPr lang="en-US" sz="28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Bahnschrift" panose="020B0502040204020203" charset="0"/>
                <a:cs typeface="Bahnschrift" panose="020B0502040204020203" charset="0"/>
              </a:rPr>
            </a:br>
            <a:r>
              <a:rPr lang="en-US" sz="28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  <a:latin typeface="Bahnschrift" panose="020B0502040204020203" charset="0"/>
                <a:cs typeface="Bahnschrift" panose="020B0502040204020203" charset="0"/>
              </a:rPr>
              <a:t>USE CASE: CUSTOMER TELECOM CHURN PREDICTION</a:t>
            </a:r>
            <a:endParaRPr lang="en-US" sz="2800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505" y="3854450"/>
            <a:ext cx="4395470" cy="1100455"/>
          </a:xfr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P Simplified Light" panose="020B0404020204020204" charset="0"/>
                <a:cs typeface="HP Simplified Light" panose="020B0404020204020204" charset="0"/>
              </a:rPr>
              <a:t>PRESENTER: FATIMAH TASALLAH RUFAI</a:t>
            </a:r>
            <a:endParaRPr lang="en-US" sz="2000" b="1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HP Simplified Light" panose="020B0404020204020204" charset="0"/>
              <a:cs typeface="HP Simplified Light" panose="020B0404020204020204" charset="0"/>
            </a:endParaRPr>
          </a:p>
          <a:p>
            <a:pPr algn="ctr"/>
            <a:r>
              <a:rPr lang="en-US" sz="2000" b="1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P Simplified Light" panose="020B0404020204020204" charset="0"/>
                <a:cs typeface="HP Simplified Light" panose="020B0404020204020204" charset="0"/>
              </a:rPr>
              <a:t>CO-PRESENTER: AMINAH MARDIYYAH RUFAI</a:t>
            </a:r>
            <a:endParaRPr lang="en-US" sz="2000" b="1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HP Simplified Light" panose="020B0404020204020204" charset="0"/>
              <a:cs typeface="HP Simplified Light" panose="020B04040202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BASIC MACHINE LEARNING LIBRARIES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575" y="1565910"/>
            <a:ext cx="6917055" cy="3359785"/>
          </a:xfrm>
        </p:spPr>
        <p:txBody>
          <a:bodyPr>
            <a:normAutofit lnSpcReduction="20000"/>
          </a:bodyPr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Pan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el 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Da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ta(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) - for data preprocessing.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NUMPY(Num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erical </a:t>
            </a: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Py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thon) - for linear algebra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MATPLOTLIB -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for data visualization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SEABORN -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also for visualization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SCIKITLEARN(SKLearn) -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for working with classical ML algortihms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pandas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7631430" y="299085"/>
            <a:ext cx="1444625" cy="1266190"/>
          </a:xfrm>
          <a:prstGeom prst="rect">
            <a:avLst/>
          </a:prstGeom>
        </p:spPr>
      </p:pic>
      <p:pic>
        <p:nvPicPr>
          <p:cNvPr id="5" name="Picture 4" descr="image5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435" y="1565275"/>
            <a:ext cx="1531620" cy="603250"/>
          </a:xfrm>
          <a:prstGeom prst="rect">
            <a:avLst/>
          </a:prstGeom>
        </p:spPr>
      </p:pic>
      <p:pic>
        <p:nvPicPr>
          <p:cNvPr id="6" name="Picture 5" descr="logo2.hi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0" y="2318385"/>
            <a:ext cx="2087880" cy="348615"/>
          </a:xfrm>
          <a:prstGeom prst="rect">
            <a:avLst/>
          </a:prstGeom>
        </p:spPr>
      </p:pic>
      <p:pic>
        <p:nvPicPr>
          <p:cNvPr id="7" name="Picture 6" descr="1200px-Scikit_learn_logo_small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55" y="3693160"/>
            <a:ext cx="2488565" cy="7804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930" y="2795905"/>
            <a:ext cx="1655445" cy="405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4290" y="92710"/>
            <a:ext cx="4842510" cy="970280"/>
          </a:xfrm>
        </p:spPr>
        <p:txBody>
          <a:bodyPr>
            <a:normAutofit fontScale="90000"/>
          </a:bodyPr>
          <a:p>
            <a:r>
              <a:rPr lang="en-US"/>
              <a:t>OTHER COMMON LIBRARIES ARE</a:t>
            </a:r>
            <a:endParaRPr lang="en-US"/>
          </a:p>
        </p:txBody>
      </p:sp>
      <p:pic>
        <p:nvPicPr>
          <p:cNvPr id="6" name="Content Placeholder 5" descr="0_pe5dHImilCdgm_GC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684655"/>
            <a:ext cx="2553970" cy="1533525"/>
          </a:xfrm>
          <a:prstGeom prst="rect">
            <a:avLst/>
          </a:prstGeom>
        </p:spPr>
      </p:pic>
      <p:pic>
        <p:nvPicPr>
          <p:cNvPr id="7" name="Content Placeholder 6" descr="download 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7465" y="1684655"/>
            <a:ext cx="1403350" cy="1403350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10" y="1829435"/>
            <a:ext cx="2081530" cy="941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800" y="3590290"/>
            <a:ext cx="2390775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" y="3420745"/>
            <a:ext cx="2856865" cy="1636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9610" y="1784350"/>
            <a:ext cx="4157980" cy="1688465"/>
          </a:xfrm>
        </p:spPr>
        <p:txBody>
          <a:bodyPr>
            <a:normAutofit fontScale="90000"/>
          </a:bodyPr>
          <a:p>
            <a:r>
              <a:rPr lang="en-US">
                <a:latin typeface="Bahnschrift" panose="020B0502040204020203" charset="0"/>
                <a:cs typeface="Bahnschrift" panose="020B0502040204020203" charset="0"/>
              </a:rPr>
              <a:t>HANDS-ON-PRACTICE WITH JUPYTER NOTEBOOK</a:t>
            </a:r>
            <a:endParaRPr lang="en-US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0" y="1349375"/>
            <a:ext cx="3952875" cy="3678555"/>
          </a:xfrm>
          <a:prstGeom prst="rect">
            <a:avLst/>
          </a:prstGeom>
        </p:spPr>
      </p:pic>
      <p:pic>
        <p:nvPicPr>
          <p:cNvPr id="4" name="Picture 3" descr="Cap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305560"/>
            <a:ext cx="4481830" cy="37230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74415" y="338455"/>
            <a:ext cx="561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>
                <a:solidFill>
                  <a:srgbClr val="0000CC"/>
                </a:solidFill>
                <a:latin typeface="Bahnschrift" panose="020B0502040204020203" charset="0"/>
                <a:cs typeface="Bahnschrift" panose="020B0502040204020203" charset="0"/>
              </a:rPr>
              <a:t>A PEEK INTO THE DATASET</a:t>
            </a:r>
            <a:endParaRPr lang="en-US" sz="3600" b="1">
              <a:solidFill>
                <a:srgbClr val="0000CC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406400"/>
            <a:ext cx="7146925" cy="725170"/>
          </a:xfrm>
        </p:spPr>
        <p:txBody>
          <a:bodyPr>
            <a:normAutofit fontScale="90000"/>
          </a:bodyPr>
          <a:p>
            <a:r>
              <a:rPr lang="en-US"/>
              <a:t>MACHINE LEARNING ALGORTIHMS USED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3900" y="1268095"/>
            <a:ext cx="7028180" cy="3623310"/>
          </a:xfrm>
        </p:spPr>
        <p:txBody>
          <a:bodyPr/>
          <a:p>
            <a:r>
              <a:rPr lang="en-US"/>
              <a:t>Catboost</a:t>
            </a:r>
            <a:endParaRPr lang="en-US"/>
          </a:p>
          <a:p>
            <a:r>
              <a:rPr lang="en-US"/>
              <a:t>Logistic regression</a:t>
            </a:r>
            <a:endParaRPr lang="en-US"/>
          </a:p>
          <a:p>
            <a:r>
              <a:rPr lang="en-US"/>
              <a:t>KNearest Neighbor(KNN)</a:t>
            </a:r>
            <a:endParaRPr lang="en-US"/>
          </a:p>
          <a:p>
            <a:r>
              <a:rPr lang="en-US"/>
              <a:t>Naive Bayes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Catboost gave an accuracy of 0.8454</a:t>
            </a:r>
            <a:endParaRPr lang="en-US"/>
          </a:p>
          <a:p>
            <a:r>
              <a:rPr lang="en-US"/>
              <a:t>Logistic Regression gave an accuracy of 0.779</a:t>
            </a:r>
            <a:endParaRPr lang="en-US"/>
          </a:p>
          <a:p>
            <a:r>
              <a:rPr lang="en-US"/>
              <a:t>KNN gave an accuracy of 0.760</a:t>
            </a:r>
            <a:endParaRPr lang="en-US"/>
          </a:p>
          <a:p>
            <a:r>
              <a:rPr lang="en-US"/>
              <a:t>Naive Bayes gave an accuracy of 0.746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145" y="902970"/>
            <a:ext cx="562483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US - Fatimah Tasallah Rufai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835" y="1268095"/>
            <a:ext cx="6712585" cy="3420110"/>
          </a:xfrm>
        </p:spPr>
        <p:txBody>
          <a:bodyPr>
            <a:normAutofit fontScale="90000"/>
          </a:bodyPr>
          <a:lstStyle/>
          <a:p>
            <a:r>
              <a:rPr lang="en-US" dirty="0"/>
              <a:t>I am a machine learning beginner and a 3D Africa campus ambassador</a:t>
            </a:r>
            <a:endParaRPr lang="en-US" dirty="0"/>
          </a:p>
          <a:p>
            <a:r>
              <a:rPr lang="en-US" dirty="0">
                <a:sym typeface="+mn-ea"/>
              </a:rPr>
              <a:t>I am an aspiring Pysiotherapist and an AI enthusiast</a:t>
            </a:r>
            <a:endParaRPr lang="en-US" dirty="0"/>
          </a:p>
          <a:p>
            <a:r>
              <a:rPr lang="en-US" dirty="0"/>
              <a:t>My Goal is use AI to facilitate therapeutic and rehabilitation process as a Physiotherapist</a:t>
            </a:r>
            <a:endParaRPr lang="en-US" dirty="0"/>
          </a:p>
          <a:p>
            <a:r>
              <a:rPr lang="en-US" dirty="0"/>
              <a:t>And also insipire females into this very exciting and interesting field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us - Aminah Mardiyyah Rufai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22145" y="1002030"/>
            <a:ext cx="6976745" cy="3844925"/>
          </a:xfrm>
        </p:spPr>
        <p:txBody>
          <a:bodyPr/>
          <a:lstStyle/>
          <a:p>
            <a:r>
              <a:rPr lang="en-US" sz="2400" dirty="0"/>
              <a:t>I hold a Bachelor's degree in Chemical engineering and a Master's degree in Biomedical engineering.</a:t>
            </a:r>
            <a:endParaRPr lang="en-US" sz="2400" dirty="0"/>
          </a:p>
          <a:p>
            <a:r>
              <a:rPr lang="en-US" sz="2400" dirty="0"/>
              <a:t>I code in Python and i'm a Machine learning/Artificial Intelligence enthusiast.</a:t>
            </a:r>
            <a:endParaRPr lang="en-US" sz="2400" dirty="0"/>
          </a:p>
          <a:p>
            <a:r>
              <a:rPr lang="en-US" sz="2400" dirty="0"/>
              <a:t>I currently work at Brainiacs STEM and Robotics.</a:t>
            </a:r>
            <a:endParaRPr lang="en-US" sz="2400" dirty="0"/>
          </a:p>
          <a:p>
            <a:r>
              <a:rPr lang="en-US" sz="2400" dirty="0"/>
              <a:t>I am also an ambassador and an assistant organizer for </a:t>
            </a:r>
            <a:r>
              <a:rPr lang="en-US" sz="2400" b="1" dirty="0"/>
              <a:t>Open Data Science Conference, Lagos Nigeria.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31030" y="1784350"/>
            <a:ext cx="4600575" cy="1688465"/>
          </a:xfrm>
        </p:spPr>
        <p:txBody>
          <a:bodyPr/>
          <a:p>
            <a:r>
              <a:rPr lang="en-US"/>
              <a:t>INTRODUCTION TO MACHINE LEARNING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925" y="3810"/>
            <a:ext cx="5379720" cy="1261745"/>
          </a:xfrm>
        </p:spPr>
        <p:txBody>
          <a:bodyPr>
            <a:normAutofit/>
          </a:bodyPr>
          <a:lstStyle/>
          <a:p>
            <a:r>
              <a:rPr lang="en-US" dirty="0"/>
              <a:t>WHAT  IS MACHINE LEARNING??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0" y="1312545"/>
            <a:ext cx="8902065" cy="37604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8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sz="28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Learn</a:t>
            </a:r>
            <a:endParaRPr lang="en-US" sz="2800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657600" lvl="8" indent="0">
              <a:buNone/>
            </a:pP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</a:t>
            </a:r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</a:t>
            </a:r>
            <a:endParaRPr lang="en-US" sz="2400" b="1" dirty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038860" y="2123440"/>
            <a:ext cx="1865630" cy="535305"/>
          </a:xfrm>
          <a:prstGeom prst="bentConnector3">
            <a:avLst>
              <a:gd name="adj1" fmla="val 5003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/>
          <p:nvPr/>
        </p:nvCxnSpPr>
        <p:spPr>
          <a:xfrm>
            <a:off x="3906520" y="2658745"/>
            <a:ext cx="2199005" cy="854710"/>
          </a:xfrm>
          <a:prstGeom prst="bentConnector3">
            <a:avLst>
              <a:gd name="adj1" fmla="val 50014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355" y="449580"/>
            <a:ext cx="4984750" cy="763905"/>
          </a:xfrm>
        </p:spPr>
        <p:txBody>
          <a:bodyPr>
            <a:normAutofit fontScale="90000"/>
          </a:bodyPr>
          <a:p>
            <a:r>
              <a:rPr lang="en-US" dirty="0">
                <a:sym typeface="+mn-ea"/>
              </a:rPr>
              <a:t>WHAT  IS MACHINE LEARNING??</a:t>
            </a:r>
            <a:br>
              <a:rPr lang="en-US" dirty="0"/>
            </a:br>
            <a:endParaRPr lang="en-US"/>
          </a:p>
        </p:txBody>
      </p:sp>
      <p:pic>
        <p:nvPicPr>
          <p:cNvPr id="4" name="Content Placeholder 3" descr="machinelearning_supervisedunsupervis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" y="1322705"/>
            <a:ext cx="9048750" cy="3772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" y="205740"/>
            <a:ext cx="8607425" cy="857250"/>
          </a:xfrm>
        </p:spPr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</a:rPr>
              <a:t>TYPES OF SUP</a:t>
            </a:r>
            <a:r>
              <a:rPr lang="en-US">
                <a:solidFill>
                  <a:schemeClr val="tx1"/>
                </a:solidFill>
              </a:rPr>
              <a:t>ERVISED</a:t>
            </a:r>
            <a:r>
              <a:rPr lang="en-US"/>
              <a:t> LEARNING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-22860" y="1300480"/>
            <a:ext cx="4185920" cy="379349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REGRESSION ALGOLRITMS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Simple Linear Regression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Multiple Linear Regression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Polynomial Regression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Random Forest Regressor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Support Vector Regressor(SVR).....etc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62425" y="1301115"/>
            <a:ext cx="4524375" cy="379222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CLASSIFICATION ALGORITHMS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Logistic Regression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Random Forest Classifier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 Nearest Neighbor(KNN) Classifier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Support Vector Machine(SVM) Classifier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Decision Tree Classifier....etc.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r>
              <a:rPr lang="en-US">
                <a:solidFill>
                  <a:schemeClr val="bg1"/>
                </a:solidFill>
              </a:rPr>
              <a:t>TYPES OF UNS</a:t>
            </a:r>
            <a:r>
              <a:rPr lang="en-US"/>
              <a:t>UPERVISED LEARNING</a:t>
            </a:r>
            <a:r>
              <a:rPr lang="en-US">
                <a:solidFill>
                  <a:schemeClr val="bg1"/>
                </a:solidFill>
                <a:effectLst/>
                <a:sym typeface="+mn-ea"/>
              </a:rPr>
              <a:t>T</a:t>
            </a:r>
            <a:endParaRPr lang="en-US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1755" y="1200150"/>
            <a:ext cx="4424045" cy="339471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CLUSTERING ALGOLRITMS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Hierarchical clustering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K-means clustering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K-NN (k nearest neighbors)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ASSOCIATION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Apriori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Eclat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6210" y="67945"/>
            <a:ext cx="4931410" cy="11601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Basic Machine Learning Workflow</a:t>
            </a:r>
            <a:endParaRPr lang="en-US" dirty="0"/>
          </a:p>
        </p:txBody>
      </p:sp>
      <p:pic>
        <p:nvPicPr>
          <p:cNvPr id="9" name="Content Placeholder 8" descr="1_KzmIUYPmxgEHhXX7SlbP4w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7340" y="1395730"/>
            <a:ext cx="8317230" cy="3447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Bahnschrift</vt:lpstr>
      <vt:lpstr>HP Simplified Light</vt:lpstr>
      <vt:lpstr>Times New Roman</vt:lpstr>
      <vt:lpstr>Calibri</vt:lpstr>
      <vt:lpstr>Microsoft YaHei</vt:lpstr>
      <vt:lpstr>Arial Unicode MS</vt:lpstr>
      <vt:lpstr>Office Theme</vt:lpstr>
      <vt:lpstr>MACHINE LEARNING BASICS WITH PYTHON: USE CASE: CUSTOMER TELECOM CHURN PREDICTION</vt:lpstr>
      <vt:lpstr>ABOUT US</vt:lpstr>
      <vt:lpstr>About us</vt:lpstr>
      <vt:lpstr>INTRODUCTION TO MACHINE LEARNING</vt:lpstr>
      <vt:lpstr>WHAT  IS MACHINE LEARNING??</vt:lpstr>
      <vt:lpstr>WHAT  IS MACHINE LEARNING?? </vt:lpstr>
      <vt:lpstr>TYPES OF SUPERVISED LEARNING</vt:lpstr>
      <vt:lpstr> TYPES OF UNSUPERVISED LEARNINGT</vt:lpstr>
      <vt:lpstr>A Basic Machine Learning Workflow</vt:lpstr>
      <vt:lpstr>BASIC MACHINE LEARNING LIBRARIES</vt:lpstr>
      <vt:lpstr>OTHER COMMON LIBRARIES ARE</vt:lpstr>
      <vt:lpstr>HANDS-ON-PRACTICE WITH JUPYTER NOTEBOOK</vt:lpstr>
      <vt:lpstr>PowerPoint 演示文稿</vt:lpstr>
      <vt:lpstr>MACHINE LEARNING ALGORTIHMS USED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TAHA</cp:lastModifiedBy>
  <cp:revision>5</cp:revision>
  <dcterms:created xsi:type="dcterms:W3CDTF">2017-08-01T15:40:00Z</dcterms:created>
  <dcterms:modified xsi:type="dcterms:W3CDTF">2019-10-31T08:13:39Z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