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89" r:id="rId3"/>
    <p:sldId id="257" r:id="rId4"/>
    <p:sldId id="258" r:id="rId5"/>
    <p:sldId id="291" r:id="rId6"/>
    <p:sldId id="296" r:id="rId7"/>
    <p:sldId id="297" r:id="rId8"/>
    <p:sldId id="298" r:id="rId9"/>
    <p:sldId id="302" r:id="rId10"/>
    <p:sldId id="299" r:id="rId11"/>
    <p:sldId id="300" r:id="rId12"/>
    <p:sldId id="292" r:id="rId13"/>
    <p:sldId id="295" r:id="rId14"/>
    <p:sldId id="294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Fira Sans" panose="020B0503050000020004" pitchFamily="34" charset="0"/>
      <p:regular r:id="rId30"/>
      <p:bold r:id="rId31"/>
      <p:italic r:id="rId32"/>
      <p:boldItalic r:id="rId33"/>
    </p:embeddedFont>
    <p:embeddedFont>
      <p:font typeface="Fira Sans Medium" panose="020B0603050000020004" pitchFamily="34" charset="0"/>
      <p:regular r:id="rId34"/>
      <p:bold r:id="rId35"/>
      <p:italic r:id="rId36"/>
      <p:boldItalic r:id="rId37"/>
    </p:embeddedFont>
    <p:embeddedFont>
      <p:font typeface="Fira Sans SemiBold" panose="020B0603050000020004" pitchFamily="34" charset="0"/>
      <p:regular r:id="rId38"/>
      <p:bold r:id="rId39"/>
      <p:italic r:id="rId40"/>
      <p:boldItalic r:id="rId41"/>
    </p:embeddedFont>
    <p:embeddedFont>
      <p:font typeface="open sans" panose="020B0606030504020204" pitchFamily="34" charset="0"/>
      <p:regular r:id="rId42"/>
      <p:bold r:id="rId43"/>
      <p:italic r:id="rId44"/>
      <p:boldItalic r:id="rId45"/>
    </p:embeddedFont>
    <p:embeddedFont>
      <p:font typeface="Times" panose="02020603050405020304" pitchFamily="18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2" userDrawn="1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>
      <p:cViewPr varScale="1">
        <p:scale>
          <a:sx n="90" d="100"/>
          <a:sy n="90" d="100"/>
        </p:scale>
        <p:origin x="756" y="72"/>
      </p:cViewPr>
      <p:guideLst>
        <p:guide orient="horz" pos="259"/>
        <p:guide pos="2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font" Target="fonts/font22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font" Target="fonts/font2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font" Target="fonts/font23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929290261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929290261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256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84751E7E-D1F5-D956-1DD8-E697D7D3C24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973697" y="-11696"/>
            <a:ext cx="2047461" cy="456721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myEmail@example.com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sername/my_project.git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197881" y="869375"/>
            <a:ext cx="5484547" cy="3866517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457200" y="411475"/>
            <a:ext cx="4793290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Learning Progress Review</a:t>
            </a:r>
          </a:p>
        </p:txBody>
      </p:sp>
      <p:sp>
        <p:nvSpPr>
          <p:cNvPr id="165" name="Google Shape;165;p13"/>
          <p:cNvSpPr txBox="1"/>
          <p:nvPr/>
        </p:nvSpPr>
        <p:spPr>
          <a:xfrm>
            <a:off x="586589" y="3058567"/>
            <a:ext cx="2995454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By : </a:t>
            </a:r>
            <a:r>
              <a:rPr lang="en-US" sz="1600" b="1" dirty="0" err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Nawasena</a:t>
            </a:r>
            <a:r>
              <a:rPr lang="en-US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 Team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600" dirty="0">
              <a:latin typeface="Fira Sans"/>
              <a:ea typeface="Fira Sans"/>
              <a:cs typeface="Fira Sans"/>
              <a:sym typeface="Fira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Dimas Fidel Fikriansyah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b="1" dirty="0" err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Erlina</a:t>
            </a:r>
            <a:r>
              <a:rPr lang="en-US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 Agustin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Hafiz Ramadhan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b="1" dirty="0" err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Irvan</a:t>
            </a:r>
            <a:r>
              <a:rPr lang="en-US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Syahputra</a:t>
            </a:r>
            <a:endParaRPr lang="en-US"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C93C-563F-510E-396B-F6F99B4E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163"/>
            <a:ext cx="2995026" cy="572700"/>
          </a:xfrm>
          <a:ln>
            <a:solidFill>
              <a:schemeClr val="accent4"/>
            </a:solidFill>
          </a:ln>
        </p:spPr>
        <p:txBody>
          <a:bodyPr/>
          <a:lstStyle/>
          <a:p>
            <a:r>
              <a:rPr lang="en-US" b="1" dirty="0">
                <a:latin typeface="Fira Sans" panose="020B0503050000020004" pitchFamily="34" charset="0"/>
              </a:rPr>
              <a:t>Basic </a:t>
            </a:r>
            <a:r>
              <a:rPr lang="en-US" b="1" dirty="0">
                <a:solidFill>
                  <a:schemeClr val="accent1"/>
                </a:solidFill>
                <a:latin typeface="Fira Sans" panose="020B0503050000020004" pitchFamily="34" charset="0"/>
              </a:rPr>
              <a:t>Command</a:t>
            </a:r>
            <a:endParaRPr lang="id-ID" b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7D9DE92-D934-D586-FF28-D2DE7C5A9CBD}"/>
              </a:ext>
            </a:extLst>
          </p:cNvPr>
          <p:cNvSpPr txBox="1">
            <a:spLocks/>
          </p:cNvSpPr>
          <p:nvPr/>
        </p:nvSpPr>
        <p:spPr>
          <a:xfrm>
            <a:off x="4572000" y="1577777"/>
            <a:ext cx="4472951" cy="341640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highlight>
                  <a:srgbClr val="00FF00"/>
                </a:highlight>
                <a:latin typeface="Fira Sans" panose="020B0503050000020004" pitchFamily="34" charset="0"/>
              </a:rPr>
              <a:t>Update </a:t>
            </a: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olidFill>
                  <a:schemeClr val="tx1"/>
                </a:solidFill>
                <a:latin typeface="Fira Sans" panose="020B0503050000020004" pitchFamily="34" charset="0"/>
                <a:sym typeface="Wingdings" panose="05000000000000000000" pitchFamily="2" charset="2"/>
              </a:rPr>
              <a:t>merubah</a:t>
            </a: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  <a:sym typeface="Wingdings" panose="05000000000000000000" pitchFamily="2" charset="2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Fira Sans" panose="020B0503050000020004" pitchFamily="34" charset="0"/>
                <a:sym typeface="Wingdings" panose="05000000000000000000" pitchFamily="2" charset="2"/>
              </a:rPr>
              <a:t>isi</a:t>
            </a: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  <a:sym typeface="Wingdings" panose="05000000000000000000" pitchFamily="2" charset="2"/>
              </a:rPr>
              <a:t> data</a:t>
            </a:r>
            <a:endParaRPr lang="en-US" sz="1400" b="1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Misal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. Jika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kita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ingin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merubah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data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semua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mahasiswa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memiliki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IPK 3.04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menjadi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3.80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maka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;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Basic Command :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Update </a:t>
            </a:r>
            <a:r>
              <a:rPr lang="en-US" sz="1400" b="1" dirty="0" err="1">
                <a:solidFill>
                  <a:schemeClr val="accent3"/>
                </a:solidFill>
                <a:latin typeface="Fira Sans" panose="020B0503050000020004" pitchFamily="34" charset="0"/>
              </a:rPr>
              <a:t>table_name</a:t>
            </a:r>
            <a:r>
              <a:rPr lang="en-US" sz="1400" b="1" dirty="0">
                <a:solidFill>
                  <a:schemeClr val="accent3"/>
                </a:solidFill>
                <a:latin typeface="Fira Sans" panose="020B0503050000020004" pitchFamily="34" charset="0"/>
              </a:rPr>
              <a:t> </a:t>
            </a:r>
            <a:r>
              <a:rPr lang="en-US" sz="1400" b="1" dirty="0">
                <a:solidFill>
                  <a:schemeClr val="accent5"/>
                </a:solidFill>
                <a:latin typeface="Fira Sans" panose="020B0503050000020004" pitchFamily="34" charset="0"/>
              </a:rPr>
              <a:t>set</a:t>
            </a: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Fira Sans" panose="020B0503050000020004" pitchFamily="34" charset="0"/>
              </a:rPr>
              <a:t>column_name</a:t>
            </a: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 = value </a:t>
            </a:r>
            <a:r>
              <a:rPr lang="en-US" sz="1400" b="1" dirty="0">
                <a:solidFill>
                  <a:schemeClr val="accent3"/>
                </a:solidFill>
                <a:highlight>
                  <a:srgbClr val="FFFF00"/>
                </a:highlight>
                <a:latin typeface="Fira Sans" panose="020B0503050000020004" pitchFamily="34" charset="0"/>
              </a:rPr>
              <a:t>where</a:t>
            </a: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 condition </a:t>
            </a:r>
          </a:p>
          <a:p>
            <a:pPr marL="11430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Contoh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: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Update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mahasiswa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set IPK = 3.80 where IPK = 3.04</a:t>
            </a:r>
          </a:p>
          <a:p>
            <a:pPr marL="114300" indent="0">
              <a:buNone/>
            </a:pPr>
            <a:endParaRPr lang="en-US" sz="1400" b="1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Font typeface="Arial"/>
              <a:buNone/>
            </a:pPr>
            <a:endParaRPr lang="en-US" sz="1400" dirty="0">
              <a:solidFill>
                <a:schemeClr val="tx1"/>
              </a:solidFill>
              <a:latin typeface="Fira Sans" panose="020B0503050000020004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5A392F3-A6CD-6C26-1CE2-5DBE73ADE829}"/>
              </a:ext>
            </a:extLst>
          </p:cNvPr>
          <p:cNvSpPr txBox="1">
            <a:spLocks/>
          </p:cNvSpPr>
          <p:nvPr/>
        </p:nvSpPr>
        <p:spPr>
          <a:xfrm>
            <a:off x="4571999" y="1127054"/>
            <a:ext cx="4472951" cy="46135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b="1" dirty="0">
                <a:solidFill>
                  <a:schemeClr val="tx1"/>
                </a:solidFill>
                <a:latin typeface="Fira Sans" panose="020B0503050000020004" pitchFamily="34" charset="0"/>
              </a:rPr>
              <a:t>DML</a:t>
            </a:r>
          </a:p>
        </p:txBody>
      </p:sp>
      <p:grpSp>
        <p:nvGrpSpPr>
          <p:cNvPr id="24" name="Google Shape;2525;p29">
            <a:extLst>
              <a:ext uri="{FF2B5EF4-FFF2-40B4-BE49-F238E27FC236}">
                <a16:creationId xmlns:a16="http://schemas.microsoft.com/office/drawing/2014/main" id="{FA00827D-4611-6ACA-0355-F6619670C2A4}"/>
              </a:ext>
            </a:extLst>
          </p:cNvPr>
          <p:cNvGrpSpPr/>
          <p:nvPr/>
        </p:nvGrpSpPr>
        <p:grpSpPr>
          <a:xfrm>
            <a:off x="940934" y="1785765"/>
            <a:ext cx="2511292" cy="1616653"/>
            <a:chOff x="7450062" y="2131854"/>
            <a:chExt cx="1013778" cy="643456"/>
          </a:xfrm>
        </p:grpSpPr>
        <p:sp>
          <p:nvSpPr>
            <p:cNvPr id="25" name="Google Shape;2526;p29">
              <a:extLst>
                <a:ext uri="{FF2B5EF4-FFF2-40B4-BE49-F238E27FC236}">
                  <a16:creationId xmlns:a16="http://schemas.microsoft.com/office/drawing/2014/main" id="{C8908545-5F37-E9C8-30E0-9A35F5582718}"/>
                </a:ext>
              </a:extLst>
            </p:cNvPr>
            <p:cNvSpPr/>
            <p:nvPr/>
          </p:nvSpPr>
          <p:spPr>
            <a:xfrm>
              <a:off x="7450062" y="2131854"/>
              <a:ext cx="1013778" cy="643456"/>
            </a:xfrm>
            <a:custGeom>
              <a:avLst/>
              <a:gdLst/>
              <a:ahLst/>
              <a:cxnLst/>
              <a:rect l="l" t="t" r="r" b="b"/>
              <a:pathLst>
                <a:path w="30688" h="19478" extrusionOk="0">
                  <a:moveTo>
                    <a:pt x="2471" y="1"/>
                  </a:moveTo>
                  <a:cubicBezTo>
                    <a:pt x="1109" y="1"/>
                    <a:pt x="0" y="1109"/>
                    <a:pt x="0" y="2471"/>
                  </a:cubicBezTo>
                  <a:lnTo>
                    <a:pt x="0" y="17007"/>
                  </a:lnTo>
                  <a:cubicBezTo>
                    <a:pt x="0" y="18369"/>
                    <a:pt x="1109" y="19477"/>
                    <a:pt x="2471" y="19477"/>
                  </a:cubicBezTo>
                  <a:lnTo>
                    <a:pt x="28218" y="19477"/>
                  </a:lnTo>
                  <a:cubicBezTo>
                    <a:pt x="29579" y="19477"/>
                    <a:pt x="30688" y="18369"/>
                    <a:pt x="30688" y="17007"/>
                  </a:cubicBezTo>
                  <a:lnTo>
                    <a:pt x="30688" y="2471"/>
                  </a:lnTo>
                  <a:cubicBezTo>
                    <a:pt x="30688" y="1109"/>
                    <a:pt x="29579" y="1"/>
                    <a:pt x="2821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27;p29">
              <a:extLst>
                <a:ext uri="{FF2B5EF4-FFF2-40B4-BE49-F238E27FC236}">
                  <a16:creationId xmlns:a16="http://schemas.microsoft.com/office/drawing/2014/main" id="{F4184B50-7E24-1F98-5F07-91832FADBCC6}"/>
                </a:ext>
              </a:extLst>
            </p:cNvPr>
            <p:cNvSpPr/>
            <p:nvPr/>
          </p:nvSpPr>
          <p:spPr>
            <a:xfrm>
              <a:off x="7631060" y="2416418"/>
              <a:ext cx="650756" cy="353640"/>
            </a:xfrm>
            <a:custGeom>
              <a:avLst/>
              <a:gdLst/>
              <a:ahLst/>
              <a:cxnLst/>
              <a:rect l="l" t="t" r="r" b="b"/>
              <a:pathLst>
                <a:path w="19699" h="10705" extrusionOk="0">
                  <a:moveTo>
                    <a:pt x="4054" y="1"/>
                  </a:moveTo>
                  <a:cubicBezTo>
                    <a:pt x="3294" y="1"/>
                    <a:pt x="2629" y="508"/>
                    <a:pt x="2439" y="1236"/>
                  </a:cubicBezTo>
                  <a:cubicBezTo>
                    <a:pt x="2439" y="1236"/>
                    <a:pt x="2439" y="1268"/>
                    <a:pt x="2439" y="1268"/>
                  </a:cubicBezTo>
                  <a:lnTo>
                    <a:pt x="32" y="9407"/>
                  </a:lnTo>
                  <a:cubicBezTo>
                    <a:pt x="0" y="9502"/>
                    <a:pt x="0" y="9597"/>
                    <a:pt x="32" y="9660"/>
                  </a:cubicBezTo>
                  <a:cubicBezTo>
                    <a:pt x="285" y="10293"/>
                    <a:pt x="887" y="10705"/>
                    <a:pt x="1584" y="10705"/>
                  </a:cubicBezTo>
                  <a:lnTo>
                    <a:pt x="15581" y="10705"/>
                  </a:lnTo>
                  <a:cubicBezTo>
                    <a:pt x="16310" y="10705"/>
                    <a:pt x="16943" y="10230"/>
                    <a:pt x="17165" y="9502"/>
                  </a:cubicBezTo>
                  <a:cubicBezTo>
                    <a:pt x="17165" y="9502"/>
                    <a:pt x="17165" y="9502"/>
                    <a:pt x="17165" y="9470"/>
                  </a:cubicBezTo>
                  <a:lnTo>
                    <a:pt x="19603" y="2154"/>
                  </a:lnTo>
                  <a:cubicBezTo>
                    <a:pt x="19603" y="2123"/>
                    <a:pt x="19603" y="2091"/>
                    <a:pt x="19635" y="2091"/>
                  </a:cubicBezTo>
                  <a:cubicBezTo>
                    <a:pt x="19667" y="1933"/>
                    <a:pt x="19698" y="1774"/>
                    <a:pt x="19698" y="1648"/>
                  </a:cubicBezTo>
                  <a:cubicBezTo>
                    <a:pt x="19698" y="729"/>
                    <a:pt x="18970" y="1"/>
                    <a:pt x="1805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28;p29">
              <a:extLst>
                <a:ext uri="{FF2B5EF4-FFF2-40B4-BE49-F238E27FC236}">
                  <a16:creationId xmlns:a16="http://schemas.microsoft.com/office/drawing/2014/main" id="{6ECACE87-C465-75F4-0D89-625211EB2DD8}"/>
                </a:ext>
              </a:extLst>
            </p:cNvPr>
            <p:cNvSpPr/>
            <p:nvPr/>
          </p:nvSpPr>
          <p:spPr>
            <a:xfrm>
              <a:off x="7654053" y="2314934"/>
              <a:ext cx="534638" cy="326452"/>
            </a:xfrm>
            <a:custGeom>
              <a:avLst/>
              <a:gdLst/>
              <a:ahLst/>
              <a:cxnLst/>
              <a:rect l="l" t="t" r="r" b="b"/>
              <a:pathLst>
                <a:path w="16184" h="9882" extrusionOk="0">
                  <a:moveTo>
                    <a:pt x="1553" y="1"/>
                  </a:moveTo>
                  <a:cubicBezTo>
                    <a:pt x="698" y="1"/>
                    <a:pt x="1" y="698"/>
                    <a:pt x="1" y="1553"/>
                  </a:cubicBezTo>
                  <a:lnTo>
                    <a:pt x="1" y="7633"/>
                  </a:lnTo>
                  <a:cubicBezTo>
                    <a:pt x="1" y="7823"/>
                    <a:pt x="33" y="9090"/>
                    <a:pt x="33" y="9882"/>
                  </a:cubicBezTo>
                  <a:cubicBezTo>
                    <a:pt x="64" y="9882"/>
                    <a:pt x="761" y="7697"/>
                    <a:pt x="824" y="7538"/>
                  </a:cubicBezTo>
                  <a:lnTo>
                    <a:pt x="1616" y="4846"/>
                  </a:lnTo>
                  <a:cubicBezTo>
                    <a:pt x="1616" y="4846"/>
                    <a:pt x="1616" y="4846"/>
                    <a:pt x="1616" y="4815"/>
                  </a:cubicBezTo>
                  <a:cubicBezTo>
                    <a:pt x="1901" y="3801"/>
                    <a:pt x="2820" y="3105"/>
                    <a:pt x="3865" y="3105"/>
                  </a:cubicBezTo>
                  <a:lnTo>
                    <a:pt x="16184" y="3105"/>
                  </a:lnTo>
                  <a:cubicBezTo>
                    <a:pt x="16184" y="2851"/>
                    <a:pt x="16184" y="2693"/>
                    <a:pt x="16152" y="2566"/>
                  </a:cubicBezTo>
                  <a:cubicBezTo>
                    <a:pt x="15931" y="1964"/>
                    <a:pt x="15360" y="1553"/>
                    <a:pt x="14695" y="1553"/>
                  </a:cubicBezTo>
                  <a:lnTo>
                    <a:pt x="7507" y="1553"/>
                  </a:lnTo>
                  <a:lnTo>
                    <a:pt x="6081" y="128"/>
                  </a:lnTo>
                  <a:cubicBezTo>
                    <a:pt x="6018" y="33"/>
                    <a:pt x="5923" y="1"/>
                    <a:pt x="5796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29;p29">
              <a:extLst>
                <a:ext uri="{FF2B5EF4-FFF2-40B4-BE49-F238E27FC236}">
                  <a16:creationId xmlns:a16="http://schemas.microsoft.com/office/drawing/2014/main" id="{E841B0E0-F284-7DA2-BC50-BF609B1DF11C}"/>
                </a:ext>
              </a:extLst>
            </p:cNvPr>
            <p:cNvSpPr/>
            <p:nvPr/>
          </p:nvSpPr>
          <p:spPr>
            <a:xfrm>
              <a:off x="7828775" y="2323325"/>
              <a:ext cx="273100" cy="273067"/>
            </a:xfrm>
            <a:custGeom>
              <a:avLst/>
              <a:gdLst/>
              <a:ahLst/>
              <a:cxnLst/>
              <a:rect l="l" t="t" r="r" b="b"/>
              <a:pathLst>
                <a:path w="8267" h="8266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cubicBezTo>
                    <a:pt x="1" y="6429"/>
                    <a:pt x="1837" y="8266"/>
                    <a:pt x="4118" y="8266"/>
                  </a:cubicBezTo>
                  <a:cubicBezTo>
                    <a:pt x="6398" y="8266"/>
                    <a:pt x="8266" y="6429"/>
                    <a:pt x="8266" y="4117"/>
                  </a:cubicBezTo>
                  <a:cubicBezTo>
                    <a:pt x="8266" y="1837"/>
                    <a:pt x="6398" y="0"/>
                    <a:pt x="4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30;p29">
              <a:extLst>
                <a:ext uri="{FF2B5EF4-FFF2-40B4-BE49-F238E27FC236}">
                  <a16:creationId xmlns:a16="http://schemas.microsoft.com/office/drawing/2014/main" id="{DFCFF0E0-2882-7FFD-960C-E6BA7EBB7760}"/>
                </a:ext>
              </a:extLst>
            </p:cNvPr>
            <p:cNvSpPr/>
            <p:nvPr/>
          </p:nvSpPr>
          <p:spPr>
            <a:xfrm>
              <a:off x="7902013" y="2386092"/>
              <a:ext cx="125566" cy="147270"/>
            </a:xfrm>
            <a:custGeom>
              <a:avLst/>
              <a:gdLst/>
              <a:ahLst/>
              <a:cxnLst/>
              <a:rect l="l" t="t" r="r" b="b"/>
              <a:pathLst>
                <a:path w="3801" h="4458" extrusionOk="0">
                  <a:moveTo>
                    <a:pt x="1426" y="0"/>
                  </a:moveTo>
                  <a:cubicBezTo>
                    <a:pt x="1267" y="0"/>
                    <a:pt x="1141" y="127"/>
                    <a:pt x="1141" y="285"/>
                  </a:cubicBezTo>
                  <a:lnTo>
                    <a:pt x="1141" y="1932"/>
                  </a:lnTo>
                  <a:lnTo>
                    <a:pt x="349" y="1932"/>
                  </a:lnTo>
                  <a:cubicBezTo>
                    <a:pt x="127" y="1932"/>
                    <a:pt x="1" y="2186"/>
                    <a:pt x="159" y="2376"/>
                  </a:cubicBezTo>
                  <a:lnTo>
                    <a:pt x="1679" y="4339"/>
                  </a:lnTo>
                  <a:cubicBezTo>
                    <a:pt x="1742" y="4418"/>
                    <a:pt x="1821" y="4458"/>
                    <a:pt x="1901" y="4458"/>
                  </a:cubicBezTo>
                  <a:cubicBezTo>
                    <a:pt x="1980" y="4458"/>
                    <a:pt x="2059" y="4418"/>
                    <a:pt x="2122" y="4339"/>
                  </a:cubicBezTo>
                  <a:lnTo>
                    <a:pt x="3674" y="2376"/>
                  </a:lnTo>
                  <a:cubicBezTo>
                    <a:pt x="3801" y="2186"/>
                    <a:pt x="3674" y="1932"/>
                    <a:pt x="3452" y="1932"/>
                  </a:cubicBezTo>
                  <a:lnTo>
                    <a:pt x="2661" y="1932"/>
                  </a:lnTo>
                  <a:lnTo>
                    <a:pt x="2661" y="285"/>
                  </a:lnTo>
                  <a:cubicBezTo>
                    <a:pt x="2661" y="127"/>
                    <a:pt x="2534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31;p29">
              <a:extLst>
                <a:ext uri="{FF2B5EF4-FFF2-40B4-BE49-F238E27FC236}">
                  <a16:creationId xmlns:a16="http://schemas.microsoft.com/office/drawing/2014/main" id="{71DB1738-EC4D-01D5-5EA8-323BC1646F31}"/>
                </a:ext>
              </a:extLst>
            </p:cNvPr>
            <p:cNvSpPr/>
            <p:nvPr/>
          </p:nvSpPr>
          <p:spPr>
            <a:xfrm>
              <a:off x="7487721" y="2228548"/>
              <a:ext cx="231245" cy="214430"/>
            </a:xfrm>
            <a:custGeom>
              <a:avLst/>
              <a:gdLst/>
              <a:ahLst/>
              <a:cxnLst/>
              <a:rect l="l" t="t" r="r" b="b"/>
              <a:pathLst>
                <a:path w="7000" h="6491" extrusionOk="0">
                  <a:moveTo>
                    <a:pt x="3486" y="0"/>
                  </a:moveTo>
                  <a:cubicBezTo>
                    <a:pt x="1935" y="0"/>
                    <a:pt x="572" y="1129"/>
                    <a:pt x="317" y="2711"/>
                  </a:cubicBezTo>
                  <a:cubicBezTo>
                    <a:pt x="1" y="4484"/>
                    <a:pt x="1204" y="6163"/>
                    <a:pt x="2977" y="6448"/>
                  </a:cubicBezTo>
                  <a:cubicBezTo>
                    <a:pt x="3156" y="6477"/>
                    <a:pt x="3334" y="6491"/>
                    <a:pt x="3510" y="6491"/>
                  </a:cubicBezTo>
                  <a:cubicBezTo>
                    <a:pt x="5075" y="6491"/>
                    <a:pt x="6458" y="5382"/>
                    <a:pt x="6714" y="3788"/>
                  </a:cubicBezTo>
                  <a:cubicBezTo>
                    <a:pt x="6999" y="2014"/>
                    <a:pt x="5828" y="336"/>
                    <a:pt x="4054" y="51"/>
                  </a:cubicBezTo>
                  <a:cubicBezTo>
                    <a:pt x="3863" y="17"/>
                    <a:pt x="3673" y="0"/>
                    <a:pt x="348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32;p29">
              <a:extLst>
                <a:ext uri="{FF2B5EF4-FFF2-40B4-BE49-F238E27FC236}">
                  <a16:creationId xmlns:a16="http://schemas.microsoft.com/office/drawing/2014/main" id="{EC16C3FF-DFA0-9210-4E5F-8D76D7BB7E07}"/>
                </a:ext>
              </a:extLst>
            </p:cNvPr>
            <p:cNvSpPr/>
            <p:nvPr/>
          </p:nvSpPr>
          <p:spPr>
            <a:xfrm>
              <a:off x="8201211" y="2460784"/>
              <a:ext cx="231245" cy="214463"/>
            </a:xfrm>
            <a:custGeom>
              <a:avLst/>
              <a:gdLst/>
              <a:ahLst/>
              <a:cxnLst/>
              <a:rect l="l" t="t" r="r" b="b"/>
              <a:pathLst>
                <a:path w="7000" h="6492" extrusionOk="0">
                  <a:moveTo>
                    <a:pt x="3486" y="1"/>
                  </a:moveTo>
                  <a:cubicBezTo>
                    <a:pt x="1935" y="1"/>
                    <a:pt x="572" y="1129"/>
                    <a:pt x="318" y="2711"/>
                  </a:cubicBezTo>
                  <a:cubicBezTo>
                    <a:pt x="1" y="4453"/>
                    <a:pt x="1204" y="6132"/>
                    <a:pt x="2978" y="6448"/>
                  </a:cubicBezTo>
                  <a:cubicBezTo>
                    <a:pt x="3153" y="6477"/>
                    <a:pt x="3328" y="6491"/>
                    <a:pt x="3501" y="6491"/>
                  </a:cubicBezTo>
                  <a:cubicBezTo>
                    <a:pt x="5044" y="6491"/>
                    <a:pt x="6430" y="5383"/>
                    <a:pt x="6715" y="3788"/>
                  </a:cubicBezTo>
                  <a:cubicBezTo>
                    <a:pt x="7000" y="2015"/>
                    <a:pt x="5828" y="336"/>
                    <a:pt x="4055" y="51"/>
                  </a:cubicBezTo>
                  <a:cubicBezTo>
                    <a:pt x="3863" y="17"/>
                    <a:pt x="3673" y="1"/>
                    <a:pt x="34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33;p29">
              <a:extLst>
                <a:ext uri="{FF2B5EF4-FFF2-40B4-BE49-F238E27FC236}">
                  <a16:creationId xmlns:a16="http://schemas.microsoft.com/office/drawing/2014/main" id="{99495963-F6BB-0F04-7A35-636250346CAF}"/>
                </a:ext>
              </a:extLst>
            </p:cNvPr>
            <p:cNvSpPr/>
            <p:nvPr/>
          </p:nvSpPr>
          <p:spPr>
            <a:xfrm>
              <a:off x="7536911" y="2280016"/>
              <a:ext cx="127647" cy="116581"/>
            </a:xfrm>
            <a:custGeom>
              <a:avLst/>
              <a:gdLst/>
              <a:ahLst/>
              <a:cxnLst/>
              <a:rect l="l" t="t" r="r" b="b"/>
              <a:pathLst>
                <a:path w="3864" h="3529" extrusionOk="0">
                  <a:moveTo>
                    <a:pt x="1475" y="0"/>
                  </a:moveTo>
                  <a:cubicBezTo>
                    <a:pt x="1459" y="0"/>
                    <a:pt x="1442" y="4"/>
                    <a:pt x="1425" y="13"/>
                  </a:cubicBezTo>
                  <a:cubicBezTo>
                    <a:pt x="1393" y="45"/>
                    <a:pt x="1362" y="108"/>
                    <a:pt x="1393" y="171"/>
                  </a:cubicBezTo>
                  <a:lnTo>
                    <a:pt x="1457" y="361"/>
                  </a:lnTo>
                  <a:cubicBezTo>
                    <a:pt x="1235" y="393"/>
                    <a:pt x="1077" y="583"/>
                    <a:pt x="1077" y="836"/>
                  </a:cubicBezTo>
                  <a:lnTo>
                    <a:pt x="1077" y="868"/>
                  </a:lnTo>
                  <a:lnTo>
                    <a:pt x="950" y="868"/>
                  </a:lnTo>
                  <a:cubicBezTo>
                    <a:pt x="855" y="868"/>
                    <a:pt x="792" y="963"/>
                    <a:pt x="792" y="1058"/>
                  </a:cubicBezTo>
                  <a:lnTo>
                    <a:pt x="792" y="1153"/>
                  </a:lnTo>
                  <a:cubicBezTo>
                    <a:pt x="570" y="1121"/>
                    <a:pt x="412" y="900"/>
                    <a:pt x="412" y="678"/>
                  </a:cubicBezTo>
                  <a:lnTo>
                    <a:pt x="412" y="551"/>
                  </a:lnTo>
                  <a:cubicBezTo>
                    <a:pt x="412" y="488"/>
                    <a:pt x="348" y="425"/>
                    <a:pt x="285" y="425"/>
                  </a:cubicBezTo>
                  <a:cubicBezTo>
                    <a:pt x="222" y="425"/>
                    <a:pt x="190" y="488"/>
                    <a:pt x="190" y="551"/>
                  </a:cubicBezTo>
                  <a:lnTo>
                    <a:pt x="190" y="678"/>
                  </a:lnTo>
                  <a:cubicBezTo>
                    <a:pt x="190" y="1026"/>
                    <a:pt x="443" y="1343"/>
                    <a:pt x="792" y="1375"/>
                  </a:cubicBezTo>
                  <a:lnTo>
                    <a:pt x="792" y="1628"/>
                  </a:lnTo>
                  <a:lnTo>
                    <a:pt x="95" y="1628"/>
                  </a:lnTo>
                  <a:cubicBezTo>
                    <a:pt x="32" y="1628"/>
                    <a:pt x="0" y="1660"/>
                    <a:pt x="0" y="1723"/>
                  </a:cubicBezTo>
                  <a:cubicBezTo>
                    <a:pt x="0" y="1786"/>
                    <a:pt x="63" y="1850"/>
                    <a:pt x="95" y="1850"/>
                  </a:cubicBezTo>
                  <a:lnTo>
                    <a:pt x="792" y="1850"/>
                  </a:lnTo>
                  <a:lnTo>
                    <a:pt x="792" y="2071"/>
                  </a:lnTo>
                  <a:cubicBezTo>
                    <a:pt x="443" y="2135"/>
                    <a:pt x="190" y="2420"/>
                    <a:pt x="190" y="2768"/>
                  </a:cubicBezTo>
                  <a:lnTo>
                    <a:pt x="190" y="2926"/>
                  </a:lnTo>
                  <a:cubicBezTo>
                    <a:pt x="190" y="2990"/>
                    <a:pt x="222" y="3053"/>
                    <a:pt x="285" y="3053"/>
                  </a:cubicBezTo>
                  <a:cubicBezTo>
                    <a:pt x="348" y="3053"/>
                    <a:pt x="412" y="2990"/>
                    <a:pt x="412" y="2926"/>
                  </a:cubicBezTo>
                  <a:lnTo>
                    <a:pt x="412" y="2768"/>
                  </a:lnTo>
                  <a:cubicBezTo>
                    <a:pt x="412" y="2546"/>
                    <a:pt x="570" y="2356"/>
                    <a:pt x="792" y="2293"/>
                  </a:cubicBezTo>
                  <a:lnTo>
                    <a:pt x="792" y="2356"/>
                  </a:lnTo>
                  <a:cubicBezTo>
                    <a:pt x="792" y="3021"/>
                    <a:pt x="1298" y="3528"/>
                    <a:pt x="1932" y="3528"/>
                  </a:cubicBezTo>
                  <a:cubicBezTo>
                    <a:pt x="2565" y="3528"/>
                    <a:pt x="3104" y="3021"/>
                    <a:pt x="3104" y="2356"/>
                  </a:cubicBezTo>
                  <a:lnTo>
                    <a:pt x="3104" y="2293"/>
                  </a:lnTo>
                  <a:cubicBezTo>
                    <a:pt x="3294" y="2356"/>
                    <a:pt x="3452" y="2546"/>
                    <a:pt x="3452" y="2768"/>
                  </a:cubicBezTo>
                  <a:lnTo>
                    <a:pt x="3452" y="2926"/>
                  </a:lnTo>
                  <a:cubicBezTo>
                    <a:pt x="3452" y="2990"/>
                    <a:pt x="3515" y="3053"/>
                    <a:pt x="3579" y="3053"/>
                  </a:cubicBezTo>
                  <a:cubicBezTo>
                    <a:pt x="3642" y="3053"/>
                    <a:pt x="3674" y="2990"/>
                    <a:pt x="3674" y="2926"/>
                  </a:cubicBezTo>
                  <a:lnTo>
                    <a:pt x="3674" y="2768"/>
                  </a:lnTo>
                  <a:cubicBezTo>
                    <a:pt x="3674" y="2420"/>
                    <a:pt x="3420" y="2135"/>
                    <a:pt x="3072" y="2071"/>
                  </a:cubicBezTo>
                  <a:lnTo>
                    <a:pt x="3072" y="1850"/>
                  </a:lnTo>
                  <a:lnTo>
                    <a:pt x="3769" y="1850"/>
                  </a:lnTo>
                  <a:cubicBezTo>
                    <a:pt x="3832" y="1850"/>
                    <a:pt x="3864" y="1786"/>
                    <a:pt x="3864" y="1723"/>
                  </a:cubicBezTo>
                  <a:cubicBezTo>
                    <a:pt x="3864" y="1660"/>
                    <a:pt x="3800" y="1628"/>
                    <a:pt x="3737" y="1628"/>
                  </a:cubicBezTo>
                  <a:lnTo>
                    <a:pt x="3072" y="1628"/>
                  </a:lnTo>
                  <a:lnTo>
                    <a:pt x="3072" y="1375"/>
                  </a:lnTo>
                  <a:cubicBezTo>
                    <a:pt x="3420" y="1343"/>
                    <a:pt x="3674" y="1026"/>
                    <a:pt x="3674" y="678"/>
                  </a:cubicBezTo>
                  <a:lnTo>
                    <a:pt x="3674" y="551"/>
                  </a:lnTo>
                  <a:cubicBezTo>
                    <a:pt x="3674" y="488"/>
                    <a:pt x="3610" y="425"/>
                    <a:pt x="3579" y="425"/>
                  </a:cubicBezTo>
                  <a:cubicBezTo>
                    <a:pt x="3515" y="425"/>
                    <a:pt x="3452" y="488"/>
                    <a:pt x="3452" y="551"/>
                  </a:cubicBezTo>
                  <a:lnTo>
                    <a:pt x="3452" y="678"/>
                  </a:lnTo>
                  <a:cubicBezTo>
                    <a:pt x="3452" y="931"/>
                    <a:pt x="3294" y="1121"/>
                    <a:pt x="3072" y="1153"/>
                  </a:cubicBezTo>
                  <a:lnTo>
                    <a:pt x="3072" y="1058"/>
                  </a:lnTo>
                  <a:cubicBezTo>
                    <a:pt x="3072" y="963"/>
                    <a:pt x="3009" y="868"/>
                    <a:pt x="2882" y="868"/>
                  </a:cubicBezTo>
                  <a:lnTo>
                    <a:pt x="2787" y="868"/>
                  </a:lnTo>
                  <a:lnTo>
                    <a:pt x="2787" y="836"/>
                  </a:lnTo>
                  <a:cubicBezTo>
                    <a:pt x="2787" y="583"/>
                    <a:pt x="2629" y="393"/>
                    <a:pt x="2407" y="361"/>
                  </a:cubicBezTo>
                  <a:lnTo>
                    <a:pt x="2470" y="171"/>
                  </a:lnTo>
                  <a:cubicBezTo>
                    <a:pt x="2502" y="108"/>
                    <a:pt x="2470" y="45"/>
                    <a:pt x="2407" y="13"/>
                  </a:cubicBezTo>
                  <a:cubicBezTo>
                    <a:pt x="2375" y="13"/>
                    <a:pt x="2312" y="13"/>
                    <a:pt x="2280" y="76"/>
                  </a:cubicBezTo>
                  <a:lnTo>
                    <a:pt x="2154" y="330"/>
                  </a:lnTo>
                  <a:lnTo>
                    <a:pt x="1710" y="330"/>
                  </a:lnTo>
                  <a:lnTo>
                    <a:pt x="1583" y="76"/>
                  </a:lnTo>
                  <a:cubicBezTo>
                    <a:pt x="1560" y="30"/>
                    <a:pt x="1520" y="0"/>
                    <a:pt x="14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34;p29">
              <a:extLst>
                <a:ext uri="{FF2B5EF4-FFF2-40B4-BE49-F238E27FC236}">
                  <a16:creationId xmlns:a16="http://schemas.microsoft.com/office/drawing/2014/main" id="{08157EBD-A0CE-9AC7-1F86-1C1283693A5F}"/>
                </a:ext>
              </a:extLst>
            </p:cNvPr>
            <p:cNvSpPr/>
            <p:nvPr/>
          </p:nvSpPr>
          <p:spPr>
            <a:xfrm>
              <a:off x="8248286" y="2503267"/>
              <a:ext cx="138152" cy="120347"/>
            </a:xfrm>
            <a:custGeom>
              <a:avLst/>
              <a:gdLst/>
              <a:ahLst/>
              <a:cxnLst/>
              <a:rect l="l" t="t" r="r" b="b"/>
              <a:pathLst>
                <a:path w="4182" h="3643" extrusionOk="0">
                  <a:moveTo>
                    <a:pt x="2091" y="760"/>
                  </a:moveTo>
                  <a:cubicBezTo>
                    <a:pt x="2218" y="760"/>
                    <a:pt x="2313" y="855"/>
                    <a:pt x="2313" y="982"/>
                  </a:cubicBezTo>
                  <a:lnTo>
                    <a:pt x="2313" y="1964"/>
                  </a:lnTo>
                  <a:cubicBezTo>
                    <a:pt x="2313" y="2091"/>
                    <a:pt x="2218" y="2217"/>
                    <a:pt x="2091" y="2217"/>
                  </a:cubicBezTo>
                  <a:cubicBezTo>
                    <a:pt x="1933" y="2217"/>
                    <a:pt x="1838" y="2091"/>
                    <a:pt x="1838" y="1964"/>
                  </a:cubicBezTo>
                  <a:lnTo>
                    <a:pt x="1838" y="982"/>
                  </a:lnTo>
                  <a:cubicBezTo>
                    <a:pt x="1838" y="855"/>
                    <a:pt x="1964" y="760"/>
                    <a:pt x="2091" y="760"/>
                  </a:cubicBezTo>
                  <a:close/>
                  <a:moveTo>
                    <a:pt x="2091" y="2439"/>
                  </a:moveTo>
                  <a:cubicBezTo>
                    <a:pt x="2281" y="2439"/>
                    <a:pt x="2440" y="2597"/>
                    <a:pt x="2440" y="2819"/>
                  </a:cubicBezTo>
                  <a:cubicBezTo>
                    <a:pt x="2440" y="3009"/>
                    <a:pt x="2281" y="3167"/>
                    <a:pt x="2091" y="3167"/>
                  </a:cubicBezTo>
                  <a:cubicBezTo>
                    <a:pt x="1869" y="3167"/>
                    <a:pt x="1711" y="3009"/>
                    <a:pt x="1711" y="2819"/>
                  </a:cubicBezTo>
                  <a:cubicBezTo>
                    <a:pt x="1711" y="2597"/>
                    <a:pt x="1869" y="2439"/>
                    <a:pt x="2091" y="2439"/>
                  </a:cubicBezTo>
                  <a:close/>
                  <a:moveTo>
                    <a:pt x="2091" y="0"/>
                  </a:moveTo>
                  <a:cubicBezTo>
                    <a:pt x="1869" y="0"/>
                    <a:pt x="1679" y="127"/>
                    <a:pt x="1553" y="285"/>
                  </a:cubicBezTo>
                  <a:lnTo>
                    <a:pt x="96" y="2756"/>
                  </a:lnTo>
                  <a:cubicBezTo>
                    <a:pt x="1" y="2946"/>
                    <a:pt x="1" y="3167"/>
                    <a:pt x="96" y="3357"/>
                  </a:cubicBezTo>
                  <a:cubicBezTo>
                    <a:pt x="191" y="3547"/>
                    <a:pt x="413" y="3642"/>
                    <a:pt x="634" y="3642"/>
                  </a:cubicBezTo>
                  <a:lnTo>
                    <a:pt x="3548" y="3642"/>
                  </a:lnTo>
                  <a:cubicBezTo>
                    <a:pt x="3770" y="3642"/>
                    <a:pt x="3960" y="3547"/>
                    <a:pt x="4055" y="3357"/>
                  </a:cubicBezTo>
                  <a:cubicBezTo>
                    <a:pt x="4181" y="3167"/>
                    <a:pt x="4181" y="2946"/>
                    <a:pt x="4055" y="2756"/>
                  </a:cubicBezTo>
                  <a:lnTo>
                    <a:pt x="2598" y="285"/>
                  </a:lnTo>
                  <a:cubicBezTo>
                    <a:pt x="2503" y="127"/>
                    <a:pt x="2313" y="0"/>
                    <a:pt x="209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7332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C93C-563F-510E-396B-F6F99B4E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163"/>
            <a:ext cx="2995026" cy="572700"/>
          </a:xfrm>
          <a:ln>
            <a:solidFill>
              <a:schemeClr val="accent4"/>
            </a:solidFill>
          </a:ln>
        </p:spPr>
        <p:txBody>
          <a:bodyPr/>
          <a:lstStyle/>
          <a:p>
            <a:r>
              <a:rPr lang="en-US" b="1" dirty="0">
                <a:latin typeface="Fira Sans" panose="020B0503050000020004" pitchFamily="34" charset="0"/>
              </a:rPr>
              <a:t>Basic </a:t>
            </a:r>
            <a:r>
              <a:rPr lang="en-US" b="1" dirty="0">
                <a:solidFill>
                  <a:schemeClr val="accent1"/>
                </a:solidFill>
                <a:latin typeface="Fira Sans" panose="020B0503050000020004" pitchFamily="34" charset="0"/>
              </a:rPr>
              <a:t>Command</a:t>
            </a:r>
            <a:endParaRPr lang="id-ID" b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7D9DE92-D934-D586-FF28-D2DE7C5A9CBD}"/>
              </a:ext>
            </a:extLst>
          </p:cNvPr>
          <p:cNvSpPr txBox="1">
            <a:spLocks/>
          </p:cNvSpPr>
          <p:nvPr/>
        </p:nvSpPr>
        <p:spPr>
          <a:xfrm>
            <a:off x="4572000" y="1577777"/>
            <a:ext cx="4472951" cy="341640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highlight>
                  <a:srgbClr val="00FF00"/>
                </a:highlight>
                <a:latin typeface="Fira Sans" panose="020B0503050000020004" pitchFamily="34" charset="0"/>
              </a:rPr>
              <a:t>Update  (2)</a:t>
            </a: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olidFill>
                  <a:schemeClr val="tx1"/>
                </a:solidFill>
                <a:latin typeface="Fira Sans" panose="020B0503050000020004" pitchFamily="34" charset="0"/>
                <a:sym typeface="Wingdings" panose="05000000000000000000" pitchFamily="2" charset="2"/>
              </a:rPr>
              <a:t>merubah</a:t>
            </a: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  <a:sym typeface="Wingdings" panose="05000000000000000000" pitchFamily="2" charset="2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Fira Sans" panose="020B0503050000020004" pitchFamily="34" charset="0"/>
                <a:sym typeface="Wingdings" panose="05000000000000000000" pitchFamily="2" charset="2"/>
              </a:rPr>
              <a:t>isi</a:t>
            </a: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  <a:sym typeface="Wingdings" panose="05000000000000000000" pitchFamily="2" charset="2"/>
              </a:rPr>
              <a:t> data</a:t>
            </a:r>
            <a:endParaRPr lang="en-US" sz="1400" b="1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Misal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. Jika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kita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ingin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merubah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data 1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mahasiswa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memiliki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IPK 3.04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diubah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menjadi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3.80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maka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;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Basic Command :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Update </a:t>
            </a:r>
            <a:r>
              <a:rPr lang="en-US" sz="1400" b="1" dirty="0" err="1">
                <a:solidFill>
                  <a:schemeClr val="tx1"/>
                </a:solidFill>
                <a:latin typeface="Fira Sans" panose="020B0503050000020004" pitchFamily="34" charset="0"/>
              </a:rPr>
              <a:t>table_name</a:t>
            </a: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 </a:t>
            </a:r>
            <a:r>
              <a:rPr lang="en-US" sz="1400" b="1" dirty="0">
                <a:solidFill>
                  <a:schemeClr val="accent5"/>
                </a:solidFill>
                <a:highlight>
                  <a:srgbClr val="FFFF00"/>
                </a:highlight>
                <a:latin typeface="Fira Sans" panose="020B0503050000020004" pitchFamily="34" charset="0"/>
              </a:rPr>
              <a:t>set</a:t>
            </a: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Fira Sans" panose="020B0503050000020004" pitchFamily="34" charset="0"/>
              </a:rPr>
              <a:t>column_name</a:t>
            </a: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 = value </a:t>
            </a:r>
            <a:r>
              <a:rPr lang="en-US" sz="1400" b="1" dirty="0">
                <a:solidFill>
                  <a:schemeClr val="accent5"/>
                </a:solidFill>
                <a:highlight>
                  <a:srgbClr val="FFFF00"/>
                </a:highlight>
                <a:latin typeface="Fira Sans" panose="020B0503050000020004" pitchFamily="34" charset="0"/>
              </a:rPr>
              <a:t>where</a:t>
            </a: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 primary key condition</a:t>
            </a:r>
          </a:p>
          <a:p>
            <a:pPr marL="11430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Contoh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: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Update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mahasiswa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set IPK = 3.80 where NIM = 123456</a:t>
            </a:r>
          </a:p>
          <a:p>
            <a:pPr marL="114300" indent="0">
              <a:buNone/>
            </a:pPr>
            <a:endParaRPr lang="en-US" sz="1400" b="1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Font typeface="Arial"/>
              <a:buNone/>
            </a:pPr>
            <a:endParaRPr lang="en-US" sz="1400" dirty="0">
              <a:solidFill>
                <a:schemeClr val="tx1"/>
              </a:solidFill>
              <a:latin typeface="Fira Sans" panose="020B0503050000020004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5A392F3-A6CD-6C26-1CE2-5DBE73ADE829}"/>
              </a:ext>
            </a:extLst>
          </p:cNvPr>
          <p:cNvSpPr txBox="1">
            <a:spLocks/>
          </p:cNvSpPr>
          <p:nvPr/>
        </p:nvSpPr>
        <p:spPr>
          <a:xfrm>
            <a:off x="4571999" y="1116420"/>
            <a:ext cx="4472951" cy="46135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b="1" dirty="0">
                <a:solidFill>
                  <a:schemeClr val="tx1"/>
                </a:solidFill>
                <a:latin typeface="Fira Sans" panose="020B0503050000020004" pitchFamily="34" charset="0"/>
              </a:rPr>
              <a:t>DML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A0FAA91-1C3C-F897-865D-0DCAE2F566A6}"/>
              </a:ext>
            </a:extLst>
          </p:cNvPr>
          <p:cNvSpPr txBox="1">
            <a:spLocks/>
          </p:cNvSpPr>
          <p:nvPr/>
        </p:nvSpPr>
        <p:spPr>
          <a:xfrm>
            <a:off x="99050" y="1577777"/>
            <a:ext cx="4472951" cy="341640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highlight>
                  <a:srgbClr val="00FF00"/>
                </a:highlight>
                <a:latin typeface="Fira Sans" panose="020B0503050000020004" pitchFamily="34" charset="0"/>
              </a:rPr>
              <a:t>Delete</a:t>
            </a: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olidFill>
                  <a:schemeClr val="tx1"/>
                </a:solidFill>
                <a:latin typeface="Fira Sans" panose="020B0503050000020004" pitchFamily="34" charset="0"/>
                <a:sym typeface="Wingdings" panose="05000000000000000000" pitchFamily="2" charset="2"/>
              </a:rPr>
              <a:t>menghapus</a:t>
            </a: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  <a:sym typeface="Wingdings" panose="05000000000000000000" pitchFamily="2" charset="2"/>
              </a:rPr>
              <a:t> data pada table</a:t>
            </a:r>
            <a:endParaRPr lang="en-US" sz="1400" b="1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Basic Command :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Delete from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table_name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where condition</a:t>
            </a: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Contoh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: 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Delete from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mahasiswa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where NIM = 123456</a:t>
            </a: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Font typeface="Arial"/>
              <a:buNone/>
            </a:pPr>
            <a:endParaRPr lang="en-US" sz="1400" dirty="0">
              <a:solidFill>
                <a:schemeClr val="tx1"/>
              </a:solidFill>
              <a:latin typeface="Fira Sans" panose="020B0503050000020004" pitchFamily="34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0A3BBE8-C5B5-9503-BE12-50209E09AD48}"/>
              </a:ext>
            </a:extLst>
          </p:cNvPr>
          <p:cNvSpPr txBox="1">
            <a:spLocks/>
          </p:cNvSpPr>
          <p:nvPr/>
        </p:nvSpPr>
        <p:spPr>
          <a:xfrm>
            <a:off x="99049" y="1116420"/>
            <a:ext cx="4472951" cy="46135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b="1" dirty="0">
                <a:solidFill>
                  <a:schemeClr val="tx1"/>
                </a:solidFill>
                <a:latin typeface="Fira Sans" panose="020B0503050000020004" pitchFamily="34" charset="0"/>
              </a:rPr>
              <a:t>DML</a:t>
            </a:r>
          </a:p>
        </p:txBody>
      </p:sp>
    </p:spTree>
    <p:extLst>
      <p:ext uri="{BB962C8B-B14F-4D97-AF65-F5344CB8AC3E}">
        <p14:creationId xmlns:p14="http://schemas.microsoft.com/office/powerpoint/2010/main" val="1930588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5E46D87B-4FDD-8A53-EFCF-CEB0069603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39" t="33274" r="43837" b="20192"/>
          <a:stretch/>
        </p:blipFill>
        <p:spPr>
          <a:xfrm>
            <a:off x="7030098" y="3253988"/>
            <a:ext cx="1680271" cy="15687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AD82FD-6E56-C87C-831E-40A1B95C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4" y="164795"/>
            <a:ext cx="3960447" cy="572700"/>
          </a:xfrm>
        </p:spPr>
        <p:txBody>
          <a:bodyPr/>
          <a:lstStyle/>
          <a:p>
            <a:r>
              <a:rPr lang="en-US" b="1" dirty="0">
                <a:latin typeface="Fira Sans" panose="020B0503050000020004" pitchFamily="34" charset="0"/>
              </a:rPr>
              <a:t>SQL II </a:t>
            </a:r>
            <a:r>
              <a:rPr lang="en-US" b="1" dirty="0">
                <a:solidFill>
                  <a:schemeClr val="accent1"/>
                </a:solidFill>
                <a:latin typeface="Fira Sans" panose="020B0503050000020004" pitchFamily="34" charset="0"/>
              </a:rPr>
              <a:t>(AGREGGATION)</a:t>
            </a:r>
            <a:endParaRPr lang="id-ID" b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AF051-BA5B-BE9A-436C-75DF1A7AD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37495"/>
            <a:ext cx="8520600" cy="4241210"/>
          </a:xfrm>
          <a:ln w="28575">
            <a:solidFill>
              <a:schemeClr val="accent4"/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Agregat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(aggregate)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menerima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koleksi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mengembalikan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tunggal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hasilnya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Di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SQL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agregat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sekumpulan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dan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data.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ISO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mendefinisikan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lima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agregat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id-ID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None/>
            </a:pPr>
            <a:endParaRPr lang="id-ID" sz="1400" dirty="0">
              <a:solidFill>
                <a:schemeClr val="tx1"/>
              </a:solidFill>
              <a:latin typeface="Fira Sans" panose="020B05030500000200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F638E1-83F0-FAB5-AD0E-BB0DEB2BA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988037"/>
              </p:ext>
            </p:extLst>
          </p:nvPr>
        </p:nvGraphicFramePr>
        <p:xfrm>
          <a:off x="1273766" y="2060637"/>
          <a:ext cx="5937250" cy="1777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925">
                  <a:extLst>
                    <a:ext uri="{9D8B030D-6E8A-4147-A177-3AD203B41FA5}">
                      <a16:colId xmlns:a16="http://schemas.microsoft.com/office/drawing/2014/main" val="2433163159"/>
                    </a:ext>
                  </a:extLst>
                </a:gridCol>
                <a:gridCol w="5140325">
                  <a:extLst>
                    <a:ext uri="{9D8B030D-6E8A-4147-A177-3AD203B41FA5}">
                      <a16:colId xmlns:a16="http://schemas.microsoft.com/office/drawing/2014/main" val="268884959"/>
                    </a:ext>
                  </a:extLst>
                </a:gridCol>
              </a:tblGrid>
              <a:tr h="296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Fungsi</a:t>
                      </a:r>
                      <a:endParaRPr lang="id-ID" sz="1600" b="1">
                        <a:solidFill>
                          <a:schemeClr val="bg1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Deskripsi</a:t>
                      </a:r>
                      <a:endParaRPr lang="id-ID" sz="1600" dirty="0">
                        <a:solidFill>
                          <a:schemeClr val="bg1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933965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COUNT</a:t>
                      </a:r>
                      <a:endParaRPr lang="id-ID" sz="1600" b="1">
                        <a:solidFill>
                          <a:schemeClr val="bg1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Mengembalikan jumlah (banyaknya atau kemunculannya) nilai di suatu kolom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793760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SUM</a:t>
                      </a:r>
                      <a:endParaRPr lang="id-ID" sz="1600" b="1" dirty="0">
                        <a:solidFill>
                          <a:schemeClr val="bg1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Mengembalikan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jumlah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 (total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atau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 sum)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nilai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 di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suatu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kolom</a:t>
                      </a:r>
                      <a:endParaRPr lang="id-ID" sz="1100" dirty="0">
                        <a:solidFill>
                          <a:schemeClr val="bg1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7579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AVG</a:t>
                      </a:r>
                      <a:endParaRPr lang="id-ID" sz="1600" b="1">
                        <a:solidFill>
                          <a:schemeClr val="bg1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Mengembalikan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 rata-rata (average)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nilai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 di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suatu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kolom</a:t>
                      </a:r>
                      <a:endParaRPr lang="id-ID" sz="1100" dirty="0">
                        <a:solidFill>
                          <a:schemeClr val="bg1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390264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MIN</a:t>
                      </a:r>
                      <a:endParaRPr lang="id-ID" sz="1600" b="1">
                        <a:solidFill>
                          <a:schemeClr val="bg1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Mengembalikan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nilai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terkecil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 (minimal) di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suatu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kolom</a:t>
                      </a:r>
                      <a:endParaRPr lang="id-ID" sz="1100" dirty="0">
                        <a:solidFill>
                          <a:schemeClr val="bg1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513107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MAX</a:t>
                      </a:r>
                      <a:endParaRPr lang="id-ID" sz="1600" b="1" dirty="0">
                        <a:solidFill>
                          <a:schemeClr val="bg1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Mengembalikan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nilai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terbesar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 (maximal) di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suatu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kolom</a:t>
                      </a:r>
                      <a:endParaRPr lang="id-ID" sz="1100" dirty="0">
                        <a:solidFill>
                          <a:schemeClr val="bg1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25981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F1A1AA7-DA4B-241F-F157-3A3BFAD8E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120" y="20606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5944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C93C-563F-510E-396B-F6F99B4E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Fira Sans" panose="020B0503050000020004" pitchFamily="34" charset="0"/>
              </a:rPr>
              <a:t>Basic </a:t>
            </a:r>
            <a:r>
              <a:rPr lang="en-US" b="1" dirty="0">
                <a:solidFill>
                  <a:schemeClr val="accent1"/>
                </a:solidFill>
                <a:latin typeface="Fira Sans" panose="020B0503050000020004" pitchFamily="34" charset="0"/>
              </a:rPr>
              <a:t>Command</a:t>
            </a:r>
            <a:endParaRPr lang="id-ID" b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EB916-6F72-D4BE-B8F2-C0BAE24AB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49" y="1152474"/>
            <a:ext cx="4472951" cy="3685339"/>
          </a:xfrm>
          <a:ln w="28575">
            <a:solidFill>
              <a:schemeClr val="accent4"/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AVG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Basic Command : 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SELECT AVG (</a:t>
            </a:r>
            <a:r>
              <a:rPr lang="en-US" sz="1400" b="1" dirty="0" err="1">
                <a:solidFill>
                  <a:schemeClr val="tx1"/>
                </a:solidFill>
                <a:latin typeface="Fira Sans" panose="020B0503050000020004" pitchFamily="34" charset="0"/>
              </a:rPr>
              <a:t>Column_name</a:t>
            </a: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) FROM </a:t>
            </a:r>
            <a:r>
              <a:rPr lang="en-US" sz="1400" b="1" dirty="0" err="1">
                <a:solidFill>
                  <a:schemeClr val="tx1"/>
                </a:solidFill>
                <a:latin typeface="Fira Sans" panose="020B0503050000020004" pitchFamily="34" charset="0"/>
              </a:rPr>
              <a:t>table_name</a:t>
            </a:r>
            <a:endParaRPr lang="en-US" sz="1400" b="1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Contoh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: SELECT AVG (Price) FROM Sales</a:t>
            </a: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COUNT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Basic Command : 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SELECT COUNT (</a:t>
            </a:r>
            <a:r>
              <a:rPr lang="en-US" sz="1400" b="1" dirty="0" err="1">
                <a:solidFill>
                  <a:schemeClr val="tx1"/>
                </a:solidFill>
                <a:latin typeface="Fira Sans" panose="020B0503050000020004" pitchFamily="34" charset="0"/>
              </a:rPr>
              <a:t>Column_name</a:t>
            </a: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) FROM </a:t>
            </a:r>
            <a:r>
              <a:rPr lang="en-US" sz="1400" b="1" dirty="0" err="1">
                <a:solidFill>
                  <a:schemeClr val="tx1"/>
                </a:solidFill>
                <a:latin typeface="Fira Sans" panose="020B0503050000020004" pitchFamily="34" charset="0"/>
              </a:rPr>
              <a:t>table_name</a:t>
            </a:r>
            <a:endParaRPr lang="en-US" sz="1400" b="1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Contoh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: SELECT COUNT (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ID_Pengguna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) FROM Sales</a:t>
            </a: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MAX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Basic Command : 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SELECT MAX (</a:t>
            </a:r>
            <a:r>
              <a:rPr lang="en-US" sz="1400" b="1" dirty="0" err="1">
                <a:solidFill>
                  <a:schemeClr val="tx1"/>
                </a:solidFill>
                <a:latin typeface="Fira Sans" panose="020B0503050000020004" pitchFamily="34" charset="0"/>
              </a:rPr>
              <a:t>Column_name</a:t>
            </a: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) FROM </a:t>
            </a:r>
            <a:r>
              <a:rPr lang="en-US" sz="1400" b="1" dirty="0" err="1">
                <a:solidFill>
                  <a:schemeClr val="tx1"/>
                </a:solidFill>
                <a:latin typeface="Fira Sans" panose="020B0503050000020004" pitchFamily="34" charset="0"/>
              </a:rPr>
              <a:t>table_name</a:t>
            </a:r>
            <a:endParaRPr lang="en-US" sz="1400" b="1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Contoh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: SELECT MAX (Price) FROM Sales</a:t>
            </a: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latin typeface="Fira Sans" panose="020B05030500000200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7D9DE92-D934-D586-FF28-D2DE7C5A9CBD}"/>
              </a:ext>
            </a:extLst>
          </p:cNvPr>
          <p:cNvSpPr txBox="1">
            <a:spLocks/>
          </p:cNvSpPr>
          <p:nvPr/>
        </p:nvSpPr>
        <p:spPr>
          <a:xfrm>
            <a:off x="4572000" y="1152474"/>
            <a:ext cx="4472951" cy="368533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SUM</a:t>
            </a:r>
          </a:p>
          <a:p>
            <a:pPr marL="114300" indent="0"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Basic Command : 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SELECT SUM (</a:t>
            </a:r>
            <a:r>
              <a:rPr lang="en-US" sz="1400" b="1" dirty="0" err="1">
                <a:solidFill>
                  <a:schemeClr val="tx1"/>
                </a:solidFill>
                <a:latin typeface="Fira Sans" panose="020B0503050000020004" pitchFamily="34" charset="0"/>
              </a:rPr>
              <a:t>Column_name</a:t>
            </a: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) FROM </a:t>
            </a:r>
            <a:r>
              <a:rPr lang="en-US" sz="1400" b="1" dirty="0" err="1">
                <a:solidFill>
                  <a:schemeClr val="tx1"/>
                </a:solidFill>
                <a:latin typeface="Fira Sans" panose="020B0503050000020004" pitchFamily="34" charset="0"/>
              </a:rPr>
              <a:t>table_name</a:t>
            </a:r>
            <a:endParaRPr lang="en-US" sz="1400" b="1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Contoh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: SELECT SUM (Purchase) FROM Sales</a:t>
            </a: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MIN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Basic Command : 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SELECT MIN (</a:t>
            </a:r>
            <a:r>
              <a:rPr lang="en-US" sz="1400" b="1" dirty="0" err="1">
                <a:solidFill>
                  <a:schemeClr val="tx1"/>
                </a:solidFill>
                <a:latin typeface="Fira Sans" panose="020B0503050000020004" pitchFamily="34" charset="0"/>
              </a:rPr>
              <a:t>Column_name</a:t>
            </a: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) FROM </a:t>
            </a:r>
            <a:r>
              <a:rPr lang="en-US" sz="1400" b="1" dirty="0" err="1">
                <a:solidFill>
                  <a:schemeClr val="tx1"/>
                </a:solidFill>
                <a:latin typeface="Fira Sans" panose="020B0503050000020004" pitchFamily="34" charset="0"/>
              </a:rPr>
              <a:t>table_name</a:t>
            </a:r>
            <a:endParaRPr lang="en-US" sz="1400" b="1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Contoh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: SELECT MIN (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ID_Pengguna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) FROM Sales</a:t>
            </a: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Font typeface="Arial"/>
              <a:buNone/>
            </a:pPr>
            <a:endParaRPr lang="en-US" sz="1400" dirty="0">
              <a:solidFill>
                <a:schemeClr val="tx1"/>
              </a:solidFill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882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82FD-6E56-C87C-831E-40A1B95C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4" y="164795"/>
            <a:ext cx="3960447" cy="572700"/>
          </a:xfrm>
        </p:spPr>
        <p:txBody>
          <a:bodyPr/>
          <a:lstStyle/>
          <a:p>
            <a:r>
              <a:rPr lang="en-US" b="1" dirty="0">
                <a:latin typeface="Fira Sans" panose="020B0503050000020004" pitchFamily="34" charset="0"/>
              </a:rPr>
              <a:t>Join Table</a:t>
            </a:r>
            <a:endParaRPr lang="id-ID" b="1" dirty="0">
              <a:latin typeface="Fira Sans" panose="020B05030500000200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AF051-BA5B-BE9A-436C-75DF1A7AD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37495"/>
            <a:ext cx="8520600" cy="4241210"/>
          </a:xfrm>
          <a:ln w="28575">
            <a:solidFill>
              <a:schemeClr val="accent1"/>
            </a:solidFill>
          </a:ln>
        </p:spPr>
        <p:txBody>
          <a:bodyPr/>
          <a:lstStyle/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 TABLE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SQL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saat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ingin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menggabungkan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banyak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tabel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Biasanya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terjadi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ketika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yang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diperlukan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berada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tabel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berbeda-beda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Terdapat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4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jenis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Join Table,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yakni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;</a:t>
            </a: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</a:pP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</a:pPr>
            <a:endParaRPr lang="id-ID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id-ID" sz="1400" dirty="0">
              <a:solidFill>
                <a:schemeClr val="tx1"/>
              </a:solidFill>
              <a:latin typeface="Fira Sans" panose="020B05030500000200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F1A1AA7-DA4B-241F-F157-3A3BFAD8E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120" y="20606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7" name="Picture 6" descr="Diagram, venn diagram&#10;&#10;Description automatically generated">
            <a:extLst>
              <a:ext uri="{FF2B5EF4-FFF2-40B4-BE49-F238E27FC236}">
                <a16:creationId xmlns:a16="http://schemas.microsoft.com/office/drawing/2014/main" id="{B78F8855-8DBE-0B42-3F62-2719E925C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277" y="1834559"/>
            <a:ext cx="4191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80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82FD-6E56-C87C-831E-40A1B95C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4" y="164795"/>
            <a:ext cx="3960447" cy="572700"/>
          </a:xfrm>
        </p:spPr>
        <p:txBody>
          <a:bodyPr/>
          <a:lstStyle/>
          <a:p>
            <a:r>
              <a:rPr lang="en-US" b="1" dirty="0">
                <a:latin typeface="Fira Sans" panose="020B0503050000020004" pitchFamily="34" charset="0"/>
              </a:rPr>
              <a:t>Join Table</a:t>
            </a:r>
            <a:endParaRPr lang="id-ID" b="1" dirty="0">
              <a:latin typeface="Fira Sans" panose="020B05030500000200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AF051-BA5B-BE9A-436C-75DF1A7AD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947" y="809865"/>
            <a:ext cx="4441053" cy="4241210"/>
          </a:xfrm>
          <a:ln w="28575">
            <a:solidFill>
              <a:schemeClr val="accent1"/>
            </a:solidFill>
          </a:ln>
        </p:spPr>
        <p:txBody>
          <a:bodyPr/>
          <a:lstStyle/>
          <a:p>
            <a:pPr>
              <a:buAutoNum type="arabicPeriod"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INNER JOIN</a:t>
            </a:r>
          </a:p>
          <a:p>
            <a:pPr>
              <a:buAutoNum type="arabicPeriod"/>
            </a:pPr>
            <a:endParaRPr lang="en-US" sz="1400" b="1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Inner Join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mengambil</a:t>
            </a:r>
            <a:r>
              <a:rPr lang="en-US" sz="14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dimana</a:t>
            </a:r>
            <a:r>
              <a:rPr lang="en-US" sz="14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kedua</a:t>
            </a:r>
            <a:r>
              <a:rPr lang="en-US" sz="14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tabel</a:t>
            </a:r>
            <a:r>
              <a:rPr lang="en-US" sz="14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US" sz="14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yang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sama</a:t>
            </a:r>
            <a:r>
              <a:rPr lang="en-US" sz="14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syarat</a:t>
            </a:r>
            <a:r>
              <a:rPr lang="en-US" sz="14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tertera</a:t>
            </a:r>
            <a:r>
              <a:rPr lang="en-US" sz="14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14300" indent="0">
              <a:buNone/>
            </a:pPr>
            <a:endParaRPr lang="en-US" sz="1400" b="1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Inner Join Command :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Select *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FROM table1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INNER JOIN table2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ON table1.field = table2.field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F1A1AA7-DA4B-241F-F157-3A3BFAD8E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120" y="20606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7" name="Picture 6" descr="Diagram, venn diagram&#10;&#10;Description automatically generated">
            <a:extLst>
              <a:ext uri="{FF2B5EF4-FFF2-40B4-BE49-F238E27FC236}">
                <a16:creationId xmlns:a16="http://schemas.microsoft.com/office/drawing/2014/main" id="{B78F8855-8DBE-0B42-3F62-2719E925C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567" b="53445"/>
          <a:stretch/>
        </p:blipFill>
        <p:spPr>
          <a:xfrm>
            <a:off x="1480069" y="3559701"/>
            <a:ext cx="1904114" cy="1419004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32A3E84-0A3E-AA58-147F-24169048E68F}"/>
              </a:ext>
            </a:extLst>
          </p:cNvPr>
          <p:cNvSpPr txBox="1">
            <a:spLocks/>
          </p:cNvSpPr>
          <p:nvPr/>
        </p:nvSpPr>
        <p:spPr>
          <a:xfrm>
            <a:off x="4572000" y="800100"/>
            <a:ext cx="4441053" cy="42412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2. LEFT JOIN</a:t>
            </a:r>
          </a:p>
          <a:p>
            <a:pPr marL="114300" indent="0">
              <a:buNone/>
            </a:pPr>
            <a:endParaRPr lang="en-US" sz="1400" b="1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Left Join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kiri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(left table) dan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sama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table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kanan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(right table). Jika table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kanan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sama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nilainya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kiri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diisi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NULL pada table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kanan</a:t>
            </a:r>
            <a:endParaRPr lang="en-US" sz="1400" b="1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Font typeface="Arial"/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Left Join Inner Join Command :</a:t>
            </a:r>
          </a:p>
          <a:p>
            <a:pPr marL="114300" indent="0">
              <a:buFont typeface="Arial"/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Select *</a:t>
            </a:r>
          </a:p>
          <a:p>
            <a:pPr marL="114300" indent="0">
              <a:buFont typeface="Arial"/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FROM table1</a:t>
            </a:r>
          </a:p>
          <a:p>
            <a:pPr marL="114300" indent="0">
              <a:buFont typeface="Arial"/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LEFT JOIN table2</a:t>
            </a:r>
          </a:p>
          <a:p>
            <a:pPr marL="114300" indent="0">
              <a:buFont typeface="Arial"/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ON table1.field = table2.field</a:t>
            </a:r>
          </a:p>
        </p:txBody>
      </p:sp>
      <p:pic>
        <p:nvPicPr>
          <p:cNvPr id="8" name="Picture 7" descr="Diagram, venn diagram&#10;&#10;Description automatically generated">
            <a:extLst>
              <a:ext uri="{FF2B5EF4-FFF2-40B4-BE49-F238E27FC236}">
                <a16:creationId xmlns:a16="http://schemas.microsoft.com/office/drawing/2014/main" id="{992A5E45-018D-68E9-11E3-B99ABABE9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298" t="53125" r="57865" b="3154"/>
          <a:stretch/>
        </p:blipFill>
        <p:spPr>
          <a:xfrm>
            <a:off x="7005970" y="3559701"/>
            <a:ext cx="1904114" cy="133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99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82FD-6E56-C87C-831E-40A1B95C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4" y="164795"/>
            <a:ext cx="3960447" cy="572700"/>
          </a:xfrm>
        </p:spPr>
        <p:txBody>
          <a:bodyPr/>
          <a:lstStyle/>
          <a:p>
            <a:r>
              <a:rPr lang="en-US" b="1" dirty="0">
                <a:latin typeface="Fira Sans" panose="020B0503050000020004" pitchFamily="34" charset="0"/>
              </a:rPr>
              <a:t>Join Table</a:t>
            </a:r>
            <a:endParaRPr lang="id-ID" b="1" dirty="0">
              <a:latin typeface="Fira Sans" panose="020B05030500000200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AF051-BA5B-BE9A-436C-75DF1A7AD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947" y="809865"/>
            <a:ext cx="4441053" cy="4241210"/>
          </a:xfrm>
          <a:ln w="28575">
            <a:solidFill>
              <a:schemeClr val="accent1"/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3. RIGHT JOIN</a:t>
            </a:r>
          </a:p>
          <a:p>
            <a:pPr>
              <a:buAutoNum type="arabicPeriod"/>
            </a:pPr>
            <a:endParaRPr lang="en-US" sz="1400" b="1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Right Join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kanan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(right table) dan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sama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table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kiri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(left table). Jika table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kiri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sama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nilainya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kanan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diisi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NULL pada table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kiri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Berkebalikan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Left Join.</a:t>
            </a:r>
            <a:endParaRPr lang="en-US" sz="1400" b="1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400" b="1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Inner Join Command :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Select *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FROM table1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RIGHT JOIN table2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ON table1.field = table2.field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F1A1AA7-DA4B-241F-F157-3A3BFAD8E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120" y="20606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32A3E84-0A3E-AA58-147F-24169048E68F}"/>
              </a:ext>
            </a:extLst>
          </p:cNvPr>
          <p:cNvSpPr txBox="1">
            <a:spLocks/>
          </p:cNvSpPr>
          <p:nvPr/>
        </p:nvSpPr>
        <p:spPr>
          <a:xfrm>
            <a:off x="4572000" y="800100"/>
            <a:ext cx="4441053" cy="42412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4. FULL JOIN</a:t>
            </a:r>
          </a:p>
          <a:p>
            <a:pPr marL="114300" indent="0">
              <a:buNone/>
            </a:pPr>
            <a:endParaRPr lang="en-US" sz="1400" b="1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 Join</a:t>
            </a:r>
            <a:r>
              <a:rPr lang="id-ID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id-ID" sz="1400" b="0" i="0" dirty="0"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(sering disingkat </a:t>
            </a:r>
            <a:r>
              <a:rPr lang="id-ID" sz="1400" b="1" i="0" dirty="0"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full join</a:t>
            </a:r>
            <a:r>
              <a:rPr lang="id-ID" sz="1400" b="0" i="0" dirty="0"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) akan mengembalikan seluruh baris dari kedua tabel yang dikenai </a:t>
            </a:r>
            <a:r>
              <a:rPr lang="id-ID" sz="1400" b="1" i="0" dirty="0"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ON</a:t>
            </a:r>
            <a:r>
              <a:rPr lang="id-ID" sz="1400" b="0" i="0" dirty="0"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 termasuk data-data yang bernilai NULL.</a:t>
            </a:r>
            <a:endParaRPr lang="en-US" sz="1400" b="0" i="0" dirty="0">
              <a:solidFill>
                <a:schemeClr val="tx1"/>
              </a:solidFill>
              <a:effectLst/>
              <a:latin typeface="Fira Sans" panose="020B0503050000020004" pitchFamily="34" charset="0"/>
            </a:endParaRP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None/>
            </a:pPr>
            <a:endParaRPr lang="en-US" sz="1400" b="1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Font typeface="Arial"/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Left Join Inner Join Command :</a:t>
            </a:r>
          </a:p>
          <a:p>
            <a:pPr marL="114300" indent="0">
              <a:buFont typeface="Arial"/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Select *</a:t>
            </a:r>
          </a:p>
          <a:p>
            <a:pPr marL="114300" indent="0">
              <a:buFont typeface="Arial"/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FROM table1</a:t>
            </a:r>
          </a:p>
          <a:p>
            <a:pPr marL="114300" indent="0">
              <a:buFont typeface="Arial"/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FULL OUTER JOIN table2</a:t>
            </a:r>
          </a:p>
          <a:p>
            <a:pPr marL="114300" indent="0">
              <a:buFont typeface="Arial"/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ON table1.field = table2.field</a:t>
            </a:r>
          </a:p>
          <a:p>
            <a:pPr marL="114300" indent="0">
              <a:buFont typeface="Arial"/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WHERE condition</a:t>
            </a:r>
          </a:p>
        </p:txBody>
      </p:sp>
      <p:pic>
        <p:nvPicPr>
          <p:cNvPr id="9" name="Picture 8" descr="Diagram, venn diagram&#10;&#10;Description automatically generated">
            <a:extLst>
              <a:ext uri="{FF2B5EF4-FFF2-40B4-BE49-F238E27FC236}">
                <a16:creationId xmlns:a16="http://schemas.microsoft.com/office/drawing/2014/main" id="{D35A144B-96DD-0732-9C4E-B3333475E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96" t="53532"/>
          <a:stretch/>
        </p:blipFill>
        <p:spPr>
          <a:xfrm>
            <a:off x="2649977" y="3320755"/>
            <a:ext cx="1819054" cy="1416345"/>
          </a:xfrm>
          <a:prstGeom prst="rect">
            <a:avLst/>
          </a:prstGeom>
        </p:spPr>
      </p:pic>
      <p:pic>
        <p:nvPicPr>
          <p:cNvPr id="10" name="Picture 9" descr="Diagram, venn diagram&#10;&#10;Description automatically generated">
            <a:extLst>
              <a:ext uri="{FF2B5EF4-FFF2-40B4-BE49-F238E27FC236}">
                <a16:creationId xmlns:a16="http://schemas.microsoft.com/office/drawing/2014/main" id="{7CA60269-849D-98D2-E6B8-D972A09B6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755" b="53794"/>
          <a:stretch/>
        </p:blipFill>
        <p:spPr>
          <a:xfrm>
            <a:off x="7091030" y="3418810"/>
            <a:ext cx="1854308" cy="140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55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82FD-6E56-C87C-831E-40A1B95C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4" y="164795"/>
            <a:ext cx="3960447" cy="572700"/>
          </a:xfrm>
        </p:spPr>
        <p:txBody>
          <a:bodyPr/>
          <a:lstStyle/>
          <a:p>
            <a:r>
              <a:rPr lang="en-US" b="1" dirty="0">
                <a:latin typeface="Fira Sans" panose="020B0503050000020004" pitchFamily="34" charset="0"/>
              </a:rPr>
              <a:t>SUBQUERIES</a:t>
            </a:r>
            <a:endParaRPr lang="id-ID" b="1" dirty="0">
              <a:latin typeface="Fira Sans" panose="020B05030500000200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AF051-BA5B-BE9A-436C-75DF1A7AD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00272"/>
            <a:ext cx="8520600" cy="4278433"/>
          </a:xfrm>
          <a:ln w="28575">
            <a:solidFill>
              <a:schemeClr val="accent1"/>
            </a:solidFill>
          </a:ln>
        </p:spPr>
        <p:txBody>
          <a:bodyPr/>
          <a:lstStyle/>
          <a:p>
            <a:pPr marL="114300" indent="0" algn="just"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Subquery</a:t>
            </a:r>
            <a:r>
              <a:rPr lang="en-US" sz="1400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400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US" sz="1400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query </a:t>
            </a:r>
            <a:r>
              <a:rPr lang="en-US" sz="1400" dirty="0" err="1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1400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halnya</a:t>
            </a:r>
            <a:r>
              <a:rPr lang="en-US" sz="1400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query </a:t>
            </a:r>
            <a:r>
              <a:rPr lang="en-US" sz="1400" dirty="0" err="1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biasa</a:t>
            </a:r>
            <a:r>
              <a:rPr lang="en-US" sz="1400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berjalan</a:t>
            </a:r>
            <a:r>
              <a:rPr lang="en-US" sz="1400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400" dirty="0" err="1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400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query </a:t>
            </a:r>
            <a:r>
              <a:rPr lang="en-US" sz="1400" dirty="0" err="1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induk</a:t>
            </a:r>
            <a:r>
              <a:rPr lang="en-US" sz="1400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master. Sub query </a:t>
            </a:r>
            <a:r>
              <a:rPr lang="en-US" sz="1400" dirty="0" err="1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400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400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mengambil</a:t>
            </a:r>
            <a:r>
              <a:rPr lang="en-US" sz="1400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US" sz="1400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di field 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kolom</a:t>
            </a:r>
            <a:r>
              <a:rPr lang="en-US" sz="1400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US" sz="1400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lain. Subquery </a:t>
            </a:r>
            <a:r>
              <a:rPr lang="en-US" sz="1400" dirty="0" err="1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bertujuan</a:t>
            </a:r>
            <a:r>
              <a:rPr lang="en-US" sz="1400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400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400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perintah</a:t>
            </a:r>
            <a:r>
              <a:rPr lang="en-US" sz="1400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(query) yang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berada</a:t>
            </a:r>
            <a:r>
              <a:rPr lang="en-US" sz="1400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400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perintah</a:t>
            </a:r>
            <a:r>
              <a:rPr lang="en-US" sz="1400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lain.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400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US" sz="1400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terkadang</a:t>
            </a:r>
            <a:r>
              <a:rPr lang="en-US" sz="1400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US" sz="1400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butuh</a:t>
            </a:r>
            <a:r>
              <a:rPr lang="en-US" sz="1400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memfilter</a:t>
            </a:r>
            <a:r>
              <a:rPr lang="en-US" sz="1400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1400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400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query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1400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1400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rata-rata).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400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US" sz="1400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US" sz="1400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US" sz="1400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400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subquery pada proses filter.</a:t>
            </a:r>
          </a:p>
          <a:p>
            <a:pPr marL="114300" indent="0" algn="just">
              <a:buNone/>
            </a:pPr>
            <a:endParaRPr lang="en-US" sz="1600" dirty="0">
              <a:solidFill>
                <a:srgbClr val="000000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sz="1800" b="1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US" sz="1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sz="1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b="1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1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 </a:t>
            </a:r>
          </a:p>
          <a:p>
            <a:pPr marL="114300" indent="0" algn="just">
              <a:buNone/>
            </a:pPr>
            <a:r>
              <a:rPr lang="en-US" sz="1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yang </a:t>
            </a:r>
            <a:r>
              <a:rPr lang="en-US" sz="1800" b="1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mencapai</a:t>
            </a:r>
            <a:r>
              <a:rPr lang="en-US" sz="1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diatas</a:t>
            </a:r>
            <a:r>
              <a:rPr lang="en-US" sz="1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rata-rata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just">
              <a:spcAft>
                <a:spcPts val="750"/>
              </a:spcAft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SELECT user.name,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order.total</a:t>
            </a:r>
            <a:endParaRPr lang="id-ID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indent="0" algn="just">
              <a:spcAft>
                <a:spcPts val="750"/>
              </a:spcAft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FROM order</a:t>
            </a:r>
            <a:endParaRPr lang="id-ID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indent="0" algn="just">
              <a:spcAft>
                <a:spcPts val="750"/>
              </a:spcAft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WHERE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order.total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&gt;=(10000</a:t>
            </a:r>
            <a:endParaRPr lang="id-ID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spcAft>
                <a:spcPts val="750"/>
              </a:spcAft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SELECT AVG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order.total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id-ID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spcAft>
                <a:spcPts val="750"/>
              </a:spcAft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FROM order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spcAft>
                <a:spcPts val="750"/>
              </a:spcAft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id-ID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id-ID" sz="1200" dirty="0">
              <a:solidFill>
                <a:schemeClr val="tx1"/>
              </a:solidFill>
              <a:latin typeface="Fira Sans" panose="020B05030500000200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F1A1AA7-DA4B-241F-F157-3A3BFAD8E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120" y="20606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6" name="Picture 5" descr="sql">
            <a:extLst>
              <a:ext uri="{FF2B5EF4-FFF2-40B4-BE49-F238E27FC236}">
                <a16:creationId xmlns:a16="http://schemas.microsoft.com/office/drawing/2014/main" id="{3D75FCA6-67BE-6808-A019-EA485C669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091" y="2060637"/>
            <a:ext cx="3429000" cy="2876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7637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82FD-6E56-C87C-831E-40A1B95C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4" y="164795"/>
            <a:ext cx="5374577" cy="572700"/>
          </a:xfrm>
        </p:spPr>
        <p:txBody>
          <a:bodyPr/>
          <a:lstStyle/>
          <a:p>
            <a:r>
              <a:rPr lang="en-US" b="1" dirty="0">
                <a:latin typeface="Fira Sans" panose="020B0503050000020004" pitchFamily="34" charset="0"/>
              </a:rPr>
              <a:t>VERSION CONTROL SYSTEM</a:t>
            </a:r>
            <a:endParaRPr lang="id-ID" b="1" dirty="0">
              <a:latin typeface="Fira Sans" panose="020B05030500000200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AF051-BA5B-BE9A-436C-75DF1A7AD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944" y="826366"/>
            <a:ext cx="8809722" cy="572700"/>
          </a:xfrm>
          <a:solidFill>
            <a:schemeClr val="accent4"/>
          </a:solidFill>
          <a:ln w="28575">
            <a:noFill/>
          </a:ln>
          <a:effectLst>
            <a:softEdge rad="63500"/>
          </a:effectLst>
        </p:spPr>
        <p:txBody>
          <a:bodyPr/>
          <a:lstStyle/>
          <a:p>
            <a:pPr marL="114300" indent="0" algn="ctr">
              <a:buNone/>
            </a:pPr>
            <a:r>
              <a:rPr lang="en-US" sz="1600" b="1" dirty="0">
                <a:solidFill>
                  <a:schemeClr val="tx1"/>
                </a:solidFill>
                <a:latin typeface="Fira Sans" panose="020B0503050000020004" pitchFamily="34" charset="0"/>
              </a:rPr>
              <a:t>Types of Version Control System</a:t>
            </a:r>
            <a:endParaRPr lang="id-ID" sz="1600" b="1" dirty="0">
              <a:solidFill>
                <a:schemeClr val="tx1"/>
              </a:solidFill>
              <a:latin typeface="Fira Sans" panose="020B05030500000200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F1A1AA7-DA4B-241F-F157-3A3BFAD8E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120" y="20606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ED7A7D3-7BD7-B4C0-4628-5BCA366AFCFB}"/>
              </a:ext>
            </a:extLst>
          </p:cNvPr>
          <p:cNvSpPr txBox="1">
            <a:spLocks/>
          </p:cNvSpPr>
          <p:nvPr/>
        </p:nvSpPr>
        <p:spPr>
          <a:xfrm>
            <a:off x="6170704" y="1382077"/>
            <a:ext cx="2920962" cy="1357119"/>
          </a:xfrm>
          <a:prstGeom prst="rect">
            <a:avLst/>
          </a:prstGeom>
          <a:solidFill>
            <a:schemeClr val="accent4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Font typeface="Arial"/>
              <a:buNone/>
            </a:pPr>
            <a:endParaRPr lang="en-US" sz="1600" b="1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 algn="ctr">
              <a:buFont typeface="Arial"/>
              <a:buNone/>
            </a:pPr>
            <a:r>
              <a:rPr lang="en-US" sz="1600" b="1" dirty="0">
                <a:solidFill>
                  <a:schemeClr val="tx1"/>
                </a:solidFill>
                <a:latin typeface="Fira Sans" panose="020B0503050000020004" pitchFamily="34" charset="0"/>
              </a:rPr>
              <a:t>Local Version Control Systems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490CFFD-6FF9-0A96-64DE-B2307273E9A4}"/>
              </a:ext>
            </a:extLst>
          </p:cNvPr>
          <p:cNvSpPr txBox="1">
            <a:spLocks/>
          </p:cNvSpPr>
          <p:nvPr/>
        </p:nvSpPr>
        <p:spPr>
          <a:xfrm>
            <a:off x="281944" y="1399066"/>
            <a:ext cx="2920962" cy="1357119"/>
          </a:xfrm>
          <a:prstGeom prst="rect">
            <a:avLst/>
          </a:prstGeom>
          <a:solidFill>
            <a:schemeClr val="accent4"/>
          </a:solidFill>
          <a:ln w="28575">
            <a:noFill/>
          </a:ln>
          <a:effectLst>
            <a:softEdge rad="63500"/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Font typeface="Arial"/>
              <a:buNone/>
            </a:pPr>
            <a:endParaRPr lang="en-US" sz="1600" b="1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 algn="ctr">
              <a:buFont typeface="Arial"/>
              <a:buNone/>
            </a:pPr>
            <a:r>
              <a:rPr lang="en-US" sz="1600" b="1" dirty="0">
                <a:solidFill>
                  <a:schemeClr val="tx1"/>
                </a:solidFill>
                <a:latin typeface="Fira Sans" panose="020B0503050000020004" pitchFamily="34" charset="0"/>
              </a:rPr>
              <a:t>Centralized Version Control System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E8C7410-CFB9-28D8-E0E1-A68C94E84F4F}"/>
              </a:ext>
            </a:extLst>
          </p:cNvPr>
          <p:cNvSpPr txBox="1">
            <a:spLocks/>
          </p:cNvSpPr>
          <p:nvPr/>
        </p:nvSpPr>
        <p:spPr>
          <a:xfrm>
            <a:off x="3226324" y="1399066"/>
            <a:ext cx="2920962" cy="1357119"/>
          </a:xfrm>
          <a:prstGeom prst="rect">
            <a:avLst/>
          </a:prstGeom>
          <a:solidFill>
            <a:schemeClr val="accent4"/>
          </a:solidFill>
          <a:ln w="28575">
            <a:noFill/>
          </a:ln>
          <a:effectLst>
            <a:softEdge rad="63500"/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Font typeface="Arial"/>
              <a:buNone/>
            </a:pPr>
            <a:endParaRPr lang="en-US" sz="1600" b="1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 algn="ctr">
              <a:buFont typeface="Arial"/>
              <a:buNone/>
            </a:pPr>
            <a:r>
              <a:rPr lang="en-US" sz="1600" b="1" dirty="0">
                <a:solidFill>
                  <a:schemeClr val="tx1"/>
                </a:solidFill>
                <a:latin typeface="Fira Sans" panose="020B0503050000020004" pitchFamily="34" charset="0"/>
              </a:rPr>
              <a:t>Distributed Version Control System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7EB5450-8203-DB46-E5D3-8E42D8081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3" y="2896648"/>
            <a:ext cx="2920963" cy="1289397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FDF13B40-8E2A-0573-7F04-CA2F1B8E2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324" y="2896648"/>
            <a:ext cx="2776845" cy="1834702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C37A353-DC3D-43E7-7751-74466C9E7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043" y="2756185"/>
            <a:ext cx="2128284" cy="212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57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82FD-6E56-C87C-831E-40A1B95C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4795"/>
            <a:ext cx="3960447" cy="572700"/>
          </a:xfrm>
          <a:solidFill>
            <a:schemeClr val="accent4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Fira Sans" panose="020B0503050000020004" pitchFamily="34" charset="0"/>
              </a:rPr>
              <a:t>Version Control</a:t>
            </a:r>
            <a:endParaRPr lang="id-ID" b="1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AF051-BA5B-BE9A-436C-75DF1A7AD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00272"/>
            <a:ext cx="8520600" cy="4278433"/>
          </a:xfrm>
          <a:ln w="28575">
            <a:noFill/>
          </a:ln>
        </p:spPr>
        <p:txBody>
          <a:bodyPr/>
          <a:lstStyle/>
          <a:p>
            <a:pPr marL="114300" indent="0" algn="just">
              <a:buNone/>
            </a:pPr>
            <a:r>
              <a:rPr lang="en-US" dirty="0" err="1">
                <a:solidFill>
                  <a:schemeClr val="tx1"/>
                </a:solidFill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istem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menyimpan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perubahan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ataupun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sekumpulan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file,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mengatur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 Control System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sangat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bermanfaat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apabila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bekerja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lingkungan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sangat fragile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dimana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sering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perubahan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yang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menyesuaikan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kondisi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source code.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Pentingnya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pemanfaatan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VCS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terlihat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apabila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mengerjakan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project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bersama-sama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team. </a:t>
            </a:r>
            <a:endParaRPr lang="id-ID" sz="18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tools yang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masuk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didalam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kategori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Version Control System:</a:t>
            </a:r>
            <a:endParaRPr lang="id-ID" sz="18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GNU Bazaar</a:t>
            </a:r>
            <a:endParaRPr lang="id-ID" sz="18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SVN</a:t>
            </a:r>
            <a:endParaRPr lang="id-ID" sz="18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GIT</a:t>
            </a:r>
            <a:endParaRPr lang="id-ID" sz="18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id-ID" sz="1200" dirty="0">
              <a:solidFill>
                <a:schemeClr val="tx1"/>
              </a:solidFill>
              <a:latin typeface="Fira Sans" panose="020B05030500000200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F1A1AA7-DA4B-241F-F157-3A3BFAD8E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120" y="20606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874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20"/>
          <p:cNvSpPr/>
          <p:nvPr/>
        </p:nvSpPr>
        <p:spPr>
          <a:xfrm>
            <a:off x="887900" y="2807701"/>
            <a:ext cx="1518943" cy="1444365"/>
          </a:xfrm>
          <a:custGeom>
            <a:avLst/>
            <a:gdLst/>
            <a:ahLst/>
            <a:cxnLst/>
            <a:rect l="l" t="t" r="r" b="b"/>
            <a:pathLst>
              <a:path w="52888" h="59032" fill="none" extrusionOk="0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w="10300" cap="flat" cmpd="sng">
            <a:solidFill>
              <a:srgbClr val="F2A36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0" name="Google Shape;1640;p20"/>
          <p:cNvSpPr/>
          <p:nvPr/>
        </p:nvSpPr>
        <p:spPr>
          <a:xfrm>
            <a:off x="3703851" y="2807701"/>
            <a:ext cx="1518972" cy="1444365"/>
          </a:xfrm>
          <a:custGeom>
            <a:avLst/>
            <a:gdLst/>
            <a:ahLst/>
            <a:cxnLst/>
            <a:rect l="l" t="t" r="r" b="b"/>
            <a:pathLst>
              <a:path w="52889" h="59032" fill="none" extrusionOk="0">
                <a:moveTo>
                  <a:pt x="50260" y="59032"/>
                </a:moveTo>
                <a:lnTo>
                  <a:pt x="2629" y="59032"/>
                </a:lnTo>
                <a:cubicBezTo>
                  <a:pt x="1173" y="59032"/>
                  <a:pt x="1" y="57860"/>
                  <a:pt x="1" y="56403"/>
                </a:cubicBezTo>
                <a:lnTo>
                  <a:pt x="1" y="2629"/>
                </a:lnTo>
                <a:cubicBezTo>
                  <a:pt x="1" y="1173"/>
                  <a:pt x="1173" y="1"/>
                  <a:pt x="2629" y="1"/>
                </a:cubicBezTo>
                <a:lnTo>
                  <a:pt x="50260" y="1"/>
                </a:lnTo>
                <a:cubicBezTo>
                  <a:pt x="51685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57" y="57860"/>
                  <a:pt x="51685" y="59032"/>
                  <a:pt x="50260" y="59032"/>
                </a:cubicBezTo>
                <a:close/>
              </a:path>
            </a:pathLst>
          </a:custGeom>
          <a:noFill/>
          <a:ln w="10300" cap="flat" cmpd="sng">
            <a:solidFill>
              <a:srgbClr val="222831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p20"/>
          <p:cNvSpPr/>
          <p:nvPr/>
        </p:nvSpPr>
        <p:spPr>
          <a:xfrm>
            <a:off x="6737184" y="2807701"/>
            <a:ext cx="1518943" cy="1444365"/>
          </a:xfrm>
          <a:custGeom>
            <a:avLst/>
            <a:gdLst/>
            <a:ahLst/>
            <a:cxnLst/>
            <a:rect l="l" t="t" r="r" b="b"/>
            <a:pathLst>
              <a:path w="52888" h="59032" fill="none" extrusionOk="0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684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w="10300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3" name="Google Shape;1643;p20"/>
          <p:cNvGrpSpPr/>
          <p:nvPr/>
        </p:nvGrpSpPr>
        <p:grpSpPr>
          <a:xfrm>
            <a:off x="7002705" y="1494746"/>
            <a:ext cx="987877" cy="1111795"/>
            <a:chOff x="7228274" y="1201022"/>
            <a:chExt cx="1260851" cy="1419011"/>
          </a:xfrm>
        </p:grpSpPr>
        <p:sp>
          <p:nvSpPr>
            <p:cNvPr id="1644" name="Google Shape;1644;p20"/>
            <p:cNvSpPr/>
            <p:nvPr/>
          </p:nvSpPr>
          <p:spPr>
            <a:xfrm>
              <a:off x="7682044" y="2249445"/>
              <a:ext cx="335007" cy="370588"/>
            </a:xfrm>
            <a:custGeom>
              <a:avLst/>
              <a:gdLst/>
              <a:ahLst/>
              <a:cxnLst/>
              <a:rect l="l" t="t" r="r" b="b"/>
              <a:pathLst>
                <a:path w="10451" h="11561" extrusionOk="0">
                  <a:moveTo>
                    <a:pt x="0" y="1"/>
                  </a:moveTo>
                  <a:lnTo>
                    <a:pt x="5226" y="11560"/>
                  </a:lnTo>
                  <a:lnTo>
                    <a:pt x="1045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7228274" y="1201022"/>
              <a:ext cx="1260851" cy="1152826"/>
            </a:xfrm>
            <a:custGeom>
              <a:avLst/>
              <a:gdLst/>
              <a:ahLst/>
              <a:cxnLst/>
              <a:rect l="l" t="t" r="r" b="b"/>
              <a:pathLst>
                <a:path w="39334" h="35964" extrusionOk="0">
                  <a:moveTo>
                    <a:pt x="18888" y="1"/>
                  </a:moveTo>
                  <a:cubicBezTo>
                    <a:pt x="13304" y="1"/>
                    <a:pt x="7787" y="2456"/>
                    <a:pt x="4149" y="7119"/>
                  </a:cubicBezTo>
                  <a:cubicBezTo>
                    <a:pt x="2217" y="9590"/>
                    <a:pt x="1045" y="12377"/>
                    <a:pt x="602" y="15258"/>
                  </a:cubicBezTo>
                  <a:cubicBezTo>
                    <a:pt x="0" y="19027"/>
                    <a:pt x="633" y="22891"/>
                    <a:pt x="2470" y="26279"/>
                  </a:cubicBezTo>
                  <a:cubicBezTo>
                    <a:pt x="3262" y="27799"/>
                    <a:pt x="4307" y="29224"/>
                    <a:pt x="5606" y="30491"/>
                  </a:cubicBezTo>
                  <a:cubicBezTo>
                    <a:pt x="6239" y="31124"/>
                    <a:pt x="6936" y="31758"/>
                    <a:pt x="7696" y="32296"/>
                  </a:cubicBezTo>
                  <a:cubicBezTo>
                    <a:pt x="11040" y="34769"/>
                    <a:pt x="14967" y="35963"/>
                    <a:pt x="18862" y="35963"/>
                  </a:cubicBezTo>
                  <a:cubicBezTo>
                    <a:pt x="24446" y="35963"/>
                    <a:pt x="29963" y="33508"/>
                    <a:pt x="33601" y="28844"/>
                  </a:cubicBezTo>
                  <a:cubicBezTo>
                    <a:pt x="39333" y="21529"/>
                    <a:pt x="38383" y="11300"/>
                    <a:pt x="31764" y="5061"/>
                  </a:cubicBezTo>
                  <a:lnTo>
                    <a:pt x="31733" y="5061"/>
                  </a:lnTo>
                  <a:cubicBezTo>
                    <a:pt x="31226" y="4554"/>
                    <a:pt x="30656" y="4111"/>
                    <a:pt x="30054" y="3668"/>
                  </a:cubicBezTo>
                  <a:cubicBezTo>
                    <a:pt x="26710" y="1195"/>
                    <a:pt x="22782" y="1"/>
                    <a:pt x="1888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7407942" y="1363221"/>
              <a:ext cx="1081183" cy="990628"/>
            </a:xfrm>
            <a:custGeom>
              <a:avLst/>
              <a:gdLst/>
              <a:ahLst/>
              <a:cxnLst/>
              <a:rect l="l" t="t" r="r" b="b"/>
              <a:pathLst>
                <a:path w="33729" h="30904" extrusionOk="0">
                  <a:moveTo>
                    <a:pt x="26128" y="1"/>
                  </a:moveTo>
                  <a:lnTo>
                    <a:pt x="19224" y="6746"/>
                  </a:lnTo>
                  <a:lnTo>
                    <a:pt x="8678" y="16976"/>
                  </a:lnTo>
                  <a:lnTo>
                    <a:pt x="1077" y="24386"/>
                  </a:lnTo>
                  <a:lnTo>
                    <a:pt x="1" y="25431"/>
                  </a:lnTo>
                  <a:cubicBezTo>
                    <a:pt x="634" y="26064"/>
                    <a:pt x="1331" y="26698"/>
                    <a:pt x="2091" y="27236"/>
                  </a:cubicBezTo>
                  <a:cubicBezTo>
                    <a:pt x="5435" y="29709"/>
                    <a:pt x="9362" y="30903"/>
                    <a:pt x="13257" y="30903"/>
                  </a:cubicBezTo>
                  <a:cubicBezTo>
                    <a:pt x="18841" y="30903"/>
                    <a:pt x="24358" y="28448"/>
                    <a:pt x="27996" y="23784"/>
                  </a:cubicBezTo>
                  <a:cubicBezTo>
                    <a:pt x="33728" y="16469"/>
                    <a:pt x="32778" y="6240"/>
                    <a:pt x="26159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7477982" y="1450859"/>
              <a:ext cx="727905" cy="662224"/>
            </a:xfrm>
            <a:custGeom>
              <a:avLst/>
              <a:gdLst/>
              <a:ahLst/>
              <a:cxnLst/>
              <a:rect l="l" t="t" r="r" b="b"/>
              <a:pathLst>
                <a:path w="22708" h="20659" extrusionOk="0">
                  <a:moveTo>
                    <a:pt x="11334" y="0"/>
                  </a:moveTo>
                  <a:cubicBezTo>
                    <a:pt x="6640" y="0"/>
                    <a:pt x="2412" y="3195"/>
                    <a:pt x="1299" y="7971"/>
                  </a:cubicBezTo>
                  <a:cubicBezTo>
                    <a:pt x="1" y="13513"/>
                    <a:pt x="3421" y="19087"/>
                    <a:pt x="8995" y="20385"/>
                  </a:cubicBezTo>
                  <a:cubicBezTo>
                    <a:pt x="9784" y="20570"/>
                    <a:pt x="10573" y="20659"/>
                    <a:pt x="11351" y="20659"/>
                  </a:cubicBezTo>
                  <a:cubicBezTo>
                    <a:pt x="16037" y="20659"/>
                    <a:pt x="20295" y="17443"/>
                    <a:pt x="21409" y="12690"/>
                  </a:cubicBezTo>
                  <a:cubicBezTo>
                    <a:pt x="22707" y="7148"/>
                    <a:pt x="19256" y="1574"/>
                    <a:pt x="13713" y="276"/>
                  </a:cubicBezTo>
                  <a:cubicBezTo>
                    <a:pt x="12916" y="90"/>
                    <a:pt x="12118" y="0"/>
                    <a:pt x="11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7692174" y="1657870"/>
              <a:ext cx="287341" cy="274904"/>
            </a:xfrm>
            <a:custGeom>
              <a:avLst/>
              <a:gdLst/>
              <a:ahLst/>
              <a:cxnLst/>
              <a:rect l="l" t="t" r="r" b="b"/>
              <a:pathLst>
                <a:path w="8964" h="8576" extrusionOk="0">
                  <a:moveTo>
                    <a:pt x="2775" y="0"/>
                  </a:moveTo>
                  <a:cubicBezTo>
                    <a:pt x="2704" y="0"/>
                    <a:pt x="2632" y="19"/>
                    <a:pt x="2566" y="56"/>
                  </a:cubicBezTo>
                  <a:cubicBezTo>
                    <a:pt x="1014" y="785"/>
                    <a:pt x="1" y="2368"/>
                    <a:pt x="1" y="4078"/>
                  </a:cubicBezTo>
                  <a:cubicBezTo>
                    <a:pt x="1" y="6548"/>
                    <a:pt x="2028" y="8575"/>
                    <a:pt x="4498" y="8575"/>
                  </a:cubicBezTo>
                  <a:cubicBezTo>
                    <a:pt x="6936" y="8575"/>
                    <a:pt x="8963" y="6548"/>
                    <a:pt x="8963" y="4078"/>
                  </a:cubicBezTo>
                  <a:cubicBezTo>
                    <a:pt x="8963" y="2368"/>
                    <a:pt x="7950" y="785"/>
                    <a:pt x="6398" y="56"/>
                  </a:cubicBezTo>
                  <a:cubicBezTo>
                    <a:pt x="6332" y="19"/>
                    <a:pt x="6260" y="0"/>
                    <a:pt x="6189" y="0"/>
                  </a:cubicBezTo>
                  <a:cubicBezTo>
                    <a:pt x="6023" y="0"/>
                    <a:pt x="5863" y="100"/>
                    <a:pt x="5796" y="278"/>
                  </a:cubicBezTo>
                  <a:cubicBezTo>
                    <a:pt x="5701" y="500"/>
                    <a:pt x="5796" y="753"/>
                    <a:pt x="6018" y="880"/>
                  </a:cubicBezTo>
                  <a:cubicBezTo>
                    <a:pt x="7253" y="1450"/>
                    <a:pt x="8045" y="2716"/>
                    <a:pt x="8045" y="4078"/>
                  </a:cubicBezTo>
                  <a:cubicBezTo>
                    <a:pt x="8045" y="6042"/>
                    <a:pt x="6461" y="7657"/>
                    <a:pt x="4498" y="7657"/>
                  </a:cubicBezTo>
                  <a:cubicBezTo>
                    <a:pt x="2503" y="7657"/>
                    <a:pt x="919" y="6073"/>
                    <a:pt x="919" y="4078"/>
                  </a:cubicBezTo>
                  <a:cubicBezTo>
                    <a:pt x="919" y="2716"/>
                    <a:pt x="1711" y="1450"/>
                    <a:pt x="2946" y="880"/>
                  </a:cubicBezTo>
                  <a:cubicBezTo>
                    <a:pt x="3168" y="753"/>
                    <a:pt x="3294" y="500"/>
                    <a:pt x="3168" y="278"/>
                  </a:cubicBezTo>
                  <a:cubicBezTo>
                    <a:pt x="3101" y="100"/>
                    <a:pt x="2941" y="0"/>
                    <a:pt x="277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7821099" y="1589625"/>
              <a:ext cx="29491" cy="168545"/>
            </a:xfrm>
            <a:custGeom>
              <a:avLst/>
              <a:gdLst/>
              <a:ahLst/>
              <a:cxnLst/>
              <a:rect l="l" t="t" r="r" b="b"/>
              <a:pathLst>
                <a:path w="920" h="5258" extrusionOk="0">
                  <a:moveTo>
                    <a:pt x="476" y="0"/>
                  </a:moveTo>
                  <a:cubicBezTo>
                    <a:pt x="223" y="0"/>
                    <a:pt x="1" y="190"/>
                    <a:pt x="1" y="444"/>
                  </a:cubicBezTo>
                  <a:lnTo>
                    <a:pt x="1" y="4782"/>
                  </a:lnTo>
                  <a:cubicBezTo>
                    <a:pt x="1" y="5036"/>
                    <a:pt x="223" y="5257"/>
                    <a:pt x="476" y="5257"/>
                  </a:cubicBezTo>
                  <a:cubicBezTo>
                    <a:pt x="698" y="5257"/>
                    <a:pt x="919" y="5036"/>
                    <a:pt x="919" y="4782"/>
                  </a:cubicBezTo>
                  <a:lnTo>
                    <a:pt x="919" y="444"/>
                  </a:lnTo>
                  <a:cubicBezTo>
                    <a:pt x="919" y="190"/>
                    <a:pt x="698" y="0"/>
                    <a:pt x="47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20"/>
          <p:cNvGrpSpPr/>
          <p:nvPr/>
        </p:nvGrpSpPr>
        <p:grpSpPr>
          <a:xfrm>
            <a:off x="1133139" y="1494746"/>
            <a:ext cx="1028438" cy="1111795"/>
            <a:chOff x="643984" y="1201022"/>
            <a:chExt cx="1312620" cy="1419011"/>
          </a:xfrm>
        </p:grpSpPr>
        <p:sp>
          <p:nvSpPr>
            <p:cNvPr id="1651" name="Google Shape;1651;p20"/>
            <p:cNvSpPr/>
            <p:nvPr/>
          </p:nvSpPr>
          <p:spPr>
            <a:xfrm>
              <a:off x="1135323" y="2249445"/>
              <a:ext cx="334013" cy="370588"/>
            </a:xfrm>
            <a:custGeom>
              <a:avLst/>
              <a:gdLst/>
              <a:ahLst/>
              <a:cxnLst/>
              <a:rect l="l" t="t" r="r" b="b"/>
              <a:pathLst>
                <a:path w="10420" h="11561" extrusionOk="0">
                  <a:moveTo>
                    <a:pt x="0" y="1"/>
                  </a:moveTo>
                  <a:lnTo>
                    <a:pt x="5226" y="11560"/>
                  </a:lnTo>
                  <a:lnTo>
                    <a:pt x="10419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643984" y="1201022"/>
              <a:ext cx="1307556" cy="1152826"/>
            </a:xfrm>
            <a:custGeom>
              <a:avLst/>
              <a:gdLst/>
              <a:ahLst/>
              <a:cxnLst/>
              <a:rect l="l" t="t" r="r" b="b"/>
              <a:pathLst>
                <a:path w="40791" h="35964" extrusionOk="0">
                  <a:moveTo>
                    <a:pt x="20535" y="1"/>
                  </a:moveTo>
                  <a:cubicBezTo>
                    <a:pt x="14951" y="1"/>
                    <a:pt x="9434" y="2456"/>
                    <a:pt x="5796" y="7119"/>
                  </a:cubicBezTo>
                  <a:cubicBezTo>
                    <a:pt x="1" y="14530"/>
                    <a:pt x="1046" y="24917"/>
                    <a:pt x="7918" y="31124"/>
                  </a:cubicBezTo>
                  <a:cubicBezTo>
                    <a:pt x="8393" y="31536"/>
                    <a:pt x="8868" y="31948"/>
                    <a:pt x="9375" y="32296"/>
                  </a:cubicBezTo>
                  <a:cubicBezTo>
                    <a:pt x="12719" y="34769"/>
                    <a:pt x="16646" y="35963"/>
                    <a:pt x="20541" y="35963"/>
                  </a:cubicBezTo>
                  <a:cubicBezTo>
                    <a:pt x="26125" y="35963"/>
                    <a:pt x="31642" y="33508"/>
                    <a:pt x="35280" y="28844"/>
                  </a:cubicBezTo>
                  <a:cubicBezTo>
                    <a:pt x="40790" y="21782"/>
                    <a:pt x="40094" y="11996"/>
                    <a:pt x="34076" y="5726"/>
                  </a:cubicBezTo>
                  <a:cubicBezTo>
                    <a:pt x="33348" y="4966"/>
                    <a:pt x="32588" y="4301"/>
                    <a:pt x="31701" y="3668"/>
                  </a:cubicBezTo>
                  <a:cubicBezTo>
                    <a:pt x="28357" y="1195"/>
                    <a:pt x="24430" y="1"/>
                    <a:pt x="2053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902861" y="1384569"/>
              <a:ext cx="1053744" cy="969279"/>
            </a:xfrm>
            <a:custGeom>
              <a:avLst/>
              <a:gdLst/>
              <a:ahLst/>
              <a:cxnLst/>
              <a:rect l="l" t="t" r="r" b="b"/>
              <a:pathLst>
                <a:path w="32873" h="30238" extrusionOk="0">
                  <a:moveTo>
                    <a:pt x="26159" y="0"/>
                  </a:moveTo>
                  <a:lnTo>
                    <a:pt x="17196" y="8709"/>
                  </a:lnTo>
                  <a:lnTo>
                    <a:pt x="8772" y="16880"/>
                  </a:lnTo>
                  <a:lnTo>
                    <a:pt x="0" y="25398"/>
                  </a:lnTo>
                  <a:cubicBezTo>
                    <a:pt x="444" y="25810"/>
                    <a:pt x="919" y="26222"/>
                    <a:pt x="1425" y="26570"/>
                  </a:cubicBezTo>
                  <a:cubicBezTo>
                    <a:pt x="4770" y="29043"/>
                    <a:pt x="8702" y="30237"/>
                    <a:pt x="12603" y="30237"/>
                  </a:cubicBezTo>
                  <a:cubicBezTo>
                    <a:pt x="18196" y="30237"/>
                    <a:pt x="23724" y="27782"/>
                    <a:pt x="27362" y="23118"/>
                  </a:cubicBezTo>
                  <a:cubicBezTo>
                    <a:pt x="32873" y="16056"/>
                    <a:pt x="32176" y="6270"/>
                    <a:pt x="2615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933313" y="1436018"/>
              <a:ext cx="712647" cy="662513"/>
            </a:xfrm>
            <a:custGeom>
              <a:avLst/>
              <a:gdLst/>
              <a:ahLst/>
              <a:cxnLst/>
              <a:rect l="l" t="t" r="r" b="b"/>
              <a:pathLst>
                <a:path w="22232" h="20668" extrusionOk="0">
                  <a:moveTo>
                    <a:pt x="11090" y="1"/>
                  </a:moveTo>
                  <a:cubicBezTo>
                    <a:pt x="6114" y="1"/>
                    <a:pt x="1745" y="3613"/>
                    <a:pt x="919" y="8687"/>
                  </a:cubicBezTo>
                  <a:cubicBezTo>
                    <a:pt x="0" y="14324"/>
                    <a:pt x="3832" y="19613"/>
                    <a:pt x="9469" y="20532"/>
                  </a:cubicBezTo>
                  <a:cubicBezTo>
                    <a:pt x="10032" y="20623"/>
                    <a:pt x="10591" y="20668"/>
                    <a:pt x="11142" y="20668"/>
                  </a:cubicBezTo>
                  <a:cubicBezTo>
                    <a:pt x="16118" y="20668"/>
                    <a:pt x="20487" y="17059"/>
                    <a:pt x="21314" y="12013"/>
                  </a:cubicBezTo>
                  <a:cubicBezTo>
                    <a:pt x="22232" y="6376"/>
                    <a:pt x="18400" y="1055"/>
                    <a:pt x="12763" y="137"/>
                  </a:cubicBezTo>
                  <a:cubicBezTo>
                    <a:pt x="12201" y="45"/>
                    <a:pt x="11642" y="1"/>
                    <a:pt x="11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1154621" y="1737719"/>
              <a:ext cx="270063" cy="231597"/>
            </a:xfrm>
            <a:custGeom>
              <a:avLst/>
              <a:gdLst/>
              <a:ahLst/>
              <a:cxnLst/>
              <a:rect l="l" t="t" r="r" b="b"/>
              <a:pathLst>
                <a:path w="8425" h="7225" extrusionOk="0">
                  <a:moveTo>
                    <a:pt x="486" y="1"/>
                  </a:moveTo>
                  <a:cubicBezTo>
                    <a:pt x="472" y="1"/>
                    <a:pt x="458" y="2"/>
                    <a:pt x="443" y="4"/>
                  </a:cubicBezTo>
                  <a:cubicBezTo>
                    <a:pt x="190" y="35"/>
                    <a:pt x="0" y="225"/>
                    <a:pt x="0" y="479"/>
                  </a:cubicBezTo>
                  <a:cubicBezTo>
                    <a:pt x="127" y="2569"/>
                    <a:pt x="1742" y="4216"/>
                    <a:pt x="3769" y="4437"/>
                  </a:cubicBezTo>
                  <a:lnTo>
                    <a:pt x="3769" y="6781"/>
                  </a:lnTo>
                  <a:cubicBezTo>
                    <a:pt x="3769" y="7003"/>
                    <a:pt x="3959" y="7224"/>
                    <a:pt x="4212" y="7224"/>
                  </a:cubicBezTo>
                  <a:cubicBezTo>
                    <a:pt x="4465" y="7224"/>
                    <a:pt x="4655" y="7003"/>
                    <a:pt x="4655" y="6781"/>
                  </a:cubicBezTo>
                  <a:lnTo>
                    <a:pt x="4655" y="4437"/>
                  </a:lnTo>
                  <a:cubicBezTo>
                    <a:pt x="6682" y="4216"/>
                    <a:pt x="8297" y="2569"/>
                    <a:pt x="8424" y="479"/>
                  </a:cubicBezTo>
                  <a:cubicBezTo>
                    <a:pt x="8424" y="225"/>
                    <a:pt x="8234" y="35"/>
                    <a:pt x="7981" y="4"/>
                  </a:cubicBezTo>
                  <a:cubicBezTo>
                    <a:pt x="7966" y="2"/>
                    <a:pt x="7952" y="1"/>
                    <a:pt x="7938" y="1"/>
                  </a:cubicBezTo>
                  <a:cubicBezTo>
                    <a:pt x="7731" y="1"/>
                    <a:pt x="7535" y="210"/>
                    <a:pt x="7506" y="447"/>
                  </a:cubicBezTo>
                  <a:cubicBezTo>
                    <a:pt x="7411" y="2189"/>
                    <a:pt x="5986" y="3582"/>
                    <a:pt x="4212" y="3582"/>
                  </a:cubicBezTo>
                  <a:cubicBezTo>
                    <a:pt x="2470" y="3582"/>
                    <a:pt x="1013" y="2189"/>
                    <a:pt x="918" y="447"/>
                  </a:cubicBezTo>
                  <a:cubicBezTo>
                    <a:pt x="889" y="210"/>
                    <a:pt x="693" y="1"/>
                    <a:pt x="48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0"/>
            <p:cNvSpPr/>
            <p:nvPr/>
          </p:nvSpPr>
          <p:spPr>
            <a:xfrm>
              <a:off x="1207383" y="1566257"/>
              <a:ext cx="165500" cy="261953"/>
            </a:xfrm>
            <a:custGeom>
              <a:avLst/>
              <a:gdLst/>
              <a:ahLst/>
              <a:cxnLst/>
              <a:rect l="l" t="t" r="r" b="b"/>
              <a:pathLst>
                <a:path w="5163" h="8172" extrusionOk="0">
                  <a:moveTo>
                    <a:pt x="2566" y="887"/>
                  </a:moveTo>
                  <a:cubicBezTo>
                    <a:pt x="3009" y="887"/>
                    <a:pt x="3421" y="1078"/>
                    <a:pt x="3769" y="1394"/>
                  </a:cubicBezTo>
                  <a:cubicBezTo>
                    <a:pt x="4055" y="1711"/>
                    <a:pt x="4245" y="2123"/>
                    <a:pt x="4245" y="2566"/>
                  </a:cubicBezTo>
                  <a:lnTo>
                    <a:pt x="4245" y="5606"/>
                  </a:lnTo>
                  <a:cubicBezTo>
                    <a:pt x="4245" y="5669"/>
                    <a:pt x="4245" y="5701"/>
                    <a:pt x="4245" y="5765"/>
                  </a:cubicBezTo>
                  <a:cubicBezTo>
                    <a:pt x="4150" y="6620"/>
                    <a:pt x="3453" y="7285"/>
                    <a:pt x="2566" y="7285"/>
                  </a:cubicBezTo>
                  <a:cubicBezTo>
                    <a:pt x="1711" y="7285"/>
                    <a:pt x="983" y="6620"/>
                    <a:pt x="919" y="5765"/>
                  </a:cubicBezTo>
                  <a:cubicBezTo>
                    <a:pt x="919" y="5701"/>
                    <a:pt x="888" y="5669"/>
                    <a:pt x="888" y="5606"/>
                  </a:cubicBezTo>
                  <a:lnTo>
                    <a:pt x="888" y="2566"/>
                  </a:lnTo>
                  <a:cubicBezTo>
                    <a:pt x="888" y="1648"/>
                    <a:pt x="1648" y="887"/>
                    <a:pt x="2566" y="887"/>
                  </a:cubicBezTo>
                  <a:close/>
                  <a:moveTo>
                    <a:pt x="2566" y="1"/>
                  </a:moveTo>
                  <a:cubicBezTo>
                    <a:pt x="1141" y="1"/>
                    <a:pt x="1" y="1141"/>
                    <a:pt x="1" y="2566"/>
                  </a:cubicBezTo>
                  <a:lnTo>
                    <a:pt x="1" y="5606"/>
                  </a:lnTo>
                  <a:cubicBezTo>
                    <a:pt x="1" y="5669"/>
                    <a:pt x="1" y="5733"/>
                    <a:pt x="1" y="5860"/>
                  </a:cubicBezTo>
                  <a:cubicBezTo>
                    <a:pt x="128" y="7190"/>
                    <a:pt x="1236" y="8171"/>
                    <a:pt x="2566" y="8171"/>
                  </a:cubicBezTo>
                  <a:cubicBezTo>
                    <a:pt x="3896" y="8171"/>
                    <a:pt x="5005" y="7190"/>
                    <a:pt x="5131" y="5828"/>
                  </a:cubicBezTo>
                  <a:cubicBezTo>
                    <a:pt x="5131" y="5765"/>
                    <a:pt x="5163" y="5669"/>
                    <a:pt x="5163" y="5606"/>
                  </a:cubicBezTo>
                  <a:lnTo>
                    <a:pt x="5163" y="2566"/>
                  </a:lnTo>
                  <a:cubicBezTo>
                    <a:pt x="5163" y="1901"/>
                    <a:pt x="4878" y="1236"/>
                    <a:pt x="4403" y="729"/>
                  </a:cubicBezTo>
                  <a:cubicBezTo>
                    <a:pt x="3896" y="254"/>
                    <a:pt x="3263" y="1"/>
                    <a:pt x="256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9" name="Google Shape;1669;p20"/>
          <p:cNvGrpSpPr/>
          <p:nvPr/>
        </p:nvGrpSpPr>
        <p:grpSpPr>
          <a:xfrm>
            <a:off x="3977484" y="1494746"/>
            <a:ext cx="987877" cy="1111795"/>
            <a:chOff x="2870204" y="1201022"/>
            <a:chExt cx="1260851" cy="1419011"/>
          </a:xfrm>
        </p:grpSpPr>
        <p:sp>
          <p:nvSpPr>
            <p:cNvPr id="1670" name="Google Shape;1670;p20"/>
            <p:cNvSpPr/>
            <p:nvPr/>
          </p:nvSpPr>
          <p:spPr>
            <a:xfrm>
              <a:off x="3323975" y="2249445"/>
              <a:ext cx="334013" cy="370588"/>
            </a:xfrm>
            <a:custGeom>
              <a:avLst/>
              <a:gdLst/>
              <a:ahLst/>
              <a:cxnLst/>
              <a:rect l="l" t="t" r="r" b="b"/>
              <a:pathLst>
                <a:path w="10420" h="11561" extrusionOk="0">
                  <a:moveTo>
                    <a:pt x="1" y="1"/>
                  </a:moveTo>
                  <a:lnTo>
                    <a:pt x="5226" y="11560"/>
                  </a:lnTo>
                  <a:lnTo>
                    <a:pt x="1042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0"/>
            <p:cNvSpPr/>
            <p:nvPr/>
          </p:nvSpPr>
          <p:spPr>
            <a:xfrm>
              <a:off x="2870204" y="1201022"/>
              <a:ext cx="1260851" cy="1152826"/>
            </a:xfrm>
            <a:custGeom>
              <a:avLst/>
              <a:gdLst/>
              <a:ahLst/>
              <a:cxnLst/>
              <a:rect l="l" t="t" r="r" b="b"/>
              <a:pathLst>
                <a:path w="39334" h="35964" extrusionOk="0">
                  <a:moveTo>
                    <a:pt x="19110" y="1"/>
                  </a:moveTo>
                  <a:cubicBezTo>
                    <a:pt x="13526" y="1"/>
                    <a:pt x="8009" y="2456"/>
                    <a:pt x="4371" y="7119"/>
                  </a:cubicBezTo>
                  <a:cubicBezTo>
                    <a:pt x="2693" y="9241"/>
                    <a:pt x="1616" y="11616"/>
                    <a:pt x="1046" y="14055"/>
                  </a:cubicBezTo>
                  <a:cubicBezTo>
                    <a:pt x="1" y="18584"/>
                    <a:pt x="824" y="23334"/>
                    <a:pt x="3294" y="27324"/>
                  </a:cubicBezTo>
                  <a:cubicBezTo>
                    <a:pt x="4181" y="28749"/>
                    <a:pt x="5290" y="30079"/>
                    <a:pt x="6620" y="31251"/>
                  </a:cubicBezTo>
                  <a:cubicBezTo>
                    <a:pt x="7031" y="31600"/>
                    <a:pt x="7475" y="31980"/>
                    <a:pt x="7918" y="32296"/>
                  </a:cubicBezTo>
                  <a:cubicBezTo>
                    <a:pt x="11262" y="34769"/>
                    <a:pt x="15195" y="35963"/>
                    <a:pt x="19096" y="35963"/>
                  </a:cubicBezTo>
                  <a:cubicBezTo>
                    <a:pt x="24689" y="35963"/>
                    <a:pt x="30217" y="33508"/>
                    <a:pt x="33855" y="28844"/>
                  </a:cubicBezTo>
                  <a:cubicBezTo>
                    <a:pt x="39334" y="21814"/>
                    <a:pt x="38669" y="12123"/>
                    <a:pt x="32747" y="5853"/>
                  </a:cubicBezTo>
                  <a:cubicBezTo>
                    <a:pt x="32018" y="5061"/>
                    <a:pt x="31195" y="4333"/>
                    <a:pt x="30276" y="3668"/>
                  </a:cubicBezTo>
                  <a:cubicBezTo>
                    <a:pt x="26932" y="1195"/>
                    <a:pt x="23005" y="1"/>
                    <a:pt x="1911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0"/>
            <p:cNvSpPr/>
            <p:nvPr/>
          </p:nvSpPr>
          <p:spPr>
            <a:xfrm>
              <a:off x="3082376" y="1388608"/>
              <a:ext cx="1048679" cy="965240"/>
            </a:xfrm>
            <a:custGeom>
              <a:avLst/>
              <a:gdLst/>
              <a:ahLst/>
              <a:cxnLst/>
              <a:rect l="l" t="t" r="r" b="b"/>
              <a:pathLst>
                <a:path w="32715" h="30112" extrusionOk="0">
                  <a:moveTo>
                    <a:pt x="26128" y="1"/>
                  </a:moveTo>
                  <a:lnTo>
                    <a:pt x="18685" y="7221"/>
                  </a:lnTo>
                  <a:lnTo>
                    <a:pt x="9216" y="16437"/>
                  </a:lnTo>
                  <a:lnTo>
                    <a:pt x="1" y="25399"/>
                  </a:lnTo>
                  <a:cubicBezTo>
                    <a:pt x="412" y="25748"/>
                    <a:pt x="856" y="26128"/>
                    <a:pt x="1299" y="26444"/>
                  </a:cubicBezTo>
                  <a:cubicBezTo>
                    <a:pt x="4643" y="28917"/>
                    <a:pt x="8571" y="30111"/>
                    <a:pt x="12466" y="30111"/>
                  </a:cubicBezTo>
                  <a:cubicBezTo>
                    <a:pt x="18049" y="30111"/>
                    <a:pt x="23566" y="27656"/>
                    <a:pt x="27204" y="22992"/>
                  </a:cubicBezTo>
                  <a:cubicBezTo>
                    <a:pt x="32715" y="15962"/>
                    <a:pt x="32050" y="6271"/>
                    <a:pt x="2612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0"/>
            <p:cNvSpPr/>
            <p:nvPr/>
          </p:nvSpPr>
          <p:spPr>
            <a:xfrm>
              <a:off x="3147352" y="1440377"/>
              <a:ext cx="662929" cy="662929"/>
            </a:xfrm>
            <a:custGeom>
              <a:avLst/>
              <a:gdLst/>
              <a:ahLst/>
              <a:cxnLst/>
              <a:rect l="l" t="t" r="r" b="b"/>
              <a:pathLst>
                <a:path w="20681" h="20681" extrusionOk="0">
                  <a:moveTo>
                    <a:pt x="10325" y="1"/>
                  </a:moveTo>
                  <a:cubicBezTo>
                    <a:pt x="4624" y="1"/>
                    <a:pt x="0" y="4624"/>
                    <a:pt x="0" y="10357"/>
                  </a:cubicBezTo>
                  <a:cubicBezTo>
                    <a:pt x="0" y="16057"/>
                    <a:pt x="4624" y="20681"/>
                    <a:pt x="10325" y="20681"/>
                  </a:cubicBezTo>
                  <a:cubicBezTo>
                    <a:pt x="16025" y="20681"/>
                    <a:pt x="20680" y="16057"/>
                    <a:pt x="20680" y="10357"/>
                  </a:cubicBezTo>
                  <a:cubicBezTo>
                    <a:pt x="20680" y="4624"/>
                    <a:pt x="16025" y="1"/>
                    <a:pt x="10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0"/>
            <p:cNvSpPr/>
            <p:nvPr/>
          </p:nvSpPr>
          <p:spPr>
            <a:xfrm>
              <a:off x="3276277" y="1668801"/>
              <a:ext cx="405079" cy="206114"/>
            </a:xfrm>
            <a:custGeom>
              <a:avLst/>
              <a:gdLst/>
              <a:ahLst/>
              <a:cxnLst/>
              <a:rect l="l" t="t" r="r" b="b"/>
              <a:pathLst>
                <a:path w="12637" h="6430" extrusionOk="0">
                  <a:moveTo>
                    <a:pt x="11718" y="2154"/>
                  </a:moveTo>
                  <a:lnTo>
                    <a:pt x="11718" y="4307"/>
                  </a:lnTo>
                  <a:lnTo>
                    <a:pt x="11021" y="4307"/>
                  </a:lnTo>
                  <a:lnTo>
                    <a:pt x="11021" y="2154"/>
                  </a:lnTo>
                  <a:close/>
                  <a:moveTo>
                    <a:pt x="10135" y="919"/>
                  </a:moveTo>
                  <a:lnTo>
                    <a:pt x="10135" y="1679"/>
                  </a:lnTo>
                  <a:lnTo>
                    <a:pt x="10135" y="4751"/>
                  </a:lnTo>
                  <a:lnTo>
                    <a:pt x="10135" y="5511"/>
                  </a:lnTo>
                  <a:lnTo>
                    <a:pt x="887" y="5511"/>
                  </a:lnTo>
                  <a:lnTo>
                    <a:pt x="887" y="919"/>
                  </a:lnTo>
                  <a:close/>
                  <a:moveTo>
                    <a:pt x="444" y="0"/>
                  </a:moveTo>
                  <a:cubicBezTo>
                    <a:pt x="190" y="0"/>
                    <a:pt x="0" y="222"/>
                    <a:pt x="0" y="475"/>
                  </a:cubicBezTo>
                  <a:lnTo>
                    <a:pt x="0" y="5954"/>
                  </a:lnTo>
                  <a:cubicBezTo>
                    <a:pt x="0" y="6207"/>
                    <a:pt x="190" y="6429"/>
                    <a:pt x="444" y="6429"/>
                  </a:cubicBezTo>
                  <a:lnTo>
                    <a:pt x="10578" y="6429"/>
                  </a:lnTo>
                  <a:cubicBezTo>
                    <a:pt x="10831" y="6429"/>
                    <a:pt x="11021" y="6207"/>
                    <a:pt x="11021" y="5954"/>
                  </a:cubicBezTo>
                  <a:lnTo>
                    <a:pt x="11021" y="5194"/>
                  </a:lnTo>
                  <a:lnTo>
                    <a:pt x="12193" y="5194"/>
                  </a:lnTo>
                  <a:cubicBezTo>
                    <a:pt x="12415" y="5194"/>
                    <a:pt x="12636" y="5004"/>
                    <a:pt x="12636" y="4751"/>
                  </a:cubicBezTo>
                  <a:lnTo>
                    <a:pt x="12636" y="1679"/>
                  </a:lnTo>
                  <a:cubicBezTo>
                    <a:pt x="12636" y="1425"/>
                    <a:pt x="12415" y="1235"/>
                    <a:pt x="12193" y="1235"/>
                  </a:cubicBezTo>
                  <a:lnTo>
                    <a:pt x="11021" y="1235"/>
                  </a:lnTo>
                  <a:lnTo>
                    <a:pt x="11021" y="475"/>
                  </a:lnTo>
                  <a:cubicBezTo>
                    <a:pt x="11021" y="222"/>
                    <a:pt x="10831" y="0"/>
                    <a:pt x="1057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0"/>
            <p:cNvSpPr/>
            <p:nvPr/>
          </p:nvSpPr>
          <p:spPr>
            <a:xfrm>
              <a:off x="3318910" y="1708389"/>
              <a:ext cx="37601" cy="126938"/>
            </a:xfrm>
            <a:custGeom>
              <a:avLst/>
              <a:gdLst/>
              <a:ahLst/>
              <a:cxnLst/>
              <a:rect l="l" t="t" r="r" b="b"/>
              <a:pathLst>
                <a:path w="1173" h="3960" extrusionOk="0">
                  <a:moveTo>
                    <a:pt x="1" y="0"/>
                  </a:moveTo>
                  <a:lnTo>
                    <a:pt x="1" y="3959"/>
                  </a:lnTo>
                  <a:lnTo>
                    <a:pt x="1172" y="3959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0"/>
            <p:cNvSpPr/>
            <p:nvPr/>
          </p:nvSpPr>
          <p:spPr>
            <a:xfrm>
              <a:off x="3373724" y="1708389"/>
              <a:ext cx="37601" cy="126938"/>
            </a:xfrm>
            <a:custGeom>
              <a:avLst/>
              <a:gdLst/>
              <a:ahLst/>
              <a:cxnLst/>
              <a:rect l="l" t="t" r="r" b="b"/>
              <a:pathLst>
                <a:path w="1173" h="3960" extrusionOk="0">
                  <a:moveTo>
                    <a:pt x="1" y="0"/>
                  </a:moveTo>
                  <a:lnTo>
                    <a:pt x="1" y="3959"/>
                  </a:lnTo>
                  <a:lnTo>
                    <a:pt x="1172" y="3959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0"/>
            <p:cNvSpPr/>
            <p:nvPr/>
          </p:nvSpPr>
          <p:spPr>
            <a:xfrm>
              <a:off x="3428538" y="1708389"/>
              <a:ext cx="37601" cy="126938"/>
            </a:xfrm>
            <a:custGeom>
              <a:avLst/>
              <a:gdLst/>
              <a:ahLst/>
              <a:cxnLst/>
              <a:rect l="l" t="t" r="r" b="b"/>
              <a:pathLst>
                <a:path w="1173" h="3960" extrusionOk="0">
                  <a:moveTo>
                    <a:pt x="1" y="0"/>
                  </a:moveTo>
                  <a:lnTo>
                    <a:pt x="1" y="3959"/>
                  </a:lnTo>
                  <a:lnTo>
                    <a:pt x="1173" y="3959"/>
                  </a:lnTo>
                  <a:lnTo>
                    <a:pt x="1173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8" name="Google Shape;1678;p20"/>
          <p:cNvSpPr txBox="1"/>
          <p:nvPr/>
        </p:nvSpPr>
        <p:spPr>
          <a:xfrm>
            <a:off x="887900" y="2807702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SQL I</a:t>
            </a:r>
            <a:endParaRPr sz="1500" dirty="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79" name="Google Shape;1679;p20"/>
          <p:cNvSpPr txBox="1"/>
          <p:nvPr/>
        </p:nvSpPr>
        <p:spPr>
          <a:xfrm>
            <a:off x="887900" y="3288949"/>
            <a:ext cx="15189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Basic Skills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0" name="Google Shape;1680;p20"/>
          <p:cNvSpPr txBox="1"/>
          <p:nvPr/>
        </p:nvSpPr>
        <p:spPr>
          <a:xfrm>
            <a:off x="3703418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SQL II</a:t>
            </a:r>
            <a:endParaRPr sz="1500" dirty="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1" name="Google Shape;1681;p20"/>
          <p:cNvSpPr txBox="1"/>
          <p:nvPr/>
        </p:nvSpPr>
        <p:spPr>
          <a:xfrm>
            <a:off x="3703417" y="3288988"/>
            <a:ext cx="15189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Intermediate Skills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4" name="Google Shape;1684;p20"/>
          <p:cNvSpPr txBox="1"/>
          <p:nvPr/>
        </p:nvSpPr>
        <p:spPr>
          <a:xfrm>
            <a:off x="6736702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Version Control</a:t>
            </a:r>
            <a:endParaRPr sz="1500" dirty="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5" name="Google Shape;1685;p20"/>
          <p:cNvSpPr txBox="1"/>
          <p:nvPr/>
        </p:nvSpPr>
        <p:spPr>
          <a:xfrm>
            <a:off x="6736700" y="3288988"/>
            <a:ext cx="15189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Git &amp; Github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6" name="Google Shape;1686;p20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Topik Pembahasan</a:t>
            </a:r>
            <a:endParaRPr sz="2800" dirty="0">
              <a:solidFill>
                <a:schemeClr val="accen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47606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82FD-6E56-C87C-831E-40A1B95C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4795"/>
            <a:ext cx="3960447" cy="572700"/>
          </a:xfrm>
          <a:solidFill>
            <a:schemeClr val="accent4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Fira Sans" panose="020B0503050000020004" pitchFamily="34" charset="0"/>
              </a:rPr>
              <a:t>GIT</a:t>
            </a:r>
            <a:endParaRPr lang="id-ID" b="1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AF051-BA5B-BE9A-436C-75DF1A7AD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00272"/>
            <a:ext cx="8520600" cy="4278433"/>
          </a:xfrm>
          <a:ln w="28575">
            <a:solidFill>
              <a:schemeClr val="accent4"/>
            </a:solidFill>
          </a:ln>
        </p:spPr>
        <p:txBody>
          <a:bodyPr/>
          <a:lstStyle/>
          <a:p>
            <a:pPr marL="114300" indent="0" algn="just">
              <a:buNone/>
            </a:pP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singkat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GIT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control system yang gratis dan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programmer dan developer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menjalankan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proyek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kecil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Git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salah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pengontrol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(Version Control System)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padaproyek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lunak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diciptakan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Linus Torvalds.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Tugasnya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mencatat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perubahan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file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proyek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dikerjakan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orang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sendiri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F1A1AA7-DA4B-241F-F157-3A3BFAD8E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120" y="20606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F9FBA060-8E83-31EA-07FE-B2CBD0FD8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540" y="2485361"/>
            <a:ext cx="2336920" cy="233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33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82FD-6E56-C87C-831E-40A1B95C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4795"/>
            <a:ext cx="3960447" cy="572700"/>
          </a:xfrm>
          <a:solidFill>
            <a:schemeClr val="accent4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Fira Sans" panose="020B0503050000020004" pitchFamily="34" charset="0"/>
              </a:rPr>
              <a:t>BASIC COMMAND GIT</a:t>
            </a:r>
            <a:endParaRPr lang="id-ID" b="1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AF051-BA5B-BE9A-436C-75DF1A7AD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87953"/>
            <a:ext cx="2059360" cy="457200"/>
          </a:xfrm>
          <a:ln w="28575">
            <a:solidFill>
              <a:schemeClr val="accent4"/>
            </a:solidFill>
          </a:ln>
        </p:spPr>
        <p:txBody>
          <a:bodyPr/>
          <a:lstStyle/>
          <a:p>
            <a:pPr marL="114300" indent="0" algn="just">
              <a:buNone/>
            </a:pP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Konfigurasi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Awal</a:t>
            </a:r>
            <a:endParaRPr lang="id-ID" sz="18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F1A1AA7-DA4B-241F-F157-3A3BFAD8E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120" y="20606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CB0A7-E406-DC03-9BBD-2D642E8D8AD7}"/>
              </a:ext>
            </a:extLst>
          </p:cNvPr>
          <p:cNvSpPr txBox="1"/>
          <p:nvPr/>
        </p:nvSpPr>
        <p:spPr>
          <a:xfrm>
            <a:off x="311701" y="1375782"/>
            <a:ext cx="3770740" cy="23083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config—global user.name “My Name”</a:t>
            </a:r>
            <a:endParaRPr lang="id-ID" sz="1200" dirty="0"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config—global </a:t>
            </a:r>
            <a:r>
              <a:rPr lang="en-US" sz="1200" dirty="0" err="1">
                <a:solidFill>
                  <a:srgbClr val="00B0F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user.email</a:t>
            </a:r>
            <a:r>
              <a:rPr lang="en-US" sz="1200" dirty="0">
                <a:solidFill>
                  <a:srgbClr val="00B0F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B0F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myEmail@example.com</a:t>
            </a:r>
            <a:endParaRPr lang="en-US" sz="1200" dirty="0">
              <a:solidFill>
                <a:srgbClr val="00B0F0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B0F0"/>
              </a:solidFill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periksa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konfigurasinya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perintah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config-list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200" dirty="0"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Jika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akun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Gitlab, Bitbucket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lainnya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username dan email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mengikuti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akun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agar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diintegrasikan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sz="1200" dirty="0"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sz="1200" dirty="0">
              <a:latin typeface="Fira Sans" panose="020B0503050000020004" pitchFamily="34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3FE8BCD-483C-B841-88EB-EECEF0A95DC6}"/>
              </a:ext>
            </a:extLst>
          </p:cNvPr>
          <p:cNvSpPr txBox="1">
            <a:spLocks/>
          </p:cNvSpPr>
          <p:nvPr/>
        </p:nvSpPr>
        <p:spPr>
          <a:xfrm>
            <a:off x="311700" y="3714735"/>
            <a:ext cx="3122616" cy="45720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just">
              <a:buFont typeface="Arial"/>
              <a:buNone/>
            </a:pPr>
            <a:r>
              <a:rPr lang="en-US" dirty="0" err="1">
                <a:solidFill>
                  <a:schemeClr val="tx1"/>
                </a:solidFill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Inisiasi</a:t>
            </a:r>
            <a:r>
              <a:rPr lang="en-US" dirty="0">
                <a:solidFill>
                  <a:schemeClr val="tx1"/>
                </a:solidFill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Repository</a:t>
            </a:r>
            <a:endParaRPr lang="id-ID" dirty="0">
              <a:solidFill>
                <a:schemeClr val="tx1"/>
              </a:solidFill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672BB9-DDF5-70C2-547B-7EE8E34F07D1}"/>
              </a:ext>
            </a:extLst>
          </p:cNvPr>
          <p:cNvSpPr txBox="1"/>
          <p:nvPr/>
        </p:nvSpPr>
        <p:spPr>
          <a:xfrm>
            <a:off x="311700" y="4171935"/>
            <a:ext cx="3770740" cy="64633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 Desktop/</a:t>
            </a:r>
            <a:r>
              <a:rPr lang="en-US" sz="120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git_exercise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</a:t>
            </a:r>
            <a:r>
              <a:rPr lang="en-US" sz="120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endParaRPr lang="id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sz="1200" dirty="0">
              <a:latin typeface="Fira Sans" panose="020B0503050000020004" pitchFamily="34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E7FA223-AADE-B474-E777-1B379BAF8954}"/>
              </a:ext>
            </a:extLst>
          </p:cNvPr>
          <p:cNvSpPr txBox="1">
            <a:spLocks/>
          </p:cNvSpPr>
          <p:nvPr/>
        </p:nvSpPr>
        <p:spPr>
          <a:xfrm>
            <a:off x="4571999" y="875846"/>
            <a:ext cx="2059360" cy="45720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just">
              <a:buFont typeface="Arial"/>
              <a:buNone/>
            </a:pPr>
            <a:r>
              <a:rPr lang="en-US" dirty="0" err="1">
                <a:solidFill>
                  <a:schemeClr val="tx1"/>
                </a:solidFill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Menambah</a:t>
            </a:r>
            <a:r>
              <a:rPr lang="en-US" dirty="0">
                <a:solidFill>
                  <a:schemeClr val="tx1"/>
                </a:solidFill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endParaRPr lang="id-ID" dirty="0">
              <a:solidFill>
                <a:schemeClr val="tx1"/>
              </a:solidFill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8E87BA-F8F2-B4E7-254B-B4E0488575AA}"/>
              </a:ext>
            </a:extLst>
          </p:cNvPr>
          <p:cNvSpPr txBox="1"/>
          <p:nvPr/>
        </p:nvSpPr>
        <p:spPr>
          <a:xfrm>
            <a:off x="4572000" y="1363675"/>
            <a:ext cx="3770740" cy="23256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Agar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di-track oleh git,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tambah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kedalam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daftar file yang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dimonitor</a:t>
            </a:r>
            <a:endParaRPr lang="id-ID" sz="1200" dirty="0"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oleh git.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silahkan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ketik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perintah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id-ID" sz="1200" dirty="0"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add &lt;</a:t>
            </a:r>
            <a:r>
              <a:rPr lang="en-US" sz="1200" dirty="0" err="1">
                <a:solidFill>
                  <a:srgbClr val="00B0F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US" sz="1200" dirty="0">
                <a:solidFill>
                  <a:srgbClr val="00B0F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file&gt;</a:t>
            </a:r>
            <a:endParaRPr lang="id-ID" sz="1200" dirty="0"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d-ID" sz="1200" dirty="0"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endParaRPr lang="id-ID" sz="1200" dirty="0"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d-ID" sz="1200" dirty="0"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B0F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add</a:t>
            </a:r>
            <a:endParaRPr lang="id-ID" sz="1200" dirty="0"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d-ID" sz="1200" dirty="0"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menambahkan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didalam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folder</a:t>
            </a:r>
            <a:endParaRPr lang="id-ID" sz="1200" dirty="0"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5457579-7001-FB1A-20C3-5B05B23C56E1}"/>
              </a:ext>
            </a:extLst>
          </p:cNvPr>
          <p:cNvSpPr txBox="1">
            <a:spLocks/>
          </p:cNvSpPr>
          <p:nvPr/>
        </p:nvSpPr>
        <p:spPr>
          <a:xfrm>
            <a:off x="4572000" y="3710946"/>
            <a:ext cx="3122616" cy="45720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just">
              <a:buFont typeface="Arial"/>
              <a:buNone/>
            </a:pPr>
            <a:r>
              <a:rPr lang="en-US" dirty="0" err="1">
                <a:solidFill>
                  <a:schemeClr val="tx1"/>
                </a:solidFill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Inisiasi</a:t>
            </a:r>
            <a:r>
              <a:rPr lang="en-US" dirty="0">
                <a:solidFill>
                  <a:schemeClr val="tx1"/>
                </a:solidFill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Repository</a:t>
            </a:r>
            <a:endParaRPr lang="id-ID" dirty="0">
              <a:solidFill>
                <a:schemeClr val="tx1"/>
              </a:solidFill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516367-70E3-F71C-4225-AEBFD489CDB7}"/>
              </a:ext>
            </a:extLst>
          </p:cNvPr>
          <p:cNvSpPr txBox="1"/>
          <p:nvPr/>
        </p:nvSpPr>
        <p:spPr>
          <a:xfrm>
            <a:off x="4572000" y="4168146"/>
            <a:ext cx="3770740" cy="7440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status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project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gunakan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perintah</a:t>
            </a:r>
            <a:r>
              <a:rPr lang="en-US" sz="1200" dirty="0"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srgbClr val="00B0F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status</a:t>
            </a:r>
            <a:endParaRPr lang="id-ID" sz="1200" dirty="0"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sz="1000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928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82FD-6E56-C87C-831E-40A1B95C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4795"/>
            <a:ext cx="3960447" cy="572700"/>
          </a:xfrm>
          <a:solidFill>
            <a:schemeClr val="accent4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Fira Sans" panose="020B0503050000020004" pitchFamily="34" charset="0"/>
              </a:rPr>
              <a:t>BASIC COMMAND GIT</a:t>
            </a:r>
            <a:endParaRPr lang="id-ID" b="1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AF051-BA5B-BE9A-436C-75DF1A7AD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87953"/>
            <a:ext cx="2729212" cy="457200"/>
          </a:xfrm>
          <a:ln w="28575">
            <a:solidFill>
              <a:schemeClr val="accent4"/>
            </a:solidFill>
          </a:ln>
        </p:spPr>
        <p:txBody>
          <a:bodyPr/>
          <a:lstStyle/>
          <a:p>
            <a:pPr marL="114300" indent="0" algn="just">
              <a:buNone/>
            </a:pP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Menyimpan</a:t>
            </a:r>
            <a:r>
              <a:rPr lang="en-US" sz="18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Perubahan</a:t>
            </a:r>
            <a:endParaRPr lang="id-ID" sz="18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F1A1AA7-DA4B-241F-F157-3A3BFAD8E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120" y="20606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CB0A7-E406-DC03-9BBD-2D642E8D8AD7}"/>
              </a:ext>
            </a:extLst>
          </p:cNvPr>
          <p:cNvSpPr txBox="1"/>
          <p:nvPr/>
        </p:nvSpPr>
        <p:spPr>
          <a:xfrm>
            <a:off x="311701" y="1375782"/>
            <a:ext cx="3770740" cy="366831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git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menyimpan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perubahan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butuh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perintah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commit,dimana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git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snapshot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yang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diupdate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perintah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"add“ 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00B0F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commit-m “Message”</a:t>
            </a:r>
            <a:endParaRPr lang="en-US" sz="1100" dirty="0">
              <a:solidFill>
                <a:srgbClr val="00B0F0"/>
              </a:solidFill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Perintah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commit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membutuhkan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pesan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log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memeberikan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mengenai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perubahan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commit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100" dirty="0"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perintah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git yang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sering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id-ID" sz="1100" dirty="0"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d-ID" sz="1100" dirty="0"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log,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sejarah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/log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commit git</a:t>
            </a:r>
            <a:endParaRPr lang="id-ID" sz="1100" dirty="0"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rm,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menghapus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  <a:endParaRPr lang="id-ID" sz="1100" dirty="0"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checkout,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di commit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tertentu</a:t>
            </a:r>
            <a:endParaRPr lang="id-ID" sz="1100" dirty="0"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 .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gitignore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file yang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diabaikan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git.</a:t>
            </a:r>
            <a:endParaRPr lang="id-ID" sz="1100" dirty="0"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d-ID" sz="1100" dirty="0"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sz="1100" dirty="0">
              <a:latin typeface="Fira Sans" panose="020B0503050000020004" pitchFamily="34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E7FA223-AADE-B474-E777-1B379BAF8954}"/>
              </a:ext>
            </a:extLst>
          </p:cNvPr>
          <p:cNvSpPr txBox="1">
            <a:spLocks/>
          </p:cNvSpPr>
          <p:nvPr/>
        </p:nvSpPr>
        <p:spPr>
          <a:xfrm>
            <a:off x="4571999" y="875846"/>
            <a:ext cx="2059360" cy="45720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just"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</a:t>
            </a:r>
            <a:r>
              <a:rPr lang="en-US" dirty="0" err="1">
                <a:solidFill>
                  <a:schemeClr val="tx1"/>
                </a:solidFill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Terdistribusi</a:t>
            </a:r>
            <a:endParaRPr lang="id-ID" dirty="0">
              <a:solidFill>
                <a:schemeClr val="tx1"/>
              </a:solidFill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8E87BA-F8F2-B4E7-254B-B4E0488575AA}"/>
              </a:ext>
            </a:extLst>
          </p:cNvPr>
          <p:cNvSpPr txBox="1"/>
          <p:nvPr/>
        </p:nvSpPr>
        <p:spPr>
          <a:xfrm>
            <a:off x="4572000" y="1363675"/>
            <a:ext cx="3770740" cy="176971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terbentuk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menambahkan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alamat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kedalam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daftar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alamat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git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100" dirty="0"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0B0F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remote add origin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https://github.com/username/my_project.git</a:t>
            </a:r>
            <a:endParaRPr lang="id-ID" sz="1100" dirty="0"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d-ID" sz="1100" dirty="0"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Selanjutnya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mengupload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(mem-push) data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berada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lokal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gunakan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perintah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id-ID" sz="1100" dirty="0"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0B0F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push –u origin master</a:t>
            </a:r>
            <a:endParaRPr lang="id-ID" sz="1100" dirty="0"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sz="900" dirty="0"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5457579-7001-FB1A-20C3-5B05B23C56E1}"/>
              </a:ext>
            </a:extLst>
          </p:cNvPr>
          <p:cNvSpPr txBox="1">
            <a:spLocks/>
          </p:cNvSpPr>
          <p:nvPr/>
        </p:nvSpPr>
        <p:spPr>
          <a:xfrm>
            <a:off x="4571998" y="3139798"/>
            <a:ext cx="3389929" cy="42993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just">
              <a:buFont typeface="Arial"/>
              <a:buNone/>
            </a:pPr>
            <a:r>
              <a:rPr lang="en-US" dirty="0" err="1">
                <a:solidFill>
                  <a:schemeClr val="tx1"/>
                </a:solidFill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Inisiasi</a:t>
            </a:r>
            <a:r>
              <a:rPr lang="en-US" dirty="0">
                <a:solidFill>
                  <a:schemeClr val="tx1"/>
                </a:solidFill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Repository</a:t>
            </a:r>
            <a:endParaRPr lang="id-ID" dirty="0">
              <a:solidFill>
                <a:schemeClr val="tx1"/>
              </a:solidFill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516367-70E3-F71C-4225-AEBFD489CDB7}"/>
              </a:ext>
            </a:extLst>
          </p:cNvPr>
          <p:cNvSpPr txBox="1"/>
          <p:nvPr/>
        </p:nvSpPr>
        <p:spPr>
          <a:xfrm>
            <a:off x="4571999" y="3596998"/>
            <a:ext cx="4093536" cy="153888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berada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GitHub,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mendownloadnya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misal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ketika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harddisk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rusak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perintah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"clone".</a:t>
            </a:r>
            <a:endParaRPr lang="id-ID" sz="1100" dirty="0"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d-ID" sz="1100" dirty="0"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0B0F0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clone </a:t>
            </a:r>
            <a:r>
              <a:rPr lang="en-US" sz="1100" u="sng" dirty="0">
                <a:solidFill>
                  <a:srgbClr val="0000FF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https://github.com/username/my_project.git</a:t>
            </a:r>
            <a:endParaRPr lang="id-ID" sz="1100" dirty="0"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d-ID" sz="1100" dirty="0"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Yang mana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mendownload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pada repo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lokal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US" sz="11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100" dirty="0"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sz="600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940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402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SQL I (Perbedaan Postgre dengan SQLite)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221" name="Google Shape;221;p14"/>
          <p:cNvGrpSpPr/>
          <p:nvPr/>
        </p:nvGrpSpPr>
        <p:grpSpPr>
          <a:xfrm>
            <a:off x="2820853" y="1403508"/>
            <a:ext cx="3502263" cy="2951424"/>
            <a:chOff x="2820853" y="1403508"/>
            <a:chExt cx="3502263" cy="2951424"/>
          </a:xfrm>
        </p:grpSpPr>
        <p:sp>
          <p:nvSpPr>
            <p:cNvPr id="222" name="Google Shape;222;p14"/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5606954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58F64072-94B0-5BE1-C168-A7C02FF54907}"/>
              </a:ext>
            </a:extLst>
          </p:cNvPr>
          <p:cNvSpPr/>
          <p:nvPr/>
        </p:nvSpPr>
        <p:spPr>
          <a:xfrm>
            <a:off x="2957491" y="1650576"/>
            <a:ext cx="3080970" cy="24352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0735B9A-75EC-7C88-3AB0-A772D87A0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374" y="2099389"/>
            <a:ext cx="1311117" cy="1352089"/>
          </a:xfrm>
          <a:prstGeom prst="rect">
            <a:avLst/>
          </a:prstGeom>
        </p:spPr>
      </p:pic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BA42981B-5BBF-A083-D309-2892B8C6D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494" y="1983716"/>
            <a:ext cx="1606389" cy="1606389"/>
          </a:xfrm>
          <a:prstGeom prst="rect">
            <a:avLst/>
          </a:prstGeom>
        </p:spPr>
      </p:pic>
      <p:sp>
        <p:nvSpPr>
          <p:cNvPr id="152" name="Google Shape;170;p14">
            <a:extLst>
              <a:ext uri="{FF2B5EF4-FFF2-40B4-BE49-F238E27FC236}">
                <a16:creationId xmlns:a16="http://schemas.microsoft.com/office/drawing/2014/main" id="{7BC35B6E-719A-7A6E-3306-1CC19B86B9C9}"/>
              </a:ext>
            </a:extLst>
          </p:cNvPr>
          <p:cNvSpPr txBox="1"/>
          <p:nvPr/>
        </p:nvSpPr>
        <p:spPr>
          <a:xfrm>
            <a:off x="3304457" y="1761922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PostgreSQL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3" name="Google Shape;170;p14">
            <a:extLst>
              <a:ext uri="{FF2B5EF4-FFF2-40B4-BE49-F238E27FC236}">
                <a16:creationId xmlns:a16="http://schemas.microsoft.com/office/drawing/2014/main" id="{8078D7E5-6521-3B63-422F-6DDBFA2F24E2}"/>
              </a:ext>
            </a:extLst>
          </p:cNvPr>
          <p:cNvSpPr txBox="1"/>
          <p:nvPr/>
        </p:nvSpPr>
        <p:spPr>
          <a:xfrm>
            <a:off x="4925157" y="1731363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SQLite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6" name="Google Shape;1639;p20">
            <a:extLst>
              <a:ext uri="{FF2B5EF4-FFF2-40B4-BE49-F238E27FC236}">
                <a16:creationId xmlns:a16="http://schemas.microsoft.com/office/drawing/2014/main" id="{CCB7714E-EA5B-E61C-EC45-395500A56976}"/>
              </a:ext>
            </a:extLst>
          </p:cNvPr>
          <p:cNvSpPr/>
          <p:nvPr/>
        </p:nvSpPr>
        <p:spPr>
          <a:xfrm>
            <a:off x="808207" y="949733"/>
            <a:ext cx="1777753" cy="1634216"/>
          </a:xfrm>
          <a:custGeom>
            <a:avLst/>
            <a:gdLst/>
            <a:ahLst/>
            <a:cxnLst/>
            <a:rect l="l" t="t" r="r" b="b"/>
            <a:pathLst>
              <a:path w="52888" h="59032" fill="none" extrusionOk="0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w="10300" cap="flat" cmpd="sng">
            <a:solidFill>
              <a:srgbClr val="F2A36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678;p20">
            <a:extLst>
              <a:ext uri="{FF2B5EF4-FFF2-40B4-BE49-F238E27FC236}">
                <a16:creationId xmlns:a16="http://schemas.microsoft.com/office/drawing/2014/main" id="{F7886BA9-D9A6-2F64-0EEE-6DB87C5D54B8}"/>
              </a:ext>
            </a:extLst>
          </p:cNvPr>
          <p:cNvSpPr txBox="1"/>
          <p:nvPr/>
        </p:nvSpPr>
        <p:spPr>
          <a:xfrm>
            <a:off x="808206" y="949734"/>
            <a:ext cx="1777703" cy="54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Kelebihan</a:t>
            </a:r>
            <a:endParaRPr sz="1500" b="1" dirty="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8" name="Google Shape;1679;p20">
            <a:extLst>
              <a:ext uri="{FF2B5EF4-FFF2-40B4-BE49-F238E27FC236}">
                <a16:creationId xmlns:a16="http://schemas.microsoft.com/office/drawing/2014/main" id="{65650A13-26AD-250D-7B2C-7EC09F26CEE6}"/>
              </a:ext>
            </a:extLst>
          </p:cNvPr>
          <p:cNvSpPr txBox="1"/>
          <p:nvPr/>
        </p:nvSpPr>
        <p:spPr>
          <a:xfrm>
            <a:off x="808155" y="1345066"/>
            <a:ext cx="1777703" cy="108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Fitur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lebih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lengkap</a:t>
            </a:r>
            <a:endParaRPr lang="en-US" sz="1200" dirty="0">
              <a:latin typeface="Fira Sans"/>
              <a:ea typeface="Fira Sans"/>
              <a:cs typeface="Fira Sans"/>
              <a:sym typeface="Fira Sans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Media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penyimpanan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besar</a:t>
            </a:r>
            <a:endParaRPr lang="en-US" sz="1200" dirty="0">
              <a:latin typeface="Fira Sans"/>
              <a:ea typeface="Fira Sans"/>
              <a:cs typeface="Fira Sans"/>
              <a:sym typeface="Fira Sans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Dapat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direplikasi</a:t>
            </a:r>
            <a:endParaRPr lang="en-US" sz="1200" dirty="0">
              <a:latin typeface="Fira Sans"/>
              <a:ea typeface="Fira Sans"/>
              <a:cs typeface="Fira Sans"/>
              <a:sym typeface="Fira Sans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Terpercaya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dan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tabil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9" name="Google Shape;1639;p20">
            <a:extLst>
              <a:ext uri="{FF2B5EF4-FFF2-40B4-BE49-F238E27FC236}">
                <a16:creationId xmlns:a16="http://schemas.microsoft.com/office/drawing/2014/main" id="{929ABA05-D0DF-9454-754B-543557042389}"/>
              </a:ext>
            </a:extLst>
          </p:cNvPr>
          <p:cNvSpPr/>
          <p:nvPr/>
        </p:nvSpPr>
        <p:spPr>
          <a:xfrm>
            <a:off x="6618324" y="2914598"/>
            <a:ext cx="1777753" cy="1634216"/>
          </a:xfrm>
          <a:custGeom>
            <a:avLst/>
            <a:gdLst/>
            <a:ahLst/>
            <a:cxnLst/>
            <a:rect l="l" t="t" r="r" b="b"/>
            <a:pathLst>
              <a:path w="52888" h="59032" fill="none" extrusionOk="0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w="10300" cap="flat" cmpd="sng">
            <a:solidFill>
              <a:srgbClr val="F2A36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78;p20">
            <a:extLst>
              <a:ext uri="{FF2B5EF4-FFF2-40B4-BE49-F238E27FC236}">
                <a16:creationId xmlns:a16="http://schemas.microsoft.com/office/drawing/2014/main" id="{37FE133A-CB76-469E-DB76-769D669F5EEB}"/>
              </a:ext>
            </a:extLst>
          </p:cNvPr>
          <p:cNvSpPr txBox="1"/>
          <p:nvPr/>
        </p:nvSpPr>
        <p:spPr>
          <a:xfrm>
            <a:off x="6639778" y="2940204"/>
            <a:ext cx="1777703" cy="54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Kelemahan</a:t>
            </a:r>
            <a:endParaRPr sz="1500" b="1" dirty="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1" name="Google Shape;1679;p20">
            <a:extLst>
              <a:ext uri="{FF2B5EF4-FFF2-40B4-BE49-F238E27FC236}">
                <a16:creationId xmlns:a16="http://schemas.microsoft.com/office/drawing/2014/main" id="{2EB5D74C-1748-2F80-3062-0CE06A628478}"/>
              </a:ext>
            </a:extLst>
          </p:cNvPr>
          <p:cNvSpPr txBox="1"/>
          <p:nvPr/>
        </p:nvSpPr>
        <p:spPr>
          <a:xfrm>
            <a:off x="6639778" y="3421450"/>
            <a:ext cx="1777703" cy="108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Tidak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mendukung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perintah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SQL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secara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penuh</a:t>
            </a:r>
            <a:endParaRPr lang="en-US" sz="1200" dirty="0">
              <a:latin typeface="Fira Sans"/>
              <a:ea typeface="Fira Sans"/>
              <a:cs typeface="Fira Sans"/>
              <a:sym typeface="Fira Sans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" name="Google Shape;1639;p20">
            <a:extLst>
              <a:ext uri="{FF2B5EF4-FFF2-40B4-BE49-F238E27FC236}">
                <a16:creationId xmlns:a16="http://schemas.microsoft.com/office/drawing/2014/main" id="{A4B329CD-AFD5-FD55-EFD7-012924FACF28}"/>
              </a:ext>
            </a:extLst>
          </p:cNvPr>
          <p:cNvSpPr/>
          <p:nvPr/>
        </p:nvSpPr>
        <p:spPr>
          <a:xfrm>
            <a:off x="803546" y="2909431"/>
            <a:ext cx="1777753" cy="1634216"/>
          </a:xfrm>
          <a:custGeom>
            <a:avLst/>
            <a:gdLst/>
            <a:ahLst/>
            <a:cxnLst/>
            <a:rect l="l" t="t" r="r" b="b"/>
            <a:pathLst>
              <a:path w="52888" h="59032" fill="none" extrusionOk="0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w="10300" cap="flat" cmpd="sng">
            <a:solidFill>
              <a:srgbClr val="F2A36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78;p20">
            <a:extLst>
              <a:ext uri="{FF2B5EF4-FFF2-40B4-BE49-F238E27FC236}">
                <a16:creationId xmlns:a16="http://schemas.microsoft.com/office/drawing/2014/main" id="{519A99DC-5A5F-06C3-E945-6266FA05CC72}"/>
              </a:ext>
            </a:extLst>
          </p:cNvPr>
          <p:cNvSpPr txBox="1"/>
          <p:nvPr/>
        </p:nvSpPr>
        <p:spPr>
          <a:xfrm>
            <a:off x="815505" y="2931827"/>
            <a:ext cx="1777703" cy="54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Kelemahan</a:t>
            </a:r>
            <a:endParaRPr sz="1500" b="1" dirty="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4" name="Google Shape;1679;p20">
            <a:extLst>
              <a:ext uri="{FF2B5EF4-FFF2-40B4-BE49-F238E27FC236}">
                <a16:creationId xmlns:a16="http://schemas.microsoft.com/office/drawing/2014/main" id="{9EBADCEC-F6E3-908A-7BAB-43AA6E7BD3BE}"/>
              </a:ext>
            </a:extLst>
          </p:cNvPr>
          <p:cNvSpPr txBox="1"/>
          <p:nvPr/>
        </p:nvSpPr>
        <p:spPr>
          <a:xfrm>
            <a:off x="815505" y="3413073"/>
            <a:ext cx="1777703" cy="108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Proses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instalasi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untuk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perangkat</a:t>
            </a:r>
            <a:r>
              <a:rPr lang="en-US" sz="1200">
                <a:latin typeface="Fira Sans"/>
                <a:ea typeface="Fira Sans"/>
                <a:cs typeface="Fira Sans"/>
                <a:sym typeface="Fira Sans"/>
              </a:rPr>
              <a:t> Windows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cukup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rumit</a:t>
            </a:r>
            <a:endParaRPr lang="en-US"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5" name="Google Shape;1639;p20">
            <a:extLst>
              <a:ext uri="{FF2B5EF4-FFF2-40B4-BE49-F238E27FC236}">
                <a16:creationId xmlns:a16="http://schemas.microsoft.com/office/drawing/2014/main" id="{9F6DE8F0-DADA-6996-A881-9E56ABFECBDB}"/>
              </a:ext>
            </a:extLst>
          </p:cNvPr>
          <p:cNvSpPr/>
          <p:nvPr/>
        </p:nvSpPr>
        <p:spPr>
          <a:xfrm>
            <a:off x="6614919" y="935532"/>
            <a:ext cx="1777753" cy="1812969"/>
          </a:xfrm>
          <a:custGeom>
            <a:avLst/>
            <a:gdLst/>
            <a:ahLst/>
            <a:cxnLst/>
            <a:rect l="l" t="t" r="r" b="b"/>
            <a:pathLst>
              <a:path w="52888" h="59032" fill="none" extrusionOk="0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w="10300" cap="flat" cmpd="sng">
            <a:solidFill>
              <a:srgbClr val="F2A36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78;p20">
            <a:extLst>
              <a:ext uri="{FF2B5EF4-FFF2-40B4-BE49-F238E27FC236}">
                <a16:creationId xmlns:a16="http://schemas.microsoft.com/office/drawing/2014/main" id="{1BD6DB5F-378A-748D-1F24-EF3593C99038}"/>
              </a:ext>
            </a:extLst>
          </p:cNvPr>
          <p:cNvSpPr txBox="1"/>
          <p:nvPr/>
        </p:nvSpPr>
        <p:spPr>
          <a:xfrm>
            <a:off x="6614945" y="797223"/>
            <a:ext cx="1777703" cy="54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Kelebihan</a:t>
            </a:r>
            <a:endParaRPr sz="1500" b="1" dirty="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7" name="Google Shape;1679;p20">
            <a:extLst>
              <a:ext uri="{FF2B5EF4-FFF2-40B4-BE49-F238E27FC236}">
                <a16:creationId xmlns:a16="http://schemas.microsoft.com/office/drawing/2014/main" id="{C1CA7738-CF72-884C-EF25-8E3EDC8613A9}"/>
              </a:ext>
            </a:extLst>
          </p:cNvPr>
          <p:cNvSpPr txBox="1"/>
          <p:nvPr/>
        </p:nvSpPr>
        <p:spPr>
          <a:xfrm>
            <a:off x="6549478" y="1073515"/>
            <a:ext cx="1914678" cy="125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Fira Sans"/>
                <a:ea typeface="Fira Sans"/>
                <a:cs typeface="Fira Sans"/>
                <a:sym typeface="Fira Sans"/>
              </a:rPr>
              <a:t>Open access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latin typeface="Fira Sans"/>
                <a:ea typeface="Fira Sans"/>
                <a:cs typeface="Fira Sans"/>
                <a:sym typeface="Fira Sans"/>
              </a:rPr>
              <a:t>Cocok</a:t>
            </a:r>
            <a:r>
              <a:rPr lang="en-US" sz="11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100" dirty="0" err="1">
                <a:latin typeface="Fira Sans"/>
                <a:ea typeface="Fira Sans"/>
                <a:cs typeface="Fira Sans"/>
                <a:sym typeface="Fira Sans"/>
              </a:rPr>
              <a:t>untuk</a:t>
            </a:r>
            <a:r>
              <a:rPr lang="en-US" sz="11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100" dirty="0" err="1">
                <a:latin typeface="Fira Sans"/>
                <a:ea typeface="Fira Sans"/>
                <a:cs typeface="Fira Sans"/>
                <a:sym typeface="Fira Sans"/>
              </a:rPr>
              <a:t>penggunaan</a:t>
            </a:r>
            <a:r>
              <a:rPr lang="en-US" sz="1100" dirty="0">
                <a:latin typeface="Fira Sans"/>
                <a:ea typeface="Fira Sans"/>
                <a:cs typeface="Fira Sans"/>
                <a:sym typeface="Fira Sans"/>
              </a:rPr>
              <a:t>  database </a:t>
            </a:r>
            <a:r>
              <a:rPr lang="en-US" sz="1100" dirty="0" err="1">
                <a:latin typeface="Fira Sans"/>
                <a:ea typeface="Fira Sans"/>
                <a:cs typeface="Fira Sans"/>
                <a:sym typeface="Fira Sans"/>
              </a:rPr>
              <a:t>sederhana</a:t>
            </a:r>
            <a:endParaRPr lang="en-US" sz="1100" dirty="0">
              <a:latin typeface="Fira Sans"/>
              <a:ea typeface="Fira Sans"/>
              <a:cs typeface="Fira Sans"/>
              <a:sym typeface="Fira Sans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latin typeface="Fira Sans"/>
                <a:ea typeface="Fira Sans"/>
                <a:cs typeface="Fira Sans"/>
                <a:sym typeface="Fira Sans"/>
              </a:rPr>
              <a:t>Cocok</a:t>
            </a:r>
            <a:r>
              <a:rPr lang="en-US" sz="11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100" dirty="0" err="1">
                <a:latin typeface="Fira Sans"/>
                <a:ea typeface="Fira Sans"/>
                <a:cs typeface="Fira Sans"/>
                <a:sym typeface="Fira Sans"/>
              </a:rPr>
              <a:t>untuk</a:t>
            </a:r>
            <a:r>
              <a:rPr lang="en-US" sz="11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100" dirty="0" err="1">
                <a:latin typeface="Fira Sans"/>
                <a:ea typeface="Fira Sans"/>
                <a:cs typeface="Fira Sans"/>
                <a:sym typeface="Fira Sans"/>
              </a:rPr>
              <a:t>perangkat</a:t>
            </a:r>
            <a:r>
              <a:rPr lang="en-US" sz="11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100" dirty="0" err="1">
                <a:latin typeface="Fira Sans"/>
                <a:ea typeface="Fira Sans"/>
                <a:cs typeface="Fira Sans"/>
                <a:sym typeface="Fira Sans"/>
              </a:rPr>
              <a:t>dengan</a:t>
            </a:r>
            <a:r>
              <a:rPr lang="en-US" sz="11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100" dirty="0" err="1">
                <a:latin typeface="Fira Sans"/>
                <a:ea typeface="Fira Sans"/>
                <a:cs typeface="Fira Sans"/>
                <a:sym typeface="Fira Sans"/>
              </a:rPr>
              <a:t>memori</a:t>
            </a:r>
            <a:r>
              <a:rPr lang="en-US" sz="11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100" dirty="0" err="1">
                <a:latin typeface="Fira Sans"/>
                <a:ea typeface="Fira Sans"/>
                <a:cs typeface="Fira Sans"/>
                <a:sym typeface="Fira Sans"/>
              </a:rPr>
              <a:t>terbatas</a:t>
            </a:r>
            <a:endParaRPr lang="en-US" sz="1100" dirty="0">
              <a:latin typeface="Fira Sans"/>
              <a:ea typeface="Fira Sans"/>
              <a:cs typeface="Fira Sans"/>
              <a:sym typeface="Fira Sans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latin typeface="Fira Sans"/>
                <a:ea typeface="Fira Sans"/>
                <a:cs typeface="Fira Sans"/>
                <a:sym typeface="Fira Sans"/>
              </a:rPr>
              <a:t>Mudah</a:t>
            </a:r>
            <a:r>
              <a:rPr lang="en-US" sz="11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100" dirty="0" err="1">
                <a:latin typeface="Fira Sans"/>
                <a:ea typeface="Fira Sans"/>
                <a:cs typeface="Fira Sans"/>
                <a:sym typeface="Fira Sans"/>
              </a:rPr>
              <a:t>digunakan</a:t>
            </a:r>
            <a:r>
              <a:rPr lang="en-US" sz="11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100" dirty="0" err="1">
                <a:latin typeface="Fira Sans"/>
                <a:ea typeface="Fira Sans"/>
                <a:cs typeface="Fira Sans"/>
                <a:sym typeface="Fira Sans"/>
              </a:rPr>
              <a:t>untuk</a:t>
            </a:r>
            <a:r>
              <a:rPr lang="en-US" sz="11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100" dirty="0" err="1">
                <a:latin typeface="Fira Sans"/>
                <a:ea typeface="Fira Sans"/>
                <a:cs typeface="Fira Sans"/>
                <a:sym typeface="Fira Sans"/>
              </a:rPr>
              <a:t>pemula</a:t>
            </a:r>
            <a:endParaRPr lang="en-US"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Praktek SQLite (Pembuatan Database)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19" name="Google Shape;419;p15"/>
          <p:cNvSpPr txBox="1"/>
          <p:nvPr/>
        </p:nvSpPr>
        <p:spPr>
          <a:xfrm>
            <a:off x="1139108" y="1167213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Fira Sans Medium"/>
                <a:ea typeface="Fira Sans Medium"/>
                <a:cs typeface="Fira Sans Medium"/>
                <a:sym typeface="Fira Sans Medium"/>
              </a:rPr>
              <a:t>1</a:t>
            </a:r>
            <a:endParaRPr sz="17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0" name="Google Shape;420;p15"/>
          <p:cNvSpPr txBox="1"/>
          <p:nvPr/>
        </p:nvSpPr>
        <p:spPr>
          <a:xfrm>
            <a:off x="1443744" y="1125838"/>
            <a:ext cx="4240888" cy="532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tombol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bawah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Tombol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berada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pojok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kiri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atas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DBeaver</a:t>
            </a:r>
            <a:r>
              <a:rPr lang="en-US" sz="1200" b="1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200" b="1" dirty="0"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421" name="Google Shape;421;p15"/>
          <p:cNvSpPr txBox="1"/>
          <p:nvPr/>
        </p:nvSpPr>
        <p:spPr>
          <a:xfrm>
            <a:off x="3564188" y="2032272"/>
            <a:ext cx="269611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Fira Sans Medium"/>
                <a:ea typeface="Fira Sans Medium"/>
                <a:cs typeface="Fira Sans Medium"/>
                <a:sym typeface="Fira Sans Medium"/>
              </a:rPr>
              <a:t>2</a:t>
            </a:r>
            <a:endParaRPr sz="17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2" name="Google Shape;422;p15"/>
          <p:cNvSpPr txBox="1"/>
          <p:nvPr/>
        </p:nvSpPr>
        <p:spPr>
          <a:xfrm>
            <a:off x="3915376" y="2032272"/>
            <a:ext cx="3703613" cy="532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Pilih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database. Pada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praktik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kali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SQLite.</a:t>
            </a:r>
            <a:endParaRPr sz="1000" dirty="0"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A33C1891-358E-15D9-7635-1A804869F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08" y="1302588"/>
            <a:ext cx="469900" cy="330200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BE95B519-8E03-E853-6B6D-7A0FAB0941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7" t="3834" r="22903" b="22613"/>
          <a:stretch/>
        </p:blipFill>
        <p:spPr bwMode="auto">
          <a:xfrm>
            <a:off x="1150725" y="1962036"/>
            <a:ext cx="2340197" cy="19918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C74ADA48-823D-68DE-FE44-719DC8313B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687" y="2842913"/>
            <a:ext cx="2285727" cy="1991827"/>
          </a:xfrm>
          <a:prstGeom prst="rect">
            <a:avLst/>
          </a:prstGeom>
        </p:spPr>
      </p:pic>
      <p:sp>
        <p:nvSpPr>
          <p:cNvPr id="114" name="Google Shape;421;p15">
            <a:extLst>
              <a:ext uri="{FF2B5EF4-FFF2-40B4-BE49-F238E27FC236}">
                <a16:creationId xmlns:a16="http://schemas.microsoft.com/office/drawing/2014/main" id="{D4E6597D-26F2-55DF-9DFB-620E887B5F9E}"/>
              </a:ext>
            </a:extLst>
          </p:cNvPr>
          <p:cNvSpPr txBox="1"/>
          <p:nvPr/>
        </p:nvSpPr>
        <p:spPr>
          <a:xfrm>
            <a:off x="6237905" y="3175701"/>
            <a:ext cx="269611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Fira Sans Medium"/>
                <a:ea typeface="Fira Sans Medium"/>
                <a:cs typeface="Fira Sans Medium"/>
                <a:sym typeface="Fira Sans Medium"/>
              </a:rPr>
              <a:t>3</a:t>
            </a:r>
            <a:endParaRPr sz="17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5" name="Google Shape;422;p15">
            <a:extLst>
              <a:ext uri="{FF2B5EF4-FFF2-40B4-BE49-F238E27FC236}">
                <a16:creationId xmlns:a16="http://schemas.microsoft.com/office/drawing/2014/main" id="{062D1A1F-A6DE-E851-B1B9-7F4788CD7C8A}"/>
              </a:ext>
            </a:extLst>
          </p:cNvPr>
          <p:cNvSpPr txBox="1"/>
          <p:nvPr/>
        </p:nvSpPr>
        <p:spPr>
          <a:xfrm>
            <a:off x="6589093" y="3175701"/>
            <a:ext cx="2469847" cy="155632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Jika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sebelumnya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pilih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tombol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open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lalu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pilih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Namun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belum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pilih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tombol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create,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lalu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letakkan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direktori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keinginan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US" sz="1200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database.</a:t>
            </a:r>
            <a:endParaRPr lang="id-ID" sz="1200" dirty="0"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FF87-D73C-FD1F-70F6-FCD2C95B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41" y="124813"/>
            <a:ext cx="5291356" cy="572700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Fira Sans" panose="020B0503050000020004" pitchFamily="34" charset="0"/>
              </a:rPr>
              <a:t>Jenis</a:t>
            </a:r>
            <a:r>
              <a:rPr lang="en-US" b="1" dirty="0">
                <a:solidFill>
                  <a:schemeClr val="tx1"/>
                </a:solidFill>
                <a:latin typeface="Fira Sans" panose="020B05030500000200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Fira Sans" panose="020B0503050000020004" pitchFamily="34" charset="0"/>
              </a:rPr>
              <a:t>Perintah</a:t>
            </a:r>
            <a:r>
              <a:rPr lang="en-US" b="1" dirty="0">
                <a:solidFill>
                  <a:schemeClr val="tx1"/>
                </a:solidFill>
                <a:latin typeface="Fira Sans" panose="020B0503050000020004" pitchFamily="34" charset="0"/>
              </a:rPr>
              <a:t> SQL (DDL &amp; DML)</a:t>
            </a:r>
            <a:endParaRPr lang="id-ID" b="1" dirty="0">
              <a:solidFill>
                <a:schemeClr val="tx1"/>
              </a:solidFill>
              <a:latin typeface="Fira Sans" panose="020B05030500000200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38791-E6AF-FE5C-664A-F9DB9F679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94" y="697513"/>
            <a:ext cx="4517906" cy="4246249"/>
          </a:xfrm>
          <a:ln w="28575">
            <a:solidFill>
              <a:schemeClr val="accent1"/>
            </a:solidFill>
          </a:ln>
        </p:spPr>
        <p:txBody>
          <a:bodyPr/>
          <a:lstStyle/>
          <a:p>
            <a:pPr marL="0" lvl="0" indent="0" algn="just">
              <a:lnSpc>
                <a:spcPct val="100000"/>
              </a:lnSpc>
              <a:buNone/>
            </a:pPr>
            <a:r>
              <a:rPr lang="en-US" sz="1600" b="1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DDL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perintah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mendefiniskan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</a:t>
            </a:r>
            <a:endParaRPr lang="id-ID" sz="11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Times" panose="02020603050405020304" pitchFamily="18" charset="0"/>
              <a:buChar char="-"/>
            </a:pPr>
            <a:r>
              <a:rPr lang="en-US" sz="1100" b="1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 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endParaRPr lang="id-ID" sz="11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8300" indent="0" algn="just">
              <a:lnSpc>
                <a:spcPct val="100000"/>
              </a:lnSpc>
              <a:buNone/>
            </a:pPr>
            <a:r>
              <a:rPr lang="en-US" sz="1100" b="1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Praktik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endParaRPr lang="id-ID" sz="11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8300" indent="0" algn="just">
              <a:lnSpc>
                <a:spcPct val="100000"/>
              </a:lnSpc>
              <a:buNone/>
            </a:pP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nama_table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endParaRPr lang="id-ID" sz="11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8300" indent="0" algn="just">
              <a:lnSpc>
                <a:spcPct val="100000"/>
              </a:lnSpc>
              <a:buNone/>
            </a:pP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Nama_kolom1 tipe_data1,</a:t>
            </a:r>
            <a:endParaRPr lang="id-ID" sz="11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8300" indent="0" algn="just">
              <a:lnSpc>
                <a:spcPct val="100000"/>
              </a:lnSpc>
              <a:buNone/>
            </a:pP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Nama_kolom2 tipe_data2,</a:t>
            </a:r>
            <a:endParaRPr lang="id-ID" sz="11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8300" indent="0" algn="just">
              <a:lnSpc>
                <a:spcPct val="100000"/>
              </a:lnSpc>
              <a:buNone/>
            </a:pP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Nama_kolom3 tipe_data3);</a:t>
            </a:r>
            <a:endParaRPr lang="id-ID" sz="11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Times" panose="02020603050405020304" pitchFamily="18" charset="0"/>
              <a:buChar char="-"/>
            </a:pPr>
            <a:r>
              <a:rPr lang="en-US" sz="1100" b="1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data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table</a:t>
            </a:r>
            <a:endParaRPr lang="id-ID" sz="11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8300" indent="0" algn="just">
              <a:lnSpc>
                <a:spcPct val="100000"/>
              </a:lnSpc>
              <a:buNone/>
            </a:pPr>
            <a:r>
              <a:rPr lang="en-US" sz="1100" b="1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Praktik</a:t>
            </a:r>
            <a:r>
              <a:rPr lang="en-US" sz="1100" b="1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id-ID" sz="11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8300" indent="0" algn="just">
              <a:lnSpc>
                <a:spcPct val="100000"/>
              </a:lnSpc>
              <a:buNone/>
            </a:pPr>
            <a:r>
              <a:rPr lang="en-US" sz="1100" b="1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sz="1100" b="1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keseluruhan</a:t>
            </a:r>
            <a:r>
              <a:rPr lang="en-US" sz="1100" b="1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</a:t>
            </a:r>
            <a:endParaRPr lang="id-ID" sz="11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8300" indent="0" algn="just">
              <a:lnSpc>
                <a:spcPct val="100000"/>
              </a:lnSpc>
              <a:buNone/>
            </a:pP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</a:t>
            </a:r>
          </a:p>
          <a:p>
            <a:pPr marL="368300" indent="0" algn="just">
              <a:lnSpc>
                <a:spcPct val="100000"/>
              </a:lnSpc>
              <a:buNone/>
            </a:pP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nama_table</a:t>
            </a:r>
            <a:endParaRPr lang="id-ID" sz="11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8300" indent="0" algn="just">
              <a:lnSpc>
                <a:spcPct val="100000"/>
              </a:lnSpc>
              <a:buNone/>
            </a:pP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d-ID" sz="11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Times" panose="02020603050405020304" pitchFamily="18" charset="0"/>
              <a:buChar char="-"/>
            </a:pPr>
            <a:r>
              <a:rPr lang="en-US" sz="1100" b="1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 table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mengubah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struktur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</a:t>
            </a:r>
            <a:endParaRPr lang="id-ID" sz="11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8300" indent="0" algn="just">
              <a:lnSpc>
                <a:spcPct val="100000"/>
              </a:lnSpc>
              <a:buNone/>
            </a:pPr>
            <a:r>
              <a:rPr lang="en-US" sz="1100" b="1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Praktik</a:t>
            </a:r>
            <a:r>
              <a:rPr lang="en-US" sz="1100" b="1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id-ID" sz="11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8300" indent="0" algn="just">
              <a:lnSpc>
                <a:spcPct val="100000"/>
              </a:lnSpc>
              <a:buNone/>
            </a:pPr>
            <a:r>
              <a:rPr lang="en-US" sz="1100" b="1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Menambah</a:t>
            </a:r>
            <a:r>
              <a:rPr lang="en-US" sz="1100" b="1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kolom</a:t>
            </a:r>
            <a:r>
              <a:rPr lang="en-US" sz="1100" b="1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id-ID" sz="11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8300" indent="0" algn="just">
              <a:lnSpc>
                <a:spcPct val="100000"/>
              </a:lnSpc>
              <a:buNone/>
            </a:pP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 table 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nama_table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add 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nama_kolom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tipe_data</a:t>
            </a:r>
            <a:endParaRPr lang="id-ID" sz="11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8300" indent="0" algn="just">
              <a:lnSpc>
                <a:spcPct val="100000"/>
              </a:lnSpc>
              <a:buNone/>
            </a:pPr>
            <a:r>
              <a:rPr lang="en-US" sz="1100" b="1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Mengubah</a:t>
            </a:r>
            <a:r>
              <a:rPr lang="en-US" sz="1100" b="1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US" sz="1100" b="1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kolom</a:t>
            </a:r>
            <a:r>
              <a:rPr lang="en-US" sz="1100" b="1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id-ID" sz="11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8300" indent="0" algn="just">
              <a:lnSpc>
                <a:spcPct val="100000"/>
              </a:lnSpc>
              <a:buNone/>
            </a:pP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Alter table 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nama_table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rename 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nama_kolom_lama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	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nama_kolom_baru</a:t>
            </a:r>
            <a:endParaRPr lang="id-ID" sz="11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8300" indent="0" algn="just">
              <a:lnSpc>
                <a:spcPct val="100000"/>
              </a:lnSpc>
              <a:buNone/>
            </a:pP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d-ID" sz="11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Times" panose="02020603050405020304" pitchFamily="18" charset="0"/>
              <a:buChar char="-"/>
            </a:pPr>
            <a:r>
              <a:rPr lang="en-US" sz="1100" b="1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 table : 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menghapus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</a:t>
            </a:r>
            <a:endParaRPr lang="id-ID" sz="11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8300" indent="0" algn="just">
              <a:lnSpc>
                <a:spcPct val="100000"/>
              </a:lnSpc>
              <a:buNone/>
            </a:pPr>
            <a:r>
              <a:rPr lang="en-US" sz="1100" b="1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Praktik</a:t>
            </a:r>
            <a:r>
              <a:rPr lang="en-US" sz="1100" b="1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id-ID" sz="11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8300" indent="0" algn="just">
              <a:lnSpc>
                <a:spcPct val="100000"/>
              </a:lnSpc>
              <a:buNone/>
            </a:pP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Drop table 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nama_table</a:t>
            </a:r>
            <a:endParaRPr lang="id-ID" sz="11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>
              <a:lnSpc>
                <a:spcPct val="100000"/>
              </a:lnSpc>
              <a:buNone/>
            </a:pPr>
            <a:endParaRPr lang="id-ID" sz="1000" dirty="0">
              <a:solidFill>
                <a:schemeClr val="tx1"/>
              </a:solidFill>
              <a:latin typeface="Fira Sans" panose="020B05030500000200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752A640-0DF6-45B1-6278-F628B1D16FC5}"/>
              </a:ext>
            </a:extLst>
          </p:cNvPr>
          <p:cNvSpPr txBox="1">
            <a:spLocks/>
          </p:cNvSpPr>
          <p:nvPr/>
        </p:nvSpPr>
        <p:spPr>
          <a:xfrm>
            <a:off x="4764924" y="697513"/>
            <a:ext cx="4231151" cy="424624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just">
              <a:lnSpc>
                <a:spcPct val="100000"/>
              </a:lnSpc>
              <a:buNone/>
            </a:pPr>
            <a:r>
              <a:rPr lang="en-US" sz="1600" b="1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DML</a:t>
            </a:r>
            <a:r>
              <a:rPr lang="en-US" sz="1100" b="1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memanipulasi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</a:t>
            </a:r>
            <a:endParaRPr lang="id-ID" sz="11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Times" panose="02020603050405020304" pitchFamily="18" charset="0"/>
              <a:buChar char="-"/>
            </a:pPr>
            <a:r>
              <a:rPr lang="en-US" sz="1100" b="1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 data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menyisipkan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table</a:t>
            </a:r>
            <a:endParaRPr lang="id-ID" sz="11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8300" indent="0" algn="just">
              <a:lnSpc>
                <a:spcPct val="100000"/>
              </a:lnSpc>
              <a:buNone/>
            </a:pPr>
            <a:r>
              <a:rPr lang="en-US" sz="1100" b="1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Praktik</a:t>
            </a:r>
            <a:r>
              <a:rPr lang="en-US" sz="1100" b="1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id-ID" sz="11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8300" indent="0" algn="just">
              <a:lnSpc>
                <a:spcPct val="100000"/>
              </a:lnSpc>
              <a:buNone/>
            </a:pP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Insert into 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nama_table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(Nama_kolom1, 	Nama_kolom2, Nama_kolom3) values (value1, 	value2, value3)</a:t>
            </a:r>
            <a:endParaRPr lang="id-ID" sz="11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Times" panose="02020603050405020304" pitchFamily="18" charset="0"/>
              <a:buChar char="-"/>
            </a:pPr>
            <a:r>
              <a:rPr lang="en-US" sz="1100" b="1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sz="1100" b="1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100" b="1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100" b="1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filter </a:t>
            </a:r>
            <a:r>
              <a:rPr lang="en-US" sz="1100" b="1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tertentu</a:t>
            </a:r>
            <a:endParaRPr lang="id-ID" sz="11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8300" indent="0" algn="just">
              <a:lnSpc>
                <a:spcPct val="100000"/>
              </a:lnSpc>
              <a:buNone/>
            </a:pP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Select 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nama_kolom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nama_table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	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nama_kolom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value</a:t>
            </a:r>
            <a:endParaRPr lang="id-ID" sz="11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algn="just">
              <a:lnSpc>
                <a:spcPct val="100000"/>
              </a:lnSpc>
            </a:pPr>
            <a:endParaRPr lang="id-ID" sz="11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Times" panose="02020603050405020304" pitchFamily="18" charset="0"/>
              <a:buChar char="-"/>
            </a:pPr>
            <a:r>
              <a:rPr lang="en-US" sz="1100" b="1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 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mengubah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pada table</a:t>
            </a:r>
            <a:endParaRPr lang="id-ID" sz="11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8300" indent="0" algn="just">
              <a:lnSpc>
                <a:spcPct val="100000"/>
              </a:lnSpc>
              <a:buNone/>
            </a:pPr>
            <a:r>
              <a:rPr lang="en-US" sz="1100" b="1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Praktik</a:t>
            </a:r>
            <a:r>
              <a:rPr lang="en-US" sz="1100" b="1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id-ID" sz="11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8300" indent="0" algn="just">
              <a:lnSpc>
                <a:spcPct val="100000"/>
              </a:lnSpc>
              <a:buNone/>
            </a:pP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Update 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 set 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Nama_kolom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value 	where 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Nama_kolom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value</a:t>
            </a:r>
            <a:endParaRPr lang="id-ID" sz="11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algn="just">
              <a:lnSpc>
                <a:spcPct val="100000"/>
              </a:lnSpc>
            </a:pPr>
            <a:endParaRPr lang="id-ID" sz="11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Times" panose="02020603050405020304" pitchFamily="18" charset="0"/>
              <a:buChar char="-"/>
            </a:pPr>
            <a:r>
              <a:rPr lang="en-US" sz="1100" b="1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 : 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menghapus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pada table</a:t>
            </a:r>
            <a:endParaRPr lang="id-ID" sz="11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8300" indent="0" algn="just">
              <a:lnSpc>
                <a:spcPct val="100000"/>
              </a:lnSpc>
              <a:buNone/>
            </a:pPr>
            <a:r>
              <a:rPr lang="en-US" sz="1100" b="1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Praktik</a:t>
            </a:r>
            <a:r>
              <a:rPr lang="en-US" sz="1100" b="1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id-ID" sz="11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8300" indent="0" algn="just">
              <a:lnSpc>
                <a:spcPct val="100000"/>
              </a:lnSpc>
              <a:buNone/>
            </a:pP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 from 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nama_table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nama_kolom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value</a:t>
            </a:r>
            <a:endParaRPr lang="id-ID" sz="11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8300" indent="0" algn="just">
              <a:lnSpc>
                <a:spcPct val="100000"/>
              </a:lnSpc>
              <a:buNone/>
            </a:pPr>
            <a:r>
              <a:rPr lang="en-US" sz="1100" b="1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100" b="1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menghapus</a:t>
            </a:r>
            <a:r>
              <a:rPr lang="en-US" sz="1100" b="1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seluruh</a:t>
            </a:r>
            <a:r>
              <a:rPr lang="en-US" sz="1100" b="1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:</a:t>
            </a:r>
            <a:endParaRPr lang="id-ID" sz="11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8300" indent="0" algn="just">
              <a:lnSpc>
                <a:spcPct val="100000"/>
              </a:lnSpc>
              <a:buNone/>
            </a:pP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Delete from </a:t>
            </a:r>
            <a:r>
              <a:rPr lang="en-US" sz="110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nama_table</a:t>
            </a:r>
            <a:r>
              <a:rPr lang="en-US" sz="1100" dirty="0">
                <a:solidFill>
                  <a:schemeClr val="tx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True</a:t>
            </a:r>
            <a:endParaRPr lang="id-ID" sz="1100" dirty="0">
              <a:solidFill>
                <a:schemeClr val="tx1"/>
              </a:solidFill>
              <a:effectLst/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>
              <a:lnSpc>
                <a:spcPct val="100000"/>
              </a:lnSpc>
              <a:buFont typeface="Arial"/>
              <a:buNone/>
            </a:pPr>
            <a:endParaRPr lang="id-ID" sz="700" dirty="0">
              <a:solidFill>
                <a:schemeClr val="tx1"/>
              </a:solidFill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15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C93C-563F-510E-396B-F6F99B4E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163"/>
            <a:ext cx="2995026" cy="572700"/>
          </a:xfrm>
          <a:ln>
            <a:solidFill>
              <a:schemeClr val="accent4"/>
            </a:solidFill>
          </a:ln>
        </p:spPr>
        <p:txBody>
          <a:bodyPr/>
          <a:lstStyle/>
          <a:p>
            <a:r>
              <a:rPr lang="en-US" b="1" dirty="0">
                <a:latin typeface="Fira Sans" panose="020B0503050000020004" pitchFamily="34" charset="0"/>
              </a:rPr>
              <a:t>Basic </a:t>
            </a:r>
            <a:r>
              <a:rPr lang="en-US" b="1" dirty="0">
                <a:solidFill>
                  <a:schemeClr val="accent1"/>
                </a:solidFill>
                <a:latin typeface="Fira Sans" panose="020B0503050000020004" pitchFamily="34" charset="0"/>
              </a:rPr>
              <a:t>Command</a:t>
            </a:r>
            <a:endParaRPr lang="id-ID" b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EB916-6F72-D4BE-B8F2-C0BAE24AB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49" y="1577777"/>
            <a:ext cx="4472951" cy="3416400"/>
          </a:xfrm>
          <a:ln w="28575">
            <a:solidFill>
              <a:schemeClr val="accent4"/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highlight>
                  <a:srgbClr val="00FF00"/>
                </a:highlight>
                <a:latin typeface="Fira Sans" panose="020B0503050000020004" pitchFamily="34" charset="0"/>
              </a:rPr>
              <a:t>Create Table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Basic Command : 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Create Table </a:t>
            </a:r>
            <a:r>
              <a:rPr lang="en-US" sz="1400" b="1" dirty="0" err="1">
                <a:solidFill>
                  <a:schemeClr val="tx1"/>
                </a:solidFill>
                <a:latin typeface="Fira Sans" panose="020B0503050000020004" pitchFamily="34" charset="0"/>
              </a:rPr>
              <a:t>table_name</a:t>
            </a: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 (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	column 1 datatype,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	column 2 datatype,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	…..) </a:t>
            </a:r>
          </a:p>
          <a:p>
            <a:pPr marL="11430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Contoh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: 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Create table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mahasiswa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(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	Nama </a:t>
            </a:r>
            <a:r>
              <a:rPr lang="en-US" sz="1400" dirty="0">
                <a:solidFill>
                  <a:schemeClr val="accent3"/>
                </a:solidFill>
                <a:latin typeface="Fira Sans" panose="020B0503050000020004" pitchFamily="34" charset="0"/>
              </a:rPr>
              <a:t>text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	NIM </a:t>
            </a:r>
            <a:r>
              <a:rPr lang="en-US" sz="1400" dirty="0">
                <a:solidFill>
                  <a:srgbClr val="FF0000"/>
                </a:solidFill>
                <a:latin typeface="Fira Sans" panose="020B05030500000200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	IPK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Fira Sans" panose="020B0503050000020004" pitchFamily="34" charset="0"/>
              </a:rPr>
              <a:t>real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	)</a:t>
            </a: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latin typeface="Fira Sans" panose="020B05030500000200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7D9DE92-D934-D586-FF28-D2DE7C5A9CBD}"/>
              </a:ext>
            </a:extLst>
          </p:cNvPr>
          <p:cNvSpPr txBox="1">
            <a:spLocks/>
          </p:cNvSpPr>
          <p:nvPr/>
        </p:nvSpPr>
        <p:spPr>
          <a:xfrm>
            <a:off x="4572000" y="1577777"/>
            <a:ext cx="4472951" cy="341640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highlight>
                  <a:srgbClr val="00FF00"/>
                </a:highlight>
                <a:latin typeface="Fira Sans" panose="020B0503050000020004" pitchFamily="34" charset="0"/>
              </a:rPr>
              <a:t>Insert Into</a:t>
            </a:r>
          </a:p>
          <a:p>
            <a:pPr marL="11430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Memasukan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Values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ke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dalam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tabel</a:t>
            </a:r>
            <a:endParaRPr lang="en-US" sz="1400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Basic Command :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Insert Info table-name (column 1,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colum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2, column 3, ….) Values (value 1, value 2, value 3,…).</a:t>
            </a: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Contoh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: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Insert into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mahasiswa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(Nama, NIM, IPK) values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	(‘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Sugiantoro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’, 123456, 3.04),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	(‘Nova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Arianto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’, 123457, 3.54),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	(‘Ilham Kusuma’, 123458, 2.04)</a:t>
            </a: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Font typeface="Arial"/>
              <a:buNone/>
            </a:pPr>
            <a:endParaRPr lang="en-US" sz="1400" dirty="0">
              <a:solidFill>
                <a:schemeClr val="tx1"/>
              </a:solidFill>
              <a:latin typeface="Fira Sans" panose="020B05030500000200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CB46CC4-4683-E7C2-578E-9F147C31CBCD}"/>
              </a:ext>
            </a:extLst>
          </p:cNvPr>
          <p:cNvSpPr txBox="1">
            <a:spLocks/>
          </p:cNvSpPr>
          <p:nvPr/>
        </p:nvSpPr>
        <p:spPr>
          <a:xfrm>
            <a:off x="99048" y="1116420"/>
            <a:ext cx="4472951" cy="46135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b="1" dirty="0">
                <a:solidFill>
                  <a:schemeClr val="tx1"/>
                </a:solidFill>
                <a:latin typeface="Fira Sans" panose="020B0503050000020004" pitchFamily="34" charset="0"/>
              </a:rPr>
              <a:t>DDL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5A392F3-A6CD-6C26-1CE2-5DBE73ADE829}"/>
              </a:ext>
            </a:extLst>
          </p:cNvPr>
          <p:cNvSpPr txBox="1">
            <a:spLocks/>
          </p:cNvSpPr>
          <p:nvPr/>
        </p:nvSpPr>
        <p:spPr>
          <a:xfrm>
            <a:off x="4571999" y="1116420"/>
            <a:ext cx="4472951" cy="46135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b="1" dirty="0">
                <a:solidFill>
                  <a:schemeClr val="tx1"/>
                </a:solidFill>
                <a:latin typeface="Fira Sans" panose="020B0503050000020004" pitchFamily="34" charset="0"/>
              </a:rPr>
              <a:t>DML</a:t>
            </a:r>
          </a:p>
        </p:txBody>
      </p:sp>
    </p:spTree>
    <p:extLst>
      <p:ext uri="{BB962C8B-B14F-4D97-AF65-F5344CB8AC3E}">
        <p14:creationId xmlns:p14="http://schemas.microsoft.com/office/powerpoint/2010/main" val="168950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C93C-563F-510E-396B-F6F99B4E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163"/>
            <a:ext cx="2995026" cy="572700"/>
          </a:xfrm>
          <a:ln>
            <a:solidFill>
              <a:schemeClr val="accent4"/>
            </a:solidFill>
          </a:ln>
        </p:spPr>
        <p:txBody>
          <a:bodyPr/>
          <a:lstStyle/>
          <a:p>
            <a:r>
              <a:rPr lang="en-US" b="1" dirty="0">
                <a:latin typeface="Fira Sans" panose="020B0503050000020004" pitchFamily="34" charset="0"/>
              </a:rPr>
              <a:t>Basic </a:t>
            </a:r>
            <a:r>
              <a:rPr lang="en-US" b="1" dirty="0">
                <a:solidFill>
                  <a:schemeClr val="accent1"/>
                </a:solidFill>
                <a:latin typeface="Fira Sans" panose="020B0503050000020004" pitchFamily="34" charset="0"/>
              </a:rPr>
              <a:t>Command</a:t>
            </a:r>
            <a:endParaRPr lang="id-ID" b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EB916-6F72-D4BE-B8F2-C0BAE24AB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49" y="1577777"/>
            <a:ext cx="4472951" cy="3416400"/>
          </a:xfrm>
          <a:ln w="28575">
            <a:solidFill>
              <a:schemeClr val="accent4"/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highlight>
                  <a:srgbClr val="00FF00"/>
                </a:highlight>
                <a:latin typeface="Fira Sans" panose="020B0503050000020004" pitchFamily="34" charset="0"/>
              </a:rPr>
              <a:t>ALTER 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Basic Command :</a:t>
            </a:r>
          </a:p>
          <a:p>
            <a:pPr marL="11430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Membuat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kolom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baru</a:t>
            </a:r>
            <a:endParaRPr lang="en-US" sz="1400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ALTER TABLE </a:t>
            </a:r>
            <a:r>
              <a:rPr lang="en-US" sz="1400" b="1" dirty="0" err="1">
                <a:solidFill>
                  <a:schemeClr val="tx1"/>
                </a:solidFill>
                <a:latin typeface="Fira Sans" panose="020B0503050000020004" pitchFamily="34" charset="0"/>
              </a:rPr>
              <a:t>table_name</a:t>
            </a: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 add </a:t>
            </a:r>
            <a:r>
              <a:rPr lang="en-US" sz="1400" b="1" dirty="0" err="1">
                <a:solidFill>
                  <a:schemeClr val="tx1"/>
                </a:solidFill>
                <a:latin typeface="Fira Sans" panose="020B0503050000020004" pitchFamily="34" charset="0"/>
              </a:rPr>
              <a:t>new_column</a:t>
            </a: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 data type</a:t>
            </a:r>
          </a:p>
          <a:p>
            <a:pPr marL="11430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Contoh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: 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ALTER TABLE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mahasiswa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add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Jurusan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text</a:t>
            </a: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Me rename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kolom</a:t>
            </a:r>
            <a:endParaRPr lang="en-US" sz="1400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ALTER TABLE </a:t>
            </a:r>
            <a:r>
              <a:rPr lang="en-US" sz="1400" b="1" dirty="0" err="1">
                <a:solidFill>
                  <a:schemeClr val="tx1"/>
                </a:solidFill>
                <a:latin typeface="Fira Sans" panose="020B0503050000020004" pitchFamily="34" charset="0"/>
              </a:rPr>
              <a:t>table_name</a:t>
            </a: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 rename </a:t>
            </a:r>
            <a:r>
              <a:rPr lang="en-US" sz="1400" b="1" dirty="0" err="1">
                <a:solidFill>
                  <a:schemeClr val="tx1"/>
                </a:solidFill>
                <a:latin typeface="Fira Sans" panose="020B0503050000020004" pitchFamily="34" charset="0"/>
              </a:rPr>
              <a:t>column_name</a:t>
            </a: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 to </a:t>
            </a:r>
            <a:r>
              <a:rPr lang="en-US" sz="1400" b="1" dirty="0" err="1">
                <a:solidFill>
                  <a:schemeClr val="tx1"/>
                </a:solidFill>
                <a:latin typeface="Fira Sans" panose="020B0503050000020004" pitchFamily="34" charset="0"/>
              </a:rPr>
              <a:t>new_column</a:t>
            </a: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 name</a:t>
            </a:r>
          </a:p>
          <a:p>
            <a:pPr marL="11430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Contoh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: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ALTER TABLE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mahasiswa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rename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jurusan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to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prodi</a:t>
            </a:r>
            <a:endParaRPr lang="en-US" sz="1400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latin typeface="Fira Sans" panose="020B05030500000200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7D9DE92-D934-D586-FF28-D2DE7C5A9CBD}"/>
              </a:ext>
            </a:extLst>
          </p:cNvPr>
          <p:cNvSpPr txBox="1">
            <a:spLocks/>
          </p:cNvSpPr>
          <p:nvPr/>
        </p:nvSpPr>
        <p:spPr>
          <a:xfrm>
            <a:off x="4572000" y="1577777"/>
            <a:ext cx="4472951" cy="341640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highlight>
                  <a:srgbClr val="00FF00"/>
                </a:highlight>
                <a:latin typeface="Fira Sans" panose="020B0503050000020004" pitchFamily="34" charset="0"/>
              </a:rPr>
              <a:t>Select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Basic Command : 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Select * 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from </a:t>
            </a:r>
            <a:r>
              <a:rPr lang="en-US" sz="1400" b="1" dirty="0" err="1">
                <a:solidFill>
                  <a:schemeClr val="tx1"/>
                </a:solidFill>
                <a:latin typeface="Fira Sans" panose="020B0503050000020004" pitchFamily="34" charset="0"/>
              </a:rPr>
              <a:t>table_name</a:t>
            </a:r>
            <a:endParaRPr lang="en-US" sz="1400" b="1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Contoh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: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1. Select *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From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mahasiswa</a:t>
            </a:r>
            <a:endParaRPr lang="en-US" sz="1400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tanda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bintang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digunakan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menampilkan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semua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kolom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ada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di table)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2. Select *, cast (NIM as text)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From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mahasiswa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(Jika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ingin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mengganti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angka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integer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dalam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NIM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menjadi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tanpa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koma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di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tampilan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table)</a:t>
            </a: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Font typeface="Arial"/>
              <a:buNone/>
            </a:pPr>
            <a:endParaRPr lang="en-US" sz="1400" dirty="0">
              <a:solidFill>
                <a:schemeClr val="tx1"/>
              </a:solidFill>
              <a:latin typeface="Fira Sans" panose="020B05030500000200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CB46CC4-4683-E7C2-578E-9F147C31CBCD}"/>
              </a:ext>
            </a:extLst>
          </p:cNvPr>
          <p:cNvSpPr txBox="1">
            <a:spLocks/>
          </p:cNvSpPr>
          <p:nvPr/>
        </p:nvSpPr>
        <p:spPr>
          <a:xfrm>
            <a:off x="99048" y="1116420"/>
            <a:ext cx="4472951" cy="46135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b="1" dirty="0">
                <a:solidFill>
                  <a:schemeClr val="tx1"/>
                </a:solidFill>
                <a:latin typeface="Fira Sans" panose="020B0503050000020004" pitchFamily="34" charset="0"/>
              </a:rPr>
              <a:t>DDL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5A392F3-A6CD-6C26-1CE2-5DBE73ADE829}"/>
              </a:ext>
            </a:extLst>
          </p:cNvPr>
          <p:cNvSpPr txBox="1">
            <a:spLocks/>
          </p:cNvSpPr>
          <p:nvPr/>
        </p:nvSpPr>
        <p:spPr>
          <a:xfrm>
            <a:off x="4571999" y="1116420"/>
            <a:ext cx="4472951" cy="46135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b="1" dirty="0">
                <a:solidFill>
                  <a:schemeClr val="tx1"/>
                </a:solidFill>
                <a:latin typeface="Fira Sans" panose="020B0503050000020004" pitchFamily="34" charset="0"/>
              </a:rPr>
              <a:t>DML</a:t>
            </a:r>
          </a:p>
        </p:txBody>
      </p:sp>
    </p:spTree>
    <p:extLst>
      <p:ext uri="{BB962C8B-B14F-4D97-AF65-F5344CB8AC3E}">
        <p14:creationId xmlns:p14="http://schemas.microsoft.com/office/powerpoint/2010/main" val="411019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C93C-563F-510E-396B-F6F99B4E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163"/>
            <a:ext cx="2995026" cy="572700"/>
          </a:xfrm>
          <a:ln>
            <a:solidFill>
              <a:schemeClr val="accent4"/>
            </a:solidFill>
          </a:ln>
        </p:spPr>
        <p:txBody>
          <a:bodyPr/>
          <a:lstStyle/>
          <a:p>
            <a:r>
              <a:rPr lang="en-US" b="1" dirty="0">
                <a:latin typeface="Fira Sans" panose="020B0503050000020004" pitchFamily="34" charset="0"/>
              </a:rPr>
              <a:t>Basic </a:t>
            </a:r>
            <a:r>
              <a:rPr lang="en-US" b="1" dirty="0">
                <a:solidFill>
                  <a:schemeClr val="accent1"/>
                </a:solidFill>
                <a:latin typeface="Fira Sans" panose="020B0503050000020004" pitchFamily="34" charset="0"/>
              </a:rPr>
              <a:t>Command</a:t>
            </a:r>
            <a:endParaRPr lang="id-ID" b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EB916-6F72-D4BE-B8F2-C0BAE24AB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49" y="1577777"/>
            <a:ext cx="4472951" cy="3416400"/>
          </a:xfrm>
          <a:ln w="28575">
            <a:solidFill>
              <a:schemeClr val="accent4"/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highlight>
                  <a:srgbClr val="00FF00"/>
                </a:highlight>
                <a:latin typeface="Fira Sans" panose="020B0503050000020004" pitchFamily="34" charset="0"/>
              </a:rPr>
              <a:t>Drop</a:t>
            </a: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olidFill>
                  <a:schemeClr val="tx1"/>
                </a:solidFill>
                <a:latin typeface="Fira Sans" panose="020B0503050000020004" pitchFamily="34" charset="0"/>
                <a:sym typeface="Wingdings" panose="05000000000000000000" pitchFamily="2" charset="2"/>
              </a:rPr>
              <a:t>menghapus</a:t>
            </a:r>
            <a:r>
              <a:rPr lang="en-US" sz="1400" b="1" dirty="0">
                <a:solidFill>
                  <a:schemeClr val="tx1"/>
                </a:solidFill>
                <a:latin typeface="Fira Sans" panose="020B0503050000020004" pitchFamily="34" charset="0"/>
                <a:sym typeface="Wingdings" panose="05000000000000000000" pitchFamily="2" charset="2"/>
              </a:rPr>
              <a:t> table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  <a:sym typeface="Wingdings" panose="05000000000000000000" pitchFamily="2" charset="2"/>
              </a:rPr>
              <a:t>Basic Command :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  <a:sym typeface="Wingdings" panose="05000000000000000000" pitchFamily="2" charset="2"/>
              </a:rPr>
              <a:t>Drop table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  <a:sym typeface="Wingdings" panose="05000000000000000000" pitchFamily="2" charset="2"/>
              </a:rPr>
              <a:t>table_name</a:t>
            </a:r>
            <a:endParaRPr lang="en-US" sz="1400" dirty="0">
              <a:solidFill>
                <a:schemeClr val="tx1"/>
              </a:solidFill>
              <a:latin typeface="Fira Sans" panose="020B0503050000020004" pitchFamily="34" charset="0"/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latin typeface="Fira Sans" panose="020B0503050000020004" pitchFamily="34" charset="0"/>
              <a:sym typeface="Wingdings" panose="05000000000000000000" pitchFamily="2" charset="2"/>
            </a:endParaRPr>
          </a:p>
          <a:p>
            <a:pPr marL="11430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  <a:sym typeface="Wingdings" panose="05000000000000000000" pitchFamily="2" charset="2"/>
              </a:rPr>
              <a:t>Contoh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  <a:sym typeface="Wingdings" panose="05000000000000000000" pitchFamily="2" charset="2"/>
              </a:rPr>
              <a:t> : 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  <a:sym typeface="Wingdings" panose="05000000000000000000" pitchFamily="2" charset="2"/>
              </a:rPr>
              <a:t>Drop table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  <a:sym typeface="Wingdings" panose="05000000000000000000" pitchFamily="2" charset="2"/>
              </a:rPr>
              <a:t>mahasiswa</a:t>
            </a:r>
            <a:endParaRPr lang="en-US" sz="1400" dirty="0">
              <a:solidFill>
                <a:schemeClr val="tx1"/>
              </a:solidFill>
              <a:latin typeface="Fira Sans" panose="020B05030500000200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7D9DE92-D934-D586-FF28-D2DE7C5A9CBD}"/>
              </a:ext>
            </a:extLst>
          </p:cNvPr>
          <p:cNvSpPr txBox="1">
            <a:spLocks/>
          </p:cNvSpPr>
          <p:nvPr/>
        </p:nvSpPr>
        <p:spPr>
          <a:xfrm>
            <a:off x="4572000" y="1577777"/>
            <a:ext cx="4472951" cy="341640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highlight>
                  <a:srgbClr val="00FF00"/>
                </a:highlight>
                <a:latin typeface="Fira Sans" panose="020B0503050000020004" pitchFamily="34" charset="0"/>
              </a:rPr>
              <a:t>Filter </a:t>
            </a:r>
            <a:r>
              <a:rPr lang="en-US" sz="1400" b="1" dirty="0" err="1">
                <a:solidFill>
                  <a:schemeClr val="tx1"/>
                </a:solidFill>
                <a:highlight>
                  <a:srgbClr val="00FF00"/>
                </a:highlight>
                <a:latin typeface="Fira Sans" panose="020B0503050000020004" pitchFamily="34" charset="0"/>
              </a:rPr>
              <a:t>dalam</a:t>
            </a:r>
            <a:r>
              <a:rPr lang="en-US" sz="1400" b="1" dirty="0">
                <a:solidFill>
                  <a:schemeClr val="tx1"/>
                </a:solidFill>
                <a:highlight>
                  <a:srgbClr val="00FF00"/>
                </a:highlight>
                <a:latin typeface="Fira Sans" panose="020B0503050000020004" pitchFamily="34" charset="0"/>
              </a:rPr>
              <a:t> formula Select</a:t>
            </a:r>
          </a:p>
          <a:p>
            <a:pPr marL="11430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Contoh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: 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Select *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From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mahasiswa</a:t>
            </a:r>
            <a:endParaRPr lang="en-US" sz="1400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chemeClr val="accent3"/>
                </a:solidFill>
                <a:highlight>
                  <a:srgbClr val="FFFF00"/>
                </a:highlight>
                <a:latin typeface="Fira Sans" panose="020B0503050000020004" pitchFamily="34" charset="0"/>
              </a:rPr>
              <a:t>Where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NIM = 123456 </a:t>
            </a:r>
            <a:r>
              <a:rPr lang="en-US" sz="1400" dirty="0">
                <a:solidFill>
                  <a:schemeClr val="accent3"/>
                </a:solidFill>
                <a:highlight>
                  <a:srgbClr val="FFFF00"/>
                </a:highlight>
                <a:latin typeface="Fira Sans" panose="020B0503050000020004" pitchFamily="34" charset="0"/>
              </a:rPr>
              <a:t>and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IPK = 3.04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memberi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kondisi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data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spesifik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ingin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dilihat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pada query) 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Select *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From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mahasiswa</a:t>
            </a:r>
            <a:endParaRPr lang="en-US" sz="1400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chemeClr val="accent3"/>
                </a:solidFill>
                <a:latin typeface="Fira Sans" panose="020B0503050000020004" pitchFamily="34" charset="0"/>
              </a:rPr>
              <a:t>Where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NIM = 123456 </a:t>
            </a:r>
            <a:r>
              <a:rPr lang="en-US" sz="1400" dirty="0">
                <a:solidFill>
                  <a:schemeClr val="accent3"/>
                </a:solidFill>
                <a:latin typeface="Fira Sans" panose="020B0503050000020004" pitchFamily="34" charset="0"/>
              </a:rPr>
              <a:t>or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IPK = 3.54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memberi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kondisi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data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gabungan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ingin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dilihat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pada query)</a:t>
            </a: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Font typeface="Arial"/>
              <a:buNone/>
            </a:pPr>
            <a:endParaRPr lang="en-US" sz="1400" dirty="0">
              <a:solidFill>
                <a:schemeClr val="tx1"/>
              </a:solidFill>
              <a:latin typeface="Fira Sans" panose="020B05030500000200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CB46CC4-4683-E7C2-578E-9F147C31CBCD}"/>
              </a:ext>
            </a:extLst>
          </p:cNvPr>
          <p:cNvSpPr txBox="1">
            <a:spLocks/>
          </p:cNvSpPr>
          <p:nvPr/>
        </p:nvSpPr>
        <p:spPr>
          <a:xfrm>
            <a:off x="99048" y="1116420"/>
            <a:ext cx="4472951" cy="46135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b="1" dirty="0">
                <a:solidFill>
                  <a:schemeClr val="tx1"/>
                </a:solidFill>
                <a:latin typeface="Fira Sans" panose="020B0503050000020004" pitchFamily="34" charset="0"/>
              </a:rPr>
              <a:t>DDL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5A392F3-A6CD-6C26-1CE2-5DBE73ADE829}"/>
              </a:ext>
            </a:extLst>
          </p:cNvPr>
          <p:cNvSpPr txBox="1">
            <a:spLocks/>
          </p:cNvSpPr>
          <p:nvPr/>
        </p:nvSpPr>
        <p:spPr>
          <a:xfrm>
            <a:off x="4571999" y="1116420"/>
            <a:ext cx="4472951" cy="46135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b="1" dirty="0">
                <a:solidFill>
                  <a:schemeClr val="tx1"/>
                </a:solidFill>
                <a:latin typeface="Fira Sans" panose="020B0503050000020004" pitchFamily="34" charset="0"/>
              </a:rPr>
              <a:t>DML</a:t>
            </a:r>
          </a:p>
        </p:txBody>
      </p:sp>
    </p:spTree>
    <p:extLst>
      <p:ext uri="{BB962C8B-B14F-4D97-AF65-F5344CB8AC3E}">
        <p14:creationId xmlns:p14="http://schemas.microsoft.com/office/powerpoint/2010/main" val="3390680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C93C-563F-510E-396B-F6F99B4E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163"/>
            <a:ext cx="2995026" cy="572700"/>
          </a:xfrm>
          <a:ln>
            <a:solidFill>
              <a:schemeClr val="accent4"/>
            </a:solidFill>
          </a:ln>
        </p:spPr>
        <p:txBody>
          <a:bodyPr/>
          <a:lstStyle/>
          <a:p>
            <a:r>
              <a:rPr lang="en-US" b="1" dirty="0">
                <a:latin typeface="Fira Sans" panose="020B0503050000020004" pitchFamily="34" charset="0"/>
              </a:rPr>
              <a:t>Basic </a:t>
            </a:r>
            <a:r>
              <a:rPr lang="en-US" b="1" dirty="0">
                <a:solidFill>
                  <a:schemeClr val="accent1"/>
                </a:solidFill>
                <a:latin typeface="Fira Sans" panose="020B0503050000020004" pitchFamily="34" charset="0"/>
              </a:rPr>
              <a:t>Command</a:t>
            </a:r>
            <a:endParaRPr lang="id-ID" b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7D9DE92-D934-D586-FF28-D2DE7C5A9CBD}"/>
              </a:ext>
            </a:extLst>
          </p:cNvPr>
          <p:cNvSpPr txBox="1">
            <a:spLocks/>
          </p:cNvSpPr>
          <p:nvPr/>
        </p:nvSpPr>
        <p:spPr>
          <a:xfrm>
            <a:off x="4571999" y="1577777"/>
            <a:ext cx="4472952" cy="341640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1400" b="1" dirty="0">
                <a:solidFill>
                  <a:schemeClr val="tx1"/>
                </a:solidFill>
                <a:highlight>
                  <a:srgbClr val="00FF00"/>
                </a:highlight>
                <a:latin typeface="Fira Sans" panose="020B0503050000020004" pitchFamily="34" charset="0"/>
              </a:rPr>
              <a:t>Filter </a:t>
            </a:r>
            <a:r>
              <a:rPr lang="en-US" sz="1400" b="1" dirty="0" err="1">
                <a:solidFill>
                  <a:schemeClr val="tx1"/>
                </a:solidFill>
                <a:highlight>
                  <a:srgbClr val="00FF00"/>
                </a:highlight>
                <a:latin typeface="Fira Sans" panose="020B0503050000020004" pitchFamily="34" charset="0"/>
              </a:rPr>
              <a:t>dalam</a:t>
            </a:r>
            <a:r>
              <a:rPr lang="en-US" sz="1400" b="1" dirty="0">
                <a:solidFill>
                  <a:schemeClr val="tx1"/>
                </a:solidFill>
                <a:highlight>
                  <a:srgbClr val="00FF00"/>
                </a:highlight>
                <a:latin typeface="Fira Sans" panose="020B0503050000020004" pitchFamily="34" charset="0"/>
              </a:rPr>
              <a:t> formula Select</a:t>
            </a:r>
          </a:p>
          <a:p>
            <a:pPr marL="11430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Misal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kita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ingin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melihat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siswa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memiliki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IPK di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atas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3.5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sebagai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‘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Lulusan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Terbaik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, IPK di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atas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3.0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sebagai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Lulus, dan IPK di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bawah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3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sebagai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‘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Gagal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’</a:t>
            </a:r>
          </a:p>
          <a:p>
            <a:pPr marL="11430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Contoh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: 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Select *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  Case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  <a:latin typeface="Fira Sans" panose="020B0503050000020004" pitchFamily="34" charset="0"/>
              </a:rPr>
              <a:t>When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IPK &gt;=3.5 </a:t>
            </a:r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  <a:latin typeface="Fira Sans" panose="020B0503050000020004" pitchFamily="34" charset="0"/>
              </a:rPr>
              <a:t>then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‘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Lulusan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Terbaik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’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  <a:latin typeface="Fira Sans" panose="020B0503050000020004" pitchFamily="34" charset="0"/>
              </a:rPr>
              <a:t>When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IPK &lt;3.0 </a:t>
            </a:r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  <a:latin typeface="Fira Sans" panose="020B0503050000020004" pitchFamily="34" charset="0"/>
              </a:rPr>
              <a:t>then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‘Lulus’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  <a:latin typeface="Fira Sans" panose="020B0503050000020004" pitchFamily="34" charset="0"/>
              </a:rPr>
              <a:t>else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‘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Gagal</a:t>
            </a: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’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  end as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Keterangan</a:t>
            </a:r>
            <a:endParaRPr lang="en-US" sz="1400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Fira Sans" panose="020B0503050000020004" pitchFamily="34" charset="0"/>
              </a:rPr>
              <a:t>From </a:t>
            </a:r>
            <a:r>
              <a:rPr lang="en-US" sz="1400" dirty="0" err="1">
                <a:solidFill>
                  <a:schemeClr val="tx1"/>
                </a:solidFill>
                <a:latin typeface="Fira Sans" panose="020B0503050000020004" pitchFamily="34" charset="0"/>
              </a:rPr>
              <a:t>mahasiswa</a:t>
            </a:r>
            <a:endParaRPr lang="en-US" sz="1400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114300" indent="0">
              <a:buFont typeface="Arial"/>
              <a:buNone/>
            </a:pPr>
            <a:endParaRPr lang="en-US" sz="1400" dirty="0">
              <a:solidFill>
                <a:schemeClr val="tx1"/>
              </a:solidFill>
              <a:latin typeface="Fira Sans" panose="020B0503050000020004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5A392F3-A6CD-6C26-1CE2-5DBE73ADE829}"/>
              </a:ext>
            </a:extLst>
          </p:cNvPr>
          <p:cNvSpPr txBox="1">
            <a:spLocks/>
          </p:cNvSpPr>
          <p:nvPr/>
        </p:nvSpPr>
        <p:spPr>
          <a:xfrm>
            <a:off x="4571999" y="1116420"/>
            <a:ext cx="4472952" cy="46135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b="1" dirty="0">
                <a:solidFill>
                  <a:schemeClr val="tx1"/>
                </a:solidFill>
                <a:latin typeface="Fira Sans" panose="020B0503050000020004" pitchFamily="34" charset="0"/>
              </a:rPr>
              <a:t>DML</a:t>
            </a:r>
          </a:p>
        </p:txBody>
      </p:sp>
      <p:grpSp>
        <p:nvGrpSpPr>
          <p:cNvPr id="7" name="Google Shape;221;p14">
            <a:extLst>
              <a:ext uri="{FF2B5EF4-FFF2-40B4-BE49-F238E27FC236}">
                <a16:creationId xmlns:a16="http://schemas.microsoft.com/office/drawing/2014/main" id="{2EB41F41-8138-FF8A-A329-86715ECEAEA8}"/>
              </a:ext>
            </a:extLst>
          </p:cNvPr>
          <p:cNvGrpSpPr/>
          <p:nvPr/>
        </p:nvGrpSpPr>
        <p:grpSpPr>
          <a:xfrm>
            <a:off x="457200" y="1492717"/>
            <a:ext cx="3502263" cy="2951424"/>
            <a:chOff x="2820853" y="1403508"/>
            <a:chExt cx="3502263" cy="2951424"/>
          </a:xfrm>
        </p:grpSpPr>
        <p:sp>
          <p:nvSpPr>
            <p:cNvPr id="8" name="Google Shape;222;p14">
              <a:extLst>
                <a:ext uri="{FF2B5EF4-FFF2-40B4-BE49-F238E27FC236}">
                  <a16:creationId xmlns:a16="http://schemas.microsoft.com/office/drawing/2014/main" id="{A9C3D8C2-FA66-D474-8A81-5071BFB9F6DF}"/>
                </a:ext>
              </a:extLst>
            </p:cNvPr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3;p14">
              <a:extLst>
                <a:ext uri="{FF2B5EF4-FFF2-40B4-BE49-F238E27FC236}">
                  <a16:creationId xmlns:a16="http://schemas.microsoft.com/office/drawing/2014/main" id="{A57D5332-8E34-5D0E-62AF-7531E1A4E717}"/>
                </a:ext>
              </a:extLst>
            </p:cNvPr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4;p14">
              <a:extLst>
                <a:ext uri="{FF2B5EF4-FFF2-40B4-BE49-F238E27FC236}">
                  <a16:creationId xmlns:a16="http://schemas.microsoft.com/office/drawing/2014/main" id="{5C62A567-5FE8-EBC6-6F6F-2ACE9D05C0E7}"/>
                </a:ext>
              </a:extLst>
            </p:cNvPr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5;p14">
              <a:extLst>
                <a:ext uri="{FF2B5EF4-FFF2-40B4-BE49-F238E27FC236}">
                  <a16:creationId xmlns:a16="http://schemas.microsoft.com/office/drawing/2014/main" id="{CC933DE4-00A8-F151-C8D8-5ABDD191920D}"/>
                </a:ext>
              </a:extLst>
            </p:cNvPr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6;p14">
              <a:extLst>
                <a:ext uri="{FF2B5EF4-FFF2-40B4-BE49-F238E27FC236}">
                  <a16:creationId xmlns:a16="http://schemas.microsoft.com/office/drawing/2014/main" id="{918FE8AE-8959-BDC8-AB96-1A4866E409D6}"/>
                </a:ext>
              </a:extLst>
            </p:cNvPr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7;p14">
              <a:extLst>
                <a:ext uri="{FF2B5EF4-FFF2-40B4-BE49-F238E27FC236}">
                  <a16:creationId xmlns:a16="http://schemas.microsoft.com/office/drawing/2014/main" id="{C0E27FA9-D096-4652-B909-8D53A2666446}"/>
                </a:ext>
              </a:extLst>
            </p:cNvPr>
            <p:cNvSpPr/>
            <p:nvPr/>
          </p:nvSpPr>
          <p:spPr>
            <a:xfrm>
              <a:off x="5606954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8;p14">
              <a:extLst>
                <a:ext uri="{FF2B5EF4-FFF2-40B4-BE49-F238E27FC236}">
                  <a16:creationId xmlns:a16="http://schemas.microsoft.com/office/drawing/2014/main" id="{4C312E32-0890-CFE8-9605-EB9083A2FE15}"/>
                </a:ext>
              </a:extLst>
            </p:cNvPr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;p14">
              <a:extLst>
                <a:ext uri="{FF2B5EF4-FFF2-40B4-BE49-F238E27FC236}">
                  <a16:creationId xmlns:a16="http://schemas.microsoft.com/office/drawing/2014/main" id="{6E63CDBC-81BD-FB25-1923-ABD7DDEBDEF9}"/>
                </a:ext>
              </a:extLst>
            </p:cNvPr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0;p14">
              <a:extLst>
                <a:ext uri="{FF2B5EF4-FFF2-40B4-BE49-F238E27FC236}">
                  <a16:creationId xmlns:a16="http://schemas.microsoft.com/office/drawing/2014/main" id="{5BDFBD7C-FDC2-6295-940A-7A3B4E3944A4}"/>
                </a:ext>
              </a:extLst>
            </p:cNvPr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1;p14">
              <a:extLst>
                <a:ext uri="{FF2B5EF4-FFF2-40B4-BE49-F238E27FC236}">
                  <a16:creationId xmlns:a16="http://schemas.microsoft.com/office/drawing/2014/main" id="{A19FCAD2-8B21-EC92-D42C-EAA70D5510CE}"/>
                </a:ext>
              </a:extLst>
            </p:cNvPr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2;p14">
              <a:extLst>
                <a:ext uri="{FF2B5EF4-FFF2-40B4-BE49-F238E27FC236}">
                  <a16:creationId xmlns:a16="http://schemas.microsoft.com/office/drawing/2014/main" id="{EFF60072-1739-749E-91CA-56C22122C5FC}"/>
                </a:ext>
              </a:extLst>
            </p:cNvPr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3;p14">
              <a:extLst>
                <a:ext uri="{FF2B5EF4-FFF2-40B4-BE49-F238E27FC236}">
                  <a16:creationId xmlns:a16="http://schemas.microsoft.com/office/drawing/2014/main" id="{E9382D81-6A77-50AA-CE85-2DCEB986CDA8}"/>
                </a:ext>
              </a:extLst>
            </p:cNvPr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4;p14">
              <a:extLst>
                <a:ext uri="{FF2B5EF4-FFF2-40B4-BE49-F238E27FC236}">
                  <a16:creationId xmlns:a16="http://schemas.microsoft.com/office/drawing/2014/main" id="{D95A1047-76E4-1774-43E0-FE860949B5C7}"/>
                </a:ext>
              </a:extLst>
            </p:cNvPr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5;p14">
              <a:extLst>
                <a:ext uri="{FF2B5EF4-FFF2-40B4-BE49-F238E27FC236}">
                  <a16:creationId xmlns:a16="http://schemas.microsoft.com/office/drawing/2014/main" id="{2F76E288-C9EE-21B7-034A-CA0B49C3BA39}"/>
                </a:ext>
              </a:extLst>
            </p:cNvPr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6;p14">
              <a:extLst>
                <a:ext uri="{FF2B5EF4-FFF2-40B4-BE49-F238E27FC236}">
                  <a16:creationId xmlns:a16="http://schemas.microsoft.com/office/drawing/2014/main" id="{8F7EAE85-05D1-5C3C-715F-CE738CAFD066}"/>
                </a:ext>
              </a:extLst>
            </p:cNvPr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7;p14">
              <a:extLst>
                <a:ext uri="{FF2B5EF4-FFF2-40B4-BE49-F238E27FC236}">
                  <a16:creationId xmlns:a16="http://schemas.microsoft.com/office/drawing/2014/main" id="{AA54AB32-10C5-A9D1-6E6B-9845A298A638}"/>
                </a:ext>
              </a:extLst>
            </p:cNvPr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8;p14">
              <a:extLst>
                <a:ext uri="{FF2B5EF4-FFF2-40B4-BE49-F238E27FC236}">
                  <a16:creationId xmlns:a16="http://schemas.microsoft.com/office/drawing/2014/main" id="{541924EE-73C6-7512-33DA-4E2E97E049C4}"/>
                </a:ext>
              </a:extLst>
            </p:cNvPr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9;p14">
              <a:extLst>
                <a:ext uri="{FF2B5EF4-FFF2-40B4-BE49-F238E27FC236}">
                  <a16:creationId xmlns:a16="http://schemas.microsoft.com/office/drawing/2014/main" id="{3373DBBB-8853-D03B-8087-0B191E474610}"/>
                </a:ext>
              </a:extLst>
            </p:cNvPr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0;p14">
              <a:extLst>
                <a:ext uri="{FF2B5EF4-FFF2-40B4-BE49-F238E27FC236}">
                  <a16:creationId xmlns:a16="http://schemas.microsoft.com/office/drawing/2014/main" id="{DBBE4D90-90EA-9FF6-20D2-A882E4F563C4}"/>
                </a:ext>
              </a:extLst>
            </p:cNvPr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1;p14">
              <a:extLst>
                <a:ext uri="{FF2B5EF4-FFF2-40B4-BE49-F238E27FC236}">
                  <a16:creationId xmlns:a16="http://schemas.microsoft.com/office/drawing/2014/main" id="{049F5613-3630-7569-B337-7FEA479873A8}"/>
                </a:ext>
              </a:extLst>
            </p:cNvPr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2;p14">
              <a:extLst>
                <a:ext uri="{FF2B5EF4-FFF2-40B4-BE49-F238E27FC236}">
                  <a16:creationId xmlns:a16="http://schemas.microsoft.com/office/drawing/2014/main" id="{5134CBD1-BF26-0B50-8E90-724F471EC667}"/>
                </a:ext>
              </a:extLst>
            </p:cNvPr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3;p14">
              <a:extLst>
                <a:ext uri="{FF2B5EF4-FFF2-40B4-BE49-F238E27FC236}">
                  <a16:creationId xmlns:a16="http://schemas.microsoft.com/office/drawing/2014/main" id="{026C7C78-D319-F79A-146D-574855D83350}"/>
                </a:ext>
              </a:extLst>
            </p:cNvPr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4;p14">
              <a:extLst>
                <a:ext uri="{FF2B5EF4-FFF2-40B4-BE49-F238E27FC236}">
                  <a16:creationId xmlns:a16="http://schemas.microsoft.com/office/drawing/2014/main" id="{112AF5F5-280A-3BD3-1768-F8DD06D07CF1}"/>
                </a:ext>
              </a:extLst>
            </p:cNvPr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5;p14">
              <a:extLst>
                <a:ext uri="{FF2B5EF4-FFF2-40B4-BE49-F238E27FC236}">
                  <a16:creationId xmlns:a16="http://schemas.microsoft.com/office/drawing/2014/main" id="{6125D161-1B55-3FC2-6E78-F5F1ABC5FAC1}"/>
                </a:ext>
              </a:extLst>
            </p:cNvPr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6;p14">
              <a:extLst>
                <a:ext uri="{FF2B5EF4-FFF2-40B4-BE49-F238E27FC236}">
                  <a16:creationId xmlns:a16="http://schemas.microsoft.com/office/drawing/2014/main" id="{B3559F97-D458-58C3-36AF-D2AB04B0CF2E}"/>
                </a:ext>
              </a:extLst>
            </p:cNvPr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47;p14">
              <a:extLst>
                <a:ext uri="{FF2B5EF4-FFF2-40B4-BE49-F238E27FC236}">
                  <a16:creationId xmlns:a16="http://schemas.microsoft.com/office/drawing/2014/main" id="{16044D5A-8BB9-64F8-5EC5-E485ECCA45E1}"/>
                </a:ext>
              </a:extLst>
            </p:cNvPr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48;p14">
              <a:extLst>
                <a:ext uri="{FF2B5EF4-FFF2-40B4-BE49-F238E27FC236}">
                  <a16:creationId xmlns:a16="http://schemas.microsoft.com/office/drawing/2014/main" id="{23109DC7-EC4D-6BD0-273D-A384245D88EC}"/>
                </a:ext>
              </a:extLst>
            </p:cNvPr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9;p14">
              <a:extLst>
                <a:ext uri="{FF2B5EF4-FFF2-40B4-BE49-F238E27FC236}">
                  <a16:creationId xmlns:a16="http://schemas.microsoft.com/office/drawing/2014/main" id="{89ED129C-97A1-4E56-CE1D-E7A209613E33}"/>
                </a:ext>
              </a:extLst>
            </p:cNvPr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0;p14">
              <a:extLst>
                <a:ext uri="{FF2B5EF4-FFF2-40B4-BE49-F238E27FC236}">
                  <a16:creationId xmlns:a16="http://schemas.microsoft.com/office/drawing/2014/main" id="{10BBE112-8173-3448-7492-6058D2E4DF3D}"/>
                </a:ext>
              </a:extLst>
            </p:cNvPr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1;p14">
              <a:extLst>
                <a:ext uri="{FF2B5EF4-FFF2-40B4-BE49-F238E27FC236}">
                  <a16:creationId xmlns:a16="http://schemas.microsoft.com/office/drawing/2014/main" id="{75F06ADB-BF4F-9B64-3805-6DFFDD92412A}"/>
                </a:ext>
              </a:extLst>
            </p:cNvPr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2;p14">
              <a:extLst>
                <a:ext uri="{FF2B5EF4-FFF2-40B4-BE49-F238E27FC236}">
                  <a16:creationId xmlns:a16="http://schemas.microsoft.com/office/drawing/2014/main" id="{B633C06C-D1F2-DED6-E901-105362E76B42}"/>
                </a:ext>
              </a:extLst>
            </p:cNvPr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3;p14">
              <a:extLst>
                <a:ext uri="{FF2B5EF4-FFF2-40B4-BE49-F238E27FC236}">
                  <a16:creationId xmlns:a16="http://schemas.microsoft.com/office/drawing/2014/main" id="{EC7DC27E-2053-5C37-E7E4-C4AAF05A60BA}"/>
                </a:ext>
              </a:extLst>
            </p:cNvPr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4;p14">
              <a:extLst>
                <a:ext uri="{FF2B5EF4-FFF2-40B4-BE49-F238E27FC236}">
                  <a16:creationId xmlns:a16="http://schemas.microsoft.com/office/drawing/2014/main" id="{817F7539-ADD1-A9B4-991B-8021979B9BA5}"/>
                </a:ext>
              </a:extLst>
            </p:cNvPr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5;p14">
              <a:extLst>
                <a:ext uri="{FF2B5EF4-FFF2-40B4-BE49-F238E27FC236}">
                  <a16:creationId xmlns:a16="http://schemas.microsoft.com/office/drawing/2014/main" id="{349E19A6-FF34-405B-4F92-4AE968235ED8}"/>
                </a:ext>
              </a:extLst>
            </p:cNvPr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6;p14">
              <a:extLst>
                <a:ext uri="{FF2B5EF4-FFF2-40B4-BE49-F238E27FC236}">
                  <a16:creationId xmlns:a16="http://schemas.microsoft.com/office/drawing/2014/main" id="{A85C3798-CDB2-1E8B-F8CC-08E3C930E6E9}"/>
                </a:ext>
              </a:extLst>
            </p:cNvPr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7;p14">
              <a:extLst>
                <a:ext uri="{FF2B5EF4-FFF2-40B4-BE49-F238E27FC236}">
                  <a16:creationId xmlns:a16="http://schemas.microsoft.com/office/drawing/2014/main" id="{1F9062A1-A2BF-8F2A-3764-8B402B91045A}"/>
                </a:ext>
              </a:extLst>
            </p:cNvPr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8;p14">
              <a:extLst>
                <a:ext uri="{FF2B5EF4-FFF2-40B4-BE49-F238E27FC236}">
                  <a16:creationId xmlns:a16="http://schemas.microsoft.com/office/drawing/2014/main" id="{1E785B76-155D-C2B6-50E9-1D2B4FCA6526}"/>
                </a:ext>
              </a:extLst>
            </p:cNvPr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9;p14">
              <a:extLst>
                <a:ext uri="{FF2B5EF4-FFF2-40B4-BE49-F238E27FC236}">
                  <a16:creationId xmlns:a16="http://schemas.microsoft.com/office/drawing/2014/main" id="{0FCA1A43-24AE-59C8-47EB-BBB0052EDA45}"/>
                </a:ext>
              </a:extLst>
            </p:cNvPr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60;p14">
              <a:extLst>
                <a:ext uri="{FF2B5EF4-FFF2-40B4-BE49-F238E27FC236}">
                  <a16:creationId xmlns:a16="http://schemas.microsoft.com/office/drawing/2014/main" id="{32A1530D-9446-C965-499E-8556625CCCD5}"/>
                </a:ext>
              </a:extLst>
            </p:cNvPr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1;p14">
              <a:extLst>
                <a:ext uri="{FF2B5EF4-FFF2-40B4-BE49-F238E27FC236}">
                  <a16:creationId xmlns:a16="http://schemas.microsoft.com/office/drawing/2014/main" id="{2CC94CB6-6B0C-1712-CD02-C4B80AE06619}"/>
                </a:ext>
              </a:extLst>
            </p:cNvPr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2;p14">
              <a:extLst>
                <a:ext uri="{FF2B5EF4-FFF2-40B4-BE49-F238E27FC236}">
                  <a16:creationId xmlns:a16="http://schemas.microsoft.com/office/drawing/2014/main" id="{49A7F297-84CD-4F1B-97E1-601CBF67BBBC}"/>
                </a:ext>
              </a:extLst>
            </p:cNvPr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3;p14">
              <a:extLst>
                <a:ext uri="{FF2B5EF4-FFF2-40B4-BE49-F238E27FC236}">
                  <a16:creationId xmlns:a16="http://schemas.microsoft.com/office/drawing/2014/main" id="{83E19C03-62B5-7C38-0770-28B04F797374}"/>
                </a:ext>
              </a:extLst>
            </p:cNvPr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4;p14">
              <a:extLst>
                <a:ext uri="{FF2B5EF4-FFF2-40B4-BE49-F238E27FC236}">
                  <a16:creationId xmlns:a16="http://schemas.microsoft.com/office/drawing/2014/main" id="{F671C27B-DF40-8FFB-D16B-70FD787C7698}"/>
                </a:ext>
              </a:extLst>
            </p:cNvPr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5;p14">
              <a:extLst>
                <a:ext uri="{FF2B5EF4-FFF2-40B4-BE49-F238E27FC236}">
                  <a16:creationId xmlns:a16="http://schemas.microsoft.com/office/drawing/2014/main" id="{02CED055-949F-3DE1-6D63-1D2F4D93C3E4}"/>
                </a:ext>
              </a:extLst>
            </p:cNvPr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6;p14">
              <a:extLst>
                <a:ext uri="{FF2B5EF4-FFF2-40B4-BE49-F238E27FC236}">
                  <a16:creationId xmlns:a16="http://schemas.microsoft.com/office/drawing/2014/main" id="{7EA3344A-51E1-5E9B-9DD2-71F51966E4F4}"/>
                </a:ext>
              </a:extLst>
            </p:cNvPr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7;p14">
              <a:extLst>
                <a:ext uri="{FF2B5EF4-FFF2-40B4-BE49-F238E27FC236}">
                  <a16:creationId xmlns:a16="http://schemas.microsoft.com/office/drawing/2014/main" id="{6AFB2AF4-7E23-E8D9-2733-F988F21ADC9E}"/>
                </a:ext>
              </a:extLst>
            </p:cNvPr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8;p14">
              <a:extLst>
                <a:ext uri="{FF2B5EF4-FFF2-40B4-BE49-F238E27FC236}">
                  <a16:creationId xmlns:a16="http://schemas.microsoft.com/office/drawing/2014/main" id="{A34B4ED3-66A7-9B7B-1355-7419766BE54A}"/>
                </a:ext>
              </a:extLst>
            </p:cNvPr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9;p14">
              <a:extLst>
                <a:ext uri="{FF2B5EF4-FFF2-40B4-BE49-F238E27FC236}">
                  <a16:creationId xmlns:a16="http://schemas.microsoft.com/office/drawing/2014/main" id="{24FCE293-B044-CA4D-F72D-10315A476A76}"/>
                </a:ext>
              </a:extLst>
            </p:cNvPr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0;p14">
              <a:extLst>
                <a:ext uri="{FF2B5EF4-FFF2-40B4-BE49-F238E27FC236}">
                  <a16:creationId xmlns:a16="http://schemas.microsoft.com/office/drawing/2014/main" id="{5D8EC52A-465D-25C0-C7B2-1787495DB1EB}"/>
                </a:ext>
              </a:extLst>
            </p:cNvPr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1;p14">
              <a:extLst>
                <a:ext uri="{FF2B5EF4-FFF2-40B4-BE49-F238E27FC236}">
                  <a16:creationId xmlns:a16="http://schemas.microsoft.com/office/drawing/2014/main" id="{3B361819-B34C-554B-BD0B-E54DDB914128}"/>
                </a:ext>
              </a:extLst>
            </p:cNvPr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2;p14">
              <a:extLst>
                <a:ext uri="{FF2B5EF4-FFF2-40B4-BE49-F238E27FC236}">
                  <a16:creationId xmlns:a16="http://schemas.microsoft.com/office/drawing/2014/main" id="{E27E4896-3304-F590-DD8A-74677BBE6173}"/>
                </a:ext>
              </a:extLst>
            </p:cNvPr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3;p14">
              <a:extLst>
                <a:ext uri="{FF2B5EF4-FFF2-40B4-BE49-F238E27FC236}">
                  <a16:creationId xmlns:a16="http://schemas.microsoft.com/office/drawing/2014/main" id="{AEA38AC6-D384-9F85-2C6C-6917D861E325}"/>
                </a:ext>
              </a:extLst>
            </p:cNvPr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4;p14">
              <a:extLst>
                <a:ext uri="{FF2B5EF4-FFF2-40B4-BE49-F238E27FC236}">
                  <a16:creationId xmlns:a16="http://schemas.microsoft.com/office/drawing/2014/main" id="{20037980-C7D9-62BE-7776-2F823658AF77}"/>
                </a:ext>
              </a:extLst>
            </p:cNvPr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5;p14">
              <a:extLst>
                <a:ext uri="{FF2B5EF4-FFF2-40B4-BE49-F238E27FC236}">
                  <a16:creationId xmlns:a16="http://schemas.microsoft.com/office/drawing/2014/main" id="{CA9D2A21-43A0-B8E2-8BD4-758CD28BE600}"/>
                </a:ext>
              </a:extLst>
            </p:cNvPr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6;p14">
              <a:extLst>
                <a:ext uri="{FF2B5EF4-FFF2-40B4-BE49-F238E27FC236}">
                  <a16:creationId xmlns:a16="http://schemas.microsoft.com/office/drawing/2014/main" id="{1B083386-24AA-E174-594F-2274939D291F}"/>
                </a:ext>
              </a:extLst>
            </p:cNvPr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7;p14">
              <a:extLst>
                <a:ext uri="{FF2B5EF4-FFF2-40B4-BE49-F238E27FC236}">
                  <a16:creationId xmlns:a16="http://schemas.microsoft.com/office/drawing/2014/main" id="{0325737C-69AE-8F68-66D2-BD8FACA9C1A2}"/>
                </a:ext>
              </a:extLst>
            </p:cNvPr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78;p14">
              <a:extLst>
                <a:ext uri="{FF2B5EF4-FFF2-40B4-BE49-F238E27FC236}">
                  <a16:creationId xmlns:a16="http://schemas.microsoft.com/office/drawing/2014/main" id="{69D761FA-84AF-6240-D13A-440C137793A6}"/>
                </a:ext>
              </a:extLst>
            </p:cNvPr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79;p14">
              <a:extLst>
                <a:ext uri="{FF2B5EF4-FFF2-40B4-BE49-F238E27FC236}">
                  <a16:creationId xmlns:a16="http://schemas.microsoft.com/office/drawing/2014/main" id="{096947F0-241B-807B-C3E9-53E8EDA43D47}"/>
                </a:ext>
              </a:extLst>
            </p:cNvPr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80;p14">
              <a:extLst>
                <a:ext uri="{FF2B5EF4-FFF2-40B4-BE49-F238E27FC236}">
                  <a16:creationId xmlns:a16="http://schemas.microsoft.com/office/drawing/2014/main" id="{72E31D7B-A66E-A865-5BF1-AC2403BFE0BA}"/>
                </a:ext>
              </a:extLst>
            </p:cNvPr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81;p14">
              <a:extLst>
                <a:ext uri="{FF2B5EF4-FFF2-40B4-BE49-F238E27FC236}">
                  <a16:creationId xmlns:a16="http://schemas.microsoft.com/office/drawing/2014/main" id="{B4D0EF78-CA98-3C69-CB07-68A108534291}"/>
                </a:ext>
              </a:extLst>
            </p:cNvPr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82;p14">
              <a:extLst>
                <a:ext uri="{FF2B5EF4-FFF2-40B4-BE49-F238E27FC236}">
                  <a16:creationId xmlns:a16="http://schemas.microsoft.com/office/drawing/2014/main" id="{5FDF6C92-69F7-3047-209D-629CFE5F5FB0}"/>
                </a:ext>
              </a:extLst>
            </p:cNvPr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83;p14">
              <a:extLst>
                <a:ext uri="{FF2B5EF4-FFF2-40B4-BE49-F238E27FC236}">
                  <a16:creationId xmlns:a16="http://schemas.microsoft.com/office/drawing/2014/main" id="{9CF1280D-0748-C128-7E09-A123D6F0007B}"/>
                </a:ext>
              </a:extLst>
            </p:cNvPr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84;p14">
              <a:extLst>
                <a:ext uri="{FF2B5EF4-FFF2-40B4-BE49-F238E27FC236}">
                  <a16:creationId xmlns:a16="http://schemas.microsoft.com/office/drawing/2014/main" id="{0F389759-EA9C-12E0-E9CF-187B020E2E86}"/>
                </a:ext>
              </a:extLst>
            </p:cNvPr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85;p14">
              <a:extLst>
                <a:ext uri="{FF2B5EF4-FFF2-40B4-BE49-F238E27FC236}">
                  <a16:creationId xmlns:a16="http://schemas.microsoft.com/office/drawing/2014/main" id="{6533FFAE-9164-EC79-C912-5DDBD1CB0FAB}"/>
                </a:ext>
              </a:extLst>
            </p:cNvPr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86;p14">
              <a:extLst>
                <a:ext uri="{FF2B5EF4-FFF2-40B4-BE49-F238E27FC236}">
                  <a16:creationId xmlns:a16="http://schemas.microsoft.com/office/drawing/2014/main" id="{69F4C059-F2C3-2A5C-328F-CE8A8DF209A5}"/>
                </a:ext>
              </a:extLst>
            </p:cNvPr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87;p14">
              <a:extLst>
                <a:ext uri="{FF2B5EF4-FFF2-40B4-BE49-F238E27FC236}">
                  <a16:creationId xmlns:a16="http://schemas.microsoft.com/office/drawing/2014/main" id="{B6423E76-52EE-7D2E-01C2-79BC3D16D828}"/>
                </a:ext>
              </a:extLst>
            </p:cNvPr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88;p14">
              <a:extLst>
                <a:ext uri="{FF2B5EF4-FFF2-40B4-BE49-F238E27FC236}">
                  <a16:creationId xmlns:a16="http://schemas.microsoft.com/office/drawing/2014/main" id="{D170FF73-5D98-689D-C8A2-1088024B4C98}"/>
                </a:ext>
              </a:extLst>
            </p:cNvPr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89;p14">
              <a:extLst>
                <a:ext uri="{FF2B5EF4-FFF2-40B4-BE49-F238E27FC236}">
                  <a16:creationId xmlns:a16="http://schemas.microsoft.com/office/drawing/2014/main" id="{853B1EA1-BF2A-19FC-DA82-58128251E5FE}"/>
                </a:ext>
              </a:extLst>
            </p:cNvPr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90;p14">
              <a:extLst>
                <a:ext uri="{FF2B5EF4-FFF2-40B4-BE49-F238E27FC236}">
                  <a16:creationId xmlns:a16="http://schemas.microsoft.com/office/drawing/2014/main" id="{2111F957-B0B7-0BD6-E338-D3A1623B08BB}"/>
                </a:ext>
              </a:extLst>
            </p:cNvPr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91;p14">
              <a:extLst>
                <a:ext uri="{FF2B5EF4-FFF2-40B4-BE49-F238E27FC236}">
                  <a16:creationId xmlns:a16="http://schemas.microsoft.com/office/drawing/2014/main" id="{8C5B1879-35C8-5475-1C33-268A1772D2EE}"/>
                </a:ext>
              </a:extLst>
            </p:cNvPr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92;p14">
              <a:extLst>
                <a:ext uri="{FF2B5EF4-FFF2-40B4-BE49-F238E27FC236}">
                  <a16:creationId xmlns:a16="http://schemas.microsoft.com/office/drawing/2014/main" id="{0F371A46-7AD7-A9E5-0F25-CAF7E01C4392}"/>
                </a:ext>
              </a:extLst>
            </p:cNvPr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93;p14">
              <a:extLst>
                <a:ext uri="{FF2B5EF4-FFF2-40B4-BE49-F238E27FC236}">
                  <a16:creationId xmlns:a16="http://schemas.microsoft.com/office/drawing/2014/main" id="{093A8585-BA0E-6F25-A24B-CCBBA24D2022}"/>
                </a:ext>
              </a:extLst>
            </p:cNvPr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94;p14">
              <a:extLst>
                <a:ext uri="{FF2B5EF4-FFF2-40B4-BE49-F238E27FC236}">
                  <a16:creationId xmlns:a16="http://schemas.microsoft.com/office/drawing/2014/main" id="{7DB0CA76-66B3-494A-9DE7-5D4FC78ED901}"/>
                </a:ext>
              </a:extLst>
            </p:cNvPr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95;p14">
              <a:extLst>
                <a:ext uri="{FF2B5EF4-FFF2-40B4-BE49-F238E27FC236}">
                  <a16:creationId xmlns:a16="http://schemas.microsoft.com/office/drawing/2014/main" id="{60A23A4D-BAB3-15E7-416C-0F318E690224}"/>
                </a:ext>
              </a:extLst>
            </p:cNvPr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96;p14">
              <a:extLst>
                <a:ext uri="{FF2B5EF4-FFF2-40B4-BE49-F238E27FC236}">
                  <a16:creationId xmlns:a16="http://schemas.microsoft.com/office/drawing/2014/main" id="{596EB452-20E1-4E81-AAD1-62CC93C3D519}"/>
                </a:ext>
              </a:extLst>
            </p:cNvPr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97;p14">
              <a:extLst>
                <a:ext uri="{FF2B5EF4-FFF2-40B4-BE49-F238E27FC236}">
                  <a16:creationId xmlns:a16="http://schemas.microsoft.com/office/drawing/2014/main" id="{A8DCFAC7-5B6E-D70A-BC61-B2A8490DF121}"/>
                </a:ext>
              </a:extLst>
            </p:cNvPr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98;p14">
              <a:extLst>
                <a:ext uri="{FF2B5EF4-FFF2-40B4-BE49-F238E27FC236}">
                  <a16:creationId xmlns:a16="http://schemas.microsoft.com/office/drawing/2014/main" id="{5557283F-430A-2B3A-2301-8B71749D0F4B}"/>
                </a:ext>
              </a:extLst>
            </p:cNvPr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99;p14">
              <a:extLst>
                <a:ext uri="{FF2B5EF4-FFF2-40B4-BE49-F238E27FC236}">
                  <a16:creationId xmlns:a16="http://schemas.microsoft.com/office/drawing/2014/main" id="{6782CB41-B311-B2AA-00FE-6233988EE32E}"/>
                </a:ext>
              </a:extLst>
            </p:cNvPr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00;p14">
              <a:extLst>
                <a:ext uri="{FF2B5EF4-FFF2-40B4-BE49-F238E27FC236}">
                  <a16:creationId xmlns:a16="http://schemas.microsoft.com/office/drawing/2014/main" id="{42D774B5-FDE3-A335-B805-C81AE0EBCA0E}"/>
                </a:ext>
              </a:extLst>
            </p:cNvPr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01;p14">
              <a:extLst>
                <a:ext uri="{FF2B5EF4-FFF2-40B4-BE49-F238E27FC236}">
                  <a16:creationId xmlns:a16="http://schemas.microsoft.com/office/drawing/2014/main" id="{12C6C120-2885-028F-45A8-9DDC25ECC786}"/>
                </a:ext>
              </a:extLst>
            </p:cNvPr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02;p14">
              <a:extLst>
                <a:ext uri="{FF2B5EF4-FFF2-40B4-BE49-F238E27FC236}">
                  <a16:creationId xmlns:a16="http://schemas.microsoft.com/office/drawing/2014/main" id="{1E3ED8DA-D85F-EFE8-4110-6F338F21E0E8}"/>
                </a:ext>
              </a:extLst>
            </p:cNvPr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03;p14">
              <a:extLst>
                <a:ext uri="{FF2B5EF4-FFF2-40B4-BE49-F238E27FC236}">
                  <a16:creationId xmlns:a16="http://schemas.microsoft.com/office/drawing/2014/main" id="{8733722B-3F1B-398C-2672-86E7897318BE}"/>
                </a:ext>
              </a:extLst>
            </p:cNvPr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04;p14">
              <a:extLst>
                <a:ext uri="{FF2B5EF4-FFF2-40B4-BE49-F238E27FC236}">
                  <a16:creationId xmlns:a16="http://schemas.microsoft.com/office/drawing/2014/main" id="{6AD3E999-6732-363D-CE75-5D99219DBF14}"/>
                </a:ext>
              </a:extLst>
            </p:cNvPr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05;p14">
              <a:extLst>
                <a:ext uri="{FF2B5EF4-FFF2-40B4-BE49-F238E27FC236}">
                  <a16:creationId xmlns:a16="http://schemas.microsoft.com/office/drawing/2014/main" id="{542C1845-F79A-5065-8B65-B29EF1FC818B}"/>
                </a:ext>
              </a:extLst>
            </p:cNvPr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06;p14">
              <a:extLst>
                <a:ext uri="{FF2B5EF4-FFF2-40B4-BE49-F238E27FC236}">
                  <a16:creationId xmlns:a16="http://schemas.microsoft.com/office/drawing/2014/main" id="{7231FCCF-FF2E-450A-D485-0727D254E42D}"/>
                </a:ext>
              </a:extLst>
            </p:cNvPr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07;p14">
              <a:extLst>
                <a:ext uri="{FF2B5EF4-FFF2-40B4-BE49-F238E27FC236}">
                  <a16:creationId xmlns:a16="http://schemas.microsoft.com/office/drawing/2014/main" id="{7BFBF9D2-D67F-F3C5-8B36-9D10F0E86E23}"/>
                </a:ext>
              </a:extLst>
            </p:cNvPr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08;p14">
              <a:extLst>
                <a:ext uri="{FF2B5EF4-FFF2-40B4-BE49-F238E27FC236}">
                  <a16:creationId xmlns:a16="http://schemas.microsoft.com/office/drawing/2014/main" id="{47BBA054-D596-FFBE-8026-599219BE81B7}"/>
                </a:ext>
              </a:extLst>
            </p:cNvPr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09;p14">
              <a:extLst>
                <a:ext uri="{FF2B5EF4-FFF2-40B4-BE49-F238E27FC236}">
                  <a16:creationId xmlns:a16="http://schemas.microsoft.com/office/drawing/2014/main" id="{F509033A-AFA5-76C7-9E42-3775D29F49DA}"/>
                </a:ext>
              </a:extLst>
            </p:cNvPr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10;p14">
              <a:extLst>
                <a:ext uri="{FF2B5EF4-FFF2-40B4-BE49-F238E27FC236}">
                  <a16:creationId xmlns:a16="http://schemas.microsoft.com/office/drawing/2014/main" id="{EC12BE2B-94D8-F020-4FC8-742B3EEF4A48}"/>
                </a:ext>
              </a:extLst>
            </p:cNvPr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11;p14">
              <a:extLst>
                <a:ext uri="{FF2B5EF4-FFF2-40B4-BE49-F238E27FC236}">
                  <a16:creationId xmlns:a16="http://schemas.microsoft.com/office/drawing/2014/main" id="{00ECBDD6-CD8E-F093-FE49-BC0C3C896F99}"/>
                </a:ext>
              </a:extLst>
            </p:cNvPr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12;p14">
              <a:extLst>
                <a:ext uri="{FF2B5EF4-FFF2-40B4-BE49-F238E27FC236}">
                  <a16:creationId xmlns:a16="http://schemas.microsoft.com/office/drawing/2014/main" id="{758B71EF-9CCD-6980-45C4-0663A80A0BD8}"/>
                </a:ext>
              </a:extLst>
            </p:cNvPr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529787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2103</Words>
  <Application>Microsoft Office PowerPoint</Application>
  <PresentationFormat>On-screen Show (16:9)</PresentationFormat>
  <Paragraphs>355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Symbol</vt:lpstr>
      <vt:lpstr>Wingdings</vt:lpstr>
      <vt:lpstr>Times</vt:lpstr>
      <vt:lpstr>Arial</vt:lpstr>
      <vt:lpstr>open sans</vt:lpstr>
      <vt:lpstr>Fira Sans Medium</vt:lpstr>
      <vt:lpstr>Courier New</vt:lpstr>
      <vt:lpstr>Fira Sans</vt:lpstr>
      <vt:lpstr>Times New Roman</vt:lpstr>
      <vt:lpstr>Fira Sans SemiBold</vt:lpstr>
      <vt:lpstr>Calibri</vt:lpstr>
      <vt:lpstr>Technology Infographics by Slidesgo</vt:lpstr>
      <vt:lpstr>PowerPoint Presentation</vt:lpstr>
      <vt:lpstr>PowerPoint Presentation</vt:lpstr>
      <vt:lpstr>PowerPoint Presentation</vt:lpstr>
      <vt:lpstr>PowerPoint Presentation</vt:lpstr>
      <vt:lpstr>Jenis Perintah SQL (DDL &amp; DML)</vt:lpstr>
      <vt:lpstr>Basic Command</vt:lpstr>
      <vt:lpstr>Basic Command</vt:lpstr>
      <vt:lpstr>Basic Command</vt:lpstr>
      <vt:lpstr>Basic Command</vt:lpstr>
      <vt:lpstr>Basic Command</vt:lpstr>
      <vt:lpstr>Basic Command</vt:lpstr>
      <vt:lpstr>SQL II (AGREGGATION)</vt:lpstr>
      <vt:lpstr>Basic Command</vt:lpstr>
      <vt:lpstr>Join Table</vt:lpstr>
      <vt:lpstr>Join Table</vt:lpstr>
      <vt:lpstr>Join Table</vt:lpstr>
      <vt:lpstr>SUBQUERIES</vt:lpstr>
      <vt:lpstr>VERSION CONTROL SYSTEM</vt:lpstr>
      <vt:lpstr>Version Control</vt:lpstr>
      <vt:lpstr>GIT</vt:lpstr>
      <vt:lpstr>BASIC COMMAND GIT</vt:lpstr>
      <vt:lpstr>BASIC COMMAND GIT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Dimas Fidel Fikriansyah</dc:creator>
  <cp:lastModifiedBy>Dimas Fidel Fikriansyah</cp:lastModifiedBy>
  <cp:revision>19</cp:revision>
  <dcterms:modified xsi:type="dcterms:W3CDTF">2022-07-17T13:41:42Z</dcterms:modified>
</cp:coreProperties>
</file>