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8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40C3D1-3C3E-6C02-616F-4DA642C11E80}" v="1" dt="2025-01-17T16:14:07.378"/>
    <p1510:client id="{E56DD9C2-7156-79C3-568E-2314A1B2AF03}" v="16" dt="2025-01-17T15:22:15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Fidelis Marques" userId="052cd4ad0f9804c9" providerId="Windows Live" clId="Web-{4240C3D1-3C3E-6C02-616F-4DA642C11E80}"/>
    <pc:docChg chg="sldOrd">
      <pc:chgData name="Diego Fidelis Marques" userId="052cd4ad0f9804c9" providerId="Windows Live" clId="Web-{4240C3D1-3C3E-6C02-616F-4DA642C11E80}" dt="2025-01-17T16:14:07.378" v="0"/>
      <pc:docMkLst>
        <pc:docMk/>
      </pc:docMkLst>
      <pc:sldChg chg="ord">
        <pc:chgData name="Diego Fidelis Marques" userId="052cd4ad0f9804c9" providerId="Windows Live" clId="Web-{4240C3D1-3C3E-6C02-616F-4DA642C11E80}" dt="2025-01-17T16:14:07.378" v="0"/>
        <pc:sldMkLst>
          <pc:docMk/>
          <pc:sldMk cId="3497524869" sldId="261"/>
        </pc:sldMkLst>
      </pc:sldChg>
    </pc:docChg>
  </pc:docChgLst>
  <pc:docChgLst>
    <pc:chgData name="Usuário Convidado" providerId="Windows Live" clId="Web-{E56DD9C2-7156-79C3-568E-2314A1B2AF03}"/>
    <pc:docChg chg="modSld">
      <pc:chgData name="Usuário Convidado" userId="" providerId="Windows Live" clId="Web-{E56DD9C2-7156-79C3-568E-2314A1B2AF03}" dt="2025-01-17T15:22:12.227" v="14" actId="20577"/>
      <pc:docMkLst>
        <pc:docMk/>
      </pc:docMkLst>
      <pc:sldChg chg="modSp">
        <pc:chgData name="Usuário Convidado" userId="" providerId="Windows Live" clId="Web-{E56DD9C2-7156-79C3-568E-2314A1B2AF03}" dt="2025-01-17T15:18:23.011" v="7" actId="20577"/>
        <pc:sldMkLst>
          <pc:docMk/>
          <pc:sldMk cId="2424076766" sldId="259"/>
        </pc:sldMkLst>
        <pc:spChg chg="mod">
          <ac:chgData name="Usuário Convidado" userId="" providerId="Windows Live" clId="Web-{E56DD9C2-7156-79C3-568E-2314A1B2AF03}" dt="2025-01-17T15:18:23.011" v="7" actId="20577"/>
          <ac:spMkLst>
            <pc:docMk/>
            <pc:sldMk cId="2424076766" sldId="259"/>
            <ac:spMk id="3" creationId="{1A21D272-6985-9921-E104-4720B5379482}"/>
          </ac:spMkLst>
        </pc:spChg>
      </pc:sldChg>
      <pc:sldChg chg="modSp">
        <pc:chgData name="Usuário Convidado" userId="" providerId="Windows Live" clId="Web-{E56DD9C2-7156-79C3-568E-2314A1B2AF03}" dt="2025-01-17T15:18:35.793" v="8" actId="20577"/>
        <pc:sldMkLst>
          <pc:docMk/>
          <pc:sldMk cId="628341853" sldId="260"/>
        </pc:sldMkLst>
        <pc:spChg chg="mod">
          <ac:chgData name="Usuário Convidado" userId="" providerId="Windows Live" clId="Web-{E56DD9C2-7156-79C3-568E-2314A1B2AF03}" dt="2025-01-17T15:18:35.793" v="8" actId="20577"/>
          <ac:spMkLst>
            <pc:docMk/>
            <pc:sldMk cId="628341853" sldId="260"/>
            <ac:spMk id="3" creationId="{F3B72856-ED9F-D602-A4B1-9D681DCD98B8}"/>
          </ac:spMkLst>
        </pc:spChg>
      </pc:sldChg>
      <pc:sldChg chg="modSp">
        <pc:chgData name="Usuário Convidado" userId="" providerId="Windows Live" clId="Web-{E56DD9C2-7156-79C3-568E-2314A1B2AF03}" dt="2025-01-17T15:18:44.778" v="10" actId="20577"/>
        <pc:sldMkLst>
          <pc:docMk/>
          <pc:sldMk cId="3181732821" sldId="262"/>
        </pc:sldMkLst>
        <pc:spChg chg="mod">
          <ac:chgData name="Usuário Convidado" userId="" providerId="Windows Live" clId="Web-{E56DD9C2-7156-79C3-568E-2314A1B2AF03}" dt="2025-01-17T15:18:44.778" v="10" actId="20577"/>
          <ac:spMkLst>
            <pc:docMk/>
            <pc:sldMk cId="3181732821" sldId="262"/>
            <ac:spMk id="3" creationId="{F6A6B2BF-6DF7-E9C1-6DAB-33D75B34C5A4}"/>
          </ac:spMkLst>
        </pc:spChg>
      </pc:sldChg>
      <pc:sldChg chg="modSp">
        <pc:chgData name="Usuário Convidado" userId="" providerId="Windows Live" clId="Web-{E56DD9C2-7156-79C3-568E-2314A1B2AF03}" dt="2025-01-17T15:18:54.544" v="12" actId="20577"/>
        <pc:sldMkLst>
          <pc:docMk/>
          <pc:sldMk cId="1164695299" sldId="264"/>
        </pc:sldMkLst>
        <pc:spChg chg="mod">
          <ac:chgData name="Usuário Convidado" userId="" providerId="Windows Live" clId="Web-{E56DD9C2-7156-79C3-568E-2314A1B2AF03}" dt="2025-01-17T15:18:54.544" v="12" actId="20577"/>
          <ac:spMkLst>
            <pc:docMk/>
            <pc:sldMk cId="1164695299" sldId="264"/>
            <ac:spMk id="3" creationId="{62D2A65E-A0BB-955C-50AB-09A30D2B4A50}"/>
          </ac:spMkLst>
        </pc:spChg>
      </pc:sldChg>
      <pc:sldChg chg="modSp">
        <pc:chgData name="Usuário Convidado" userId="" providerId="Windows Live" clId="Web-{E56DD9C2-7156-79C3-568E-2314A1B2AF03}" dt="2025-01-17T15:19:03.107" v="13" actId="20577"/>
        <pc:sldMkLst>
          <pc:docMk/>
          <pc:sldMk cId="1873735010" sldId="265"/>
        </pc:sldMkLst>
        <pc:spChg chg="mod">
          <ac:chgData name="Usuário Convidado" userId="" providerId="Windows Live" clId="Web-{E56DD9C2-7156-79C3-568E-2314A1B2AF03}" dt="2025-01-17T15:19:03.107" v="13" actId="20577"/>
          <ac:spMkLst>
            <pc:docMk/>
            <pc:sldMk cId="1873735010" sldId="265"/>
            <ac:spMk id="3" creationId="{2BB9BD93-7D84-D9D0-F4E2-42C9F8E4F64F}"/>
          </ac:spMkLst>
        </pc:spChg>
      </pc:sldChg>
      <pc:sldChg chg="modSp">
        <pc:chgData name="Usuário Convidado" userId="" providerId="Windows Live" clId="Web-{E56DD9C2-7156-79C3-568E-2314A1B2AF03}" dt="2025-01-17T15:22:12.227" v="14" actId="20577"/>
        <pc:sldMkLst>
          <pc:docMk/>
          <pc:sldMk cId="812413666" sldId="267"/>
        </pc:sldMkLst>
        <pc:spChg chg="mod">
          <ac:chgData name="Usuário Convidado" userId="" providerId="Windows Live" clId="Web-{E56DD9C2-7156-79C3-568E-2314A1B2AF03}" dt="2025-01-17T15:22:12.227" v="14" actId="20577"/>
          <ac:spMkLst>
            <pc:docMk/>
            <pc:sldMk cId="812413666" sldId="267"/>
            <ac:spMk id="3" creationId="{E806B28C-AEB8-845C-B9DE-1C78F9C912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ACF7D-7849-B641-E143-35F978BD0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Dev</a:t>
            </a:r>
            <a:r>
              <a:rPr lang="pt-BR" dirty="0"/>
              <a:t> </a:t>
            </a:r>
            <a:r>
              <a:rPr lang="pt-BR" dirty="0" err="1"/>
              <a:t>Leadership</a:t>
            </a:r>
            <a:r>
              <a:rPr lang="pt-BR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C7BAE3-717E-70A1-51BC-5C40EC88A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Grupo 4 </a:t>
            </a:r>
          </a:p>
        </p:txBody>
      </p:sp>
    </p:spTree>
    <p:extLst>
      <p:ext uri="{BB962C8B-B14F-4D97-AF65-F5344CB8AC3E}">
        <p14:creationId xmlns:p14="http://schemas.microsoft.com/office/powerpoint/2010/main" val="131297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B8893-D821-382D-3085-5C079362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091FF7-CD58-EF02-1D0A-EB36C44A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21" y="1583499"/>
            <a:ext cx="11462158" cy="41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0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8440A-2CDC-B856-730C-F09B833B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de OKRs e Validação da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B9BD93-7D84-D9D0-F4E2-42C9F8E4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/>
              <a:t>Nosso projeto foi estruturado com base em OKRs estratégicos e operacionais para garantir a entrega de valor ao público-alvo. Entre os objetivos estão:</a:t>
            </a:r>
            <a:endParaRPr lang="pt-BR"/>
          </a:p>
          <a:p>
            <a:pPr marL="0" indent="0" algn="just">
              <a:buNone/>
            </a:pPr>
            <a:r>
              <a:rPr lang="pt-BR" dirty="0"/>
              <a:t>Lançar um MVP funcional.</a:t>
            </a:r>
          </a:p>
          <a:p>
            <a:pPr marL="0" indent="0" algn="just">
              <a:buNone/>
            </a:pPr>
            <a:r>
              <a:rPr lang="pt-BR" dirty="0"/>
              <a:t>Reduzir em 40% o tempo médio de criação de documentações.</a:t>
            </a:r>
          </a:p>
          <a:p>
            <a:pPr marL="0" indent="0" algn="just">
              <a:buNone/>
            </a:pPr>
            <a:r>
              <a:rPr lang="pt-BR" dirty="0"/>
              <a:t>Validar a solução com potenciais usuários por meio de testes beta.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9482DBA-50A3-8501-A7CA-5FF2B035B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312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73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F4B4C-5343-2545-0CD9-81AFFE2F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OKRs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63F7CF-B26A-BF6C-0D1A-4150EEBE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933" y="1457309"/>
            <a:ext cx="17637713" cy="5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9594653-28E6-BE1E-4C8A-77310F722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53491"/>
              </p:ext>
            </p:extLst>
          </p:nvPr>
        </p:nvGraphicFramePr>
        <p:xfrm>
          <a:off x="897622" y="1233182"/>
          <a:ext cx="10310069" cy="5285064"/>
        </p:xfrm>
        <a:graphic>
          <a:graphicData uri="http://schemas.openxmlformats.org/drawingml/2006/table">
            <a:tbl>
              <a:tblPr/>
              <a:tblGrid>
                <a:gridCol w="1689895">
                  <a:extLst>
                    <a:ext uri="{9D8B030D-6E8A-4147-A177-3AD203B41FA5}">
                      <a16:colId xmlns:a16="http://schemas.microsoft.com/office/drawing/2014/main" val="655739190"/>
                    </a:ext>
                  </a:extLst>
                </a:gridCol>
                <a:gridCol w="2714074">
                  <a:extLst>
                    <a:ext uri="{9D8B030D-6E8A-4147-A177-3AD203B41FA5}">
                      <a16:colId xmlns:a16="http://schemas.microsoft.com/office/drawing/2014/main" val="2346853863"/>
                    </a:ext>
                  </a:extLst>
                </a:gridCol>
                <a:gridCol w="2953050">
                  <a:extLst>
                    <a:ext uri="{9D8B030D-6E8A-4147-A177-3AD203B41FA5}">
                      <a16:colId xmlns:a16="http://schemas.microsoft.com/office/drawing/2014/main" val="620275192"/>
                    </a:ext>
                  </a:extLst>
                </a:gridCol>
                <a:gridCol w="2953050">
                  <a:extLst>
                    <a:ext uri="{9D8B030D-6E8A-4147-A177-3AD203B41FA5}">
                      <a16:colId xmlns:a16="http://schemas.microsoft.com/office/drawing/2014/main" val="2968996551"/>
                    </a:ext>
                  </a:extLst>
                </a:gridCol>
              </a:tblGrid>
              <a:tr h="30816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Nível</a:t>
                      </a:r>
                      <a:endParaRPr lang="pt-BR" sz="1400"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Objetivo</a:t>
                      </a:r>
                      <a:endParaRPr lang="pt-BR" sz="1400"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Iniciativas</a:t>
                      </a:r>
                      <a:endParaRPr lang="pt-BR" sz="1400"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Indicadores</a:t>
                      </a:r>
                      <a:endParaRPr lang="pt-BR" sz="1400" dirty="0"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54097"/>
                  </a:ext>
                </a:extLst>
              </a:tr>
              <a:tr h="1633989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Estratégico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Lançar o MVP da solução de documentação de software com foco em funcionalidades essenciais.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Desenvolver funcionalidades básicas (IA, transcrição e padronização de documentos).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Realizar testes de usabilidade.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MVP lançado até a data da 5ª fase do Tech Challenge.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- 80% das funcionalidades básicas implementadas.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Taxa de erro &lt; 10%.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10139"/>
                  </a:ext>
                </a:extLst>
              </a:tr>
              <a:tr h="1178179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Estratégico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Melhorar o desempenho da equipe na criação de documentação utilizando a IA.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Integrar modelo de IA para sugestões automáticas.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Criar templates padronizados.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Oferecer treinamento aos usuários.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Redução de 40% no tempo médio para criar documentos.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- 100% dos usuários treinados.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Feedback positivo de 80%.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337650"/>
                  </a:ext>
                </a:extLst>
              </a:tr>
              <a:tr h="1330117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Estratégico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Validar a solução com potenciais usuários e coletar feedback para melhorias.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Conduzir pesquisa com 30 usuários potenciais.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Organizar 3 testes beta.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Implementar melhorias baseadas em feedbacks.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- 90% confirmam resolução da dor.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Engajamento de 70% nos testes.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- 80% das sugestões viáveis implementadas.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539328"/>
                  </a:ext>
                </a:extLst>
              </a:tr>
              <a:tr h="834618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Operacional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Desenvolver uma interface intuitiva e amigável para o sistema.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Criar wireframes e protótipos.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Conduzir testes de usabilidade.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Iterar design com base no feedback.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- 80% relatam facilidade de uso.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- 3 rodadas de testes concluídas.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- 85% de feedback positivo sobre design.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818823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6A556B99-2D5A-1C98-9F4B-BA61CD2A1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2052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34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97E7E-1B27-F8DC-351B-FF746569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6B28C-AEB8-845C-B9DE-1C78F9C91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769" y="1465688"/>
            <a:ext cx="8946541" cy="419548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sz="3200" dirty="0"/>
              <a:t>Nosso projeto aborda uma dor real e latente nas equipes de desenvolvimento, trazendo uma solução prática, eficiente e escalável. Com isso, buscamos transformar a cultura de documentação e aumentar a produtividade das equipes diminuindo o tempo de atividades repetitivas e custosas para focar em atividades mais estratégicas.</a:t>
            </a:r>
            <a:endParaRPr lang="pt-BR"/>
          </a:p>
          <a:p>
            <a:pPr marL="0" indent="0" algn="just">
              <a:buNone/>
            </a:pPr>
            <a:r>
              <a:rPr lang="pt-BR" sz="3200" i="1" dirty="0"/>
              <a:t>Juntos, podemos transformar desafios em oportunidades, otimizando processos e liberando o verdadeiro potencial das equipes para inovar e alcançar resultados extraordinários!</a:t>
            </a:r>
          </a:p>
          <a:p>
            <a:pPr marL="0" indent="0" algn="just">
              <a:buNone/>
            </a:pPr>
            <a:br>
              <a:rPr lang="pt-BR" sz="3200" dirty="0"/>
            </a:br>
            <a:endParaRPr lang="pt-BR" sz="3200" dirty="0"/>
          </a:p>
          <a:p>
            <a:pPr marL="0" indent="0" algn="just">
              <a:buNone/>
            </a:pPr>
            <a:r>
              <a:rPr lang="pt-BR" sz="3200" dirty="0"/>
              <a:t>Agradecemos à FIAP pela oportunidade!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241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797E7-9189-5FEF-C333-ADA2FFAB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5276" y="2564646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9600" dirty="0"/>
              <a:t>Obrigado 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56458260-E669-0AE2-A408-1B033452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01" y="4534893"/>
            <a:ext cx="892658" cy="11267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7899D44-02AA-8A9A-2F32-09AC934A0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35" y="1282596"/>
            <a:ext cx="869754" cy="11572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72B3F4-E8AE-16B0-C2CA-C4B915154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344" y="4534893"/>
            <a:ext cx="1120944" cy="112315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EF5389-F12D-F7EC-3CEF-F67AC20F3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7344" y="1282596"/>
            <a:ext cx="1120944" cy="110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7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5F194-CBE2-DA27-8B22-7302122E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63516E-D15D-CD63-413A-332D571BA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Apresentação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Descrição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Mapeamento da Iniciativa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Fluxo de Trabalho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OKRs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Conclusão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420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30095-99FA-9A18-4C31-7B786564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sobre nós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9E1F3BA-2A45-7E0A-7122-35A739ECC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442" y="1636848"/>
            <a:ext cx="1071724" cy="135283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606453D-70F4-9997-D66A-D56D1B3FB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41" y="3651921"/>
            <a:ext cx="1016725" cy="13528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88C1BC1-7CC3-D0FF-B728-0F1EB0759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054" y="1612999"/>
            <a:ext cx="1350168" cy="135283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97750E6-1695-2F7C-6F44-91BA3E2B7FB9}"/>
              </a:ext>
            </a:extLst>
          </p:cNvPr>
          <p:cNvSpPr txBox="1"/>
          <p:nvPr/>
        </p:nvSpPr>
        <p:spPr>
          <a:xfrm>
            <a:off x="2374907" y="1875418"/>
            <a:ext cx="316265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0" i="0" dirty="0">
                <a:solidFill>
                  <a:srgbClr val="91A3AD"/>
                </a:solidFill>
                <a:effectLst/>
                <a:latin typeface="Roboto" panose="020F0502020204030204" pitchFamily="2" charset="0"/>
              </a:rPr>
              <a:t>Adalberto dos Santos Garcia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dirty="0">
                <a:solidFill>
                  <a:srgbClr val="91A3AD"/>
                </a:solidFill>
                <a:latin typeface="Roboto" panose="020F0502020204030204" pitchFamily="2" charset="0"/>
              </a:rPr>
              <a:t>Tech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0" i="0" dirty="0">
                <a:solidFill>
                  <a:srgbClr val="91A3AD"/>
                </a:solidFill>
                <a:effectLst/>
                <a:latin typeface="Roboto" panose="020F0502020204030204" pitchFamily="2" charset="0"/>
              </a:rPr>
              <a:t>GR5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8D9102-F071-CDA6-051E-FC01BBD916F0}"/>
              </a:ext>
            </a:extLst>
          </p:cNvPr>
          <p:cNvSpPr txBox="1"/>
          <p:nvPr/>
        </p:nvSpPr>
        <p:spPr>
          <a:xfrm>
            <a:off x="2374907" y="3805117"/>
            <a:ext cx="316265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0" i="0" dirty="0">
                <a:solidFill>
                  <a:srgbClr val="91A3AD"/>
                </a:solidFill>
                <a:effectLst/>
                <a:latin typeface="Roboto" panose="02000000000000000000" pitchFamily="2" charset="0"/>
              </a:rPr>
              <a:t>Victor Teixeira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dirty="0">
                <a:solidFill>
                  <a:srgbClr val="91A3AD"/>
                </a:solidFill>
                <a:latin typeface="Roboto" panose="02000000000000000000" pitchFamily="2" charset="0"/>
              </a:rPr>
              <a:t>Tech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0" i="0" dirty="0" err="1">
                <a:solidFill>
                  <a:srgbClr val="91A3AD"/>
                </a:solidFill>
                <a:effectLst/>
                <a:latin typeface="Roboto" panose="02000000000000000000" pitchFamily="2" charset="0"/>
              </a:rPr>
              <a:t>FitBank</a:t>
            </a:r>
            <a:endParaRPr lang="pt-BR" sz="1600" b="0" i="0" dirty="0">
              <a:solidFill>
                <a:srgbClr val="91A3AD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C73BCAE-AC56-BD69-D3A5-575AB894D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054" y="3651921"/>
            <a:ext cx="1375474" cy="135283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10DDEC-3C87-75DA-98E8-441AF08C0C45}"/>
              </a:ext>
            </a:extLst>
          </p:cNvPr>
          <p:cNvSpPr txBox="1"/>
          <p:nvPr/>
        </p:nvSpPr>
        <p:spPr>
          <a:xfrm>
            <a:off x="7452109" y="1853248"/>
            <a:ext cx="6094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0" i="0" dirty="0">
                <a:solidFill>
                  <a:srgbClr val="91A3AD"/>
                </a:solidFill>
                <a:effectLst/>
                <a:latin typeface="Roboto" panose="020F0502020204030204" pitchFamily="2" charset="0"/>
              </a:rPr>
              <a:t>Diego Fidelis Marques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dirty="0">
                <a:solidFill>
                  <a:srgbClr val="91A3AD"/>
                </a:solidFill>
                <a:latin typeface="Roboto" panose="020F0502020204030204" pitchFamily="2" charset="0"/>
              </a:rPr>
              <a:t>Analista de Qualidade de Software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0" i="0" dirty="0">
                <a:solidFill>
                  <a:srgbClr val="91A3AD"/>
                </a:solidFill>
                <a:effectLst/>
                <a:latin typeface="Roboto" panose="020F0502020204030204" pitchFamily="2" charset="0"/>
              </a:rPr>
              <a:t>Ambev Tech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AD7AB56-BC3F-AA55-8F78-457B5521D74B}"/>
              </a:ext>
            </a:extLst>
          </p:cNvPr>
          <p:cNvSpPr txBox="1"/>
          <p:nvPr/>
        </p:nvSpPr>
        <p:spPr>
          <a:xfrm>
            <a:off x="7426864" y="3824605"/>
            <a:ext cx="6094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0" i="0" dirty="0">
                <a:solidFill>
                  <a:srgbClr val="91A3AD"/>
                </a:solidFill>
                <a:effectLst/>
                <a:latin typeface="Roboto" panose="020F0502020204030204" pitchFamily="2" charset="0"/>
              </a:rPr>
              <a:t>Cristiano </a:t>
            </a:r>
            <a:r>
              <a:rPr lang="pt-BR" sz="1600" b="0" i="0" dirty="0" err="1">
                <a:solidFill>
                  <a:srgbClr val="91A3AD"/>
                </a:solidFill>
                <a:effectLst/>
                <a:latin typeface="Roboto" panose="020F0502020204030204" pitchFamily="2" charset="0"/>
              </a:rPr>
              <a:t>Franquilino</a:t>
            </a:r>
            <a:endParaRPr lang="pt-BR" sz="1600" b="0" i="0" dirty="0">
              <a:solidFill>
                <a:srgbClr val="91A3AD"/>
              </a:solidFill>
              <a:effectLst/>
              <a:latin typeface="Roboto" panose="020F05020202040302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dirty="0">
                <a:solidFill>
                  <a:srgbClr val="91A3AD"/>
                </a:solidFill>
                <a:latin typeface="Roboto" panose="020F0502020204030204" pitchFamily="2" charset="0"/>
              </a:rPr>
              <a:t>Tech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0" i="0" dirty="0">
                <a:solidFill>
                  <a:srgbClr val="91A3AD"/>
                </a:solidFill>
                <a:effectLst/>
                <a:latin typeface="Roboto" panose="020F0502020204030204" pitchFamily="2" charset="0"/>
              </a:rPr>
              <a:t>Recarga </a:t>
            </a:r>
            <a:r>
              <a:rPr lang="pt-BR" sz="1600" b="0" i="0" dirty="0" err="1">
                <a:solidFill>
                  <a:srgbClr val="91A3AD"/>
                </a:solidFill>
                <a:effectLst/>
                <a:latin typeface="Roboto" panose="020F0502020204030204" pitchFamily="2" charset="0"/>
              </a:rPr>
              <a:t>Pay</a:t>
            </a:r>
            <a:r>
              <a:rPr lang="pt-BR" sz="1600" b="0" i="0" dirty="0">
                <a:solidFill>
                  <a:srgbClr val="91A3AD"/>
                </a:solidFill>
                <a:effectLst/>
                <a:latin typeface="Roboto" panose="020F05020202040302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216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D3855-46D2-FFDE-D5D7-AF5F2FA3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Documentação Técnica Automatizada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21D272-6985-9921-E104-4720B5379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/>
              <a:t>A meta da nossa aplicação é ser um software revolucionário com foco em documentações técnicas, simplificando, automatizando e facilitando a gestão da documentação.</a:t>
            </a:r>
            <a:endParaRPr lang="pt-BR"/>
          </a:p>
          <a:p>
            <a:pPr marL="0" indent="0" algn="just">
              <a:buNone/>
            </a:pPr>
            <a:br>
              <a:rPr lang="pt-BR" dirty="0"/>
            </a:br>
            <a:r>
              <a:rPr lang="pt-BR" dirty="0"/>
              <a:t>Nosso objetivo é resolver um dos maiores desafios enfrentados pelas equipes de desenvolvimento: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1600" dirty="0"/>
              <a:t>Curva de Aprendizado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1600" dirty="0"/>
              <a:t>Garantir Padronização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1600" dirty="0"/>
              <a:t>Aumentar produtividade </a:t>
            </a:r>
          </a:p>
        </p:txBody>
      </p:sp>
    </p:spTree>
    <p:extLst>
      <p:ext uri="{BB962C8B-B14F-4D97-AF65-F5344CB8AC3E}">
        <p14:creationId xmlns:p14="http://schemas.microsoft.com/office/powerpoint/2010/main" val="242407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F0D27-6994-7AE5-8742-CB201A41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da Iniciativa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B72856-ED9F-D602-A4B1-9D681DCD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/>
              <a:t>Nosso ponto de partida foi identificar uma dor comum em diversas empresas: a dificuldade em criar documentações técnicas de maneira ágil e eficiente. Para isso, utilizamos técnicas de Lean Startup e aplicamos um formulário para entender os desafios enfrentados por equipes de desenvolvimento.</a:t>
            </a:r>
            <a:endParaRPr lang="pt-BR"/>
          </a:p>
          <a:p>
            <a:pPr marL="0" indent="0" algn="just">
              <a:buNone/>
            </a:pPr>
            <a:r>
              <a:rPr lang="pt-BR" dirty="0"/>
              <a:t>As principais descobertas incluíram: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1600" dirty="0"/>
              <a:t>A sobrecarga de equipes devido à falta de documentação.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1600" dirty="0"/>
              <a:t>A dependência de colaboradores mais antigos para transferência de conhecimento.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1600" dirty="0"/>
              <a:t>A necessidade de uma documentação objetiva, mas detalhada, e que promova colaboração.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834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E4D17F6-08D4-0EC0-F73A-3055B8058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01" y="1440554"/>
            <a:ext cx="2910821" cy="386892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5361B6-0FF4-EA59-C3EA-C244B67E2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37" y="1440554"/>
            <a:ext cx="7154068" cy="237643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708CFB1-DD10-6651-08E3-86F64EED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/>
              <a:t>Formulário</a:t>
            </a:r>
          </a:p>
        </p:txBody>
      </p:sp>
    </p:spTree>
    <p:extLst>
      <p:ext uri="{BB962C8B-B14F-4D97-AF65-F5344CB8AC3E}">
        <p14:creationId xmlns:p14="http://schemas.microsoft.com/office/powerpoint/2010/main" val="349752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18C9F-8A9E-16E2-50D6-79871999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Empatia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D10C88-9CF2-762E-F295-9908E701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90" y="1379468"/>
            <a:ext cx="9499134" cy="529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9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22962-34F5-AC6B-2244-DFEF21D7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</a:t>
            </a:r>
            <a:r>
              <a:rPr lang="pt-BR" dirty="0" err="1"/>
              <a:t>Thinking</a:t>
            </a:r>
            <a:r>
              <a:rPr lang="pt-BR" dirty="0"/>
              <a:t> e a Solução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6B2BF-6DF7-E9C1-6DAB-33D75B34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/>
              <a:t>Com as respostas em mãos, utilizamos Design </a:t>
            </a:r>
            <a:r>
              <a:rPr lang="pt-BR" err="1"/>
              <a:t>Thinking</a:t>
            </a:r>
            <a:r>
              <a:rPr lang="pt-BR" dirty="0"/>
              <a:t> para entender melhor o público-alvo e definir os pilares da nossa solução. O resultado foi o desenvolvimento de um MVP que utiliza Inteligência Artificial para gerar documentações técnicas automatizadas, integradas às ferramentas já utilizadas pelas equipes.</a:t>
            </a:r>
            <a:endParaRPr lang="pt-BR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73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13DD7-03B1-8899-A708-32A2F076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D2A65E-A0BB-955C-50AB-09A30D2B4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/>
              <a:t>O processo é simples e eficiente:</a:t>
            </a:r>
            <a:endParaRPr lang="pt-BR"/>
          </a:p>
          <a:p>
            <a:pPr marL="0" indent="0" algn="just">
              <a:buNone/>
            </a:pPr>
            <a:r>
              <a:rPr lang="pt-BR" dirty="0"/>
              <a:t>A solução captura transcrições de reuniões realizadas em ferramentas como Microsoft Teams.</a:t>
            </a:r>
          </a:p>
          <a:p>
            <a:pPr marL="0" indent="0" algn="just">
              <a:buNone/>
            </a:pPr>
            <a:r>
              <a:rPr lang="pt-BR" dirty="0"/>
              <a:t>Com a ajuda da Inteligência Artificial, essas transcrições são transformadas em documentações estruturadas.</a:t>
            </a:r>
          </a:p>
          <a:p>
            <a:pPr marL="0" indent="0" algn="just">
              <a:buNone/>
            </a:pPr>
            <a:r>
              <a:rPr lang="pt-BR" dirty="0"/>
              <a:t>O usuário pode revisar e ajustar os documentos gerados.</a:t>
            </a:r>
          </a:p>
          <a:p>
            <a:pPr marL="0" indent="0" algn="just">
              <a:buNone/>
            </a:pPr>
            <a:r>
              <a:rPr lang="pt-BR" dirty="0"/>
              <a:t>Por fim, a documentação é armazenada na plataforma de conhecimento da empresa, como o </a:t>
            </a:r>
            <a:r>
              <a:rPr lang="pt-BR" err="1"/>
              <a:t>Confluence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4695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714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Íon</vt:lpstr>
      <vt:lpstr>Dev Leadership </vt:lpstr>
      <vt:lpstr>Agenda</vt:lpstr>
      <vt:lpstr>Um pouco sobre nós?</vt:lpstr>
      <vt:lpstr>Documentação Técnica Automatizada</vt:lpstr>
      <vt:lpstr>Mapeamento da Iniciativa </vt:lpstr>
      <vt:lpstr>Formulário</vt:lpstr>
      <vt:lpstr>Mapa de Empatia</vt:lpstr>
      <vt:lpstr>Design Thinking e a Solução Proposta</vt:lpstr>
      <vt:lpstr>Caso de uso </vt:lpstr>
      <vt:lpstr>Fluxograma</vt:lpstr>
      <vt:lpstr>Planejamento de OKRs e Validação da Solução</vt:lpstr>
      <vt:lpstr>OKRs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Fidelis Marques</dc:creator>
  <cp:lastModifiedBy>Diego Fidelis Marques</cp:lastModifiedBy>
  <cp:revision>19</cp:revision>
  <dcterms:created xsi:type="dcterms:W3CDTF">2025-01-17T12:48:55Z</dcterms:created>
  <dcterms:modified xsi:type="dcterms:W3CDTF">2025-01-17T16:15:37Z</dcterms:modified>
</cp:coreProperties>
</file>