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1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06FCB-BDF8-430A-91DD-7D184AC6A966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DD6CF-B0B6-4D3D-B996-ACD58B2B9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0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4008-D454-427E-87EF-5B6C46FC382C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 project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04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CDAB-1159-4833-8E80-F072B6127867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 project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871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4F9E-9F46-482D-BE43-D0CE5D20320F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 project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608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146B-C875-4653-89C8-8C2695A4EE81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 project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597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2B05-7D45-4464-BA1A-BFDCD1807B9A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 project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7954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51B7F-40B9-45DF-B15B-7C556FC91297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 project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218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1739-BEF8-4703-9799-995DA11DF580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 project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940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5530-3BBA-4D28-ABCB-FD71D04A8DC5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 project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264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66E8-CDCC-4927-A67D-5A4A4D2F0DEC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 project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40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02903-861B-4B19-A132-16D77981DBBB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 project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202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6F27-BEC2-4489-8F0C-8A13BC3DE905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 project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4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9D48-87BC-4D02-8355-AE679CDFB71E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 project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174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DD14-24C5-46C9-BD07-8211C960725B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 project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429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DF491-D4FE-458B-A4D8-7E9096B4A4C7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 project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412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7ABD3-9722-4F02-966F-4FC91F1FA117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 project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956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 project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8CC3-D95A-4A41-B3A0-C06B234A7269}" type="datetime1">
              <a:rPr lang="en-US" smtClean="0"/>
              <a:t>9/14/2021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774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13FF0-E1FA-4EF9-8194-FF229FB497F5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Seminar project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41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#_Toc82448358"/><Relationship Id="rId13" Type="http://schemas.openxmlformats.org/officeDocument/2006/relationships/hyperlink" Target="#_Toc82448365"/><Relationship Id="rId3" Type="http://schemas.openxmlformats.org/officeDocument/2006/relationships/hyperlink" Target="#_Toc82448353"/><Relationship Id="rId7" Type="http://schemas.openxmlformats.org/officeDocument/2006/relationships/hyperlink" Target="#_Toc82448357"/><Relationship Id="rId12" Type="http://schemas.openxmlformats.org/officeDocument/2006/relationships/hyperlink" Target="#_Toc82448363"/><Relationship Id="rId2" Type="http://schemas.openxmlformats.org/officeDocument/2006/relationships/hyperlink" Target="#_Toc82448351"/><Relationship Id="rId1" Type="http://schemas.openxmlformats.org/officeDocument/2006/relationships/slideLayout" Target="../slideLayouts/slideLayout10.xml"/><Relationship Id="rId6" Type="http://schemas.openxmlformats.org/officeDocument/2006/relationships/hyperlink" Target="#_Toc82448356"/><Relationship Id="rId11" Type="http://schemas.openxmlformats.org/officeDocument/2006/relationships/hyperlink" Target="#_Toc82448362"/><Relationship Id="rId5" Type="http://schemas.openxmlformats.org/officeDocument/2006/relationships/hyperlink" Target="#_Toc82448355"/><Relationship Id="rId10" Type="http://schemas.openxmlformats.org/officeDocument/2006/relationships/hyperlink" Target="#_Toc82448361"/><Relationship Id="rId4" Type="http://schemas.openxmlformats.org/officeDocument/2006/relationships/hyperlink" Target="#_Toc82448354"/><Relationship Id="rId9" Type="http://schemas.openxmlformats.org/officeDocument/2006/relationships/hyperlink" Target="#_Toc82448359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nb.ca/cic/datasets/url-2016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5701" y="2554941"/>
            <a:ext cx="7766936" cy="2407023"/>
          </a:xfrm>
        </p:spPr>
        <p:txBody>
          <a:bodyPr/>
          <a:lstStyle/>
          <a:p>
            <a:pPr algn="ctr"/>
            <a:r>
              <a:rPr lang="en-US" sz="4000" b="1" dirty="0"/>
              <a:t>PHISHING WEBSITE DETECTION by MACHINE LEARNING TECHNIQUES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5701" y="761533"/>
            <a:ext cx="8054803" cy="1096899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/>
              <a:t>SEMINAR REPORT</a:t>
            </a:r>
            <a:r>
              <a:rPr lang="en-US" sz="4400" dirty="0"/>
              <a:t> </a:t>
            </a:r>
            <a:r>
              <a:rPr lang="en-US" sz="4400" b="1" dirty="0"/>
              <a:t>(COSC 484)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Seminar project 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49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800100"/>
            <a:ext cx="8596668" cy="787400"/>
          </a:xfrm>
        </p:spPr>
        <p:txBody>
          <a:bodyPr/>
          <a:lstStyle/>
          <a:p>
            <a:r>
              <a:rPr lang="en-US" dirty="0"/>
              <a:t>FEATURE </a:t>
            </a:r>
            <a:r>
              <a:rPr lang="en-US" dirty="0" smtClean="0"/>
              <a:t>EXTRACTION - 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1634" y="2160589"/>
            <a:ext cx="4184035" cy="29492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4"/>
                </a:solidFill>
              </a:rPr>
              <a:t>Domain based Features considered are: </a:t>
            </a:r>
          </a:p>
          <a:p>
            <a:r>
              <a:rPr lang="en-US" sz="2400" dirty="0"/>
              <a:t>DNS Record </a:t>
            </a:r>
          </a:p>
          <a:p>
            <a:r>
              <a:rPr lang="en-US" sz="2400" dirty="0"/>
              <a:t>Age of Domain</a:t>
            </a:r>
          </a:p>
          <a:p>
            <a:r>
              <a:rPr lang="en-US" sz="2400" dirty="0"/>
              <a:t>Website Traffic </a:t>
            </a:r>
          </a:p>
          <a:p>
            <a:r>
              <a:rPr lang="en-US" sz="2400" dirty="0"/>
              <a:t>End Period of Domain</a:t>
            </a:r>
          </a:p>
          <a:p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82069" y="2160589"/>
            <a:ext cx="4447731" cy="2855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4"/>
                </a:solidFill>
              </a:rPr>
              <a:t>HTML and JavaScript based Features considered are: </a:t>
            </a:r>
          </a:p>
          <a:p>
            <a:r>
              <a:rPr lang="en-US" sz="2400" dirty="0"/>
              <a:t>Iframe Redirection </a:t>
            </a:r>
          </a:p>
          <a:p>
            <a:r>
              <a:rPr lang="en-US" sz="2400" dirty="0"/>
              <a:t>Disabling Right Click </a:t>
            </a:r>
          </a:p>
          <a:p>
            <a:r>
              <a:rPr lang="en-US" sz="2400" dirty="0"/>
              <a:t>Status Bar Customization</a:t>
            </a:r>
          </a:p>
          <a:p>
            <a:r>
              <a:rPr lang="en-US" sz="2400" dirty="0"/>
              <a:t>Website Forwarding</a:t>
            </a:r>
          </a:p>
          <a:p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 project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829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546883" y="609990"/>
            <a:ext cx="8568982" cy="588009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 project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060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4628"/>
          </a:xfrm>
        </p:spPr>
        <p:txBody>
          <a:bodyPr/>
          <a:lstStyle/>
          <a:p>
            <a:r>
              <a:rPr lang="en-US" dirty="0"/>
              <a:t>MACHINE LEARNING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94228"/>
            <a:ext cx="9338863" cy="55637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This </a:t>
            </a:r>
            <a:r>
              <a:rPr lang="en-US" dirty="0"/>
              <a:t>is a supervised machine learning </a:t>
            </a:r>
            <a:r>
              <a:rPr lang="en-US" dirty="0" smtClean="0"/>
              <a:t>task. There </a:t>
            </a:r>
            <a:r>
              <a:rPr lang="en-US" dirty="0"/>
              <a:t>are two major types of supervised machine learning problems, </a:t>
            </a:r>
            <a:r>
              <a:rPr lang="en-US" dirty="0" smtClean="0"/>
              <a:t>called classification </a:t>
            </a:r>
            <a:r>
              <a:rPr lang="en-US" dirty="0"/>
              <a:t>and regression.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This </a:t>
            </a:r>
            <a:r>
              <a:rPr lang="en-US" dirty="0"/>
              <a:t>data set comes under classification problem, as the input URL is classified as phishing (1) or legitimate (0).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The </a:t>
            </a:r>
            <a:r>
              <a:rPr lang="en-US" dirty="0"/>
              <a:t>machine learning models (classification) considered to train the dataset in this notebook are: </a:t>
            </a:r>
            <a:endParaRPr lang="en-US" dirty="0" smtClean="0"/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000" dirty="0" smtClean="0"/>
              <a:t>Decision Tree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000" dirty="0" smtClean="0"/>
              <a:t>Random </a:t>
            </a:r>
            <a:r>
              <a:rPr lang="en-US" sz="2000" dirty="0"/>
              <a:t>Forest </a:t>
            </a:r>
            <a:endParaRPr lang="en-US" sz="2000" dirty="0" smtClean="0"/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000" dirty="0" smtClean="0"/>
              <a:t>Multilayer </a:t>
            </a:r>
            <a:r>
              <a:rPr lang="en-US" sz="2000" dirty="0" err="1"/>
              <a:t>Perceptrons</a:t>
            </a:r>
            <a:r>
              <a:rPr lang="en-US" sz="2000" dirty="0"/>
              <a:t> </a:t>
            </a:r>
            <a:r>
              <a:rPr lang="en-US" sz="2000" dirty="0" smtClean="0"/>
              <a:t> 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000" dirty="0" smtClean="0"/>
              <a:t>XGBoost 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000" dirty="0" smtClean="0"/>
              <a:t>Autoencoder </a:t>
            </a:r>
            <a:r>
              <a:rPr lang="en-US" sz="2000" dirty="0"/>
              <a:t>Neural Network 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000" dirty="0" smtClean="0"/>
              <a:t>Support </a:t>
            </a:r>
            <a:r>
              <a:rPr lang="en-US" sz="2000" dirty="0"/>
              <a:t>Vector Machines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 project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793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6492"/>
          </a:xfrm>
        </p:spPr>
        <p:txBody>
          <a:bodyPr/>
          <a:lstStyle/>
          <a:p>
            <a:r>
              <a:rPr lang="en-US" dirty="0"/>
              <a:t>MODEL EVALUATION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77108"/>
            <a:ext cx="8596668" cy="1898104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models are For </a:t>
            </a:r>
            <a:r>
              <a:rPr lang="en-US" sz="2400" dirty="0" smtClean="0"/>
              <a:t>the comparison below, </a:t>
            </a:r>
            <a:r>
              <a:rPr lang="en-US" sz="2400" dirty="0"/>
              <a:t>it is clear that the XGBoost Classifier works well with this dataset as it has the highest train and test accuracy.</a:t>
            </a:r>
          </a:p>
          <a:p>
            <a:r>
              <a:rPr lang="en-US" sz="2400" dirty="0" smtClean="0"/>
              <a:t>evaluated</a:t>
            </a:r>
            <a:r>
              <a:rPr lang="en-US" sz="2400" dirty="0"/>
              <a:t>, and the considered metric is </a:t>
            </a:r>
            <a:r>
              <a:rPr lang="en-US" sz="2400" dirty="0" smtClean="0"/>
              <a:t>accuracy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071055"/>
              </p:ext>
            </p:extLst>
          </p:nvPr>
        </p:nvGraphicFramePr>
        <p:xfrm>
          <a:off x="1309344" y="3498096"/>
          <a:ext cx="5656232" cy="24243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0558">
                  <a:extLst>
                    <a:ext uri="{9D8B030D-6E8A-4147-A177-3AD203B41FA5}">
                      <a16:colId xmlns:a16="http://schemas.microsoft.com/office/drawing/2014/main" val="1782391537"/>
                    </a:ext>
                  </a:extLst>
                </a:gridCol>
                <a:gridCol w="1442204">
                  <a:extLst>
                    <a:ext uri="{9D8B030D-6E8A-4147-A177-3AD203B41FA5}">
                      <a16:colId xmlns:a16="http://schemas.microsoft.com/office/drawing/2014/main" val="285011318"/>
                    </a:ext>
                  </a:extLst>
                </a:gridCol>
                <a:gridCol w="1586753">
                  <a:extLst>
                    <a:ext uri="{9D8B030D-6E8A-4147-A177-3AD203B41FA5}">
                      <a16:colId xmlns:a16="http://schemas.microsoft.com/office/drawing/2014/main" val="1070742309"/>
                    </a:ext>
                  </a:extLst>
                </a:gridCol>
                <a:gridCol w="1976717">
                  <a:extLst>
                    <a:ext uri="{9D8B030D-6E8A-4147-A177-3AD203B41FA5}">
                      <a16:colId xmlns:a16="http://schemas.microsoft.com/office/drawing/2014/main" val="1035283235"/>
                    </a:ext>
                  </a:extLst>
                </a:gridCol>
              </a:tblGrid>
              <a:tr h="37513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-25" dirty="0">
                          <a:effectLst/>
                        </a:rPr>
                        <a:t> 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ML Model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Train Accuracy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Test Accuracy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3276894"/>
                  </a:ext>
                </a:extLst>
              </a:tr>
              <a:tr h="37513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-25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-25">
                          <a:effectLst/>
                        </a:rPr>
                        <a:t>Decision Tree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-25">
                          <a:effectLst/>
                        </a:rPr>
                        <a:t>0.812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-25">
                          <a:effectLst/>
                        </a:rPr>
                        <a:t>0.820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6170746"/>
                  </a:ext>
                </a:extLst>
              </a:tr>
              <a:tr h="37513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-25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-25">
                          <a:effectLst/>
                        </a:rPr>
                        <a:t>Random forest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-25">
                          <a:effectLst/>
                        </a:rPr>
                        <a:t>0.818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-25">
                          <a:effectLst/>
                        </a:rPr>
                        <a:t>0.829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4457447"/>
                  </a:ext>
                </a:extLst>
              </a:tr>
              <a:tr h="37513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-25">
                          <a:effectLst/>
                        </a:rPr>
                        <a:t>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-25" dirty="0">
                          <a:effectLst/>
                        </a:rPr>
                        <a:t>Multilayer perceptron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-25">
                          <a:effectLst/>
                        </a:rPr>
                        <a:t>0.858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-25">
                          <a:effectLst/>
                        </a:rPr>
                        <a:t>0.866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8194223"/>
                  </a:ext>
                </a:extLst>
              </a:tr>
              <a:tr h="37513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-25">
                          <a:effectLst/>
                        </a:rPr>
                        <a:t>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XGBoost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-25" dirty="0">
                          <a:effectLst/>
                        </a:rPr>
                        <a:t>0.866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-25">
                          <a:effectLst/>
                        </a:rPr>
                        <a:t>0.870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3395441"/>
                  </a:ext>
                </a:extLst>
              </a:tr>
              <a:tr h="37513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-25">
                          <a:effectLst/>
                        </a:rPr>
                        <a:t>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-25">
                          <a:effectLst/>
                        </a:rPr>
                        <a:t>SVM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-25">
                          <a:effectLst/>
                        </a:rPr>
                        <a:t>0.799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-25" dirty="0">
                          <a:effectLst/>
                        </a:rPr>
                        <a:t>0.814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9201909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 project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15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83212"/>
            <a:ext cx="8959035" cy="4958151"/>
          </a:xfrm>
        </p:spPr>
        <p:txBody>
          <a:bodyPr>
            <a:noAutofit/>
          </a:bodyPr>
          <a:lstStyle/>
          <a:p>
            <a:r>
              <a:rPr lang="en-US" sz="2800" dirty="0"/>
              <a:t>Working on this project is very knowledgeable and worth the effort. </a:t>
            </a:r>
            <a:endParaRPr lang="en-US" sz="2800" dirty="0" smtClean="0"/>
          </a:p>
          <a:p>
            <a:r>
              <a:rPr lang="en-US" sz="2800" dirty="0" smtClean="0"/>
              <a:t>Through </a:t>
            </a:r>
            <a:r>
              <a:rPr lang="en-US" sz="2800" dirty="0"/>
              <a:t>this project, one can know a lot about the phishing websites and how they are differentiated from legitimate ones. </a:t>
            </a:r>
          </a:p>
          <a:p>
            <a:r>
              <a:rPr lang="en-US" sz="2800" dirty="0" smtClean="0"/>
              <a:t>This </a:t>
            </a:r>
            <a:r>
              <a:rPr lang="en-US" sz="2800" dirty="0"/>
              <a:t>project can be taken further by creating a browser extensions of developing a </a:t>
            </a:r>
            <a:r>
              <a:rPr lang="en-US" sz="2800" dirty="0" smtClean="0"/>
              <a:t>GUI.</a:t>
            </a:r>
          </a:p>
          <a:p>
            <a:r>
              <a:rPr lang="en-US" sz="2800" dirty="0" smtClean="0"/>
              <a:t>These </a:t>
            </a:r>
            <a:r>
              <a:rPr lang="en-US" sz="2800" dirty="0"/>
              <a:t>should classify the inputted URL to legitimate or phishing with the use of the saved model.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 project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328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741" y="2546251"/>
            <a:ext cx="8480733" cy="1519311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>
                <a:solidFill>
                  <a:srgbClr val="00B0F0"/>
                </a:solidFill>
              </a:rPr>
              <a:t>THANK YOU…..</a:t>
            </a:r>
            <a:endParaRPr lang="en-US" sz="9600" dirty="0">
              <a:solidFill>
                <a:srgbClr val="00B0F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 project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915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599"/>
            <a:ext cx="8596668" cy="6060141"/>
          </a:xfrm>
        </p:spPr>
        <p:txBody>
          <a:bodyPr>
            <a:normAutofit/>
          </a:bodyPr>
          <a:lstStyle/>
          <a:p>
            <a:pPr algn="ctr"/>
            <a:r>
              <a:rPr lang="en-US" sz="6700" b="1" dirty="0"/>
              <a:t>FIDELIS WAIRIMU </a:t>
            </a:r>
            <a:r>
              <a:rPr lang="en-US" sz="6700" b="1" dirty="0" smtClean="0"/>
              <a:t>WAWERU</a:t>
            </a:r>
            <a:br>
              <a:rPr lang="en-US" sz="6700" b="1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b="1" dirty="0" smtClean="0"/>
              <a:t>REG_NO:</a:t>
            </a:r>
            <a:r>
              <a:rPr lang="en-US" sz="5400" dirty="0" smtClean="0"/>
              <a:t> </a:t>
            </a:r>
            <a:r>
              <a:rPr lang="en-US" sz="5400" b="1" dirty="0" smtClean="0"/>
              <a:t>EB1/32734/17</a:t>
            </a:r>
            <a:br>
              <a:rPr lang="en-US" sz="5400" b="1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>SUPERVISOR: DR MWATHI</a:t>
            </a:r>
            <a:endParaRPr lang="en-US" sz="5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 project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86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2599"/>
            <a:ext cx="8596668" cy="723900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06499"/>
            <a:ext cx="8974666" cy="5626847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Phishing </a:t>
            </a:r>
            <a:r>
              <a:rPr lang="en-US" sz="2400" dirty="0">
                <a:solidFill>
                  <a:schemeClr val="tx1"/>
                </a:solidFill>
              </a:rPr>
              <a:t>is the most commonly used social engineering and cyber attack. 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Through </a:t>
            </a:r>
            <a:r>
              <a:rPr lang="en-US" sz="2400" dirty="0">
                <a:solidFill>
                  <a:schemeClr val="tx1"/>
                </a:solidFill>
              </a:rPr>
              <a:t>such attacks, the phisher targets naïve online users by tricking them into revealing confidential information, with the purpose of using it fraudulently. 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In </a:t>
            </a:r>
            <a:r>
              <a:rPr lang="en-US" sz="2400" dirty="0">
                <a:solidFill>
                  <a:schemeClr val="tx1"/>
                </a:solidFill>
              </a:rPr>
              <a:t>order to avoid getting phished, 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 algn="just"/>
            <a:r>
              <a:rPr lang="en-US" sz="2400" dirty="0" smtClean="0">
                <a:solidFill>
                  <a:schemeClr val="tx1"/>
                </a:solidFill>
              </a:rPr>
              <a:t>users </a:t>
            </a:r>
            <a:r>
              <a:rPr lang="en-US" sz="2400" dirty="0">
                <a:solidFill>
                  <a:schemeClr val="tx1"/>
                </a:solidFill>
              </a:rPr>
              <a:t>should have awareness of phishing websites. 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 algn="just"/>
            <a:r>
              <a:rPr lang="en-US" sz="2400" dirty="0" smtClean="0">
                <a:solidFill>
                  <a:schemeClr val="tx1"/>
                </a:solidFill>
              </a:rPr>
              <a:t>have </a:t>
            </a:r>
            <a:r>
              <a:rPr lang="en-US" sz="2400" dirty="0">
                <a:solidFill>
                  <a:schemeClr val="tx1"/>
                </a:solidFill>
              </a:rPr>
              <a:t>a blacklist of phishing websites which requires the knowledge of website being detected as phishing. 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 algn="just"/>
            <a:r>
              <a:rPr lang="en-US" sz="2400" dirty="0" smtClean="0">
                <a:solidFill>
                  <a:schemeClr val="tx1"/>
                </a:solidFill>
              </a:rPr>
              <a:t>detect </a:t>
            </a:r>
            <a:r>
              <a:rPr lang="en-US" sz="2400" dirty="0">
                <a:solidFill>
                  <a:schemeClr val="tx1"/>
                </a:solidFill>
              </a:rPr>
              <a:t>them in their early appearance, using machine learning and deep neural network algorithms. 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 project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200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717" y="1801907"/>
            <a:ext cx="8823012" cy="3415552"/>
          </a:xfrm>
        </p:spPr>
        <p:txBody>
          <a:bodyPr>
            <a:normAutofit/>
          </a:bodyPr>
          <a:lstStyle/>
          <a:p>
            <a:r>
              <a:rPr lang="en-US" sz="3300" dirty="0">
                <a:solidFill>
                  <a:schemeClr val="tx1"/>
                </a:solidFill>
              </a:rPr>
              <a:t>Of the above three, the machine learning based method is proven to be most effective than the other methods. </a:t>
            </a:r>
          </a:p>
          <a:p>
            <a:r>
              <a:rPr lang="en-US" sz="3300" dirty="0">
                <a:solidFill>
                  <a:schemeClr val="tx1"/>
                </a:solidFill>
              </a:rPr>
              <a:t>Even then, online users are still being trapped into revealing sensitive information in phishing websites.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 project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565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587500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892300"/>
            <a:ext cx="9038165" cy="441960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/>
              <a:t>A </a:t>
            </a:r>
            <a:r>
              <a:rPr lang="en-US" sz="2400" dirty="0"/>
              <a:t>phishing website is a common social engineering method that mimics trustful uniform resource locators (URLs) and webpages. </a:t>
            </a: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/>
              <a:t>The </a:t>
            </a:r>
            <a:r>
              <a:rPr lang="en-US" sz="2400" dirty="0"/>
              <a:t>objective of this project is to train machine learning models and deep neural nets on the dataset created to predict phishing websites. </a:t>
            </a: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/>
              <a:t>Both </a:t>
            </a:r>
            <a:r>
              <a:rPr lang="en-US" sz="2400" dirty="0"/>
              <a:t>phishing and benign URLs of websites are gathered to form a dataset and from them required URL and website content-based features are extracted. </a:t>
            </a: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/>
              <a:t>The </a:t>
            </a:r>
            <a:r>
              <a:rPr lang="en-US" sz="2400" dirty="0"/>
              <a:t>performance level of each model is measures and compared.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 project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792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936169"/>
          </a:xfrm>
        </p:spPr>
        <p:txBody>
          <a:bodyPr>
            <a:noAutofit/>
          </a:bodyPr>
          <a:lstStyle/>
          <a:p>
            <a:pPr lvl="0"/>
            <a:r>
              <a:rPr lang="en-US" altLang="en-US" b="1" u="sng" dirty="0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LITERATURE REVIEW:</a:t>
            </a:r>
            <a:r>
              <a:rPr lang="en-US" altLang="en-US" sz="6000" dirty="0">
                <a:solidFill>
                  <a:schemeClr val="tx1"/>
                </a:solidFill>
              </a:rPr>
              <a:t/>
            </a:r>
            <a:br>
              <a:rPr lang="en-US" altLang="en-US" sz="6000" dirty="0">
                <a:solidFill>
                  <a:schemeClr val="tx1"/>
                </a:solidFill>
              </a:rPr>
            </a:br>
            <a:endParaRPr lang="en-US" sz="28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7334" y="1545769"/>
            <a:ext cx="9533466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2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>
                <a:tab pos="5937250" algn="r"/>
              </a:tabLst>
            </a:pPr>
            <a:r>
              <a:rPr kumimoji="0" lang="en-US" altLang="en-US" sz="2400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History</a:t>
            </a:r>
            <a:endParaRPr kumimoji="0" lang="en-US" altLang="en-US" sz="2400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+mn-lt"/>
            </a:endParaRPr>
          </a:p>
          <a:p>
            <a:pPr marL="800089" lvl="1" indent="-342900" defTabSz="914400"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400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The History of Phishing Started in The 1990s</a:t>
            </a:r>
            <a:r>
              <a:rPr kumimoji="0" lang="en-US" altLang="en-US" sz="2400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altLang="en-US" sz="2400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+mn-lt"/>
            </a:endParaRPr>
          </a:p>
          <a:p>
            <a:pPr marL="800089" lvl="1" indent="-342900" defTabSz="914400"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400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The Love Bug of 2000</a:t>
            </a:r>
            <a:endParaRPr kumimoji="0" lang="en-US" altLang="en-US" sz="2400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+mn-lt"/>
            </a:endParaRPr>
          </a:p>
          <a:p>
            <a:pPr marL="800089" lvl="1" indent="-342900" defTabSz="914400"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400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Phishing Today</a:t>
            </a:r>
            <a:endParaRPr kumimoji="0" lang="en-US" altLang="en-US" sz="2400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>
                <a:tab pos="5937250" algn="r"/>
              </a:tabLst>
            </a:pPr>
            <a:r>
              <a:rPr kumimoji="0" lang="en-US" altLang="en-US" sz="2400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Types of Phishing.</a:t>
            </a:r>
            <a:endParaRPr kumimoji="0" lang="en-US" altLang="en-US" sz="2400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>
                <a:tab pos="5937250" algn="r"/>
              </a:tabLst>
            </a:pPr>
            <a:r>
              <a:rPr kumimoji="0" lang="en-US" altLang="en-US" sz="2400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Phishing Motives</a:t>
            </a:r>
            <a:endParaRPr kumimoji="0" lang="en-US" altLang="en-US" sz="2400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>
                <a:tab pos="5937250" algn="r"/>
              </a:tabLst>
            </a:pPr>
            <a:r>
              <a:rPr kumimoji="0" lang="en-US" altLang="en-US" sz="2400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Ways in Which Users Can Avoid Being Victims of Phishing.</a:t>
            </a:r>
            <a:endParaRPr kumimoji="0" lang="en-US" altLang="en-US" sz="2400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>
                <a:tab pos="5937250" algn="r"/>
              </a:tabLst>
            </a:pPr>
            <a:r>
              <a:rPr kumimoji="0" lang="en-US" altLang="en-US" sz="2400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+mn-lt"/>
              </a:rPr>
              <a:t> </a:t>
            </a:r>
            <a:r>
              <a:rPr kumimoji="0" lang="en-US" altLang="en-US" sz="2400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  <a:hlinkClick r:id="rId10"/>
              </a:rPr>
              <a:t>Machine Learning-Based Methods</a:t>
            </a:r>
            <a:endParaRPr kumimoji="0" lang="en-US" altLang="en-US" sz="2400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>
                <a:tab pos="5937250" algn="r"/>
              </a:tabLst>
            </a:pPr>
            <a:r>
              <a:rPr kumimoji="0" lang="en-US" altLang="en-US" sz="2400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  <a:hlinkClick r:id="rId11"/>
              </a:rPr>
              <a:t>Different Tactics and Strategies in Designing Phishing Websites.</a:t>
            </a:r>
            <a:endParaRPr kumimoji="0" lang="en-US" altLang="en-US" sz="2400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>
                <a:tab pos="5937250" algn="r"/>
              </a:tabLst>
            </a:pPr>
            <a:r>
              <a:rPr kumimoji="0" lang="en-US" altLang="en-US" sz="2400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  <a:hlinkClick r:id="rId12"/>
              </a:rPr>
              <a:t>Phishing Attack Life Cycle</a:t>
            </a:r>
            <a:endParaRPr kumimoji="0" lang="en-US" altLang="en-US" sz="2400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089" lvl="1" indent="-342900" defTabSz="914400"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sz="2400" dirty="0" smtClean="0">
                <a:solidFill>
                  <a:schemeClr val="bg2">
                    <a:lumMod val="10000"/>
                  </a:schemeClr>
                </a:solidFill>
                <a:latin typeface="+mn-lt"/>
                <a:cs typeface="Times New Roman" panose="02020603050405020304" pitchFamily="18" charset="0"/>
              </a:rPr>
              <a:t>Planning</a:t>
            </a:r>
          </a:p>
          <a:p>
            <a:pPr marL="800089" lvl="1" indent="-342900" defTabSz="914400"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400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+mn-lt"/>
                <a:cs typeface="Times New Roman" panose="02020603050405020304" pitchFamily="18" charset="0"/>
              </a:rPr>
              <a:t>Collection</a:t>
            </a:r>
          </a:p>
          <a:p>
            <a:pPr marL="800089" lvl="1" indent="-342900" defTabSz="914400"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sz="2400" dirty="0" smtClean="0">
                <a:solidFill>
                  <a:schemeClr val="bg2">
                    <a:lumMod val="10000"/>
                  </a:schemeClr>
                </a:solidFill>
                <a:latin typeface="+mn-lt"/>
                <a:cs typeface="Times New Roman" panose="02020603050405020304" pitchFamily="18" charset="0"/>
              </a:rPr>
              <a:t>Fraud</a:t>
            </a:r>
            <a:endParaRPr kumimoji="0" lang="en-US" altLang="en-US" sz="2400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>
                <a:tab pos="5937250" algn="r"/>
              </a:tabLst>
            </a:pPr>
            <a:r>
              <a:rPr kumimoji="0" lang="en-US" altLang="en-US" sz="2400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  <a:hlinkClick r:id="rId13"/>
              </a:rPr>
              <a:t>Effects of Literature Review On Project</a:t>
            </a:r>
            <a:endParaRPr kumimoji="0" lang="en-US" altLang="en-US" sz="4000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 project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68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381000"/>
            <a:ext cx="8596668" cy="1295400"/>
          </a:xfrm>
        </p:spPr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549400"/>
            <a:ext cx="8596668" cy="4787900"/>
          </a:xfrm>
        </p:spPr>
        <p:txBody>
          <a:bodyPr>
            <a:normAutofit/>
          </a:bodyPr>
          <a:lstStyle/>
          <a:p>
            <a:r>
              <a:rPr lang="en-US" dirty="0" smtClean="0"/>
              <a:t>Below </a:t>
            </a:r>
            <a:r>
              <a:rPr lang="en-US" dirty="0"/>
              <a:t>mentioned are the steps involved in the completion of this project: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Collect </a:t>
            </a:r>
            <a:r>
              <a:rPr lang="en-US" sz="2000" dirty="0"/>
              <a:t>dataset containing phishing and legitimate websites from the open source </a:t>
            </a:r>
            <a:r>
              <a:rPr lang="en-US" sz="2000" dirty="0" smtClean="0"/>
              <a:t>platforms.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Write </a:t>
            </a:r>
            <a:r>
              <a:rPr lang="en-US" sz="2000" dirty="0"/>
              <a:t>a code to extract the required features from the URL </a:t>
            </a:r>
            <a:r>
              <a:rPr lang="en-US" sz="2000" dirty="0" smtClean="0"/>
              <a:t>database.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Analyze </a:t>
            </a:r>
            <a:r>
              <a:rPr lang="en-US" sz="2000" dirty="0"/>
              <a:t>and preprocess the dataset by using EDA </a:t>
            </a:r>
            <a:r>
              <a:rPr lang="en-US" sz="2000" dirty="0" smtClean="0"/>
              <a:t>techniques.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Divide </a:t>
            </a:r>
            <a:r>
              <a:rPr lang="en-US" sz="2000" dirty="0"/>
              <a:t>the dataset into training and testing </a:t>
            </a:r>
            <a:r>
              <a:rPr lang="en-US" sz="2000" dirty="0" smtClean="0"/>
              <a:t>sets.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Run </a:t>
            </a:r>
            <a:r>
              <a:rPr lang="en-US" sz="2000" dirty="0"/>
              <a:t>selected machine learning and deep neural network algorithms like SVM, Random Forest, Autoencoder on the </a:t>
            </a:r>
            <a:r>
              <a:rPr lang="en-US" sz="2000" dirty="0" smtClean="0"/>
              <a:t>dataset.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Write </a:t>
            </a:r>
            <a:r>
              <a:rPr lang="en-US" sz="2000" dirty="0"/>
              <a:t>a code for displaying the evaluation result considering accuracy metrics</a:t>
            </a:r>
            <a:r>
              <a:rPr lang="en-US" sz="20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Compare </a:t>
            </a:r>
            <a:r>
              <a:rPr lang="en-US" sz="2000" dirty="0"/>
              <a:t>the obtained results for trained models and specify which is better.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 project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900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867" y="912837"/>
            <a:ext cx="8596668" cy="10287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Data Collection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59" y="1754843"/>
            <a:ext cx="9399494" cy="487455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Legitimate </a:t>
            </a:r>
            <a:r>
              <a:rPr lang="en-US" sz="2400" dirty="0"/>
              <a:t>URLs are collected from the dataset provided by University of New Brunswick, </a:t>
            </a:r>
            <a:r>
              <a:rPr lang="en-US" sz="2400" u="sng" dirty="0">
                <a:hlinkClick r:id="rId2"/>
              </a:rPr>
              <a:t>https://www.unb.ca/cic/datasets/url-2016.html</a:t>
            </a:r>
            <a:r>
              <a:rPr lang="en-US" sz="2400" u="sng" dirty="0"/>
              <a:t> </a:t>
            </a:r>
            <a:endParaRPr lang="en-US" sz="2400" dirty="0"/>
          </a:p>
          <a:p>
            <a:r>
              <a:rPr lang="en-US" sz="2400" dirty="0"/>
              <a:t>The data is also available in my kaggle account.</a:t>
            </a:r>
          </a:p>
          <a:p>
            <a:r>
              <a:rPr lang="en-US" sz="2400" u="sng" dirty="0"/>
              <a:t>https://www.kaggle.com/waawerufidelis/phishing-detection?select=5.urldata.csv </a:t>
            </a:r>
            <a:endParaRPr lang="en-US" sz="2400" dirty="0"/>
          </a:p>
          <a:p>
            <a:pPr lvl="0"/>
            <a:r>
              <a:rPr lang="en-US" sz="2400" dirty="0"/>
              <a:t>From the collection, 10,000 URLs are randomly picked</a:t>
            </a:r>
          </a:p>
          <a:p>
            <a:pPr lvl="0"/>
            <a:r>
              <a:rPr lang="en-US" sz="2400" dirty="0"/>
              <a:t>Phishing URLs are collected from open source service called OpenPhish which is a repository of active phishing sites. This service provides a set of phishing URLs in multiple formats like csv, json and excel that gets updated hourly.</a:t>
            </a: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857867" y="204951"/>
            <a:ext cx="73590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accent3"/>
                </a:solidFill>
              </a:rPr>
              <a:t>APPROACH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 project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745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5969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7335" y="3632203"/>
            <a:ext cx="9038165" cy="3118221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891" indent="-342891" algn="l" defTabSz="457189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457189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457189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457189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457189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400" dirty="0" smtClean="0"/>
              <a:t>• </a:t>
            </a:r>
            <a:r>
              <a:rPr lang="en-US" sz="2400" dirty="0" err="1" smtClean="0"/>
              <a:t>Domian</a:t>
            </a:r>
            <a:r>
              <a:rPr lang="en-US" sz="2400" dirty="0" smtClean="0"/>
              <a:t> of URL </a:t>
            </a:r>
          </a:p>
          <a:p>
            <a:pPr marL="0" indent="0">
              <a:buFont typeface="Wingdings 3" charset="2"/>
              <a:buNone/>
            </a:pPr>
            <a:r>
              <a:rPr lang="en-US" sz="2400" dirty="0" smtClean="0"/>
              <a:t>• Redirection ‘//’ in URL </a:t>
            </a:r>
          </a:p>
          <a:p>
            <a:pPr marL="0" indent="0">
              <a:buFont typeface="Wingdings 3" charset="2"/>
              <a:buNone/>
            </a:pPr>
            <a:r>
              <a:rPr lang="en-US" sz="2400" dirty="0" smtClean="0"/>
              <a:t>• IP Address in URL </a:t>
            </a:r>
          </a:p>
          <a:p>
            <a:pPr marL="0" indent="0">
              <a:buFont typeface="Wingdings 3" charset="2"/>
              <a:buNone/>
            </a:pPr>
            <a:r>
              <a:rPr lang="en-US" sz="2400" dirty="0" smtClean="0"/>
              <a:t>• ‘http/https’ in Domain name </a:t>
            </a:r>
          </a:p>
          <a:p>
            <a:pPr marL="0" indent="0">
              <a:buFont typeface="Wingdings 3" charset="2"/>
              <a:buNone/>
            </a:pPr>
            <a:r>
              <a:rPr lang="en-US" sz="2400" dirty="0" smtClean="0"/>
              <a:t>• ‘@’ Symbol in URL </a:t>
            </a:r>
          </a:p>
          <a:p>
            <a:pPr marL="0" indent="0">
              <a:buFont typeface="Wingdings 3" charset="2"/>
              <a:buNone/>
            </a:pPr>
            <a:r>
              <a:rPr lang="en-US" sz="2400" dirty="0" smtClean="0"/>
              <a:t>• Using URL Shortening Service </a:t>
            </a:r>
          </a:p>
          <a:p>
            <a:pPr marL="0" indent="0">
              <a:buFont typeface="Wingdings 3" charset="2"/>
              <a:buNone/>
            </a:pPr>
            <a:r>
              <a:rPr lang="en-US" sz="2400" dirty="0" smtClean="0"/>
              <a:t>• Length of URL </a:t>
            </a:r>
          </a:p>
          <a:p>
            <a:pPr marL="0" indent="0">
              <a:buFont typeface="Wingdings 3" charset="2"/>
              <a:buNone/>
            </a:pPr>
            <a:r>
              <a:rPr lang="en-US" sz="2400" dirty="0" smtClean="0"/>
              <a:t>• Prefix or Suffix "-" in Domain </a:t>
            </a:r>
          </a:p>
          <a:p>
            <a:pPr marL="0" indent="0">
              <a:buFont typeface="Wingdings 3" charset="2"/>
              <a:buNone/>
            </a:pPr>
            <a:r>
              <a:rPr lang="en-US" sz="2400" dirty="0" smtClean="0"/>
              <a:t>• Depth of URL</a:t>
            </a:r>
          </a:p>
          <a:p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6235" y="1184276"/>
            <a:ext cx="8596668" cy="1568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891" indent="-342891" algn="l" defTabSz="457189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457189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457189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457189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457189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The following category of features are selected: </a:t>
            </a:r>
          </a:p>
          <a:p>
            <a:pPr marL="800080" lvl="2" indent="0">
              <a:buFont typeface="Wingdings 3" charset="2"/>
              <a:buNone/>
            </a:pPr>
            <a:r>
              <a:rPr lang="en-US" sz="1600" dirty="0" smtClean="0"/>
              <a:t> </a:t>
            </a:r>
            <a:r>
              <a:rPr lang="en-US" sz="2400" dirty="0" smtClean="0"/>
              <a:t>Address Bar based Features</a:t>
            </a:r>
          </a:p>
          <a:p>
            <a:pPr marL="800080" lvl="2" indent="0">
              <a:buFont typeface="Wingdings 3" charset="2"/>
              <a:buNone/>
            </a:pPr>
            <a:r>
              <a:rPr lang="en-US" sz="2400" dirty="0" smtClean="0"/>
              <a:t> Domain based Features </a:t>
            </a:r>
          </a:p>
          <a:p>
            <a:pPr marL="800080" lvl="2" indent="0">
              <a:buFont typeface="Wingdings 3" charset="2"/>
              <a:buNone/>
            </a:pPr>
            <a:r>
              <a:rPr lang="en-US" sz="2400" dirty="0" smtClean="0"/>
              <a:t>HTML &amp;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 based Feature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6235" y="3141778"/>
            <a:ext cx="8596668" cy="5969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189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chemeClr val="accent4"/>
                </a:solidFill>
              </a:rPr>
              <a:t>Address Bar based Features considered are: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 project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4367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267</TotalTime>
  <Words>841</Words>
  <Application>Microsoft Office PowerPoint</Application>
  <PresentationFormat>Widescreen</PresentationFormat>
  <Paragraphs>131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PHISHING WEBSITE DETECTION by MACHINE LEARNING TECHNIQUES </vt:lpstr>
      <vt:lpstr>FIDELIS WAIRIMU WAWERU  REG_NO: EB1/32734/17  SUPERVISOR: DR MWATHI</vt:lpstr>
      <vt:lpstr>INTRODUCTION  </vt:lpstr>
      <vt:lpstr>PowerPoint Presentation</vt:lpstr>
      <vt:lpstr>OBJECTIVES</vt:lpstr>
      <vt:lpstr>LITERATURE REVIEW: </vt:lpstr>
      <vt:lpstr>APPROACH</vt:lpstr>
      <vt:lpstr>Data Collection</vt:lpstr>
      <vt:lpstr>FEATURE EXTRACTION</vt:lpstr>
      <vt:lpstr>FEATURE EXTRACTION - CONT</vt:lpstr>
      <vt:lpstr>PowerPoint Presentation</vt:lpstr>
      <vt:lpstr>MACHINE LEARNING MODELS</vt:lpstr>
      <vt:lpstr>MODEL EVALUATION </vt:lpstr>
      <vt:lpstr>PowerPoint Presentation</vt:lpstr>
      <vt:lpstr>THANK YOU…..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WEBSITE DETECTION by MACHINE LEARNING TECHNIQUES</dc:title>
  <dc:creator>Fidelis</dc:creator>
  <cp:lastModifiedBy>Fidelis</cp:lastModifiedBy>
  <cp:revision>11</cp:revision>
  <dcterms:created xsi:type="dcterms:W3CDTF">2021-09-13T15:12:22Z</dcterms:created>
  <dcterms:modified xsi:type="dcterms:W3CDTF">2021-09-14T04:36:02Z</dcterms:modified>
</cp:coreProperties>
</file>