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333" r:id="rId5"/>
    <p:sldId id="389" r:id="rId6"/>
    <p:sldId id="390" r:id="rId7"/>
    <p:sldId id="391" r:id="rId8"/>
    <p:sldId id="392" r:id="rId9"/>
    <p:sldId id="393" r:id="rId10"/>
    <p:sldId id="394" r:id="rId11"/>
    <p:sldId id="395" r:id="rId12"/>
    <p:sldId id="397" r:id="rId13"/>
    <p:sldId id="396" r:id="rId14"/>
    <p:sldId id="398" r:id="rId15"/>
    <p:sldId id="399" r:id="rId16"/>
    <p:sldId id="400" r:id="rId17"/>
    <p:sldId id="401" r:id="rId18"/>
    <p:sldId id="402" r:id="rId19"/>
    <p:sldId id="404" r:id="rId20"/>
    <p:sldId id="405" r:id="rId21"/>
    <p:sldId id="406" r:id="rId22"/>
    <p:sldId id="407" r:id="rId23"/>
    <p:sldId id="408" r:id="rId24"/>
    <p:sldId id="409" r:id="rId25"/>
    <p:sldId id="410" r:id="rId26"/>
    <p:sldId id="411" r:id="rId27"/>
    <p:sldId id="413" r:id="rId28"/>
    <p:sldId id="414" r:id="rId29"/>
    <p:sldId id="415" r:id="rId30"/>
    <p:sldId id="416" r:id="rId31"/>
    <p:sldId id="387" r:id="rId3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88302-E072-43B6-A09B-2DE0A1A5C8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36AF9DE0-66FE-4DA1-A5CC-E3F52DDD0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7B8D4D16-EECE-4ED6-A096-EB1D8F9436F0}"/>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22BCC90A-C924-4140-A6A9-D978D8A8564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3A74F80-58A8-4E02-B9AB-497C60A0C5F9}"/>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92771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7547D-7C6C-46C4-ADEA-931FB8ED702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648A6A8-AF9F-4115-97FE-82189D372E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F16E42F-EABB-46C1-8B22-026DB1D584D4}"/>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004BB3B4-A849-4A76-A108-9553590C9B5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4FCD8BB-824E-4272-A63C-80C0436AD1D2}"/>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88027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4D61BB-12E4-49B4-90D5-4358D720E48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AF0B995-2F3C-4733-8CD6-461E48ED708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A0B521E-A688-47B9-A130-CF82519C75BF}"/>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682A9870-E711-4271-8D7C-C620F69E0B3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2F1C012-0D6F-4CB0-9485-59FF38263A36}"/>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5841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F6B5A-E589-47FE-879A-B2568DB0646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F9F157E-06D8-4BC4-BA3C-324D8A80518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291770B-12BD-428E-BF4D-186B9C65949D}"/>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249B546E-CC07-476B-9D0D-69AF8828DDE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ECBC720-76BF-4316-99DD-E2C462592F8B}"/>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9543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E2CE7-E82F-4D8F-A809-7A9A95E3A61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AF2CCBFE-4B57-4892-BE50-643314943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4F84E1-45AD-4A8B-B531-FF3C2FDA964F}"/>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7C43BE0B-511E-4A88-919B-A343419053B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5242F19-986F-4A40-90B7-FD96E85AEA21}"/>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350820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CAB2D-D91F-4B47-B520-172016E412C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B43748B-3B64-4651-AD4D-82AB78F82D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7D871EE6-E476-4DCB-AE41-7C37FF4B47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35F4EF68-A962-4151-9C86-F61FDB16490D}"/>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6" name="Marcador de pie de página 5">
            <a:extLst>
              <a:ext uri="{FF2B5EF4-FFF2-40B4-BE49-F238E27FC236}">
                <a16:creationId xmlns:a16="http://schemas.microsoft.com/office/drawing/2014/main" id="{EF51AEBB-9D6B-48B3-804A-5E1DBC8B1814}"/>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3DFDBBE3-01E1-4B75-BAE5-846D6F0FD4EB}"/>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38623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65BA8-4989-4575-8376-8013256AE16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EA83C40-FF47-4F19-A2D2-F4CC1F5C5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2852F1E-AB87-4E4E-A280-2D43871CBEF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BF1849AA-F357-4C3F-B5CB-EDA264DCC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9425839-F83F-4BBA-B02D-165E9948A6D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E716316F-6335-48AD-A118-F4AEA3D9564D}"/>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8" name="Marcador de pie de página 7">
            <a:extLst>
              <a:ext uri="{FF2B5EF4-FFF2-40B4-BE49-F238E27FC236}">
                <a16:creationId xmlns:a16="http://schemas.microsoft.com/office/drawing/2014/main" id="{8A9D6350-8783-4BA0-B045-8BD2DD9728B0}"/>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04913340-6A0A-4493-8946-036871E473C6}"/>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8807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17B25-56E0-401B-93F0-B90776E3C92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77F95E05-6C3B-4F06-B1ED-AD778B209C50}"/>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4" name="Marcador de pie de página 3">
            <a:extLst>
              <a:ext uri="{FF2B5EF4-FFF2-40B4-BE49-F238E27FC236}">
                <a16:creationId xmlns:a16="http://schemas.microsoft.com/office/drawing/2014/main" id="{CF106103-4A0B-4D85-BC8E-5CE41B4E9CD1}"/>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6DDB1982-DCCB-47DB-913B-B8150AEDE578}"/>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78432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A8EBD8C-A970-4E88-B2DF-6A0F93AE4E8B}"/>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3" name="Marcador de pie de página 2">
            <a:extLst>
              <a:ext uri="{FF2B5EF4-FFF2-40B4-BE49-F238E27FC236}">
                <a16:creationId xmlns:a16="http://schemas.microsoft.com/office/drawing/2014/main" id="{93C10693-1CAC-4220-859C-512FB3177883}"/>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B734175C-E916-4DE5-BC7A-77EBF20F6655}"/>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04231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945EE-80B9-4A3D-8B86-77BE299FE6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1AC06DA-D532-4F72-9AB6-6753196F8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CADD5CAA-991B-4234-8115-7E8899808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51427F-9A19-402D-964A-2704B6925841}"/>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6" name="Marcador de pie de página 5">
            <a:extLst>
              <a:ext uri="{FF2B5EF4-FFF2-40B4-BE49-F238E27FC236}">
                <a16:creationId xmlns:a16="http://schemas.microsoft.com/office/drawing/2014/main" id="{116D0AB5-2982-40B8-A7AE-2003A45334F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113E3C1-0278-4044-9C3E-CF139D3602CE}"/>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226253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FBBCA-FA8A-4277-9AA6-F4EAF098DB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0ECAF5DF-785D-4075-B560-8896A603C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EF0AE4C7-4053-4B82-9C76-4D3BEF45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D2FDD-9192-4F4D-AE31-4BE1B277D0E1}"/>
              </a:ext>
            </a:extLst>
          </p:cNvPr>
          <p:cNvSpPr>
            <a:spLocks noGrp="1"/>
          </p:cNvSpPr>
          <p:nvPr>
            <p:ph type="dt" sz="half" idx="10"/>
          </p:nvPr>
        </p:nvSpPr>
        <p:spPr/>
        <p:txBody>
          <a:bodyPr/>
          <a:lstStyle/>
          <a:p>
            <a:fld id="{5D9EB4A9-CC3D-4523-BAFA-4D9F2E679077}" type="datetimeFigureOut">
              <a:rPr lang="es-EC" smtClean="0"/>
              <a:t>15/11/2022</a:t>
            </a:fld>
            <a:endParaRPr lang="es-EC"/>
          </a:p>
        </p:txBody>
      </p:sp>
      <p:sp>
        <p:nvSpPr>
          <p:cNvPr id="6" name="Marcador de pie de página 5">
            <a:extLst>
              <a:ext uri="{FF2B5EF4-FFF2-40B4-BE49-F238E27FC236}">
                <a16:creationId xmlns:a16="http://schemas.microsoft.com/office/drawing/2014/main" id="{FE91DA92-BE76-48E0-B377-41958BBA953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1538F902-DA5B-4E7C-90C2-177EFE80CED1}"/>
              </a:ext>
            </a:extLst>
          </p:cNvPr>
          <p:cNvSpPr>
            <a:spLocks noGrp="1"/>
          </p:cNvSpPr>
          <p:nvPr>
            <p:ph type="sldNum" sz="quarter" idx="12"/>
          </p:nvPr>
        </p:nvSpPr>
        <p:spPr/>
        <p:txBody>
          <a:bodyPr/>
          <a:lstStyle/>
          <a:p>
            <a:fld id="{E532AFF5-EB8C-4FD1-BE04-9EBA12F12FCE}" type="slidenum">
              <a:rPr lang="es-EC" smtClean="0"/>
              <a:t>‹Nº›</a:t>
            </a:fld>
            <a:endParaRPr lang="es-EC"/>
          </a:p>
        </p:txBody>
      </p:sp>
    </p:spTree>
    <p:extLst>
      <p:ext uri="{BB962C8B-B14F-4D97-AF65-F5344CB8AC3E}">
        <p14:creationId xmlns:p14="http://schemas.microsoft.com/office/powerpoint/2010/main" val="119786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EED0DCC-BDBB-4898-9BDE-1E1C89895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2E88957-8149-442C-8789-95C920DB7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039BF72-175B-46DA-855C-EA663DC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EB4A9-CC3D-4523-BAFA-4D9F2E679077}" type="datetimeFigureOut">
              <a:rPr lang="es-EC" smtClean="0"/>
              <a:t>15/11/2022</a:t>
            </a:fld>
            <a:endParaRPr lang="es-EC"/>
          </a:p>
        </p:txBody>
      </p:sp>
      <p:sp>
        <p:nvSpPr>
          <p:cNvPr id="5" name="Marcador de pie de página 4">
            <a:extLst>
              <a:ext uri="{FF2B5EF4-FFF2-40B4-BE49-F238E27FC236}">
                <a16:creationId xmlns:a16="http://schemas.microsoft.com/office/drawing/2014/main" id="{4374B6BF-976A-4775-A84A-0E34BEBFE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B7A69828-98F3-4ABD-83DB-A85BCBE2B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2AFF5-EB8C-4FD1-BE04-9EBA12F12FCE}" type="slidenum">
              <a:rPr lang="es-EC" smtClean="0"/>
              <a:t>‹Nº›</a:t>
            </a:fld>
            <a:endParaRPr lang="es-EC"/>
          </a:p>
        </p:txBody>
      </p:sp>
    </p:spTree>
    <p:extLst>
      <p:ext uri="{BB962C8B-B14F-4D97-AF65-F5344CB8AC3E}">
        <p14:creationId xmlns:p14="http://schemas.microsoft.com/office/powerpoint/2010/main" val="49460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E160C04A-3FB5-4A4B-8E9F-CE3CBEF93B9C}"/>
              </a:ext>
            </a:extLst>
          </p:cNvPr>
          <p:cNvSpPr>
            <a:spLocks noChangeArrowheads="1"/>
          </p:cNvSpPr>
          <p:nvPr/>
        </p:nvSpPr>
        <p:spPr bwMode="auto">
          <a:xfrm>
            <a:off x="1699367" y="720003"/>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Unidad #4</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TEMA: </a:t>
            </a:r>
            <a:r>
              <a:rPr lang="es-ES" sz="2000" b="1" i="0" dirty="0">
                <a:effectLst/>
                <a:latin typeface="Arial Black" panose="020B0A04020102020204" pitchFamily="34" charset="0"/>
              </a:rPr>
              <a:t>EL FUNCIONAMIENTO DE VARIOS PERIFÉRICOS</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1</a:t>
            </a:r>
            <a:r>
              <a:rPr lang="es-ES" altLang="es-EC" sz="2000" b="1" dirty="0">
                <a:latin typeface="Arial Black" panose="020B0A04020102020204" pitchFamily="34" charset="0"/>
                <a:ea typeface="Garamond" panose="02020404030301010803" pitchFamily="18" charset="0"/>
                <a:cs typeface="Garamond" panose="02020404030301010803" pitchFamily="18" charset="0"/>
              </a:rPr>
              <a:t>6</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/11/2022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5" name="Imagen 4">
            <a:extLst>
              <a:ext uri="{FF2B5EF4-FFF2-40B4-BE49-F238E27FC236}">
                <a16:creationId xmlns:a16="http://schemas.microsoft.com/office/drawing/2014/main" id="{E0DFEF49-0057-48CF-80B3-E9ED4B664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68" y="720003"/>
            <a:ext cx="1601454" cy="1605576"/>
          </a:xfrm>
          <a:prstGeom prst="rect">
            <a:avLst/>
          </a:prstGeom>
        </p:spPr>
      </p:pic>
      <p:pic>
        <p:nvPicPr>
          <p:cNvPr id="6" name="Imagen 5">
            <a:extLst>
              <a:ext uri="{FF2B5EF4-FFF2-40B4-BE49-F238E27FC236}">
                <a16:creationId xmlns:a16="http://schemas.microsoft.com/office/drawing/2014/main" id="{C9693C60-A17D-4630-B8BD-B111ACE08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7" y="786028"/>
            <a:ext cx="1282959" cy="1539551"/>
          </a:xfrm>
          <a:prstGeom prst="rect">
            <a:avLst/>
          </a:prstGeom>
        </p:spPr>
      </p:pic>
    </p:spTree>
    <p:extLst>
      <p:ext uri="{BB962C8B-B14F-4D97-AF65-F5344CB8AC3E}">
        <p14:creationId xmlns:p14="http://schemas.microsoft.com/office/powerpoint/2010/main" val="424040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12DCA-1D98-43A4-9D0E-8AD2EFDF968A}"/>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Como calcular los pixeles de una pantalla</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8364DB26-BCE8-40D0-A1D3-07C135EA0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623854"/>
            <a:ext cx="7924800" cy="4754880"/>
          </a:xfrm>
        </p:spPr>
      </p:pic>
    </p:spTree>
    <p:extLst>
      <p:ext uri="{BB962C8B-B14F-4D97-AF65-F5344CB8AC3E}">
        <p14:creationId xmlns:p14="http://schemas.microsoft.com/office/powerpoint/2010/main" val="102372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FA713-4833-4B2C-A669-AE3CD751F0C4}"/>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rPr>
              <a:t>Resoluciones del tipo HD</a:t>
            </a:r>
            <a:endParaRPr lang="es-EC" sz="6600" dirty="0"/>
          </a:p>
        </p:txBody>
      </p:sp>
      <p:sp>
        <p:nvSpPr>
          <p:cNvPr id="3" name="Marcador de contenido 2">
            <a:extLst>
              <a:ext uri="{FF2B5EF4-FFF2-40B4-BE49-F238E27FC236}">
                <a16:creationId xmlns:a16="http://schemas.microsoft.com/office/drawing/2014/main" id="{21412EB7-2810-471C-9496-A6D35F8D06BB}"/>
              </a:ext>
            </a:extLst>
          </p:cNvPr>
          <p:cNvSpPr>
            <a:spLocks noGrp="1"/>
          </p:cNvSpPr>
          <p:nvPr>
            <p:ph idx="1"/>
          </p:nvPr>
        </p:nvSpPr>
        <p:spPr>
          <a:xfrm>
            <a:off x="954741" y="1538754"/>
            <a:ext cx="10515600" cy="4351338"/>
          </a:xfrm>
        </p:spPr>
        <p:txBody>
          <a:bodyPr/>
          <a:lstStyle/>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Las resoluciones HD, como es el caso del full HD resolución, son las más utilizadas hoy en día y las podemos encontrar en prácticamente todas las pantallas. Estas son:</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pPr>
            <a:r>
              <a:rPr lang="es-EC" sz="1800" b="1" dirty="0">
                <a:solidFill>
                  <a:srgbClr val="444444"/>
                </a:solidFill>
                <a:effectLst/>
                <a:latin typeface="Calibri" panose="020F0502020204030204" pitchFamily="34" charset="0"/>
                <a:ea typeface="Calibri" panose="020F0502020204030204" pitchFamily="34" charset="0"/>
              </a:rPr>
              <a:t>Resolución SD</a:t>
            </a:r>
            <a:r>
              <a:rPr lang="es-EC" sz="1800" dirty="0">
                <a:effectLst/>
                <a:latin typeface="Times New Roman" panose="02020603050405020304" pitchFamily="18" charset="0"/>
                <a:ea typeface="Calibri" panose="020F0502020204030204" pitchFamily="34" charset="0"/>
              </a:rPr>
              <a:t>: De 640×480 píxeles. Es el estándar de resolución más bajo que existe.</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pPr>
            <a:r>
              <a:rPr lang="es-EC" sz="1800" b="1" dirty="0">
                <a:solidFill>
                  <a:srgbClr val="444444"/>
                </a:solidFill>
                <a:effectLst/>
                <a:latin typeface="Calibri" panose="020F0502020204030204" pitchFamily="34" charset="0"/>
                <a:ea typeface="Calibri" panose="020F0502020204030204" pitchFamily="34" charset="0"/>
              </a:rPr>
              <a:t>Resolución QHD</a:t>
            </a:r>
            <a:r>
              <a:rPr lang="es-EC" sz="1800" dirty="0">
                <a:effectLst/>
                <a:latin typeface="Times New Roman" panose="02020603050405020304" pitchFamily="18" charset="0"/>
                <a:ea typeface="Calibri" panose="020F0502020204030204" pitchFamily="34" charset="0"/>
              </a:rPr>
              <a:t>: De 960×540 píxeles. Es un cuarto de alta definición, se emplea en dispositivos de baja gama.</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pPr>
            <a:r>
              <a:rPr lang="es-EC" sz="1800" b="1" dirty="0">
                <a:solidFill>
                  <a:srgbClr val="444444"/>
                </a:solidFill>
                <a:effectLst/>
                <a:latin typeface="Calibri" panose="020F0502020204030204" pitchFamily="34" charset="0"/>
                <a:ea typeface="Calibri" panose="020F0502020204030204" pitchFamily="34" charset="0"/>
              </a:rPr>
              <a:t>Resolución HD</a:t>
            </a:r>
            <a:r>
              <a:rPr lang="es-EC" sz="1800" dirty="0">
                <a:effectLst/>
                <a:latin typeface="Times New Roman" panose="02020603050405020304" pitchFamily="18" charset="0"/>
                <a:ea typeface="Calibri" panose="020F0502020204030204" pitchFamily="34" charset="0"/>
              </a:rPr>
              <a:t>: De 1280×720 píxeles. Se corresponde con el primer estándar de alta resolución, conocido también como 720p.</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pPr>
            <a:r>
              <a:rPr lang="es-EC" sz="1800" b="1" dirty="0">
                <a:solidFill>
                  <a:srgbClr val="444444"/>
                </a:solidFill>
                <a:effectLst/>
                <a:latin typeface="Calibri" panose="020F0502020204030204" pitchFamily="34" charset="0"/>
                <a:ea typeface="Calibri" panose="020F0502020204030204" pitchFamily="34" charset="0"/>
              </a:rPr>
              <a:t>Resolución FHD</a:t>
            </a:r>
            <a:r>
              <a:rPr lang="es-EC" sz="1800" dirty="0">
                <a:effectLst/>
                <a:latin typeface="Times New Roman" panose="02020603050405020304" pitchFamily="18" charset="0"/>
                <a:ea typeface="Calibri" panose="020F0502020204030204" pitchFamily="34" charset="0"/>
              </a:rPr>
              <a:t>: De 1920×1080 píxeles. Es el estándar de alta definición total, conocida también como 1080p. El full HD resolución es una de los más utilizados hoy en día.</a:t>
            </a: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415455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7514D-4E0B-4B3C-9BAA-D71C91586136}"/>
              </a:ext>
            </a:extLst>
          </p:cNvPr>
          <p:cNvSpPr>
            <a:spLocks noGrp="1"/>
          </p:cNvSpPr>
          <p:nvPr>
            <p:ph type="title"/>
          </p:nvPr>
        </p:nvSpPr>
        <p:spPr>
          <a:xfrm>
            <a:off x="1896035" y="320301"/>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Resoluciones de tipo HD</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C7A95081-9EB3-427D-9A04-E6652553E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12" y="1645864"/>
            <a:ext cx="8610185" cy="4843229"/>
          </a:xfrm>
        </p:spPr>
      </p:pic>
    </p:spTree>
    <p:extLst>
      <p:ext uri="{BB962C8B-B14F-4D97-AF65-F5344CB8AC3E}">
        <p14:creationId xmlns:p14="http://schemas.microsoft.com/office/powerpoint/2010/main" val="53948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B9884-35D2-449C-B424-DCEBD07FF4CD}"/>
              </a:ext>
            </a:extLst>
          </p:cNvPr>
          <p:cNvSpPr>
            <a:spLocks noGrp="1"/>
          </p:cNvSpPr>
          <p:nvPr>
            <p:ph type="title"/>
          </p:nvPr>
        </p:nvSpPr>
        <p:spPr/>
        <p:txBody>
          <a:bodyPr/>
          <a:lstStyle/>
          <a:p>
            <a:r>
              <a:rPr lang="es-EC" sz="4400" b="1" dirty="0">
                <a:solidFill>
                  <a:srgbClr val="FF0000"/>
                </a:solidFill>
                <a:effectLst/>
                <a:latin typeface="Times New Roman" panose="02020603050405020304" pitchFamily="18" charset="0"/>
              </a:rPr>
              <a:t>Resoluciones del tipo VGA</a:t>
            </a:r>
            <a:endParaRPr lang="es-EC" dirty="0"/>
          </a:p>
        </p:txBody>
      </p:sp>
      <p:sp>
        <p:nvSpPr>
          <p:cNvPr id="3" name="Marcador de contenido 2">
            <a:extLst>
              <a:ext uri="{FF2B5EF4-FFF2-40B4-BE49-F238E27FC236}">
                <a16:creationId xmlns:a16="http://schemas.microsoft.com/office/drawing/2014/main" id="{E416F2B1-D17C-4863-B8BD-39B8AACA5D21}"/>
              </a:ext>
            </a:extLst>
          </p:cNvPr>
          <p:cNvSpPr>
            <a:spLocks noGrp="1"/>
          </p:cNvSpPr>
          <p:nvPr>
            <p:ph idx="1"/>
          </p:nvPr>
        </p:nvSpPr>
        <p:spPr/>
        <p:txBody>
          <a:bodyPr/>
          <a:lstStyle/>
          <a:p>
            <a:pPr marL="0" indent="0" algn="l">
              <a:buNone/>
            </a:pPr>
            <a:r>
              <a:rPr lang="es-EC" sz="1800" dirty="0">
                <a:effectLst/>
                <a:latin typeface="Times New Roman" panose="02020603050405020304" pitchFamily="18" charset="0"/>
                <a:ea typeface="Calibri" panose="020F0502020204030204" pitchFamily="34" charset="0"/>
              </a:rPr>
              <a:t>Las resoluciones del tipo VGA son las utilizadas en los monitores con este puerto (</a:t>
            </a:r>
            <a:r>
              <a:rPr lang="es-EC" sz="1800" i="1" dirty="0">
                <a:solidFill>
                  <a:srgbClr val="444444"/>
                </a:solidFill>
                <a:effectLst/>
                <a:latin typeface="Times New Roman" panose="02020603050405020304" pitchFamily="18" charset="0"/>
                <a:ea typeface="Calibri" panose="020F0502020204030204" pitchFamily="34" charset="0"/>
              </a:rPr>
              <a:t>Video Graphics Array</a:t>
            </a:r>
            <a:r>
              <a:rPr lang="es-EC" sz="1800" dirty="0">
                <a:effectLst/>
                <a:latin typeface="Times New Roman" panose="02020603050405020304" pitchFamily="18" charset="0"/>
                <a:ea typeface="Calibri" panose="020F0502020204030204" pitchFamily="34" charset="0"/>
              </a:rPr>
              <a:t>). Esta medida era utilizada antes de que el HD ganara tanta popularidad. Además, en algunos casos, podemos encontrar resoluciones equivalentes entre ambas medidas. Las nomenclaturas VGA son muy variadas (algunas ya han quedado obsoletas), estas son:</a:t>
            </a:r>
            <a:endParaRPr lang="es-EC" sz="1800" dirty="0">
              <a:effectLst/>
              <a:latin typeface="Calibri" panose="020F0502020204030204" pitchFamily="34" charset="0"/>
              <a:ea typeface="Calibri" panose="020F0502020204030204" pitchFamily="34" charset="0"/>
            </a:endParaRPr>
          </a:p>
          <a:p>
            <a:r>
              <a:rPr lang="es-EC" sz="1800" b="1" dirty="0">
                <a:solidFill>
                  <a:srgbClr val="444444"/>
                </a:solidFill>
                <a:effectLst/>
                <a:latin typeface="Calibri" panose="020F0502020204030204" pitchFamily="34" charset="0"/>
                <a:ea typeface="Calibri" panose="020F0502020204030204" pitchFamily="34" charset="0"/>
              </a:rPr>
              <a:t>Resolución QVGA</a:t>
            </a:r>
            <a:r>
              <a:rPr lang="es-EC" sz="1800" dirty="0">
                <a:effectLst/>
                <a:latin typeface="Times New Roman" panose="02020603050405020304" pitchFamily="18" charset="0"/>
                <a:ea typeface="Calibri" panose="020F0502020204030204" pitchFamily="34" charset="0"/>
              </a:rPr>
              <a:t>: De 320×240 píxeles.</a:t>
            </a:r>
            <a:endParaRPr lang="es-EC" sz="1800" dirty="0">
              <a:effectLst/>
              <a:latin typeface="Calibri" panose="020F0502020204030204" pitchFamily="34" charset="0"/>
              <a:ea typeface="Calibri" panose="020F0502020204030204" pitchFamily="34" charset="0"/>
            </a:endParaRPr>
          </a:p>
          <a:p>
            <a:r>
              <a:rPr lang="es-EC" sz="1800" b="1" dirty="0">
                <a:solidFill>
                  <a:srgbClr val="444444"/>
                </a:solidFill>
                <a:effectLst/>
                <a:latin typeface="Calibri" panose="020F0502020204030204" pitchFamily="34" charset="0"/>
                <a:ea typeface="Calibri" panose="020F0502020204030204" pitchFamily="34" charset="0"/>
              </a:rPr>
              <a:t>Resolución VGA</a:t>
            </a:r>
            <a:r>
              <a:rPr lang="es-EC" sz="1800" dirty="0">
                <a:effectLst/>
                <a:latin typeface="Times New Roman" panose="02020603050405020304" pitchFamily="18" charset="0"/>
                <a:ea typeface="Calibri" panose="020F0502020204030204" pitchFamily="34" charset="0"/>
              </a:rPr>
              <a:t>: De 640×480 píxeles (es la equivalente a la resolución SD).</a:t>
            </a:r>
            <a:endParaRPr lang="es-EC" sz="1800" dirty="0">
              <a:effectLst/>
              <a:latin typeface="Calibri" panose="020F0502020204030204" pitchFamily="34" charset="0"/>
              <a:ea typeface="Calibri" panose="020F0502020204030204" pitchFamily="34" charset="0"/>
            </a:endParaRPr>
          </a:p>
          <a:p>
            <a:r>
              <a:rPr lang="es-EC" sz="1800" b="1" dirty="0">
                <a:solidFill>
                  <a:srgbClr val="444444"/>
                </a:solidFill>
                <a:effectLst/>
                <a:latin typeface="Calibri" panose="020F0502020204030204" pitchFamily="34" charset="0"/>
                <a:ea typeface="Calibri" panose="020F0502020204030204" pitchFamily="34" charset="0"/>
              </a:rPr>
              <a:t>Resolución FWGA</a:t>
            </a:r>
            <a:r>
              <a:rPr lang="es-EC" sz="1800" dirty="0">
                <a:effectLst/>
                <a:latin typeface="Times New Roman" panose="02020603050405020304" pitchFamily="18" charset="0"/>
                <a:ea typeface="Calibri" panose="020F0502020204030204" pitchFamily="34" charset="0"/>
              </a:rPr>
              <a:t>: De 854×480 píxeles.</a:t>
            </a:r>
            <a:endParaRPr lang="es-EC" sz="1800" dirty="0">
              <a:effectLst/>
              <a:latin typeface="Calibri" panose="020F0502020204030204" pitchFamily="34" charset="0"/>
              <a:ea typeface="Calibri" panose="020F0502020204030204" pitchFamily="34" charset="0"/>
            </a:endParaRPr>
          </a:p>
          <a:p>
            <a:r>
              <a:rPr lang="es-EC" sz="1800" b="1" dirty="0">
                <a:solidFill>
                  <a:srgbClr val="444444"/>
                </a:solidFill>
                <a:effectLst/>
                <a:latin typeface="Calibri" panose="020F0502020204030204" pitchFamily="34" charset="0"/>
                <a:ea typeface="Calibri" panose="020F0502020204030204" pitchFamily="34" charset="0"/>
              </a:rPr>
              <a:t>Resolución SVGA</a:t>
            </a:r>
            <a:r>
              <a:rPr lang="es-EC" sz="1800" dirty="0">
                <a:effectLst/>
                <a:latin typeface="Times New Roman" panose="02020603050405020304" pitchFamily="18" charset="0"/>
                <a:ea typeface="Calibri" panose="020F0502020204030204" pitchFamily="34" charset="0"/>
              </a:rPr>
              <a:t>: De 800×600 píxeles.</a:t>
            </a:r>
            <a:endParaRPr lang="es-EC" sz="1800" dirty="0">
              <a:effectLst/>
              <a:latin typeface="Calibri" panose="020F0502020204030204" pitchFamily="34" charset="0"/>
              <a:ea typeface="Calibri" panose="020F0502020204030204" pitchFamily="34" charset="0"/>
            </a:endParaRPr>
          </a:p>
          <a:p>
            <a:r>
              <a:rPr lang="es-EC" sz="1800" b="1" dirty="0">
                <a:solidFill>
                  <a:srgbClr val="444444"/>
                </a:solidFill>
                <a:effectLst/>
                <a:ea typeface="Calibri" panose="020F0502020204030204" pitchFamily="34" charset="0"/>
              </a:rPr>
              <a:t>Resolución WSVGA</a:t>
            </a:r>
            <a:r>
              <a:rPr lang="es-EC" sz="1800" dirty="0">
                <a:effectLst/>
                <a:latin typeface="Times New Roman" panose="02020603050405020304" pitchFamily="18" charset="0"/>
                <a:ea typeface="Calibri" panose="020F0502020204030204" pitchFamily="34" charset="0"/>
              </a:rPr>
              <a:t>: De 1024×576 píxeles</a:t>
            </a:r>
          </a:p>
          <a:p>
            <a:r>
              <a:rPr lang="es-EC" sz="1800" b="1" dirty="0">
                <a:solidFill>
                  <a:srgbClr val="444444"/>
                </a:solidFill>
                <a:effectLst/>
                <a:latin typeface="Calibri" panose="020F0502020204030204" pitchFamily="34" charset="0"/>
                <a:ea typeface="Calibri" panose="020F0502020204030204" pitchFamily="34" charset="0"/>
              </a:rPr>
              <a:t>Resolución XGA</a:t>
            </a:r>
            <a:r>
              <a:rPr lang="es-EC" sz="1800" dirty="0">
                <a:effectLst/>
                <a:latin typeface="Times New Roman" panose="02020603050405020304" pitchFamily="18" charset="0"/>
                <a:ea typeface="Calibri" panose="020F0502020204030204" pitchFamily="34" charset="0"/>
              </a:rPr>
              <a:t>: De 1024×768 píxeles.</a:t>
            </a:r>
          </a:p>
          <a:p>
            <a:r>
              <a:rPr lang="es-EC" sz="1800" b="1" dirty="0">
                <a:solidFill>
                  <a:srgbClr val="444444"/>
                </a:solidFill>
                <a:effectLst/>
                <a:latin typeface="Calibri" panose="020F0502020204030204" pitchFamily="34" charset="0"/>
                <a:ea typeface="Calibri" panose="020F0502020204030204" pitchFamily="34" charset="0"/>
              </a:rPr>
              <a:t>Resolución WXGA</a:t>
            </a:r>
            <a:r>
              <a:rPr lang="es-EC" sz="1800" dirty="0">
                <a:effectLst/>
                <a:latin typeface="Times New Roman" panose="02020603050405020304" pitchFamily="18" charset="0"/>
                <a:ea typeface="Calibri" panose="020F0502020204030204" pitchFamily="34" charset="0"/>
              </a:rPr>
              <a:t>: De 1280×800 píxeles, de 1360×768 píxeles y de 1366×768 píxeles.</a:t>
            </a: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84866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682CD-2A48-4B9C-B6AD-FDFF573C0D43}"/>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Resoluciones de tipo VGA</a:t>
            </a:r>
            <a:endParaRPr lang="es-EC" dirty="0"/>
          </a:p>
        </p:txBody>
      </p:sp>
      <p:pic>
        <p:nvPicPr>
          <p:cNvPr id="5" name="Marcador de contenido 4">
            <a:extLst>
              <a:ext uri="{FF2B5EF4-FFF2-40B4-BE49-F238E27FC236}">
                <a16:creationId xmlns:a16="http://schemas.microsoft.com/office/drawing/2014/main" id="{0D53542F-F1C7-4F11-BD45-A9E34A651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715" y="2177256"/>
            <a:ext cx="7170676" cy="4115968"/>
          </a:xfrm>
        </p:spPr>
      </p:pic>
    </p:spTree>
    <p:extLst>
      <p:ext uri="{BB962C8B-B14F-4D97-AF65-F5344CB8AC3E}">
        <p14:creationId xmlns:p14="http://schemas.microsoft.com/office/powerpoint/2010/main" val="56527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7A4BB-A514-4CE6-AEF8-55128EA33E42}"/>
              </a:ext>
            </a:extLst>
          </p:cNvPr>
          <p:cNvSpPr>
            <a:spLocks noGrp="1"/>
          </p:cNvSpPr>
          <p:nvPr>
            <p:ph type="title"/>
          </p:nvPr>
        </p:nvSpPr>
        <p:spPr/>
        <p:txBody>
          <a:bodyPr>
            <a:normAutofit/>
          </a:bodyPr>
          <a:lstStyle/>
          <a:p>
            <a:r>
              <a:rPr lang="es-EC" sz="3200" b="1" kern="0" dirty="0">
                <a:solidFill>
                  <a:srgbClr val="FF0000"/>
                </a:solidFill>
                <a:effectLst/>
                <a:latin typeface="Times New Roman" panose="02020603050405020304" pitchFamily="18" charset="0"/>
              </a:rPr>
              <a:t>Funcionamiento de Teclados, mouse</a:t>
            </a:r>
            <a:endParaRPr lang="es-EC" sz="6600" dirty="0"/>
          </a:p>
        </p:txBody>
      </p:sp>
      <p:sp>
        <p:nvSpPr>
          <p:cNvPr id="3" name="Marcador de contenido 2">
            <a:extLst>
              <a:ext uri="{FF2B5EF4-FFF2-40B4-BE49-F238E27FC236}">
                <a16:creationId xmlns:a16="http://schemas.microsoft.com/office/drawing/2014/main" id="{3CEAA9B7-CC17-42EC-AD53-CFA3AE8A5D4C}"/>
              </a:ext>
            </a:extLst>
          </p:cNvPr>
          <p:cNvSpPr>
            <a:spLocks noGrp="1"/>
          </p:cNvSpPr>
          <p:nvPr>
            <p:ph idx="1"/>
          </p:nvPr>
        </p:nvSpPr>
        <p:spPr/>
        <p:txBody>
          <a:bodyPr/>
          <a:lstStyle/>
          <a:p>
            <a:pPr marL="0" indent="0">
              <a:buNone/>
            </a:pPr>
            <a:r>
              <a:rPr lang="es-EC" sz="1800" dirty="0">
                <a:effectLst/>
                <a:latin typeface="Times New Roman" panose="02020603050405020304" pitchFamily="18" charset="0"/>
                <a:ea typeface="Calibri" panose="020F0502020204030204" pitchFamily="34" charset="0"/>
              </a:rPr>
              <a:t>El ratón o Mouse informático es un dispositivo señalador o de entrada, recibe esta denominación por su apariencia. Para poder indicar la trayectoria que recorrió, a medida que se desplaza, el Mouse debe enviar al computador señales eléctricas binarias que permitan reconstruir su trayectoria, con el fin que la misma sea repetida por una flecha en el monitor. Para ello el Mouse debe realizar dos funciones:</a:t>
            </a:r>
            <a:endParaRPr lang="es-EC" sz="1800" dirty="0">
              <a:effectLst/>
              <a:latin typeface="Calibri" panose="020F0502020204030204" pitchFamily="34" charset="0"/>
              <a:ea typeface="Calibri" panose="020F0502020204030204" pitchFamily="34" charset="0"/>
            </a:endParaRPr>
          </a:p>
          <a:p>
            <a:pPr marL="0" indent="0">
              <a:buNone/>
            </a:pPr>
            <a:r>
              <a:rPr lang="es-EC" sz="1800" dirty="0">
                <a:effectLst/>
                <a:latin typeface="Times New Roman" panose="02020603050405020304" pitchFamily="18" charset="0"/>
                <a:ea typeface="Calibri" panose="020F0502020204030204" pitchFamily="34" charset="0"/>
              </a:rPr>
              <a:t>En primer lugar debe generar, por cada fracción de milímetro que se mueve, uno o más pulsos eléctricos (CONVERSIÓN ANALÓGICA-DIGITAL).</a:t>
            </a:r>
            <a:endParaRPr lang="es-EC" sz="1800" dirty="0">
              <a:effectLst/>
              <a:latin typeface="Calibri" panose="020F0502020204030204" pitchFamily="34" charset="0"/>
              <a:ea typeface="Calibri" panose="020F0502020204030204" pitchFamily="34" charset="0"/>
            </a:endParaRPr>
          </a:p>
          <a:p>
            <a:pPr marL="0" indent="0">
              <a:buNone/>
            </a:pPr>
            <a:endParaRPr lang="es-EC" dirty="0"/>
          </a:p>
        </p:txBody>
      </p:sp>
      <p:pic>
        <p:nvPicPr>
          <p:cNvPr id="4" name="Picture 255">
            <a:extLst>
              <a:ext uri="{FF2B5EF4-FFF2-40B4-BE49-F238E27FC236}">
                <a16:creationId xmlns:a16="http://schemas.microsoft.com/office/drawing/2014/main" id="{FC293CB2-C5EB-48FF-A721-A28BD20B5529}"/>
              </a:ext>
            </a:extLst>
          </p:cNvPr>
          <p:cNvPicPr/>
          <p:nvPr/>
        </p:nvPicPr>
        <p:blipFill>
          <a:blip r:embed="rId2"/>
          <a:stretch>
            <a:fillRect/>
          </a:stretch>
        </p:blipFill>
        <p:spPr>
          <a:xfrm>
            <a:off x="2825564" y="3689723"/>
            <a:ext cx="6058460" cy="2982446"/>
          </a:xfrm>
          <a:prstGeom prst="rect">
            <a:avLst/>
          </a:prstGeom>
        </p:spPr>
      </p:pic>
    </p:spTree>
    <p:extLst>
      <p:ext uri="{BB962C8B-B14F-4D97-AF65-F5344CB8AC3E}">
        <p14:creationId xmlns:p14="http://schemas.microsoft.com/office/powerpoint/2010/main" val="92285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A8A144-F2B2-414A-BDB1-BD0D14A0BD8B}"/>
              </a:ext>
            </a:extLst>
          </p:cNvPr>
          <p:cNvSpPr>
            <a:spLocks noGrp="1"/>
          </p:cNvSpPr>
          <p:nvPr>
            <p:ph idx="1"/>
          </p:nvPr>
        </p:nvSpPr>
        <p:spPr>
          <a:xfrm>
            <a:off x="407894" y="391272"/>
            <a:ext cx="10515600" cy="4351338"/>
          </a:xfrm>
        </p:spPr>
        <p:txBody>
          <a:bodyPr/>
          <a:lstStyle/>
          <a:p>
            <a:r>
              <a:rPr lang="es-EC" sz="1800" b="1" dirty="0">
                <a:solidFill>
                  <a:srgbClr val="FF0000"/>
                </a:solidFill>
                <a:effectLst/>
                <a:latin typeface="Times New Roman" panose="02020603050405020304" pitchFamily="18" charset="0"/>
                <a:ea typeface="Calibri" panose="020F0502020204030204" pitchFamily="34" charset="0"/>
              </a:rPr>
              <a:t>Ratones mecánicos. </a:t>
            </a:r>
            <a:r>
              <a:rPr lang="es-EC" sz="1800" dirty="0">
                <a:effectLst/>
                <a:latin typeface="Times New Roman" panose="02020603050405020304" pitchFamily="18" charset="0"/>
                <a:ea typeface="Calibri" panose="020F0502020204030204" pitchFamily="34" charset="0"/>
              </a:rPr>
              <a:t>Los ratones mecánicos constan de una bola situada en su parte inferior. La bola, al moverse el ratón, roza unos contactos en forma de rueda que indican el movimiento del cursor en la pantalla del sistema informático</a:t>
            </a:r>
            <a:endParaRPr lang="es-EC" sz="1800" dirty="0">
              <a:effectLst/>
              <a:latin typeface="Calibri" panose="020F0502020204030204" pitchFamily="34" charset="0"/>
              <a:ea typeface="Calibri" panose="020F0502020204030204" pitchFamily="34" charset="0"/>
            </a:endParaRPr>
          </a:p>
          <a:p>
            <a:endParaRPr lang="es-EC" dirty="0"/>
          </a:p>
          <a:p>
            <a:endParaRPr lang="es-EC" dirty="0"/>
          </a:p>
          <a:p>
            <a:endParaRPr lang="es-EC" dirty="0"/>
          </a:p>
          <a:p>
            <a:endParaRPr lang="es-EC" dirty="0"/>
          </a:p>
          <a:p>
            <a:r>
              <a:rPr lang="es-EC" sz="1800" b="1" dirty="0">
                <a:solidFill>
                  <a:srgbClr val="FF0000"/>
                </a:solidFill>
                <a:effectLst/>
                <a:latin typeface="Times New Roman" panose="02020603050405020304" pitchFamily="18" charset="0"/>
                <a:ea typeface="Arial" panose="020B0604020202020204" pitchFamily="34" charset="0"/>
              </a:rPr>
              <a:t>Ratones ópticos.</a:t>
            </a:r>
            <a:r>
              <a:rPr lang="es-EC" sz="1800" dirty="0">
                <a:effectLst/>
                <a:latin typeface="Times New Roman" panose="02020603050405020304" pitchFamily="18" charset="0"/>
                <a:ea typeface="Calibri" panose="020F0502020204030204" pitchFamily="34" charset="0"/>
              </a:rPr>
              <a:t> </a:t>
            </a:r>
            <a:r>
              <a:rPr lang="es-EC" sz="1800" dirty="0">
                <a:solidFill>
                  <a:srgbClr val="3C4043"/>
                </a:solidFill>
                <a:effectLst/>
                <a:latin typeface="Times New Roman" panose="02020603050405020304" pitchFamily="18" charset="0"/>
                <a:ea typeface="Arial" panose="020B0604020202020204" pitchFamily="34" charset="0"/>
              </a:rPr>
              <a:t>Los ratones ópticos tienen un pequeño haz de luz láser en lugar de la bola rodante de los mecánicos. Un sensor óptico situado dentro del cuerpo del ratón detecta el movimiento del reflejo al mover el ratón sobre el espejo e indica la posición del cursor en la pantalla de la computadora. Una limitación de los ratones ópticos es que han de situarse sobre una superficie que refleje el haz de luz. Por ello, los fabricantes generalmente los entregan con una pequeña plantilla en forma de espejo.</a:t>
            </a:r>
            <a:endParaRPr lang="es-EC" sz="1800" dirty="0">
              <a:effectLst/>
              <a:latin typeface="Calibri" panose="020F0502020204030204" pitchFamily="34" charset="0"/>
              <a:ea typeface="Calibri" panose="020F0502020204030204" pitchFamily="34" charset="0"/>
            </a:endParaRPr>
          </a:p>
          <a:p>
            <a:endParaRPr lang="es-EC" dirty="0"/>
          </a:p>
        </p:txBody>
      </p:sp>
      <p:pic>
        <p:nvPicPr>
          <p:cNvPr id="4" name="Picture 4709">
            <a:extLst>
              <a:ext uri="{FF2B5EF4-FFF2-40B4-BE49-F238E27FC236}">
                <a16:creationId xmlns:a16="http://schemas.microsoft.com/office/drawing/2014/main" id="{B1D3854E-501A-47C4-9F91-48BCC752AC17}"/>
              </a:ext>
            </a:extLst>
          </p:cNvPr>
          <p:cNvPicPr/>
          <p:nvPr/>
        </p:nvPicPr>
        <p:blipFill>
          <a:blip r:embed="rId2"/>
          <a:stretch>
            <a:fillRect/>
          </a:stretch>
        </p:blipFill>
        <p:spPr>
          <a:xfrm>
            <a:off x="407894" y="1390705"/>
            <a:ext cx="3736340" cy="1423035"/>
          </a:xfrm>
          <a:prstGeom prst="rect">
            <a:avLst/>
          </a:prstGeom>
        </p:spPr>
      </p:pic>
      <p:pic>
        <p:nvPicPr>
          <p:cNvPr id="5" name="Picture 278">
            <a:extLst>
              <a:ext uri="{FF2B5EF4-FFF2-40B4-BE49-F238E27FC236}">
                <a16:creationId xmlns:a16="http://schemas.microsoft.com/office/drawing/2014/main" id="{750E5A97-CA3F-4B5D-B50D-63B596FCFB27}"/>
              </a:ext>
            </a:extLst>
          </p:cNvPr>
          <p:cNvPicPr/>
          <p:nvPr/>
        </p:nvPicPr>
        <p:blipFill>
          <a:blip r:embed="rId3"/>
          <a:stretch>
            <a:fillRect/>
          </a:stretch>
        </p:blipFill>
        <p:spPr>
          <a:xfrm>
            <a:off x="647289" y="4860980"/>
            <a:ext cx="3257550" cy="1762125"/>
          </a:xfrm>
          <a:prstGeom prst="rect">
            <a:avLst/>
          </a:prstGeom>
        </p:spPr>
      </p:pic>
    </p:spTree>
    <p:extLst>
      <p:ext uri="{BB962C8B-B14F-4D97-AF65-F5344CB8AC3E}">
        <p14:creationId xmlns:p14="http://schemas.microsoft.com/office/powerpoint/2010/main" val="243684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5076BB-976E-442A-A1E7-FD873552A2FC}"/>
              </a:ext>
            </a:extLst>
          </p:cNvPr>
          <p:cNvSpPr>
            <a:spLocks noGrp="1"/>
          </p:cNvSpPr>
          <p:nvPr>
            <p:ph idx="1"/>
          </p:nvPr>
        </p:nvSpPr>
        <p:spPr>
          <a:xfrm>
            <a:off x="273424" y="158189"/>
            <a:ext cx="10515600" cy="4351338"/>
          </a:xfrm>
        </p:spPr>
        <p:txBody>
          <a:bodyPr>
            <a:normAutofit lnSpcReduction="10000"/>
          </a:bodyPr>
          <a:lstStyle/>
          <a:p>
            <a:r>
              <a:rPr lang="es-EC" sz="1800" b="1" dirty="0">
                <a:solidFill>
                  <a:srgbClr val="FF0000"/>
                </a:solidFill>
                <a:effectLst/>
                <a:latin typeface="Times New Roman" panose="02020603050405020304" pitchFamily="18" charset="0"/>
                <a:ea typeface="Calibri" panose="020F0502020204030204" pitchFamily="34" charset="0"/>
              </a:rPr>
              <a:t>Ratón láser</a:t>
            </a:r>
            <a:r>
              <a:rPr lang="es-EC" sz="1800" dirty="0">
                <a:solidFill>
                  <a:srgbClr val="FF0000"/>
                </a:solidFill>
                <a:effectLst/>
                <a:latin typeface="Times New Roman" panose="02020603050405020304" pitchFamily="18" charset="0"/>
                <a:ea typeface="Calibri" panose="020F0502020204030204" pitchFamily="34" charset="0"/>
              </a:rPr>
              <a:t> </a:t>
            </a:r>
            <a:r>
              <a:rPr lang="es-EC" sz="1800" dirty="0">
                <a:effectLst/>
                <a:latin typeface="Times New Roman" panose="02020603050405020304" pitchFamily="18" charset="0"/>
                <a:ea typeface="Calibri" panose="020F0502020204030204" pitchFamily="34" charset="0"/>
              </a:rPr>
              <a:t>Es un tipo de dispositivo de puntero informático que utiliza un rayo láser en lugar de una bola para seguir el movimiento de la mano del usuario. Este tipo de ratones se están volviendo cada vez más comunes porque se percibe que tienen una mejor capacidad de seguimiento. Además, no están tan sujetos al engomado y la posterior distorsión de la señal como los ratones de bola convencionales. La falta de partes móviles también las hace mucho menos propensas a sufrir daños.</a:t>
            </a:r>
            <a:endParaRPr lang="es-EC" sz="1800" dirty="0">
              <a:effectLst/>
              <a:latin typeface="Calibri" panose="020F0502020204030204" pitchFamily="34" charset="0"/>
              <a:ea typeface="Calibri" panose="020F0502020204030204" pitchFamily="34" charset="0"/>
            </a:endParaRPr>
          </a:p>
          <a:p>
            <a:endParaRPr lang="es-EC" dirty="0"/>
          </a:p>
          <a:p>
            <a:endParaRPr lang="es-EC" dirty="0"/>
          </a:p>
          <a:p>
            <a:endParaRPr lang="es-EC" dirty="0"/>
          </a:p>
          <a:p>
            <a:r>
              <a:rPr lang="es-EC" sz="1800" b="1" dirty="0">
                <a:solidFill>
                  <a:srgbClr val="FF0000"/>
                </a:solidFill>
                <a:effectLst/>
                <a:latin typeface="Times New Roman" panose="02020603050405020304" pitchFamily="18" charset="0"/>
              </a:rPr>
              <a:t>EL RATÓN MÁS CARO DEL MUNDO</a:t>
            </a:r>
            <a:endParaRPr lang="es-EC" sz="1800" b="1" dirty="0">
              <a:effectLst/>
              <a:latin typeface="Calibri" panose="020F0502020204030204" pitchFamily="34" charset="0"/>
            </a:endParaRPr>
          </a:p>
          <a:p>
            <a:pPr marL="0" indent="0">
              <a:buNone/>
            </a:pPr>
            <a:r>
              <a:rPr lang="es-EC" sz="1800" dirty="0">
                <a:effectLst/>
                <a:latin typeface="Times New Roman" panose="02020603050405020304" pitchFamily="18" charset="0"/>
                <a:ea typeface="Calibri" panose="020F0502020204030204" pitchFamily="34" charset="0"/>
              </a:rPr>
              <a:t>Pat, una empresa suiza, presenta un ratón al alcance de muy pocas personas que estén muy acaudaladas y no sepan en qué gastar el dinero. Cuesta 18.600€ y se conoce como "</a:t>
            </a:r>
            <a:r>
              <a:rPr lang="es-EC" sz="1800" dirty="0" err="1">
                <a:effectLst/>
                <a:latin typeface="Times New Roman" panose="02020603050405020304" pitchFamily="18" charset="0"/>
                <a:ea typeface="Calibri" panose="020F0502020204030204" pitchFamily="34" charset="0"/>
              </a:rPr>
              <a:t>Diamond</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Flower</a:t>
            </a:r>
            <a:r>
              <a:rPr lang="es-EC" sz="1800" dirty="0">
                <a:effectLst/>
                <a:latin typeface="Times New Roman" panose="02020603050405020304" pitchFamily="18" charset="0"/>
                <a:ea typeface="Calibri" panose="020F0502020204030204" pitchFamily="34" charset="0"/>
              </a:rPr>
              <a:t>", tiene una variante llamada "</a:t>
            </a:r>
            <a:r>
              <a:rPr lang="es-EC" sz="1800" dirty="0" err="1">
                <a:effectLst/>
                <a:latin typeface="Times New Roman" panose="02020603050405020304" pitchFamily="18" charset="0"/>
                <a:ea typeface="Calibri" panose="020F0502020204030204" pitchFamily="34" charset="0"/>
              </a:rPr>
              <a:t>Scattered</a:t>
            </a:r>
            <a:r>
              <a:rPr lang="es-EC" sz="1800" dirty="0">
                <a:effectLst/>
                <a:latin typeface="Times New Roman" panose="02020603050405020304" pitchFamily="18" charset="0"/>
                <a:ea typeface="Calibri" panose="020F0502020204030204" pitchFamily="34" charset="0"/>
              </a:rPr>
              <a:t> </a:t>
            </a:r>
            <a:r>
              <a:rPr lang="es-EC" sz="1800" dirty="0" err="1">
                <a:effectLst/>
                <a:latin typeface="Times New Roman" panose="02020603050405020304" pitchFamily="18" charset="0"/>
                <a:ea typeface="Calibri" panose="020F0502020204030204" pitchFamily="34" charset="0"/>
              </a:rPr>
              <a:t>Diamond</a:t>
            </a:r>
            <a:r>
              <a:rPr lang="es-EC" sz="1800" dirty="0">
                <a:effectLst/>
                <a:latin typeface="Times New Roman" panose="02020603050405020304" pitchFamily="18" charset="0"/>
                <a:ea typeface="Calibri" panose="020F0502020204030204" pitchFamily="34" charset="0"/>
              </a:rPr>
              <a:t>".</a:t>
            </a:r>
            <a:endParaRPr lang="es-EC" sz="1800" dirty="0">
              <a:effectLst/>
              <a:latin typeface="Calibri" panose="020F0502020204030204" pitchFamily="34" charset="0"/>
              <a:ea typeface="Calibri" panose="020F0502020204030204" pitchFamily="34" charset="0"/>
            </a:endParaRPr>
          </a:p>
          <a:p>
            <a:pPr marL="0" indent="0">
              <a:buNone/>
            </a:pPr>
            <a:r>
              <a:rPr lang="es-EC" sz="1800" dirty="0">
                <a:solidFill>
                  <a:srgbClr val="333333"/>
                </a:solidFill>
                <a:effectLst/>
                <a:latin typeface="Times New Roman" panose="02020603050405020304" pitchFamily="18" charset="0"/>
                <a:ea typeface="Calibri" panose="020F0502020204030204" pitchFamily="34" charset="0"/>
              </a:rPr>
              <a:t>Tiene de especial el estar recubierto de oro blanco de 18 kilates y tiene 59 diamantes</a:t>
            </a:r>
          </a:p>
          <a:p>
            <a:pPr marL="0" indent="0">
              <a:buNone/>
            </a:pPr>
            <a:endParaRPr lang="es-EC" sz="1800" dirty="0">
              <a:solidFill>
                <a:srgbClr val="333333"/>
              </a:solidFill>
              <a:latin typeface="Times New Roman" panose="02020603050405020304" pitchFamily="18" charset="0"/>
              <a:ea typeface="Calibri" panose="020F0502020204030204" pitchFamily="34" charset="0"/>
            </a:endParaRPr>
          </a:p>
          <a:p>
            <a:pPr marL="0" indent="0">
              <a:buNone/>
            </a:pPr>
            <a:endParaRPr lang="es-EC" sz="1800" dirty="0">
              <a:effectLst/>
              <a:latin typeface="Calibri" panose="020F0502020204030204" pitchFamily="34" charset="0"/>
              <a:ea typeface="Calibri" panose="020F0502020204030204" pitchFamily="34" charset="0"/>
            </a:endParaRPr>
          </a:p>
          <a:p>
            <a:endParaRPr lang="es-EC" dirty="0"/>
          </a:p>
        </p:txBody>
      </p:sp>
      <p:pic>
        <p:nvPicPr>
          <p:cNvPr id="4" name="Picture 280">
            <a:extLst>
              <a:ext uri="{FF2B5EF4-FFF2-40B4-BE49-F238E27FC236}">
                <a16:creationId xmlns:a16="http://schemas.microsoft.com/office/drawing/2014/main" id="{8F0F9BA6-F819-4D10-B32C-4EC7D86700CA}"/>
              </a:ext>
            </a:extLst>
          </p:cNvPr>
          <p:cNvPicPr/>
          <p:nvPr/>
        </p:nvPicPr>
        <p:blipFill>
          <a:blip r:embed="rId2"/>
          <a:stretch>
            <a:fillRect/>
          </a:stretch>
        </p:blipFill>
        <p:spPr>
          <a:xfrm>
            <a:off x="607359" y="1412502"/>
            <a:ext cx="3429000" cy="1200150"/>
          </a:xfrm>
          <a:prstGeom prst="rect">
            <a:avLst/>
          </a:prstGeom>
        </p:spPr>
      </p:pic>
      <p:pic>
        <p:nvPicPr>
          <p:cNvPr id="5" name="Picture 367">
            <a:extLst>
              <a:ext uri="{FF2B5EF4-FFF2-40B4-BE49-F238E27FC236}">
                <a16:creationId xmlns:a16="http://schemas.microsoft.com/office/drawing/2014/main" id="{CA572AE6-A583-49F8-9EA5-38C4A0A433FB}"/>
              </a:ext>
            </a:extLst>
          </p:cNvPr>
          <p:cNvPicPr/>
          <p:nvPr/>
        </p:nvPicPr>
        <p:blipFill>
          <a:blip r:embed="rId3"/>
          <a:stretch>
            <a:fillRect/>
          </a:stretch>
        </p:blipFill>
        <p:spPr>
          <a:xfrm>
            <a:off x="607359" y="4430525"/>
            <a:ext cx="2800350" cy="1457325"/>
          </a:xfrm>
          <a:prstGeom prst="rect">
            <a:avLst/>
          </a:prstGeom>
        </p:spPr>
      </p:pic>
    </p:spTree>
    <p:extLst>
      <p:ext uri="{BB962C8B-B14F-4D97-AF65-F5344CB8AC3E}">
        <p14:creationId xmlns:p14="http://schemas.microsoft.com/office/powerpoint/2010/main" val="282343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2C11A-4E7E-40EA-9076-FD20B930DD7D}"/>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Funcionamiento de teclados</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3F05585B-7396-46D5-9B22-84FA6B785BFB}"/>
              </a:ext>
            </a:extLst>
          </p:cNvPr>
          <p:cNvSpPr>
            <a:spLocks noGrp="1"/>
          </p:cNvSpPr>
          <p:nvPr>
            <p:ph idx="1"/>
          </p:nvPr>
        </p:nvSpPr>
        <p:spPr/>
        <p:txBody>
          <a:bodyPr>
            <a:normAutofit/>
          </a:bodyPr>
          <a:lstStyle/>
          <a:p>
            <a:pPr marL="0" indent="0">
              <a:buNone/>
            </a:pPr>
            <a:r>
              <a:rPr lang="es-ES" sz="2400" i="0" dirty="0">
                <a:effectLst/>
                <a:latin typeface="Arial" panose="020B0604020202020204" pitchFamily="34" charset="0"/>
              </a:rPr>
              <a:t>En </a:t>
            </a:r>
            <a:r>
              <a:rPr lang="es-ES" sz="2400" dirty="0">
                <a:latin typeface="Arial" panose="020B0604020202020204" pitchFamily="34" charset="0"/>
              </a:rPr>
              <a:t>informática</a:t>
            </a:r>
            <a:r>
              <a:rPr lang="es-ES" sz="2400" i="0" dirty="0">
                <a:effectLst/>
                <a:latin typeface="Arial" panose="020B0604020202020204" pitchFamily="34" charset="0"/>
              </a:rPr>
              <a:t>, un teclado es un dispositivo de entrada, en parte inspirado en el teclado de las máquinas de escribir, que utiliza un sistema de puntadas o márgenes, para que actúen como palancas mecánicas o interruptores electrónicos que envían toda la información a la </a:t>
            </a:r>
            <a:r>
              <a:rPr lang="es-ES" sz="2400" dirty="0">
                <a:latin typeface="Arial" panose="020B0604020202020204" pitchFamily="34" charset="0"/>
              </a:rPr>
              <a:t>computadora</a:t>
            </a:r>
            <a:r>
              <a:rPr lang="es-ES" sz="2400" i="0" dirty="0">
                <a:effectLst/>
                <a:latin typeface="Arial" panose="020B0604020202020204" pitchFamily="34" charset="0"/>
              </a:rPr>
              <a:t> o al </a:t>
            </a:r>
            <a:r>
              <a:rPr lang="es-ES" sz="2400" dirty="0">
                <a:latin typeface="Arial" panose="020B0604020202020204" pitchFamily="34" charset="0"/>
              </a:rPr>
              <a:t>teléfono móvil</a:t>
            </a:r>
            <a:r>
              <a:rPr lang="es-ES" sz="2400" i="0" dirty="0">
                <a:effectLst/>
                <a:latin typeface="Arial" panose="020B0604020202020204" pitchFamily="34" charset="0"/>
              </a:rPr>
              <a:t>. Presenta teclas alfanuméricas (letras y números), de puntuación (punto, coma, dos puntos entre otras) y teclas especiales (las cuales cumplen ciertas funciones o se combinan en conjunto para lograr una función y evitar el uso del </a:t>
            </a:r>
            <a:r>
              <a:rPr lang="es-ES" sz="2400" dirty="0">
                <a:latin typeface="Arial" panose="020B0604020202020204" pitchFamily="34" charset="0"/>
              </a:rPr>
              <a:t>ratón</a:t>
            </a:r>
            <a:r>
              <a:rPr lang="es-ES" sz="2400" i="0" dirty="0">
                <a:effectLst/>
                <a:latin typeface="Arial" panose="020B0604020202020204" pitchFamily="34" charset="0"/>
              </a:rPr>
              <a:t>).</a:t>
            </a:r>
            <a:endParaRPr lang="es-EC" sz="2400" dirty="0"/>
          </a:p>
        </p:txBody>
      </p:sp>
    </p:spTree>
    <p:extLst>
      <p:ext uri="{BB962C8B-B14F-4D97-AF65-F5344CB8AC3E}">
        <p14:creationId xmlns:p14="http://schemas.microsoft.com/office/powerpoint/2010/main" val="158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3C40D-C801-46CE-8EE7-789ADAA88F37}"/>
              </a:ext>
            </a:extLst>
          </p:cNvPr>
          <p:cNvSpPr>
            <a:spLocks noGrp="1"/>
          </p:cNvSpPr>
          <p:nvPr>
            <p:ph type="title"/>
          </p:nvPr>
        </p:nvSpPr>
        <p:spPr/>
        <p:txBody>
          <a:bodyPr/>
          <a:lstStyle/>
          <a:p>
            <a:r>
              <a:rPr kumimoji="0" lang="es-EC" altLang="es-EC" sz="4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Tipos de teclado</a:t>
            </a:r>
            <a:endParaRPr lang="es-EC" dirty="0">
              <a:solidFill>
                <a:srgbClr val="FF0000"/>
              </a:solidFill>
              <a:latin typeface="Times New Roman" panose="02020603050405020304" pitchFamily="18" charset="0"/>
              <a:cs typeface="Times New Roman" panose="02020603050405020304" pitchFamily="18" charset="0"/>
            </a:endParaRPr>
          </a:p>
        </p:txBody>
      </p:sp>
      <p:sp>
        <p:nvSpPr>
          <p:cNvPr id="7" name="Marcador de contenido 6">
            <a:extLst>
              <a:ext uri="{FF2B5EF4-FFF2-40B4-BE49-F238E27FC236}">
                <a16:creationId xmlns:a16="http://schemas.microsoft.com/office/drawing/2014/main" id="{91509518-0C9A-498D-B098-C1934DE0164E}"/>
              </a:ext>
            </a:extLst>
          </p:cNvPr>
          <p:cNvSpPr>
            <a:spLocks noGrp="1"/>
          </p:cNvSpPr>
          <p:nvPr>
            <p:ph idx="1"/>
          </p:nvPr>
        </p:nvSpPr>
        <p:spPr/>
        <p:txBody>
          <a:bodyPr>
            <a:normAutofit/>
          </a:bodyPr>
          <a:lstStyle/>
          <a:p>
            <a:pPr algn="l">
              <a:buFont typeface="Wingdings" panose="05000000000000000000" pitchFamily="2" charset="2"/>
              <a:buChar char="§"/>
            </a:pPr>
            <a:r>
              <a:rPr lang="es-ES" b="1" dirty="0">
                <a:solidFill>
                  <a:srgbClr val="FF0000"/>
                </a:solidFill>
              </a:rPr>
              <a:t>Teclado ergonómico: </a:t>
            </a:r>
            <a:r>
              <a:rPr lang="es-ES" sz="2000" b="0" i="0" dirty="0">
                <a:solidFill>
                  <a:srgbClr val="222222"/>
                </a:solidFill>
                <a:effectLst/>
                <a:latin typeface="Lato" panose="020F0502020204030203" pitchFamily="34" charset="0"/>
              </a:rPr>
              <a:t>Un teclado mal diseñado no sólo puede hacer que sea más difícil de mecanografiar, sino que también puede causar una tensión excesiva en tus dedos, manos y muñecas. Con el tiempo, mecanografiar con un teclado mal diseñado puede llevar al síndrome del túnel carpiano, que es un entumecimiento y hormigueo en la mano y el brazo causado por un nervio pinchado en la muñeca. Mediante el uso de un teclado ergonómico, ayudas a aliviar el estrés en tus muñecas y manos - es más cómodo, más eficiente y menos probable que resulte en daños a largo plazo.</a:t>
            </a:r>
          </a:p>
          <a:p>
            <a:pPr marL="0" indent="0">
              <a:buNone/>
            </a:pPr>
            <a:br>
              <a:rPr lang="es-ES" dirty="0"/>
            </a:br>
            <a:endParaRPr lang="es-EC" dirty="0"/>
          </a:p>
        </p:txBody>
      </p:sp>
      <p:pic>
        <p:nvPicPr>
          <p:cNvPr id="9" name="Picture 2">
            <a:extLst>
              <a:ext uri="{FF2B5EF4-FFF2-40B4-BE49-F238E27FC236}">
                <a16:creationId xmlns:a16="http://schemas.microsoft.com/office/drawing/2014/main" id="{4ABA2071-95E9-461F-8D47-6BE73E29A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79" y="4039426"/>
            <a:ext cx="4629149" cy="245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413311" y="-181536"/>
            <a:ext cx="5365377" cy="1325563"/>
          </a:xfrm>
        </p:spPr>
        <p:txBody>
          <a:bodyPr>
            <a:normAutofit/>
          </a:bodyPr>
          <a:lstStyle/>
          <a:p>
            <a:pPr algn="just"/>
            <a:r>
              <a:rPr lang="es-EC" sz="2800" spc="15" dirty="0">
                <a:solidFill>
                  <a:srgbClr val="3C4043"/>
                </a:solidFill>
                <a:effectLst/>
                <a:latin typeface="Roboto" panose="02000000000000000000" pitchFamily="2" charset="0"/>
                <a:ea typeface="Times New Roman" panose="02020603050405020304" pitchFamily="18" charset="0"/>
              </a:rPr>
              <a:t>  </a:t>
            </a:r>
            <a:r>
              <a:rPr lang="es-EC" sz="2800" b="1" spc="15" dirty="0">
                <a:solidFill>
                  <a:srgbClr val="FF0000"/>
                </a:solidFill>
                <a:effectLst/>
                <a:latin typeface="Times New Roman" panose="02020603050405020304" pitchFamily="18" charset="0"/>
                <a:ea typeface="Times New Roman" panose="02020603050405020304" pitchFamily="18" charset="0"/>
              </a:rPr>
              <a:t>Funcionamiento de Impresoras</a:t>
            </a:r>
            <a:endParaRPr lang="es-EC" sz="2800" dirty="0">
              <a:effectLst/>
              <a:latin typeface="Times New Roman" panose="02020603050405020304" pitchFamily="18" charset="0"/>
              <a:ea typeface="Times New Roman" panose="02020603050405020304" pitchFamily="18" charset="0"/>
            </a:endParaRPr>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721659" y="1089957"/>
            <a:ext cx="10905565" cy="4351338"/>
          </a:xfrm>
        </p:spPr>
        <p:txBody>
          <a:bodyPr>
            <a:normAutofit/>
          </a:bodyPr>
          <a:lstStyle/>
          <a:p>
            <a:pPr marL="0" indent="0">
              <a:spcBef>
                <a:spcPts val="600"/>
              </a:spcBef>
              <a:spcAft>
                <a:spcPts val="600"/>
              </a:spcAft>
              <a:buNone/>
            </a:pPr>
            <a:r>
              <a:rPr lang="es-EC" sz="1800" dirty="0">
                <a:effectLst/>
                <a:latin typeface="Arial" panose="020B0604020202020204" pitchFamily="34" charset="0"/>
                <a:ea typeface="Times New Roman" panose="02020603050405020304" pitchFamily="18" charset="0"/>
              </a:rPr>
              <a:t>Una impresora es un </a:t>
            </a:r>
            <a:r>
              <a:rPr lang="es-EC" sz="1800" dirty="0">
                <a:latin typeface="Arial" panose="020B0604020202020204" pitchFamily="34" charset="0"/>
                <a:ea typeface="Times New Roman" panose="02020603050405020304" pitchFamily="18" charset="0"/>
              </a:rPr>
              <a:t>dispositivo periférico</a:t>
            </a:r>
            <a:r>
              <a:rPr lang="es-EC" sz="1800" dirty="0">
                <a:effectLst/>
                <a:latin typeface="Arial" panose="020B0604020202020204" pitchFamily="34" charset="0"/>
                <a:ea typeface="Times New Roman" panose="02020603050405020304" pitchFamily="18" charset="0"/>
              </a:rPr>
              <a:t> de salida del </a:t>
            </a:r>
            <a:r>
              <a:rPr lang="es-EC" sz="1800" dirty="0">
                <a:latin typeface="Arial" panose="020B0604020202020204" pitchFamily="34" charset="0"/>
                <a:ea typeface="Times New Roman" panose="02020603050405020304" pitchFamily="18" charset="0"/>
              </a:rPr>
              <a:t>ordenador</a:t>
            </a:r>
            <a:r>
              <a:rPr lang="es-EC" sz="1800" dirty="0">
                <a:effectLst/>
                <a:latin typeface="Arial" panose="020B0604020202020204" pitchFamily="34" charset="0"/>
                <a:ea typeface="Times New Roman" panose="02020603050405020304" pitchFamily="18" charset="0"/>
              </a:rPr>
              <a:t> que permite producir una gama permanente de textos o gráficos de documentos almacenados en un formato electrónico, imprimiéndolos en medios físicos, normalmente en </a:t>
            </a:r>
            <a:r>
              <a:rPr lang="es-EC" sz="1800" dirty="0">
                <a:latin typeface="Arial" panose="020B0604020202020204" pitchFamily="34" charset="0"/>
                <a:ea typeface="Times New Roman" panose="02020603050405020304" pitchFamily="18" charset="0"/>
              </a:rPr>
              <a:t>papel</a:t>
            </a:r>
            <a:r>
              <a:rPr lang="es-EC" sz="1800" dirty="0">
                <a:effectLst/>
                <a:latin typeface="Arial" panose="020B0604020202020204" pitchFamily="34" charset="0"/>
                <a:ea typeface="Times New Roman" panose="02020603050405020304" pitchFamily="18" charset="0"/>
              </a:rPr>
              <a:t>, utilizando </a:t>
            </a:r>
            <a:r>
              <a:rPr lang="es-EC" sz="1800" dirty="0">
                <a:latin typeface="Arial" panose="020B0604020202020204" pitchFamily="34" charset="0"/>
                <a:ea typeface="Times New Roman" panose="02020603050405020304" pitchFamily="18" charset="0"/>
              </a:rPr>
              <a:t>cartuchos de tinta</a:t>
            </a:r>
            <a:r>
              <a:rPr lang="es-EC" sz="1800" dirty="0">
                <a:effectLst/>
                <a:latin typeface="Arial" panose="020B0604020202020204" pitchFamily="34" charset="0"/>
                <a:ea typeface="Times New Roman" panose="02020603050405020304" pitchFamily="18" charset="0"/>
              </a:rPr>
              <a:t> o tecnología </a:t>
            </a:r>
            <a:r>
              <a:rPr lang="es-EC" sz="1800" dirty="0">
                <a:latin typeface="Arial" panose="020B0604020202020204" pitchFamily="34" charset="0"/>
                <a:ea typeface="Times New Roman" panose="02020603050405020304" pitchFamily="18" charset="0"/>
              </a:rPr>
              <a:t>láser</a:t>
            </a:r>
            <a:r>
              <a:rPr lang="es-EC" sz="1800" dirty="0">
                <a:effectLst/>
                <a:latin typeface="Arial" panose="020B0604020202020204" pitchFamily="34" charset="0"/>
                <a:ea typeface="Times New Roman" panose="02020603050405020304" pitchFamily="18" charset="0"/>
              </a:rPr>
              <a:t> (con </a:t>
            </a:r>
            <a:r>
              <a:rPr lang="es-EC" sz="1800" dirty="0">
                <a:latin typeface="Arial" panose="020B0604020202020204" pitchFamily="34" charset="0"/>
                <a:ea typeface="Times New Roman" panose="02020603050405020304" pitchFamily="18" charset="0"/>
              </a:rPr>
              <a:t>tóner</a:t>
            </a:r>
            <a:r>
              <a:rPr lang="es-EC" sz="1800" dirty="0">
                <a:effectLst/>
                <a:latin typeface="Arial" panose="020B0604020202020204" pitchFamily="34" charset="0"/>
                <a:ea typeface="Times New Roman" panose="02020603050405020304" pitchFamily="18" charset="0"/>
              </a:rPr>
              <a:t>).</a:t>
            </a:r>
            <a:endParaRPr lang="es-EC" sz="1800" dirty="0">
              <a:effectLst/>
              <a:latin typeface="Times New Roman" panose="02020603050405020304" pitchFamily="18" charset="0"/>
              <a:ea typeface="Times New Roman" panose="02020603050405020304" pitchFamily="18" charset="0"/>
            </a:endParaRPr>
          </a:p>
          <a:p>
            <a:pPr marL="0" indent="0" algn="l">
              <a:spcBef>
                <a:spcPts val="600"/>
              </a:spcBef>
              <a:spcAft>
                <a:spcPts val="600"/>
              </a:spcAft>
              <a:buNone/>
            </a:pPr>
            <a:r>
              <a:rPr lang="es-EC" sz="1800" dirty="0">
                <a:effectLst/>
                <a:latin typeface="Arial" panose="020B0604020202020204" pitchFamily="34" charset="0"/>
                <a:ea typeface="Times New Roman" panose="02020603050405020304" pitchFamily="18" charset="0"/>
              </a:rPr>
              <a:t>Muchas de las impresoras son usadas como periféricos de salida, y están permanentemente unidas al ordenador por un cable. Otras impresoras, llamadas impresoras de red, tienen una interfaz de red interno (típicamente inalámbricas o por cable ethernet), y que puede servir como un dispositivo para imprimir en papel algún documento para cualquier usuario de la red.</a:t>
            </a:r>
            <a:endParaRPr lang="es-EC" sz="1800" dirty="0">
              <a:effectLst/>
              <a:latin typeface="Times New Roman" panose="02020603050405020304" pitchFamily="18" charset="0"/>
              <a:ea typeface="Times New Roman" panose="02020603050405020304" pitchFamily="18" charset="0"/>
            </a:endParaRPr>
          </a:p>
          <a:p>
            <a:endParaRPr lang="es-EC" sz="2000" b="1"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E119D6CE-D9DD-4054-B7B8-4DF0FC939685}"/>
              </a:ext>
            </a:extLst>
          </p:cNvPr>
          <p:cNvPicPr/>
          <p:nvPr/>
        </p:nvPicPr>
        <p:blipFill>
          <a:blip r:embed="rId2">
            <a:extLst>
              <a:ext uri="{28A0092B-C50C-407E-A947-70E740481C1C}">
                <a14:useLocalDpi xmlns:a14="http://schemas.microsoft.com/office/drawing/2010/main" val="0"/>
              </a:ext>
            </a:extLst>
          </a:blip>
          <a:stretch>
            <a:fillRect/>
          </a:stretch>
        </p:blipFill>
        <p:spPr>
          <a:xfrm>
            <a:off x="3055322" y="3265626"/>
            <a:ext cx="5400040" cy="3251200"/>
          </a:xfrm>
          <a:prstGeom prst="rect">
            <a:avLst/>
          </a:prstGeom>
        </p:spPr>
      </p:pic>
    </p:spTree>
    <p:extLst>
      <p:ext uri="{BB962C8B-B14F-4D97-AF65-F5344CB8AC3E}">
        <p14:creationId xmlns:p14="http://schemas.microsoft.com/office/powerpoint/2010/main" val="192807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BB535F-7AFF-4D89-9375-F76951421DAD}"/>
              </a:ext>
            </a:extLst>
          </p:cNvPr>
          <p:cNvSpPr>
            <a:spLocks noGrp="1"/>
          </p:cNvSpPr>
          <p:nvPr>
            <p:ph idx="1"/>
          </p:nvPr>
        </p:nvSpPr>
        <p:spPr>
          <a:xfrm>
            <a:off x="343380" y="357000"/>
            <a:ext cx="5265802" cy="6143999"/>
          </a:xfrm>
        </p:spPr>
        <p:txBody>
          <a:bodyPr>
            <a:normAutofit/>
          </a:bodyPr>
          <a:lstStyle/>
          <a:p>
            <a:pPr marL="0" indent="0">
              <a:buNone/>
            </a:pPr>
            <a:r>
              <a:rPr lang="es-ES" sz="2000" b="1" i="0" dirty="0">
                <a:solidFill>
                  <a:srgbClr val="FF0000"/>
                </a:solidFill>
                <a:effectLst/>
                <a:latin typeface="Times New Roman" panose="02020603050405020304" pitchFamily="18" charset="0"/>
                <a:cs typeface="Times New Roman" panose="02020603050405020304" pitchFamily="18" charset="0"/>
              </a:rPr>
              <a:t>Teclado multimedia: </a:t>
            </a:r>
            <a:r>
              <a:rPr lang="es-ES" sz="2000" i="0" dirty="0">
                <a:effectLst/>
                <a:latin typeface="arial" panose="020B0604020202020204" pitchFamily="34" charset="0"/>
              </a:rPr>
              <a:t>Un teclado multimedia es aquel que añade teclas especiales para controlar funciones de los programas que estamos usando. Está diseñado para facilitar al usuario el acceso a los programas de uso más habitual. La característica definitoria de un teclado multimedia es su capacidad para controlar la música y el vídeo.</a:t>
            </a:r>
          </a:p>
          <a:p>
            <a:pPr marL="0" indent="0">
              <a:buNone/>
            </a:pPr>
            <a:endParaRPr lang="es-ES" sz="2000" dirty="0">
              <a:latin typeface="arial" panose="020B0604020202020204" pitchFamily="34" charset="0"/>
            </a:endParaRPr>
          </a:p>
          <a:p>
            <a:pPr marL="0" indent="0">
              <a:buNone/>
            </a:pPr>
            <a:endParaRPr lang="es-ES" sz="2000" dirty="0">
              <a:latin typeface="arial" panose="020B0604020202020204" pitchFamily="34" charset="0"/>
            </a:endParaRPr>
          </a:p>
          <a:p>
            <a:pPr marL="0" indent="0">
              <a:buNone/>
            </a:pPr>
            <a:endParaRPr lang="es-ES" sz="2000" dirty="0">
              <a:latin typeface="arial" panose="020B0604020202020204" pitchFamily="34" charset="0"/>
            </a:endParaRPr>
          </a:p>
          <a:p>
            <a:pPr marL="0" indent="0">
              <a:buNone/>
            </a:pPr>
            <a:endParaRPr lang="es-ES" sz="2000" dirty="0">
              <a:latin typeface="arial" panose="020B0604020202020204" pitchFamily="34" charset="0"/>
            </a:endParaRPr>
          </a:p>
        </p:txBody>
      </p:sp>
      <p:pic>
        <p:nvPicPr>
          <p:cNvPr id="4" name="Picture 3">
            <a:extLst>
              <a:ext uri="{FF2B5EF4-FFF2-40B4-BE49-F238E27FC236}">
                <a16:creationId xmlns:a16="http://schemas.microsoft.com/office/drawing/2014/main" id="{758C023B-ABB7-460D-B37A-FDE50C942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82" y="3428999"/>
            <a:ext cx="3766418" cy="2165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7D3C0CA-F77F-452A-9C7C-337D7B6DC1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55" t="22695" r="6729" b="12678"/>
          <a:stretch/>
        </p:blipFill>
        <p:spPr bwMode="auto">
          <a:xfrm>
            <a:off x="6517341" y="4701603"/>
            <a:ext cx="3414590" cy="2287423"/>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3B4DC423-69F7-451C-8D5C-FCE0E889B2D8}"/>
              </a:ext>
            </a:extLst>
          </p:cNvPr>
          <p:cNvSpPr txBox="1">
            <a:spLocks/>
          </p:cNvSpPr>
          <p:nvPr/>
        </p:nvSpPr>
        <p:spPr>
          <a:xfrm>
            <a:off x="6454588" y="-127094"/>
            <a:ext cx="5737412" cy="6143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000" dirty="0">
              <a:latin typeface="arial" panose="020B0604020202020204" pitchFamily="34" charset="0"/>
            </a:endParaRPr>
          </a:p>
          <a:p>
            <a:pPr marL="0" indent="0">
              <a:buNone/>
            </a:pPr>
            <a:r>
              <a:rPr lang="es-EC" sz="2000" b="1" i="0" dirty="0">
                <a:solidFill>
                  <a:srgbClr val="FF0000"/>
                </a:solidFill>
                <a:effectLst/>
                <a:latin typeface="Times New Roman" panose="02020603050405020304" pitchFamily="18" charset="0"/>
                <a:cs typeface="Times New Roman" panose="02020603050405020304" pitchFamily="18" charset="0"/>
              </a:rPr>
              <a:t>Teclado flexible: </a:t>
            </a:r>
            <a:r>
              <a:rPr lang="es-ES" sz="2000" b="0" i="0" dirty="0">
                <a:solidFill>
                  <a:srgbClr val="001133"/>
                </a:solidFill>
                <a:effectLst/>
                <a:latin typeface="Helvetica Neue"/>
              </a:rPr>
              <a:t>Son teclados de plástico suave o silicona que se puede doblar sobre sí mismo. Durante su uso, estos teclados pueden adaptarse a superficies irregulares, y son más resistentes a los líquidos que los teclados estándar. Estos también pueden ser conectados a dispositivos portátiles y teléfonos inteligentes. Algunos modelos pueden ser completamente sumergidos en agua, por lo que hospitales y laboratorios los usan, ya que pueden ser desinfectados. En función de la tecnología de sus teclas se pueden clasificar como teclados de cúpula de goma o teclados de membrana –capacitivos– y teclados de contacto metálico.</a:t>
            </a:r>
            <a:endParaRPr lang="es-EC"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87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1430E-4299-4341-AC26-4A5469F6C100}"/>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Buses de Datos</a:t>
            </a:r>
            <a:endParaRPr lang="es-EC" sz="6600" dirty="0"/>
          </a:p>
        </p:txBody>
      </p:sp>
      <p:sp>
        <p:nvSpPr>
          <p:cNvPr id="3" name="Marcador de contenido 2">
            <a:extLst>
              <a:ext uri="{FF2B5EF4-FFF2-40B4-BE49-F238E27FC236}">
                <a16:creationId xmlns:a16="http://schemas.microsoft.com/office/drawing/2014/main" id="{96B1D700-C92E-4705-AD1F-853B5E513F81}"/>
              </a:ext>
            </a:extLst>
          </p:cNvPr>
          <p:cNvSpPr>
            <a:spLocks noGrp="1"/>
          </p:cNvSpPr>
          <p:nvPr>
            <p:ph idx="1"/>
          </p:nvPr>
        </p:nvSpPr>
        <p:spPr/>
        <p:txBody>
          <a:bodyPr>
            <a:normAutofit lnSpcReduction="10000"/>
          </a:bodyPr>
          <a:lstStyle/>
          <a:p>
            <a:pPr marL="222250" marR="139065" indent="0">
              <a:lnSpc>
                <a:spcPct val="111000"/>
              </a:lnSpc>
              <a:spcAft>
                <a:spcPts val="55"/>
              </a:spcAft>
              <a:buNone/>
            </a:pPr>
            <a:r>
              <a:rPr lang="es-EC" sz="1800" dirty="0">
                <a:solidFill>
                  <a:srgbClr val="222222"/>
                </a:solidFill>
                <a:effectLst/>
                <a:latin typeface="Times New Roman" panose="02020603050405020304" pitchFamily="18" charset="0"/>
                <a:ea typeface="Arial" panose="020B0604020202020204" pitchFamily="34" charset="0"/>
              </a:rPr>
              <a:t>Es el término empleado en la informática para referirse a las conexiones físicas o canales que permiten la circulación de los datos que genera o utiliza un sistema informático para operar. Generalmente, se le llama buses a todo el cableado y apartado físico que conecta los componentes de una computadora, lo que además de permitir que sus distintas partes se encuentren unidas, minimiza la cantidad de rutas de comunicación que se necesitan entre ellos Existen dos tipos de transferencia en los buses:</a:t>
            </a:r>
            <a:endParaRPr lang="es-EC" sz="1800" dirty="0">
              <a:effectLst/>
              <a:latin typeface="Calibri" panose="020F0502020204030204" pitchFamily="34" charset="0"/>
              <a:ea typeface="Calibri" panose="020F0502020204030204" pitchFamily="34" charset="0"/>
            </a:endParaRPr>
          </a:p>
          <a:p>
            <a:pPr marL="342900" marR="69850" lvl="0" indent="-342900" fontAlgn="base">
              <a:lnSpc>
                <a:spcPct val="111000"/>
              </a:lnSpc>
              <a:spcAft>
                <a:spcPts val="55"/>
              </a:spcAft>
              <a:buClr>
                <a:srgbClr val="222222"/>
              </a:buClr>
              <a:buSzPts val="1200"/>
              <a:buFont typeface="+mj-lt"/>
              <a:buAutoNum type="arabicPeriod"/>
            </a:pPr>
            <a:r>
              <a:rPr lang="es-EC" sz="1800" u="none" strike="noStrike" dirty="0">
                <a:solidFill>
                  <a:srgbClr val="222222"/>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Serie: El bus solamente es capaz de transferir los datos bit a bit. Es decir, el bus tiene un único cable que transmite la información.</a:t>
            </a:r>
            <a:endParaRPr lang="es-EC"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9850" lvl="0" indent="-342900" fontAlgn="base">
              <a:lnSpc>
                <a:spcPct val="111000"/>
              </a:lnSpc>
              <a:spcAft>
                <a:spcPts val="55"/>
              </a:spcAft>
              <a:buClr>
                <a:srgbClr val="222222"/>
              </a:buClr>
              <a:buSzPts val="1200"/>
              <a:buFont typeface="+mj-lt"/>
              <a:buAutoNum type="arabicPeriod"/>
            </a:pPr>
            <a:r>
              <a:rPr lang="es-EC" sz="1800" u="none" strike="noStrike" dirty="0">
                <a:solidFill>
                  <a:srgbClr val="222222"/>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Paralelo: El bus permite transferir varios bits simultáneamente, por ejemplo 8 bits. Aunque en primera instancia parece mucho más eficiente la transferencia en paralelo, esta presenta inconvenientes:</a:t>
            </a:r>
            <a:endParaRPr lang="es-EC"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311150" lvl="0" indent="0" fontAlgn="base">
              <a:lnSpc>
                <a:spcPct val="111000"/>
              </a:lnSpc>
              <a:spcAft>
                <a:spcPts val="55"/>
              </a:spcAft>
              <a:buClr>
                <a:srgbClr val="222222"/>
              </a:buClr>
              <a:buSzPts val="1200"/>
              <a:buNone/>
            </a:pPr>
            <a:r>
              <a:rPr lang="es-EC" sz="1800" u="none" strike="noStrike" dirty="0">
                <a:solidFill>
                  <a:srgbClr val="222222"/>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1. La frecuencia de reloj en el bus paralelo tiene que ser más reducida.</a:t>
            </a:r>
            <a:endParaRPr lang="es-EC"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311150" lvl="0" indent="0" fontAlgn="base">
              <a:lnSpc>
                <a:spcPct val="111000"/>
              </a:lnSpc>
              <a:spcAft>
                <a:spcPts val="1625"/>
              </a:spcAft>
              <a:buClr>
                <a:srgbClr val="222222"/>
              </a:buClr>
              <a:buSzPts val="1200"/>
              <a:buNone/>
            </a:pPr>
            <a:r>
              <a:rPr lang="es-EC" sz="1800" u="none" strike="noStrike" dirty="0">
                <a:solidFill>
                  <a:srgbClr val="222222"/>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2. La longitud de los cables que forman el bus está limitada por las posibles interferencias, el ruido y los retardos en la señal.</a:t>
            </a:r>
            <a:endParaRPr lang="es-EC"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s-EC" dirty="0"/>
          </a:p>
        </p:txBody>
      </p:sp>
    </p:spTree>
    <p:extLst>
      <p:ext uri="{BB962C8B-B14F-4D97-AF65-F5344CB8AC3E}">
        <p14:creationId xmlns:p14="http://schemas.microsoft.com/office/powerpoint/2010/main" val="4164340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03A97-1A6C-477A-BAA7-AABE30D59D5D}"/>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Su funcionamiento</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823B8736-6467-4ACD-8EE6-91C541B8B86D}"/>
              </a:ext>
            </a:extLst>
          </p:cNvPr>
          <p:cNvSpPr>
            <a:spLocks noGrp="1"/>
          </p:cNvSpPr>
          <p:nvPr>
            <p:ph idx="1"/>
          </p:nvPr>
        </p:nvSpPr>
        <p:spPr/>
        <p:txBody>
          <a:bodyPr/>
          <a:lstStyle/>
          <a:p>
            <a:pPr marL="0" indent="0">
              <a:buNone/>
            </a:pPr>
            <a:r>
              <a:rPr lang="es-EC" sz="1800" dirty="0">
                <a:effectLst/>
                <a:latin typeface="Times New Roman" panose="02020603050405020304" pitchFamily="18" charset="0"/>
                <a:ea typeface="Calibri" panose="020F0502020204030204" pitchFamily="34" charset="0"/>
              </a:rPr>
              <a:t>Funcionan permitiendo la comunicación entre los distintos dispositivos de un computador, sin embargo, es posible detallar su funcionamiento a través de los siguientes parámetros:</a:t>
            </a:r>
            <a:endParaRPr lang="es-EC" sz="1800" dirty="0">
              <a:effectLst/>
              <a:latin typeface="Calibri" panose="020F0502020204030204" pitchFamily="34" charset="0"/>
              <a:ea typeface="Calibri" panose="020F0502020204030204" pitchFamily="34" charset="0"/>
            </a:endParaRPr>
          </a:p>
          <a:p>
            <a:r>
              <a:rPr lang="es-EC" sz="1800" dirty="0">
                <a:effectLst/>
                <a:latin typeface="Times New Roman" panose="02020603050405020304" pitchFamily="18" charset="0"/>
                <a:ea typeface="Calibri" panose="020F0502020204030204" pitchFamily="34" charset="0"/>
              </a:rPr>
              <a:t>*Los buses de datos son capaces de conducir los datos emitidos por los dispositivos de una computadora bajo una frecuencia única. Estos datos generados bajo una misma frecuencia son llevados al procesador o CPU, lugar en el que se recibe la información para posteriormente llevar a cabo tareas concretas.</a:t>
            </a:r>
            <a:endParaRPr lang="es-EC" sz="1800" dirty="0">
              <a:effectLst/>
              <a:latin typeface="Calibri" panose="020F0502020204030204" pitchFamily="34" charset="0"/>
              <a:ea typeface="Calibri" panose="020F0502020204030204" pitchFamily="34" charset="0"/>
            </a:endParaRPr>
          </a:p>
          <a:p>
            <a:r>
              <a:rPr lang="es-EC" sz="1800" dirty="0">
                <a:effectLst/>
                <a:latin typeface="Times New Roman" panose="02020603050405020304" pitchFamily="18" charset="0"/>
                <a:ea typeface="Calibri" panose="020F0502020204030204" pitchFamily="34" charset="0"/>
              </a:rPr>
              <a:t>*Luego de que el procesador recibe información y genera instrucciones, envía una nueva señal en forma de datos que deben ser conducidos en dirección a los componentes pertinentes del computador. Para ello, nuevamente se hace uso de los buses de datos o canales de datos.</a:t>
            </a:r>
            <a:endParaRPr lang="es-EC" sz="1800" dirty="0">
              <a:effectLst/>
              <a:latin typeface="Calibri" panose="020F0502020204030204" pitchFamily="34" charset="0"/>
              <a:ea typeface="Calibri" panose="020F0502020204030204" pitchFamily="34" charset="0"/>
            </a:endParaRPr>
          </a:p>
          <a:p>
            <a:r>
              <a:rPr lang="es-EC" sz="1800" dirty="0">
                <a:effectLst/>
                <a:latin typeface="Times New Roman" panose="02020603050405020304" pitchFamily="18" charset="0"/>
                <a:ea typeface="Calibri" panose="020F0502020204030204" pitchFamily="34" charset="0"/>
              </a:rPr>
              <a:t>*Después de que la información llega a su destino y el usuario interactúa con el computador, se generan nuevos datos, los cuales nuevamente deben ser conducidos al procesador. Este proceso cíclico y continuo es llevado a cabo a través de los buses de datos.</a:t>
            </a:r>
            <a:endParaRPr lang="es-EC" sz="1800" dirty="0">
              <a:effectLst/>
              <a:latin typeface="Calibri" panose="020F0502020204030204" pitchFamily="34" charset="0"/>
              <a:ea typeface="Calibri" panose="020F0502020204030204" pitchFamily="34" charset="0"/>
            </a:endParaRPr>
          </a:p>
          <a:p>
            <a:pPr marL="0" indent="0">
              <a:buNone/>
            </a:pP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747891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26682-1694-442F-9E4D-5708BD6ED092}"/>
              </a:ext>
            </a:extLst>
          </p:cNvPr>
          <p:cNvSpPr>
            <a:spLocks noGrp="1"/>
          </p:cNvSpPr>
          <p:nvPr>
            <p:ph type="title"/>
          </p:nvPr>
        </p:nvSpPr>
        <p:spPr>
          <a:xfrm>
            <a:off x="2819400" y="0"/>
            <a:ext cx="4101353" cy="683746"/>
          </a:xfrm>
        </p:spPr>
        <p:txBody>
          <a:bodyPr>
            <a:normAutofit/>
          </a:bodyPr>
          <a:lstStyle/>
          <a:p>
            <a:r>
              <a:rPr lang="es-EC" sz="3200" b="1" dirty="0">
                <a:solidFill>
                  <a:srgbClr val="FF0000"/>
                </a:solidFill>
                <a:effectLst/>
                <a:latin typeface="Arial" panose="020B0604020202020204" pitchFamily="34" charset="0"/>
                <a:ea typeface="Arial" panose="020B0604020202020204" pitchFamily="34" charset="0"/>
              </a:rPr>
              <a:t>TIPOS DE BUSES</a:t>
            </a:r>
            <a:endParaRPr lang="es-EC" sz="6600" dirty="0"/>
          </a:p>
        </p:txBody>
      </p:sp>
      <p:sp>
        <p:nvSpPr>
          <p:cNvPr id="3" name="Marcador de contenido 2">
            <a:extLst>
              <a:ext uri="{FF2B5EF4-FFF2-40B4-BE49-F238E27FC236}">
                <a16:creationId xmlns:a16="http://schemas.microsoft.com/office/drawing/2014/main" id="{285B9204-7649-45A7-B4E0-AF189CE7175B}"/>
              </a:ext>
            </a:extLst>
          </p:cNvPr>
          <p:cNvSpPr>
            <a:spLocks noGrp="1"/>
          </p:cNvSpPr>
          <p:nvPr>
            <p:ph idx="1"/>
          </p:nvPr>
        </p:nvSpPr>
        <p:spPr>
          <a:xfrm>
            <a:off x="67235" y="683746"/>
            <a:ext cx="10515600" cy="4351338"/>
          </a:xfrm>
        </p:spPr>
        <p:txBody>
          <a:bodyPr/>
          <a:lstStyle/>
          <a:p>
            <a:r>
              <a:rPr lang="es-EC" sz="1800" b="1" dirty="0">
                <a:solidFill>
                  <a:srgbClr val="FF0000"/>
                </a:solidFill>
                <a:effectLst/>
                <a:latin typeface="Times New Roman" panose="02020603050405020304" pitchFamily="18" charset="0"/>
                <a:ea typeface="Calibri" panose="020F0502020204030204" pitchFamily="34" charset="0"/>
              </a:rPr>
              <a:t>Bus paralelo</a:t>
            </a:r>
            <a:r>
              <a:rPr lang="es-EC" sz="1800" b="1" dirty="0">
                <a:solidFill>
                  <a:srgbClr val="FF0000"/>
                </a:solidFill>
                <a:effectLst/>
                <a:latin typeface="Arial" panose="020B0604020202020204" pitchFamily="34" charset="0"/>
                <a:ea typeface="Arial" panose="020B0604020202020204" pitchFamily="34" charset="0"/>
              </a:rPr>
              <a:t>: </a:t>
            </a:r>
            <a:r>
              <a:rPr lang="es-EC" sz="1800" dirty="0">
                <a:solidFill>
                  <a:srgbClr val="222222"/>
                </a:solidFill>
                <a:effectLst/>
                <a:latin typeface="Times New Roman" panose="02020603050405020304" pitchFamily="18" charset="0"/>
                <a:ea typeface="Arial" panose="020B0604020202020204" pitchFamily="34" charset="0"/>
              </a:rPr>
              <a:t>Es un bus en el cual los datos son enviados por bytes al mismo tiempo, con la ayuda de varias líneas que tienen funciones fijas. La cantidad de datos enviada es bastante grande con una frecuencia moderada y es igual al ancho de los datos por la frecuencia de funcionamiento. En los computadores ha sido usado de manera intensiva, desde el bus del procesador, los buses de discos duros, tarjetas de expansión y de vídeo, hasta las impresoras, como se muestra en las figuras.</a:t>
            </a:r>
          </a:p>
          <a:p>
            <a:endParaRPr lang="es-EC" sz="1800" dirty="0">
              <a:solidFill>
                <a:srgbClr val="222222"/>
              </a:solidFill>
              <a:latin typeface="Times New Roman" panose="02020603050405020304" pitchFamily="18" charset="0"/>
              <a:ea typeface="Arial" panose="020B0604020202020204" pitchFamily="34" charset="0"/>
            </a:endParaRPr>
          </a:p>
          <a:p>
            <a:endParaRPr lang="es-EC" sz="1800" dirty="0">
              <a:solidFill>
                <a:srgbClr val="222222"/>
              </a:solidFill>
              <a:effectLst/>
              <a:latin typeface="Times New Roman" panose="02020603050405020304" pitchFamily="18" charset="0"/>
              <a:ea typeface="Arial" panose="020B0604020202020204" pitchFamily="34" charset="0"/>
            </a:endParaRPr>
          </a:p>
          <a:p>
            <a:endParaRPr lang="es-EC" sz="1800" dirty="0">
              <a:solidFill>
                <a:srgbClr val="222222"/>
              </a:solidFill>
              <a:latin typeface="Times New Roman" panose="02020603050405020304" pitchFamily="18" charset="0"/>
              <a:ea typeface="Arial" panose="020B0604020202020204" pitchFamily="34" charset="0"/>
            </a:endParaRPr>
          </a:p>
          <a:p>
            <a:endParaRPr lang="es-EC" sz="1800" dirty="0">
              <a:solidFill>
                <a:srgbClr val="222222"/>
              </a:solidFill>
              <a:effectLst/>
              <a:latin typeface="Times New Roman" panose="02020603050405020304" pitchFamily="18" charset="0"/>
              <a:ea typeface="Arial" panose="020B0604020202020204" pitchFamily="34" charset="0"/>
            </a:endParaRPr>
          </a:p>
          <a:p>
            <a:endParaRPr lang="es-EC" sz="1800" dirty="0">
              <a:solidFill>
                <a:srgbClr val="222222"/>
              </a:solidFill>
              <a:latin typeface="Times New Roman" panose="02020603050405020304" pitchFamily="18" charset="0"/>
              <a:ea typeface="Arial" panose="020B0604020202020204" pitchFamily="34" charset="0"/>
            </a:endParaRPr>
          </a:p>
          <a:p>
            <a:r>
              <a:rPr lang="es-EC" sz="1800" b="1" kern="0" dirty="0">
                <a:solidFill>
                  <a:srgbClr val="FF0000"/>
                </a:solidFill>
                <a:effectLst/>
                <a:latin typeface="Times New Roman" panose="02020603050405020304" pitchFamily="18" charset="0"/>
              </a:rPr>
              <a:t>Bus serial:</a:t>
            </a:r>
            <a:r>
              <a:rPr lang="es-EC" sz="1800" b="1" kern="0" dirty="0">
                <a:solidFill>
                  <a:srgbClr val="FF0000"/>
                </a:solidFill>
                <a:effectLst/>
                <a:latin typeface="Calibri" panose="020F0502020204030204" pitchFamily="34" charset="0"/>
              </a:rPr>
              <a:t> </a:t>
            </a:r>
            <a:r>
              <a:rPr lang="es-EC" sz="1800" b="0" kern="0" dirty="0">
                <a:solidFill>
                  <a:srgbClr val="222222"/>
                </a:solidFill>
                <a:effectLst/>
                <a:latin typeface="Times New Roman" panose="02020603050405020304" pitchFamily="18" charset="0"/>
                <a:ea typeface="Arial" panose="020B0604020202020204" pitchFamily="34" charset="0"/>
              </a:rPr>
              <a:t>En este los datos son enviados, bit a bit y se reconstruyen por medio de registros o rutinas de software. Está formado por pocos conductores y su ancho de banda depende de la frecuencia. Es usado en buses para discos duros, unidades de estado sólido, tarjetas de expansión y para el bus del procesador.</a:t>
            </a:r>
            <a:endParaRPr lang="es-EC" sz="1800" b="1" kern="0" dirty="0">
              <a:effectLst/>
              <a:latin typeface="Calibri" panose="020F0502020204030204" pitchFamily="34" charset="0"/>
            </a:endParaRPr>
          </a:p>
          <a:p>
            <a:endParaRPr lang="es-EC" sz="1800" dirty="0">
              <a:solidFill>
                <a:srgbClr val="222222"/>
              </a:solidFill>
              <a:effectLst/>
              <a:latin typeface="Times New Roman" panose="02020603050405020304" pitchFamily="18" charset="0"/>
              <a:ea typeface="Arial" panose="020B0604020202020204" pitchFamily="34" charset="0"/>
            </a:endParaRPr>
          </a:p>
          <a:p>
            <a:pPr marL="0" indent="0">
              <a:buNone/>
            </a:pPr>
            <a:endParaRPr lang="es-EC" dirty="0"/>
          </a:p>
        </p:txBody>
      </p:sp>
      <p:pic>
        <p:nvPicPr>
          <p:cNvPr id="4" name="Picture 428">
            <a:extLst>
              <a:ext uri="{FF2B5EF4-FFF2-40B4-BE49-F238E27FC236}">
                <a16:creationId xmlns:a16="http://schemas.microsoft.com/office/drawing/2014/main" id="{1A384572-228F-402F-BFD8-A469B260C2D4}"/>
              </a:ext>
            </a:extLst>
          </p:cNvPr>
          <p:cNvPicPr/>
          <p:nvPr/>
        </p:nvPicPr>
        <p:blipFill>
          <a:blip r:embed="rId2"/>
          <a:stretch>
            <a:fillRect/>
          </a:stretch>
        </p:blipFill>
        <p:spPr>
          <a:xfrm>
            <a:off x="399771" y="2108107"/>
            <a:ext cx="2872348" cy="1657070"/>
          </a:xfrm>
          <a:prstGeom prst="rect">
            <a:avLst/>
          </a:prstGeom>
        </p:spPr>
      </p:pic>
      <p:pic>
        <p:nvPicPr>
          <p:cNvPr id="5" name="Picture 467">
            <a:extLst>
              <a:ext uri="{FF2B5EF4-FFF2-40B4-BE49-F238E27FC236}">
                <a16:creationId xmlns:a16="http://schemas.microsoft.com/office/drawing/2014/main" id="{98A2194F-F778-4C44-9C4E-DACD984AAF76}"/>
              </a:ext>
            </a:extLst>
          </p:cNvPr>
          <p:cNvPicPr/>
          <p:nvPr/>
        </p:nvPicPr>
        <p:blipFill>
          <a:blip r:embed="rId3">
            <a:extLst>
              <a:ext uri="{28A0092B-C50C-407E-A947-70E740481C1C}">
                <a14:useLocalDpi xmlns:a14="http://schemas.microsoft.com/office/drawing/2010/main" val="0"/>
              </a:ext>
            </a:extLst>
          </a:blip>
          <a:stretch>
            <a:fillRect/>
          </a:stretch>
        </p:blipFill>
        <p:spPr>
          <a:xfrm>
            <a:off x="399771" y="4841503"/>
            <a:ext cx="3428158" cy="1657070"/>
          </a:xfrm>
          <a:prstGeom prst="rect">
            <a:avLst/>
          </a:prstGeom>
        </p:spPr>
      </p:pic>
    </p:spTree>
    <p:extLst>
      <p:ext uri="{BB962C8B-B14F-4D97-AF65-F5344CB8AC3E}">
        <p14:creationId xmlns:p14="http://schemas.microsoft.com/office/powerpoint/2010/main" val="4268832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9A7EA-B105-4EEC-8101-4A6AD61F7F83}"/>
              </a:ext>
            </a:extLst>
          </p:cNvPr>
          <p:cNvSpPr>
            <a:spLocks noGrp="1"/>
          </p:cNvSpPr>
          <p:nvPr>
            <p:ph type="title"/>
          </p:nvPr>
        </p:nvSpPr>
        <p:spPr/>
        <p:txBody>
          <a:bodyPr>
            <a:normAutofit/>
          </a:bodyPr>
          <a:lstStyle/>
          <a:p>
            <a:r>
              <a:rPr lang="es-EC" sz="3600" b="1" kern="0" dirty="0">
                <a:solidFill>
                  <a:srgbClr val="FF0000"/>
                </a:solidFill>
                <a:effectLst/>
                <a:latin typeface="Times New Roman" panose="02020603050405020304" pitchFamily="18" charset="0"/>
              </a:rPr>
              <a:t>Buses: de control, de direcciones y de datos</a:t>
            </a:r>
            <a:endParaRPr lang="es-EC" sz="7200" dirty="0"/>
          </a:p>
        </p:txBody>
      </p:sp>
      <p:sp>
        <p:nvSpPr>
          <p:cNvPr id="3" name="Marcador de contenido 2">
            <a:extLst>
              <a:ext uri="{FF2B5EF4-FFF2-40B4-BE49-F238E27FC236}">
                <a16:creationId xmlns:a16="http://schemas.microsoft.com/office/drawing/2014/main" id="{4126A491-E4A5-477D-9AB5-1BC6D43184C5}"/>
              </a:ext>
            </a:extLst>
          </p:cNvPr>
          <p:cNvSpPr>
            <a:spLocks noGrp="1"/>
          </p:cNvSpPr>
          <p:nvPr>
            <p:ph idx="1"/>
          </p:nvPr>
        </p:nvSpPr>
        <p:spPr/>
        <p:txBody>
          <a:bodyPr/>
          <a:lstStyle/>
          <a:p>
            <a:pPr marL="0" indent="0">
              <a:buNone/>
            </a:pPr>
            <a:r>
              <a:rPr lang="es-EC" sz="1800" dirty="0">
                <a:effectLst/>
                <a:latin typeface="Times New Roman" panose="02020603050405020304" pitchFamily="18" charset="0"/>
                <a:ea typeface="Calibri" panose="020F0502020204030204" pitchFamily="34" charset="0"/>
              </a:rPr>
              <a:t>La cantidad de líneas del bus a medida que pasa el tiempo se va incrementando como uno de los métodos para incrementar la velocidad de transferencia de señales en el computador, y así incrementar el desempeño. Cada línea tiene un uso específico, y hay una gran diversidad de implementaciones, pero en general podemos distinguir 3 grandes grupos de buses:</a:t>
            </a:r>
            <a:endParaRPr lang="es-EC" sz="1800" dirty="0">
              <a:effectLst/>
              <a:latin typeface="Calibri" panose="020F0502020204030204" pitchFamily="34" charset="0"/>
              <a:ea typeface="Calibri" panose="020F0502020204030204" pitchFamily="34" charset="0"/>
            </a:endParaRPr>
          </a:p>
          <a:p>
            <a:r>
              <a:rPr lang="es-EC" sz="1800" b="1" dirty="0">
                <a:solidFill>
                  <a:srgbClr val="FF0000"/>
                </a:solidFill>
                <a:effectLst/>
                <a:latin typeface="Times New Roman" panose="02020603050405020304" pitchFamily="18" charset="0"/>
                <a:ea typeface="Calibri" panose="020F0502020204030204" pitchFamily="34" charset="0"/>
              </a:rPr>
              <a:t>Bus de datos:</a:t>
            </a:r>
            <a:r>
              <a:rPr lang="es-EC" sz="1800" b="1" dirty="0">
                <a:effectLst/>
                <a:latin typeface="Times New Roman" panose="02020603050405020304" pitchFamily="18" charset="0"/>
                <a:ea typeface="Calibri" panose="020F0502020204030204" pitchFamily="34" charset="0"/>
              </a:rPr>
              <a:t> </a:t>
            </a:r>
            <a:r>
              <a:rPr lang="es-EC" sz="1800" dirty="0">
                <a:effectLst/>
                <a:latin typeface="Times New Roman" panose="02020603050405020304" pitchFamily="18" charset="0"/>
                <a:ea typeface="Calibri" panose="020F0502020204030204" pitchFamily="34" charset="0"/>
              </a:rPr>
              <a:t>Por estas líneas se transfieren los datos, pueden ser de 8, 16, 32 o más líneas, lo cual nos indica cuántos datos podemos transferir al mismo tiempo, y es muy influyente en el rendimiento del sistema. Por ejemplo si el bus es de 8 líneas y las instrucciones son de 16 bits, el sistema va a tener que acceder 2 veces a memoria para poder leer la instrucción, el doble de tiempo en leer instrucciones comparando con un bus de datos de 16 líneas.</a:t>
            </a:r>
            <a:endParaRPr lang="es-EC" sz="1800" dirty="0">
              <a:effectLst/>
              <a:latin typeface="Calibri" panose="020F0502020204030204" pitchFamily="34" charset="0"/>
              <a:ea typeface="Calibri" panose="020F0502020204030204" pitchFamily="34" charset="0"/>
            </a:endParaRPr>
          </a:p>
          <a:p>
            <a:endParaRPr lang="es-EC" dirty="0"/>
          </a:p>
        </p:txBody>
      </p:sp>
      <p:pic>
        <p:nvPicPr>
          <p:cNvPr id="4" name="Picture 504">
            <a:extLst>
              <a:ext uri="{FF2B5EF4-FFF2-40B4-BE49-F238E27FC236}">
                <a16:creationId xmlns:a16="http://schemas.microsoft.com/office/drawing/2014/main" id="{6C02A77A-12B3-4A98-87EC-81E8401BBF37}"/>
              </a:ext>
            </a:extLst>
          </p:cNvPr>
          <p:cNvPicPr/>
          <p:nvPr/>
        </p:nvPicPr>
        <p:blipFill>
          <a:blip r:embed="rId2"/>
          <a:stretch>
            <a:fillRect/>
          </a:stretch>
        </p:blipFill>
        <p:spPr>
          <a:xfrm>
            <a:off x="1203512" y="4759978"/>
            <a:ext cx="5715000" cy="1838325"/>
          </a:xfrm>
          <a:prstGeom prst="rect">
            <a:avLst/>
          </a:prstGeom>
        </p:spPr>
      </p:pic>
    </p:spTree>
    <p:extLst>
      <p:ext uri="{BB962C8B-B14F-4D97-AF65-F5344CB8AC3E}">
        <p14:creationId xmlns:p14="http://schemas.microsoft.com/office/powerpoint/2010/main" val="316621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4222C-FDBD-4865-A0A3-6A760E2B22C3}"/>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Los buses de control</a:t>
            </a:r>
            <a:endParaRPr lang="es-EC" sz="6600" dirty="0"/>
          </a:p>
        </p:txBody>
      </p:sp>
      <p:sp>
        <p:nvSpPr>
          <p:cNvPr id="3" name="Marcador de contenido 2">
            <a:extLst>
              <a:ext uri="{FF2B5EF4-FFF2-40B4-BE49-F238E27FC236}">
                <a16:creationId xmlns:a16="http://schemas.microsoft.com/office/drawing/2014/main" id="{DAB34F32-DCCC-4ADC-B7A0-53EE3EE509ED}"/>
              </a:ext>
            </a:extLst>
          </p:cNvPr>
          <p:cNvSpPr>
            <a:spLocks noGrp="1"/>
          </p:cNvSpPr>
          <p:nvPr>
            <p:ph idx="1"/>
          </p:nvPr>
        </p:nvSpPr>
        <p:spPr>
          <a:xfrm>
            <a:off x="838200" y="1431178"/>
            <a:ext cx="10515600" cy="4351338"/>
          </a:xfrm>
        </p:spPr>
        <p:txBody>
          <a:bodyPr/>
          <a:lstStyle/>
          <a:p>
            <a:pPr marL="0" indent="0">
              <a:buNone/>
            </a:pPr>
            <a:r>
              <a:rPr lang="es-EC" sz="1800" dirty="0">
                <a:effectLst/>
                <a:latin typeface="Times New Roman" panose="02020603050405020304" pitchFamily="18" charset="0"/>
                <a:ea typeface="Calibri" panose="020F0502020204030204" pitchFamily="34" charset="0"/>
              </a:rPr>
              <a:t>Son aquellos que dirigen la información referente a la dirección que tomará la circulación de datos a través de los distintos buses del ordenador. Por medio de los buses de control se movilizan las señales de control que llevan información referente a la temporización de los módulos y la frecuencia que deberá llevar cada paquete de información para evitar obstrucciones y problemas en el sistema informático.</a:t>
            </a:r>
            <a:endParaRPr lang="es-EC" sz="1800" dirty="0">
              <a:effectLst/>
              <a:latin typeface="Calibri" panose="020F0502020204030204" pitchFamily="34" charset="0"/>
              <a:ea typeface="Calibri" panose="020F0502020204030204" pitchFamily="34" charset="0"/>
            </a:endParaRPr>
          </a:p>
          <a:p>
            <a:r>
              <a:rPr lang="es-EC"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Bus de direcciones</a:t>
            </a:r>
          </a:p>
          <a:p>
            <a:pPr marL="0" indent="0">
              <a:buNone/>
            </a:pPr>
            <a:r>
              <a:rPr lang="es-EC" sz="1800" dirty="0">
                <a:effectLst/>
                <a:latin typeface="Times New Roman" panose="02020603050405020304" pitchFamily="18" charset="0"/>
                <a:ea typeface="Calibri" panose="020F0502020204030204" pitchFamily="34" charset="0"/>
              </a:rPr>
              <a:t>Se trata de un tipo de bus de tipo unidireccional. A través de estos buses se envía información de una parte del sistema a otra sin posibilitar una respuesta de regreso. Los buses direccionales generalmente están relacionados al uso de la memoria RAM. Esto se debe a que las distintas celdas de la memoria tienen una dirección independiente. Así, es gracias a los buses direccionales que esta memoria puede enviar información a las distintas unidades de entrada y salida conectadas a ella.</a:t>
            </a:r>
            <a:endParaRPr lang="es-EC" sz="1800" dirty="0">
              <a:effectLst/>
              <a:latin typeface="Calibri" panose="020F0502020204030204" pitchFamily="34" charset="0"/>
              <a:ea typeface="Calibri" panose="020F0502020204030204" pitchFamily="34" charset="0"/>
            </a:endParaRPr>
          </a:p>
          <a:p>
            <a:endParaRPr lang="es-EC" dirty="0"/>
          </a:p>
        </p:txBody>
      </p:sp>
      <p:pic>
        <p:nvPicPr>
          <p:cNvPr id="7" name="Picture 506">
            <a:extLst>
              <a:ext uri="{FF2B5EF4-FFF2-40B4-BE49-F238E27FC236}">
                <a16:creationId xmlns:a16="http://schemas.microsoft.com/office/drawing/2014/main" id="{AB01DC9F-4F22-4967-A106-3C29195B76BB}"/>
              </a:ext>
            </a:extLst>
          </p:cNvPr>
          <p:cNvPicPr/>
          <p:nvPr/>
        </p:nvPicPr>
        <p:blipFill>
          <a:blip r:embed="rId2"/>
          <a:stretch>
            <a:fillRect/>
          </a:stretch>
        </p:blipFill>
        <p:spPr>
          <a:xfrm>
            <a:off x="838199" y="4507286"/>
            <a:ext cx="4791635" cy="2144526"/>
          </a:xfrm>
          <a:prstGeom prst="rect">
            <a:avLst/>
          </a:prstGeom>
        </p:spPr>
      </p:pic>
    </p:spTree>
    <p:extLst>
      <p:ext uri="{BB962C8B-B14F-4D97-AF65-F5344CB8AC3E}">
        <p14:creationId xmlns:p14="http://schemas.microsoft.com/office/powerpoint/2010/main" val="1879777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FDC78-D5EC-47D9-A12B-4018C5924A41}"/>
              </a:ext>
            </a:extLst>
          </p:cNvPr>
          <p:cNvSpPr>
            <a:spLocks noGrp="1"/>
          </p:cNvSpPr>
          <p:nvPr>
            <p:ph type="title"/>
          </p:nvPr>
        </p:nvSpPr>
        <p:spPr/>
        <p:txBody>
          <a:bodyPr>
            <a:normAutofit/>
          </a:bodyPr>
          <a:lstStyle/>
          <a:p>
            <a:r>
              <a:rPr lang="es-EC" sz="2800" b="1" dirty="0">
                <a:solidFill>
                  <a:srgbClr val="FF0000"/>
                </a:solidFill>
                <a:effectLst/>
                <a:latin typeface="Times New Roman" panose="02020603050405020304" pitchFamily="18" charset="0"/>
                <a:ea typeface="Calibri" panose="020F0502020204030204" pitchFamily="34" charset="0"/>
              </a:rPr>
              <a:t>Arquitecturas de 32 y 64 bits</a:t>
            </a:r>
            <a:endParaRPr lang="es-EC" sz="6000" dirty="0"/>
          </a:p>
        </p:txBody>
      </p:sp>
      <p:sp>
        <p:nvSpPr>
          <p:cNvPr id="3" name="Marcador de contenido 2">
            <a:extLst>
              <a:ext uri="{FF2B5EF4-FFF2-40B4-BE49-F238E27FC236}">
                <a16:creationId xmlns:a16="http://schemas.microsoft.com/office/drawing/2014/main" id="{73D6FEB1-E994-45A4-A50A-5242219DE3F4}"/>
              </a:ext>
            </a:extLst>
          </p:cNvPr>
          <p:cNvSpPr>
            <a:spLocks noGrp="1"/>
          </p:cNvSpPr>
          <p:nvPr>
            <p:ph idx="1"/>
          </p:nvPr>
        </p:nvSpPr>
        <p:spPr/>
        <p:txBody>
          <a:bodyPr/>
          <a:lstStyle/>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En el mundo de la informática, los 32 y 64 bits se refieren al tipo de unidad central de proceso o CPU, al sistema operativo, los drivers y el software. Todos ellos utilizan una misma arquitectura. De esta manera todos los componentes hablan "el mismo idioma", y pueden funcionar correctamente los únicos con los otros.</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Por lo general, las arquitecturas más utilizadas a día de hoy son dos. Por un lado están las de 32 bits, a cuyo software es conocido también como x86, y por otra el hardware de 64 bits cuyo software se conoce también como x64 o un x86-64 al que a su vez también se conoce como AMD64.</a:t>
            </a:r>
            <a:endParaRPr lang="es-EC" sz="1800" dirty="0">
              <a:effectLst/>
              <a:latin typeface="Calibri" panose="020F0502020204030204" pitchFamily="34" charset="0"/>
              <a:ea typeface="Calibri" panose="020F0502020204030204" pitchFamily="34" charset="0"/>
            </a:endParaRPr>
          </a:p>
          <a:p>
            <a:endParaRPr lang="es-EC" dirty="0"/>
          </a:p>
        </p:txBody>
      </p:sp>
      <p:pic>
        <p:nvPicPr>
          <p:cNvPr id="4" name="Imagen 3">
            <a:extLst>
              <a:ext uri="{FF2B5EF4-FFF2-40B4-BE49-F238E27FC236}">
                <a16:creationId xmlns:a16="http://schemas.microsoft.com/office/drawing/2014/main" id="{7C2C611B-EC62-4232-AD3F-F8618EA029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41812" y="4176059"/>
            <a:ext cx="5495365" cy="2439894"/>
          </a:xfrm>
          <a:prstGeom prst="rect">
            <a:avLst/>
          </a:prstGeom>
          <a:noFill/>
        </p:spPr>
      </p:pic>
    </p:spTree>
    <p:extLst>
      <p:ext uri="{BB962C8B-B14F-4D97-AF65-F5344CB8AC3E}">
        <p14:creationId xmlns:p14="http://schemas.microsoft.com/office/powerpoint/2010/main" val="2126551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7F4F2-5E57-42C1-94EA-91801C3F2D76}"/>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¿Qué diferencias hay entre ambos?</a:t>
            </a:r>
            <a:endParaRPr lang="es-EC" sz="6600" dirty="0"/>
          </a:p>
        </p:txBody>
      </p:sp>
      <p:sp>
        <p:nvSpPr>
          <p:cNvPr id="3" name="Marcador de contenido 2">
            <a:extLst>
              <a:ext uri="{FF2B5EF4-FFF2-40B4-BE49-F238E27FC236}">
                <a16:creationId xmlns:a16="http://schemas.microsoft.com/office/drawing/2014/main" id="{75D761A2-EB69-468F-A2F9-9A2A85B36E9A}"/>
              </a:ext>
            </a:extLst>
          </p:cNvPr>
          <p:cNvSpPr>
            <a:spLocks noGrp="1"/>
          </p:cNvSpPr>
          <p:nvPr>
            <p:ph idx="1"/>
          </p:nvPr>
        </p:nvSpPr>
        <p:spPr/>
        <p:txBody>
          <a:bodyPr/>
          <a:lstStyle/>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La principal diferencia entre ambas arquitecturas es que los procesadores de 32 bits no son capaces de gestionar tanta memoria RAM como los de 64. Tengas en tu ordenador 8 o 16 GB de RAM, un sistema operativo de 32 bits sólo puede aprovechar un máximo de 4 GB. Los de 64 bits pueden utilizar muchísima más, teóricamente hasta 16 Exabytes, unos 16 millones de Terabytes.</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Aún así de momento estamos lejos de que haya ordenadores domésticos capaces de montar tanta RAM, y desde luego los sistemas operativos tampoco llegan a esas cantidades en sus topes. Por ejemplo, la versión Home de Windows 10 de 64 bits puede trabajar con hasta 128 GB, y la versión Pro puede con hasta 512 GB de RAM.</a:t>
            </a: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385730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0C476-CC09-49C2-A9F6-BB4A96DCEE8D}"/>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Donde verificar los bits del procesador</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3">
            <a:extLst>
              <a:ext uri="{FF2B5EF4-FFF2-40B4-BE49-F238E27FC236}">
                <a16:creationId xmlns:a16="http://schemas.microsoft.com/office/drawing/2014/main" id="{E4C41852-885C-4A94-AAB1-175BF537D40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921" y="1762872"/>
            <a:ext cx="8028298" cy="4351338"/>
          </a:xfrm>
          <a:prstGeom prst="rect">
            <a:avLst/>
          </a:prstGeom>
          <a:noFill/>
        </p:spPr>
      </p:pic>
    </p:spTree>
    <p:extLst>
      <p:ext uri="{BB962C8B-B14F-4D97-AF65-F5344CB8AC3E}">
        <p14:creationId xmlns:p14="http://schemas.microsoft.com/office/powerpoint/2010/main" val="2587722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A8D1F-20B3-4D9B-A03B-93E4AF6D6345}"/>
              </a:ext>
            </a:extLst>
          </p:cNvPr>
          <p:cNvSpPr>
            <a:spLocks noGrp="1"/>
          </p:cNvSpPr>
          <p:nvPr>
            <p:ph type="title"/>
          </p:nvPr>
        </p:nvSpPr>
        <p:spPr>
          <a:xfrm>
            <a:off x="838200" y="-72232"/>
            <a:ext cx="10515600" cy="1325563"/>
          </a:xfrm>
        </p:spPr>
        <p:txBody>
          <a:bodyPr>
            <a:normAutofit/>
          </a:bodyPr>
          <a:lstStyle/>
          <a:p>
            <a:r>
              <a:rPr lang="es-EC" sz="2800" b="1" dirty="0">
                <a:solidFill>
                  <a:srgbClr val="FF0000"/>
                </a:solidFill>
                <a:effectLst/>
                <a:latin typeface="Times New Roman" panose="02020603050405020304" pitchFamily="18" charset="0"/>
                <a:ea typeface="Calibri" panose="020F0502020204030204" pitchFamily="34" charset="0"/>
              </a:rPr>
              <a:t>Sistemas operativos de 32 y 64 bits.</a:t>
            </a:r>
            <a:endParaRPr lang="es-EC" sz="6000" dirty="0"/>
          </a:p>
        </p:txBody>
      </p:sp>
      <p:sp>
        <p:nvSpPr>
          <p:cNvPr id="3" name="Marcador de contenido 2">
            <a:extLst>
              <a:ext uri="{FF2B5EF4-FFF2-40B4-BE49-F238E27FC236}">
                <a16:creationId xmlns:a16="http://schemas.microsoft.com/office/drawing/2014/main" id="{00B26F62-7642-486C-8FDA-77E43A10D0F0}"/>
              </a:ext>
            </a:extLst>
          </p:cNvPr>
          <p:cNvSpPr>
            <a:spLocks noGrp="1"/>
          </p:cNvSpPr>
          <p:nvPr>
            <p:ph idx="1"/>
          </p:nvPr>
        </p:nvSpPr>
        <p:spPr>
          <a:xfrm>
            <a:off x="67234" y="1253331"/>
            <a:ext cx="12124765" cy="4351338"/>
          </a:xfrm>
        </p:spPr>
        <p:txBody>
          <a:bodyPr/>
          <a:lstStyle/>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Cuando te vas a descargar un sistema operativo o al instalar una aplicación siempre tienes las dos mismas alternativas: descargarte la versión de 32 bits o la de 64. De hecho, incluso algunas aplicaciones como Chrome o Edge han decidido que te van a pasar de una versión a otra dependiendo de las características de tu equipo.</a:t>
            </a:r>
            <a:endParaRPr lang="es-EC" sz="1800" dirty="0">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Hoy en día puedes tener una CPU de 32 o 64 bits, y de ahí viene que suela haber una versión para cada cantidad de bits. ¿Pero qué significan realmente estas cantidades? Hoy te vamos a explicar de dónde vienen estos números, cómo saber cuántos bits tiene tu procesador (igual que lo puedes saber del sistema operativo) y cual es la diferencia entre ambas cantidades.</a:t>
            </a:r>
            <a:endParaRPr lang="es-EC" sz="1800" dirty="0">
              <a:effectLst/>
              <a:latin typeface="Calibri" panose="020F0502020204030204" pitchFamily="34" charset="0"/>
              <a:ea typeface="Calibri" panose="020F0502020204030204" pitchFamily="34" charset="0"/>
            </a:endParaRPr>
          </a:p>
          <a:p>
            <a:pPr marL="0" indent="0">
              <a:buNone/>
            </a:pPr>
            <a:endParaRPr lang="es-EC" dirty="0"/>
          </a:p>
        </p:txBody>
      </p:sp>
      <p:pic>
        <p:nvPicPr>
          <p:cNvPr id="4" name="Imagen 3">
            <a:extLst>
              <a:ext uri="{FF2B5EF4-FFF2-40B4-BE49-F238E27FC236}">
                <a16:creationId xmlns:a16="http://schemas.microsoft.com/office/drawing/2014/main" id="{B08CCBA1-6D43-4A9F-9BBA-5941E47719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80870" y="3585602"/>
            <a:ext cx="5229225" cy="2752725"/>
          </a:xfrm>
          <a:prstGeom prst="rect">
            <a:avLst/>
          </a:prstGeom>
          <a:noFill/>
        </p:spPr>
      </p:pic>
    </p:spTree>
    <p:extLst>
      <p:ext uri="{BB962C8B-B14F-4D97-AF65-F5344CB8AC3E}">
        <p14:creationId xmlns:p14="http://schemas.microsoft.com/office/powerpoint/2010/main" val="152868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819C69B-561F-43D7-9651-6CF10613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65" y="-152400"/>
            <a:ext cx="10192870" cy="7010400"/>
          </a:xfrm>
          <a:prstGeom prst="rect">
            <a:avLst/>
          </a:prstGeom>
        </p:spPr>
      </p:pic>
    </p:spTree>
    <p:extLst>
      <p:ext uri="{BB962C8B-B14F-4D97-AF65-F5344CB8AC3E}">
        <p14:creationId xmlns:p14="http://schemas.microsoft.com/office/powerpoint/2010/main" val="3410238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CC65B-CF3D-467B-A6AC-6B37E04F71F9}"/>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Diferencias entre 32 y 64 bits</a:t>
            </a:r>
            <a:endParaRPr lang="es-EC" sz="6600" dirty="0"/>
          </a:p>
        </p:txBody>
      </p:sp>
      <p:sp>
        <p:nvSpPr>
          <p:cNvPr id="3" name="Marcador de contenido 2">
            <a:extLst>
              <a:ext uri="{FF2B5EF4-FFF2-40B4-BE49-F238E27FC236}">
                <a16:creationId xmlns:a16="http://schemas.microsoft.com/office/drawing/2014/main" id="{3B8BBC62-6B08-4EB3-9A54-A58CADE914A6}"/>
              </a:ext>
            </a:extLst>
          </p:cNvPr>
          <p:cNvSpPr>
            <a:spLocks noGrp="1"/>
          </p:cNvSpPr>
          <p:nvPr>
            <p:ph idx="1"/>
          </p:nvPr>
        </p:nvSpPr>
        <p:spPr/>
        <p:txBody>
          <a:bodyPr/>
          <a:lstStyle/>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El número de valores que una CPU puede almacenar en sus registros es 2 ^ 32. Estos valores se utilizan para mapear la dirección de las ubicaciones de memoria presentes en la memoria física. Entonces, 2 ^ 32 = 4 gigabytes es la cantidad de memoria o RAM a la que puede acceder un procesador de 32 bits durante su funcionamiento.</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En el caso de 64 bits, el registro puede almacenar 2 ^ 64 valores que pueden vincularse a 16EB (exabytes) de RAM. Una gran cifra en comparación con la memoria de 4 GB a la que se podía acceder con su contraparte anterior de 32 bits.</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effectLst/>
                <a:latin typeface="Times New Roman" panose="02020603050405020304" pitchFamily="18" charset="0"/>
                <a:ea typeface="Calibri" panose="020F0502020204030204" pitchFamily="34" charset="0"/>
              </a:rPr>
              <a:t>Además, una CPU de 32 bits puede procesar 4 bytes de datos en un ciclo de CPU ya que 8 bits son iguales a 1 byte. Entonces, si el tamaño de los datos a procesar es mayor a 4 bytes, requeriría que la CPU vaya a otro ciclo para procesar los datos restantes.</a:t>
            </a:r>
            <a:endParaRPr lang="es-EC" sz="1800" dirty="0">
              <a:effectLst/>
              <a:latin typeface="Calibri" panose="020F0502020204030204" pitchFamily="34" charset="0"/>
              <a:ea typeface="Calibri" panose="020F0502020204030204" pitchFamily="34" charset="0"/>
            </a:endParaRPr>
          </a:p>
          <a:p>
            <a:pPr marL="0" indent="0">
              <a:buNone/>
            </a:pPr>
            <a:endParaRPr lang="es-EC" dirty="0"/>
          </a:p>
        </p:txBody>
      </p:sp>
    </p:spTree>
    <p:extLst>
      <p:ext uri="{BB962C8B-B14F-4D97-AF65-F5344CB8AC3E}">
        <p14:creationId xmlns:p14="http://schemas.microsoft.com/office/powerpoint/2010/main" val="508253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CA059D6F-5657-4A54-BC8C-C120A3435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65" y="0"/>
            <a:ext cx="12440878" cy="6858000"/>
          </a:xfrm>
        </p:spPr>
      </p:pic>
    </p:spTree>
    <p:extLst>
      <p:ext uri="{BB962C8B-B14F-4D97-AF65-F5344CB8AC3E}">
        <p14:creationId xmlns:p14="http://schemas.microsoft.com/office/powerpoint/2010/main" val="8069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A3AE-DB68-41E2-97D1-F15079D15E51}"/>
              </a:ext>
            </a:extLst>
          </p:cNvPr>
          <p:cNvSpPr>
            <a:spLocks noGrp="1"/>
          </p:cNvSpPr>
          <p:nvPr>
            <p:ph type="title"/>
          </p:nvPr>
        </p:nvSpPr>
        <p:spPr>
          <a:xfrm>
            <a:off x="5460370" y="-61970"/>
            <a:ext cx="5475108" cy="1237628"/>
          </a:xfrm>
        </p:spPr>
        <p:txBody>
          <a:bodyPr/>
          <a:lstStyle/>
          <a:p>
            <a:r>
              <a:rPr lang="es-ES" b="1" dirty="0">
                <a:solidFill>
                  <a:srgbClr val="FF0000"/>
                </a:solidFill>
              </a:rPr>
              <a:t>Impresora de aguja</a:t>
            </a:r>
            <a:endParaRPr lang="es-EC" b="1" dirty="0">
              <a:solidFill>
                <a:srgbClr val="FF0000"/>
              </a:solidFill>
            </a:endParaRPr>
          </a:p>
        </p:txBody>
      </p:sp>
      <p:sp>
        <p:nvSpPr>
          <p:cNvPr id="6" name="CuadroTexto 5">
            <a:extLst>
              <a:ext uri="{FF2B5EF4-FFF2-40B4-BE49-F238E27FC236}">
                <a16:creationId xmlns:a16="http://schemas.microsoft.com/office/drawing/2014/main" id="{0225F98E-8F19-49D8-A596-92591C9AB3D0}"/>
              </a:ext>
            </a:extLst>
          </p:cNvPr>
          <p:cNvSpPr txBox="1"/>
          <p:nvPr/>
        </p:nvSpPr>
        <p:spPr>
          <a:xfrm>
            <a:off x="5237116" y="1500980"/>
            <a:ext cx="6883166" cy="4093428"/>
          </a:xfrm>
          <a:prstGeom prst="rect">
            <a:avLst/>
          </a:prstGeom>
          <a:noFill/>
        </p:spPr>
        <p:txBody>
          <a:bodyPr wrap="square" rtlCol="0">
            <a:spAutoFit/>
          </a:bodyPr>
          <a:lstStyle/>
          <a:p>
            <a:r>
              <a:rPr lang="es-ES" sz="2000" b="0" i="0" dirty="0">
                <a:solidFill>
                  <a:srgbClr val="333333"/>
                </a:solidFill>
                <a:effectLst/>
                <a:latin typeface="Times New Roman" panose="02020603050405020304" pitchFamily="18" charset="0"/>
                <a:cs typeface="Times New Roman" panose="02020603050405020304" pitchFamily="18" charset="0"/>
              </a:rPr>
              <a:t>Son las que imprimen caracteres compuestos por puntos empleando un cabezal de impresión formado por agujas accionadas electromagnéticamente, prácticamente igual a una máquina de escribir. Fueron las primeras en salir al mercado.</a:t>
            </a:r>
            <a:br>
              <a:rPr lang="es-ES" sz="2000" dirty="0">
                <a:latin typeface="Times New Roman" panose="02020603050405020304" pitchFamily="18" charset="0"/>
                <a:cs typeface="Times New Roman" panose="02020603050405020304" pitchFamily="18" charset="0"/>
              </a:rPr>
            </a:br>
            <a:r>
              <a:rPr lang="es-ES" sz="2000" b="0" i="0" dirty="0">
                <a:solidFill>
                  <a:srgbClr val="333333"/>
                </a:solidFill>
                <a:effectLst/>
                <a:latin typeface="Times New Roman" panose="02020603050405020304" pitchFamily="18" charset="0"/>
                <a:cs typeface="Times New Roman" panose="02020603050405020304" pitchFamily="18" charset="0"/>
              </a:rPr>
              <a:t>Los parámetros principales de calidad de impresión de una impresora matricial son el número de puntos de la matriz de agujas y su velocidad. Por lo general, las impresoras matriciales se clasifican por el número de agujas del cabezal de impresión dispuestas en forma de rectángulo. Normalmente son de 9 (usadas frecuentemente para imprimir reportes y materiales donde la calidad no es muy importante) o 24 (que permiten mayor nitidez) Algunas agujas están desaliñadas en los extremos, para marcar comas, etc.</a:t>
            </a:r>
            <a:endParaRPr lang="es-EC" sz="2000" dirty="0">
              <a:latin typeface="Times New Roman" panose="02020603050405020304" pitchFamily="18" charset="0"/>
              <a:cs typeface="Times New Roman" panose="02020603050405020304" pitchFamily="18" charset="0"/>
            </a:endParaRPr>
          </a:p>
        </p:txBody>
      </p:sp>
      <p:pic>
        <p:nvPicPr>
          <p:cNvPr id="8" name="Marcador de contenido 7">
            <a:extLst>
              <a:ext uri="{FF2B5EF4-FFF2-40B4-BE49-F238E27FC236}">
                <a16:creationId xmlns:a16="http://schemas.microsoft.com/office/drawing/2014/main" id="{D95535F2-1F4F-469F-B871-E2AEA427E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22501"/>
            <a:ext cx="5012998" cy="5012998"/>
          </a:xfrm>
        </p:spPr>
      </p:pic>
    </p:spTree>
    <p:extLst>
      <p:ext uri="{BB962C8B-B14F-4D97-AF65-F5344CB8AC3E}">
        <p14:creationId xmlns:p14="http://schemas.microsoft.com/office/powerpoint/2010/main" val="66330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A3AE-DB68-41E2-97D1-F15079D15E51}"/>
              </a:ext>
            </a:extLst>
          </p:cNvPr>
          <p:cNvSpPr>
            <a:spLocks noGrp="1"/>
          </p:cNvSpPr>
          <p:nvPr>
            <p:ph type="title"/>
          </p:nvPr>
        </p:nvSpPr>
        <p:spPr>
          <a:xfrm>
            <a:off x="323594" y="345140"/>
            <a:ext cx="10515600" cy="1325563"/>
          </a:xfrm>
        </p:spPr>
        <p:txBody>
          <a:bodyPr/>
          <a:lstStyle/>
          <a:p>
            <a:r>
              <a:rPr lang="es-ES" b="1" dirty="0">
                <a:solidFill>
                  <a:srgbClr val="FF0000"/>
                </a:solidFill>
              </a:rPr>
              <a:t>Impresora de tinta</a:t>
            </a:r>
            <a:endParaRPr lang="es-EC" b="1" dirty="0">
              <a:solidFill>
                <a:srgbClr val="FF0000"/>
              </a:solidFill>
            </a:endParaRPr>
          </a:p>
        </p:txBody>
      </p:sp>
      <p:sp>
        <p:nvSpPr>
          <p:cNvPr id="6" name="CuadroTexto 5">
            <a:extLst>
              <a:ext uri="{FF2B5EF4-FFF2-40B4-BE49-F238E27FC236}">
                <a16:creationId xmlns:a16="http://schemas.microsoft.com/office/drawing/2014/main" id="{0225F98E-8F19-49D8-A596-92591C9AB3D0}"/>
              </a:ext>
            </a:extLst>
          </p:cNvPr>
          <p:cNvSpPr txBox="1"/>
          <p:nvPr/>
        </p:nvSpPr>
        <p:spPr>
          <a:xfrm>
            <a:off x="323594" y="1581535"/>
            <a:ext cx="5198665" cy="3785652"/>
          </a:xfrm>
          <a:prstGeom prst="rect">
            <a:avLst/>
          </a:prstGeom>
          <a:noFill/>
        </p:spPr>
        <p:txBody>
          <a:bodyPr wrap="square" rtlCol="0">
            <a:spAutoFit/>
          </a:bodyPr>
          <a:lstStyle/>
          <a:p>
            <a:r>
              <a:rPr lang="es-ES" sz="2000" b="0" i="0" dirty="0">
                <a:solidFill>
                  <a:srgbClr val="202122"/>
                </a:solidFill>
                <a:effectLst/>
                <a:latin typeface="Arial" panose="020B0604020202020204" pitchFamily="34" charset="0"/>
              </a:rPr>
              <a:t>Las </a:t>
            </a:r>
            <a:r>
              <a:rPr lang="es-ES" sz="2000" b="1" i="0" dirty="0">
                <a:solidFill>
                  <a:srgbClr val="202122"/>
                </a:solidFill>
                <a:effectLst/>
                <a:latin typeface="Arial" panose="020B0604020202020204" pitchFamily="34" charset="0"/>
              </a:rPr>
              <a:t>impresoras de inyección</a:t>
            </a:r>
            <a:r>
              <a:rPr lang="es-ES" sz="2000" b="0" i="0" dirty="0">
                <a:solidFill>
                  <a:srgbClr val="202122"/>
                </a:solidFill>
                <a:effectLst/>
                <a:latin typeface="Arial" panose="020B0604020202020204" pitchFamily="34" charset="0"/>
              </a:rPr>
              <a:t> de tinta funcionan expulsando gotas de tinta de diferentes tamaños sobre el papel. Son las impresoras más populares hoy en día para el gran público por su capacidad de impresión de calidad a bajo costo. Su baja velocidad de impresión o el alto costo del mantenimiento por desgaste son factores poco importantes, ya que el número de copias realizadas en estos entornos es bajo. Su resolución media se encuentra en los 600 PPP (</a:t>
            </a:r>
            <a:r>
              <a:rPr lang="es-ES" sz="2000" dirty="0">
                <a:latin typeface="Arial" panose="020B0604020202020204" pitchFamily="34" charset="0"/>
              </a:rPr>
              <a:t>puntos por pulgada</a:t>
            </a:r>
            <a:r>
              <a:rPr lang="es-ES" sz="2000" b="0" i="0" dirty="0">
                <a:solidFill>
                  <a:srgbClr val="202122"/>
                </a:solidFill>
                <a:effectLst/>
                <a:latin typeface="Arial" panose="020B0604020202020204" pitchFamily="34" charset="0"/>
              </a:rPr>
              <a:t>).</a:t>
            </a:r>
            <a:endParaRPr lang="es-EC" sz="2000" dirty="0">
              <a:latin typeface="Times New Roman" panose="02020603050405020304" pitchFamily="18" charset="0"/>
              <a:cs typeface="Times New Roman" panose="02020603050405020304" pitchFamily="18" charset="0"/>
            </a:endParaRPr>
          </a:p>
        </p:txBody>
      </p:sp>
      <p:pic>
        <p:nvPicPr>
          <p:cNvPr id="7" name="Marcador de contenido 6">
            <a:extLst>
              <a:ext uri="{FF2B5EF4-FFF2-40B4-BE49-F238E27FC236}">
                <a16:creationId xmlns:a16="http://schemas.microsoft.com/office/drawing/2014/main" id="{6B406612-419F-4F2F-AB71-6DBE328A0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382" y="1670703"/>
            <a:ext cx="5413614" cy="3696484"/>
          </a:xfrm>
        </p:spPr>
      </p:pic>
    </p:spTree>
    <p:extLst>
      <p:ext uri="{BB962C8B-B14F-4D97-AF65-F5344CB8AC3E}">
        <p14:creationId xmlns:p14="http://schemas.microsoft.com/office/powerpoint/2010/main" val="227541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A3AE-DB68-41E2-97D1-F15079D15E51}"/>
              </a:ext>
            </a:extLst>
          </p:cNvPr>
          <p:cNvSpPr>
            <a:spLocks noGrp="1"/>
          </p:cNvSpPr>
          <p:nvPr>
            <p:ph type="title"/>
          </p:nvPr>
        </p:nvSpPr>
        <p:spPr>
          <a:xfrm>
            <a:off x="7221938" y="236560"/>
            <a:ext cx="4364947" cy="596154"/>
          </a:xfrm>
        </p:spPr>
        <p:txBody>
          <a:bodyPr>
            <a:normAutofit fontScale="90000"/>
          </a:bodyPr>
          <a:lstStyle/>
          <a:p>
            <a:r>
              <a:rPr lang="es-ES" b="1" dirty="0">
                <a:solidFill>
                  <a:srgbClr val="FF0000"/>
                </a:solidFill>
              </a:rPr>
              <a:t>Impresora de laser</a:t>
            </a:r>
            <a:endParaRPr lang="es-EC" b="1" dirty="0">
              <a:solidFill>
                <a:srgbClr val="FF0000"/>
              </a:solidFill>
            </a:endParaRPr>
          </a:p>
        </p:txBody>
      </p:sp>
      <p:sp>
        <p:nvSpPr>
          <p:cNvPr id="6" name="CuadroTexto 5">
            <a:extLst>
              <a:ext uri="{FF2B5EF4-FFF2-40B4-BE49-F238E27FC236}">
                <a16:creationId xmlns:a16="http://schemas.microsoft.com/office/drawing/2014/main" id="{0225F98E-8F19-49D8-A596-92591C9AB3D0}"/>
              </a:ext>
            </a:extLst>
          </p:cNvPr>
          <p:cNvSpPr txBox="1"/>
          <p:nvPr/>
        </p:nvSpPr>
        <p:spPr>
          <a:xfrm>
            <a:off x="6805080" y="1213344"/>
            <a:ext cx="5198665" cy="5324535"/>
          </a:xfrm>
          <a:prstGeom prst="rect">
            <a:avLst/>
          </a:prstGeom>
          <a:noFill/>
        </p:spPr>
        <p:txBody>
          <a:bodyPr wrap="square" rtlCol="0">
            <a:spAutoFit/>
          </a:bodyPr>
          <a:lstStyle/>
          <a:p>
            <a:r>
              <a:rPr lang="es-ES" sz="2000" i="0" dirty="0">
                <a:effectLst/>
                <a:latin typeface="Times New Roman" panose="02020603050405020304" pitchFamily="18" charset="0"/>
                <a:cs typeface="Times New Roman" panose="02020603050405020304" pitchFamily="18" charset="0"/>
              </a:rPr>
              <a:t>La </a:t>
            </a:r>
            <a:r>
              <a:rPr lang="es-ES" sz="2000" dirty="0">
                <a:latin typeface="Times New Roman" panose="02020603050405020304" pitchFamily="18" charset="0"/>
                <a:cs typeface="Times New Roman" panose="02020603050405020304" pitchFamily="18" charset="0"/>
              </a:rPr>
              <a:t>impresora</a:t>
            </a:r>
            <a:r>
              <a:rPr lang="es-ES" sz="2000" i="0" dirty="0">
                <a:effectLst/>
                <a:latin typeface="Times New Roman" panose="02020603050405020304" pitchFamily="18" charset="0"/>
                <a:cs typeface="Times New Roman" panose="02020603050405020304" pitchFamily="18" charset="0"/>
              </a:rPr>
              <a:t> láser es uno de los últimos modelos de impresora para computadoras. Se caracteriza por la impresión en alta </a:t>
            </a:r>
            <a:r>
              <a:rPr lang="es-ES" sz="2000" dirty="0">
                <a:latin typeface="Times New Roman" panose="02020603050405020304" pitchFamily="18" charset="0"/>
                <a:cs typeface="Times New Roman" panose="02020603050405020304" pitchFamily="18" charset="0"/>
              </a:rPr>
              <a:t>calidad</a:t>
            </a:r>
            <a:r>
              <a:rPr lang="es-ES" sz="2000" i="0" dirty="0">
                <a:effectLst/>
                <a:latin typeface="Times New Roman" panose="02020603050405020304" pitchFamily="18" charset="0"/>
                <a:cs typeface="Times New Roman" panose="02020603050405020304" pitchFamily="18" charset="0"/>
              </a:rPr>
              <a:t> tanto de textos como </a:t>
            </a:r>
            <a:r>
              <a:rPr lang="es-ES" sz="2000" dirty="0">
                <a:latin typeface="Times New Roman" panose="02020603050405020304" pitchFamily="18" charset="0"/>
                <a:cs typeface="Times New Roman" panose="02020603050405020304" pitchFamily="18" charset="0"/>
              </a:rPr>
              <a:t>imágenes</a:t>
            </a:r>
            <a:r>
              <a:rPr lang="es-ES" sz="2000" i="0" dirty="0">
                <a:effectLst/>
                <a:latin typeface="Times New Roman" panose="02020603050405020304" pitchFamily="18" charset="0"/>
                <a:cs typeface="Times New Roman" panose="02020603050405020304" pitchFamily="18" charset="0"/>
              </a:rPr>
              <a:t> en papel simple. Puede imprimir tanto en blanco y negro como en colores, diferenciándose claramente de modelos anteriores como la impresora a chorro de tinta que no permitía alta definición de los gráficos.</a:t>
            </a:r>
          </a:p>
          <a:p>
            <a:endParaRPr lang="es-ES" sz="2000" dirty="0">
              <a:latin typeface="Times New Roman" panose="02020603050405020304" pitchFamily="18" charset="0"/>
              <a:cs typeface="Times New Roman" panose="02020603050405020304" pitchFamily="18" charset="0"/>
            </a:endParaRPr>
          </a:p>
          <a:p>
            <a:r>
              <a:rPr lang="es-ES" sz="2000" i="0" dirty="0">
                <a:effectLst/>
                <a:latin typeface="Times New Roman" panose="02020603050405020304" pitchFamily="18" charset="0"/>
                <a:cs typeface="Times New Roman" panose="02020603050405020304" pitchFamily="18" charset="0"/>
              </a:rPr>
              <a:t>La </a:t>
            </a:r>
            <a:r>
              <a:rPr lang="es-ES" sz="2000" dirty="0">
                <a:latin typeface="Times New Roman" panose="02020603050405020304" pitchFamily="18" charset="0"/>
                <a:cs typeface="Times New Roman" panose="02020603050405020304" pitchFamily="18" charset="0"/>
              </a:rPr>
              <a:t>impresora</a:t>
            </a:r>
            <a:r>
              <a:rPr lang="es-ES" sz="2000" i="0" dirty="0">
                <a:effectLst/>
                <a:latin typeface="Times New Roman" panose="02020603050405020304" pitchFamily="18" charset="0"/>
                <a:cs typeface="Times New Roman" panose="02020603050405020304" pitchFamily="18" charset="0"/>
              </a:rPr>
              <a:t> láser es uno de los últimos modelos de impresora para computadoras. Se caracteriza por la impresión en alta </a:t>
            </a:r>
            <a:r>
              <a:rPr lang="es-ES" sz="2000" dirty="0">
                <a:latin typeface="Times New Roman" panose="02020603050405020304" pitchFamily="18" charset="0"/>
                <a:cs typeface="Times New Roman" panose="02020603050405020304" pitchFamily="18" charset="0"/>
              </a:rPr>
              <a:t>calidad</a:t>
            </a:r>
            <a:r>
              <a:rPr lang="es-ES" sz="2000" i="0" dirty="0">
                <a:effectLst/>
                <a:latin typeface="Times New Roman" panose="02020603050405020304" pitchFamily="18" charset="0"/>
                <a:cs typeface="Times New Roman" panose="02020603050405020304" pitchFamily="18" charset="0"/>
              </a:rPr>
              <a:t> tanto de textos como </a:t>
            </a:r>
            <a:r>
              <a:rPr lang="es-ES" sz="2000" dirty="0">
                <a:latin typeface="Times New Roman" panose="02020603050405020304" pitchFamily="18" charset="0"/>
                <a:cs typeface="Times New Roman" panose="02020603050405020304" pitchFamily="18" charset="0"/>
              </a:rPr>
              <a:t>imágenes</a:t>
            </a:r>
            <a:r>
              <a:rPr lang="es-ES" sz="2000" i="0" dirty="0">
                <a:effectLst/>
                <a:latin typeface="Times New Roman" panose="02020603050405020304" pitchFamily="18" charset="0"/>
                <a:cs typeface="Times New Roman" panose="02020603050405020304" pitchFamily="18" charset="0"/>
              </a:rPr>
              <a:t> en papel simple. Puede imprimir tanto en blanco y negro como en colores, diferenciándose claramente de modelos anteriores como la impresora a chorro de tinta que no permitía alta definición de los gráficos.</a:t>
            </a:r>
            <a:endParaRPr lang="es-EC" sz="2000" dirty="0">
              <a:latin typeface="Times New Roman" panose="02020603050405020304" pitchFamily="18" charset="0"/>
              <a:cs typeface="Times New Roman" panose="02020603050405020304" pitchFamily="18" charset="0"/>
            </a:endParaRPr>
          </a:p>
        </p:txBody>
      </p:sp>
      <p:pic>
        <p:nvPicPr>
          <p:cNvPr id="8" name="Marcador de contenido 7">
            <a:extLst>
              <a:ext uri="{FF2B5EF4-FFF2-40B4-BE49-F238E27FC236}">
                <a16:creationId xmlns:a16="http://schemas.microsoft.com/office/drawing/2014/main" id="{7CAB9955-FE30-4853-9961-F2EA263F1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17" y="1108377"/>
            <a:ext cx="6251646" cy="6251646"/>
          </a:xfrm>
        </p:spPr>
      </p:pic>
    </p:spTree>
    <p:extLst>
      <p:ext uri="{BB962C8B-B14F-4D97-AF65-F5344CB8AC3E}">
        <p14:creationId xmlns:p14="http://schemas.microsoft.com/office/powerpoint/2010/main" val="80542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CA3AE-DB68-41E2-97D1-F15079D15E51}"/>
              </a:ext>
            </a:extLst>
          </p:cNvPr>
          <p:cNvSpPr>
            <a:spLocks noGrp="1"/>
          </p:cNvSpPr>
          <p:nvPr>
            <p:ph type="title"/>
          </p:nvPr>
        </p:nvSpPr>
        <p:spPr>
          <a:xfrm>
            <a:off x="5091088" y="280514"/>
            <a:ext cx="4364947" cy="596154"/>
          </a:xfrm>
        </p:spPr>
        <p:txBody>
          <a:bodyPr>
            <a:normAutofit fontScale="90000"/>
          </a:bodyPr>
          <a:lstStyle/>
          <a:p>
            <a:r>
              <a:rPr lang="es-ES" b="1" dirty="0">
                <a:solidFill>
                  <a:srgbClr val="FF0000"/>
                </a:solidFill>
              </a:rPr>
              <a:t>Impresora plotter</a:t>
            </a:r>
            <a:endParaRPr lang="es-EC" b="1" dirty="0">
              <a:solidFill>
                <a:srgbClr val="FF0000"/>
              </a:solidFill>
            </a:endParaRPr>
          </a:p>
        </p:txBody>
      </p:sp>
      <p:sp>
        <p:nvSpPr>
          <p:cNvPr id="6" name="CuadroTexto 5">
            <a:extLst>
              <a:ext uri="{FF2B5EF4-FFF2-40B4-BE49-F238E27FC236}">
                <a16:creationId xmlns:a16="http://schemas.microsoft.com/office/drawing/2014/main" id="{0225F98E-8F19-49D8-A596-92591C9AB3D0}"/>
              </a:ext>
            </a:extLst>
          </p:cNvPr>
          <p:cNvSpPr txBox="1"/>
          <p:nvPr/>
        </p:nvSpPr>
        <p:spPr>
          <a:xfrm>
            <a:off x="5074026" y="1207491"/>
            <a:ext cx="6984376" cy="5016758"/>
          </a:xfrm>
          <a:prstGeom prst="rect">
            <a:avLst/>
          </a:prstGeom>
          <a:noFill/>
        </p:spPr>
        <p:txBody>
          <a:bodyPr wrap="square" rtlCol="0">
            <a:spAutoFit/>
          </a:bodyPr>
          <a:lstStyle/>
          <a:p>
            <a:r>
              <a:rPr lang="es-ES" sz="2000" b="0" i="0" dirty="0">
                <a:effectLst/>
                <a:latin typeface="HP Simplified Regular"/>
              </a:rPr>
              <a:t>Las impresoras plotter son mejor conocidas como “plotters”. En el pasado, funcionaban con una pluma o marcador que dibujaba líneas en una hoja larga de papel para representar un diseño a partir de un bosquejo diseñado con ayuda de una computadora   u otros programas de esquemas.</a:t>
            </a:r>
            <a:br>
              <a:rPr lang="es-ES" sz="2000" dirty="0"/>
            </a:br>
            <a:br>
              <a:rPr lang="es-ES" sz="2000" dirty="0"/>
            </a:br>
            <a:r>
              <a:rPr lang="es-ES" sz="2000" b="0" i="0" dirty="0">
                <a:effectLst/>
                <a:latin typeface="HP Simplified Regular"/>
              </a:rPr>
              <a:t>Hoy en día, este tipo de impresora se ha renovado, combinando el detalle de un plotter con tecnología de impresora de oficina más reciente. Se utiliza ampliamente en industrias como la arquitectura, la ingeniería y sistema de información geográfica (GIS, en inglés) y cuando se imprime con fines artísticos o de marketing.</a:t>
            </a:r>
            <a:br>
              <a:rPr lang="es-ES" sz="2000" dirty="0"/>
            </a:br>
            <a:br>
              <a:rPr lang="es-ES" sz="2000" dirty="0"/>
            </a:br>
            <a:r>
              <a:rPr lang="es-ES" sz="2000" b="0" i="0" dirty="0">
                <a:effectLst/>
                <a:latin typeface="HP Simplified Regular"/>
              </a:rPr>
              <a:t>Los plotters también imprimen en un área mucho más grande, por lo que algunas empresas se refieren a ellos como “impresoras de gran formato”.</a:t>
            </a:r>
            <a:endParaRPr lang="es-EC" sz="2000"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22E9CCE1-22C8-4C0F-A9A6-6B78B624F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98" y="1539186"/>
            <a:ext cx="4859150" cy="4081685"/>
          </a:xfrm>
          <a:prstGeom prst="rect">
            <a:avLst/>
          </a:prstGeom>
        </p:spPr>
      </p:pic>
    </p:spTree>
    <p:extLst>
      <p:ext uri="{BB962C8B-B14F-4D97-AF65-F5344CB8AC3E}">
        <p14:creationId xmlns:p14="http://schemas.microsoft.com/office/powerpoint/2010/main" val="94457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63803-F002-43A0-99E8-0A4B667FCDB0}"/>
              </a:ext>
            </a:extLst>
          </p:cNvPr>
          <p:cNvSpPr>
            <a:spLocks noGrp="1"/>
          </p:cNvSpPr>
          <p:nvPr>
            <p:ph type="title"/>
          </p:nvPr>
        </p:nvSpPr>
        <p:spPr>
          <a:xfrm>
            <a:off x="2613212" y="95903"/>
            <a:ext cx="5150224" cy="585134"/>
          </a:xfrm>
        </p:spPr>
        <p:txBody>
          <a:bodyPr>
            <a:normAutofit/>
          </a:bodyPr>
          <a:lstStyle/>
          <a:p>
            <a:r>
              <a:rPr lang="es-EC" sz="2800" b="1" dirty="0">
                <a:solidFill>
                  <a:srgbClr val="FF0000"/>
                </a:solidFill>
                <a:effectLst/>
                <a:latin typeface="Times New Roman" panose="02020603050405020304" pitchFamily="18" charset="0"/>
                <a:ea typeface="Calibri" panose="020F0502020204030204" pitchFamily="34" charset="0"/>
              </a:rPr>
              <a:t>Funcionamiento de Monitores</a:t>
            </a:r>
            <a:endParaRPr lang="es-EC" sz="6000" dirty="0"/>
          </a:p>
        </p:txBody>
      </p:sp>
      <p:sp>
        <p:nvSpPr>
          <p:cNvPr id="3" name="Marcador de contenido 2">
            <a:extLst>
              <a:ext uri="{FF2B5EF4-FFF2-40B4-BE49-F238E27FC236}">
                <a16:creationId xmlns:a16="http://schemas.microsoft.com/office/drawing/2014/main" id="{CD9B5E23-79D5-4A81-8A49-FD9D944FBFCB}"/>
              </a:ext>
            </a:extLst>
          </p:cNvPr>
          <p:cNvSpPr>
            <a:spLocks noGrp="1"/>
          </p:cNvSpPr>
          <p:nvPr>
            <p:ph idx="1"/>
          </p:nvPr>
        </p:nvSpPr>
        <p:spPr>
          <a:xfrm>
            <a:off x="0" y="749860"/>
            <a:ext cx="12084423" cy="4351338"/>
          </a:xfrm>
        </p:spPr>
        <p:txBody>
          <a:bodyPr/>
          <a:lstStyle/>
          <a:p>
            <a:pPr marL="0" indent="0">
              <a:lnSpc>
                <a:spcPct val="115000"/>
              </a:lnSpc>
              <a:spcAft>
                <a:spcPts val="1000"/>
              </a:spcAft>
              <a:buNone/>
            </a:pPr>
            <a:r>
              <a:rPr lang="es-EC" sz="1800" dirty="0">
                <a:solidFill>
                  <a:srgbClr val="222222"/>
                </a:solidFill>
                <a:effectLst/>
                <a:latin typeface="Times New Roman" panose="02020603050405020304" pitchFamily="18" charset="0"/>
                <a:ea typeface="Times New Roman" panose="02020603050405020304" pitchFamily="18" charset="0"/>
              </a:rPr>
              <a:t>La función primordial de un monitor no es otra que representar visualmente todo aquello que se genera dentro del adaptador gráfico de un ordenador. Sin un monitor no sería posible interactuar ni hacer uso de una computadora.</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solidFill>
                  <a:srgbClr val="222222"/>
                </a:solidFill>
                <a:effectLst/>
                <a:latin typeface="Times New Roman" panose="02020603050405020304" pitchFamily="18" charset="0"/>
                <a:ea typeface="Times New Roman" panose="02020603050405020304" pitchFamily="18" charset="0"/>
              </a:rPr>
              <a:t>También puede considerarse un monitor como una herramienta de gestión de información, ya que hace posible monitorear la información que se genera u obtiene a través de herramientas informáticas. Un ejemplo puede verse en el campo de la medicina, donde los eco sonogramas (imágenes generadas a partir de ondas sonoras), se representan gráficamente a través de un monitor.</a:t>
            </a:r>
            <a:endParaRPr lang="es-EC" sz="1800" dirty="0">
              <a:effectLst/>
              <a:latin typeface="Calibri" panose="020F0502020204030204" pitchFamily="34" charset="0"/>
              <a:ea typeface="Calibri" panose="020F0502020204030204" pitchFamily="34" charset="0"/>
            </a:endParaRPr>
          </a:p>
          <a:p>
            <a:endParaRPr lang="es-EC" dirty="0"/>
          </a:p>
        </p:txBody>
      </p:sp>
      <p:pic>
        <p:nvPicPr>
          <p:cNvPr id="5" name="Imagen 4">
            <a:extLst>
              <a:ext uri="{FF2B5EF4-FFF2-40B4-BE49-F238E27FC236}">
                <a16:creationId xmlns:a16="http://schemas.microsoft.com/office/drawing/2014/main" id="{F1B18D13-C5E5-4C22-ADAC-71A1E9E73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60" y="2821081"/>
            <a:ext cx="6965576" cy="3654210"/>
          </a:xfrm>
          <a:prstGeom prst="rect">
            <a:avLst/>
          </a:prstGeom>
        </p:spPr>
      </p:pic>
    </p:spTree>
    <p:extLst>
      <p:ext uri="{BB962C8B-B14F-4D97-AF65-F5344CB8AC3E}">
        <p14:creationId xmlns:p14="http://schemas.microsoft.com/office/powerpoint/2010/main" val="328793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1295F-377C-4233-8187-283D8D10CA31}"/>
              </a:ext>
            </a:extLst>
          </p:cNvPr>
          <p:cNvSpPr>
            <a:spLocks noGrp="1"/>
          </p:cNvSpPr>
          <p:nvPr>
            <p:ph type="title"/>
          </p:nvPr>
        </p:nvSpPr>
        <p:spPr/>
        <p:txBody>
          <a:bodyPr>
            <a:normAutofit/>
          </a:bodyPr>
          <a:lstStyle/>
          <a:p>
            <a:r>
              <a:rPr lang="es-EC" sz="3200" b="1" dirty="0">
                <a:solidFill>
                  <a:srgbClr val="FF0000"/>
                </a:solidFill>
                <a:effectLst/>
                <a:latin typeface="Times New Roman" panose="02020603050405020304" pitchFamily="18" charset="0"/>
                <a:ea typeface="Times New Roman" panose="02020603050405020304" pitchFamily="18" charset="0"/>
              </a:rPr>
              <a:t>La resolución de pantalla </a:t>
            </a:r>
            <a:endParaRPr lang="es-EC" sz="6600" dirty="0"/>
          </a:p>
        </p:txBody>
      </p:sp>
      <p:sp>
        <p:nvSpPr>
          <p:cNvPr id="3" name="Marcador de contenido 2">
            <a:extLst>
              <a:ext uri="{FF2B5EF4-FFF2-40B4-BE49-F238E27FC236}">
                <a16:creationId xmlns:a16="http://schemas.microsoft.com/office/drawing/2014/main" id="{D5E5E5F6-9705-423D-B323-2A9AF1180DF9}"/>
              </a:ext>
            </a:extLst>
          </p:cNvPr>
          <p:cNvSpPr>
            <a:spLocks noGrp="1"/>
          </p:cNvSpPr>
          <p:nvPr>
            <p:ph idx="1"/>
          </p:nvPr>
        </p:nvSpPr>
        <p:spPr>
          <a:xfrm>
            <a:off x="1187823" y="1780801"/>
            <a:ext cx="9318812" cy="4351338"/>
          </a:xfrm>
        </p:spPr>
        <p:txBody>
          <a:bodyPr/>
          <a:lstStyle/>
          <a:p>
            <a:r>
              <a:rPr lang="es-EC" sz="2400" dirty="0">
                <a:solidFill>
                  <a:srgbClr val="000000"/>
                </a:solidFill>
                <a:effectLst/>
                <a:latin typeface="Times New Roman" panose="02020603050405020304" pitchFamily="18" charset="0"/>
                <a:ea typeface="Calibri" panose="020F0502020204030204" pitchFamily="34" charset="0"/>
              </a:rPr>
              <a:t>Es el número de píxeles que es capaz de mostrar una pantalla. La resolución se calcula multiplicando el número de filas y columnas de píxeles. Como norma general una mayor resolución indica una mayor capacidad de mostrar detalles, aunque hay una dependencia con la distancia de visualización que limita esta capacidad a partir de la cual no se aprecian diferencias. De ahí la importancia de tener en cuenta la distancia de visionado a la hora de elegir una pantalla adecuada.</a:t>
            </a:r>
            <a:endParaRPr lang="es-EC" sz="2400" dirty="0">
              <a:effectLst/>
              <a:latin typeface="Calibri" panose="020F0502020204030204" pitchFamily="34" charset="0"/>
              <a:ea typeface="Calibri" panose="020F0502020204030204" pitchFamily="34" charset="0"/>
            </a:endParaRPr>
          </a:p>
          <a:p>
            <a:pPr marL="0" indent="0">
              <a:buNone/>
            </a:pPr>
            <a:endParaRPr lang="es-EC"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99648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3379</Words>
  <Application>Microsoft Office PowerPoint</Application>
  <PresentationFormat>Panorámica</PresentationFormat>
  <Paragraphs>112</Paragraphs>
  <Slides>31</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31</vt:i4>
      </vt:variant>
    </vt:vector>
  </HeadingPairs>
  <TitlesOfParts>
    <vt:vector size="43" baseType="lpstr">
      <vt:lpstr>Arial</vt:lpstr>
      <vt:lpstr>Arial</vt:lpstr>
      <vt:lpstr>Arial Black</vt:lpstr>
      <vt:lpstr>Calibri</vt:lpstr>
      <vt:lpstr>Calibri Light</vt:lpstr>
      <vt:lpstr>Helvetica Neue</vt:lpstr>
      <vt:lpstr>HP Simplified Regular</vt:lpstr>
      <vt:lpstr>Lato</vt:lpstr>
      <vt:lpstr>Roboto</vt:lpstr>
      <vt:lpstr>Times New Roman</vt:lpstr>
      <vt:lpstr>Wingdings</vt:lpstr>
      <vt:lpstr>Tema de Office</vt:lpstr>
      <vt:lpstr>Presentación de PowerPoint</vt:lpstr>
      <vt:lpstr>  Funcionamiento de Impresoras</vt:lpstr>
      <vt:lpstr>Presentación de PowerPoint</vt:lpstr>
      <vt:lpstr>Impresora de aguja</vt:lpstr>
      <vt:lpstr>Impresora de tinta</vt:lpstr>
      <vt:lpstr>Impresora de laser</vt:lpstr>
      <vt:lpstr>Impresora plotter</vt:lpstr>
      <vt:lpstr>Funcionamiento de Monitores</vt:lpstr>
      <vt:lpstr>La resolución de pantalla </vt:lpstr>
      <vt:lpstr>Como calcular los pixeles de una pantalla</vt:lpstr>
      <vt:lpstr>Resoluciones del tipo HD</vt:lpstr>
      <vt:lpstr>Resoluciones de tipo HD</vt:lpstr>
      <vt:lpstr>Resoluciones del tipo VGA</vt:lpstr>
      <vt:lpstr>Resoluciones de tipo VGA</vt:lpstr>
      <vt:lpstr>Funcionamiento de Teclados, mouse</vt:lpstr>
      <vt:lpstr>Presentación de PowerPoint</vt:lpstr>
      <vt:lpstr>Presentación de PowerPoint</vt:lpstr>
      <vt:lpstr>Funcionamiento de teclados</vt:lpstr>
      <vt:lpstr>Tipos de teclado</vt:lpstr>
      <vt:lpstr>Presentación de PowerPoint</vt:lpstr>
      <vt:lpstr>Buses de Datos</vt:lpstr>
      <vt:lpstr>Su funcionamiento</vt:lpstr>
      <vt:lpstr>TIPOS DE BUSES</vt:lpstr>
      <vt:lpstr>Buses: de control, de direcciones y de datos</vt:lpstr>
      <vt:lpstr>Los buses de control</vt:lpstr>
      <vt:lpstr>Arquitecturas de 32 y 64 bits</vt:lpstr>
      <vt:lpstr>¿Qué diferencias hay entre ambos?</vt:lpstr>
      <vt:lpstr>Donde verificar los bits del procesador</vt:lpstr>
      <vt:lpstr>Sistemas operativos de 32 y 64 bits.</vt:lpstr>
      <vt:lpstr>Diferencias entre 32 y 64 bits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23</cp:revision>
  <dcterms:created xsi:type="dcterms:W3CDTF">2022-10-26T01:48:27Z</dcterms:created>
  <dcterms:modified xsi:type="dcterms:W3CDTF">2022-11-16T00:20:54Z</dcterms:modified>
</cp:coreProperties>
</file>