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360" r:id="rId4"/>
    <p:sldId id="259" r:id="rId5"/>
    <p:sldId id="361" r:id="rId6"/>
    <p:sldId id="362" r:id="rId7"/>
    <p:sldId id="363" r:id="rId8"/>
    <p:sldId id="364" r:id="rId9"/>
    <p:sldId id="365" r:id="rId10"/>
    <p:sldId id="366" r:id="rId11"/>
    <p:sldId id="367" r:id="rId12"/>
    <p:sldId id="368" r:id="rId13"/>
    <p:sldId id="370" r:id="rId14"/>
    <p:sldId id="371" r:id="rId15"/>
    <p:sldId id="373" r:id="rId16"/>
    <p:sldId id="374" r:id="rId17"/>
    <p:sldId id="375" r:id="rId18"/>
    <p:sldId id="376" r:id="rId19"/>
    <p:sldId id="377" r:id="rId20"/>
    <p:sldId id="378" r:id="rId21"/>
    <p:sldId id="380" r:id="rId22"/>
    <p:sldId id="382" r:id="rId23"/>
    <p:sldId id="390" r:id="rId24"/>
    <p:sldId id="379" r:id="rId25"/>
    <p:sldId id="381" r:id="rId26"/>
    <p:sldId id="383" r:id="rId27"/>
    <p:sldId id="384" r:id="rId28"/>
    <p:sldId id="385" r:id="rId29"/>
    <p:sldId id="386" r:id="rId30"/>
    <p:sldId id="387" r:id="rId31"/>
    <p:sldId id="388" r:id="rId32"/>
    <p:sldId id="3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18/10/2022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46217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18/10/2022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137970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18/10/2022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403857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9B8899-1AFB-4C0A-A67F-C022490972B4}" type="datetimeFigureOut">
              <a:rPr lang="es-EC" smtClean="0"/>
              <a:t>18/10/2022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07391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9B8899-1AFB-4C0A-A67F-C022490972B4}" type="datetimeFigureOut">
              <a:rPr lang="es-EC" smtClean="0"/>
              <a:t>18/10/2022</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89065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9B8899-1AFB-4C0A-A67F-C022490972B4}" type="datetimeFigureOut">
              <a:rPr lang="es-EC" smtClean="0"/>
              <a:t>18/10/2022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419495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9B8899-1AFB-4C0A-A67F-C022490972B4}" type="datetimeFigureOut">
              <a:rPr lang="es-EC" smtClean="0"/>
              <a:t>18/10/2022</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706156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9B8899-1AFB-4C0A-A67F-C022490972B4}" type="datetimeFigureOut">
              <a:rPr lang="es-EC" smtClean="0"/>
              <a:t>18/10/2022</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727373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B8899-1AFB-4C0A-A67F-C022490972B4}" type="datetimeFigureOut">
              <a:rPr lang="es-EC" smtClean="0"/>
              <a:t>18/10/2022</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2184358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9B8899-1AFB-4C0A-A67F-C022490972B4}" type="datetimeFigureOut">
              <a:rPr lang="es-EC" smtClean="0"/>
              <a:t>18/10/2022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372745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9B8899-1AFB-4C0A-A67F-C022490972B4}" type="datetimeFigureOut">
              <a:rPr lang="es-EC" smtClean="0"/>
              <a:t>18/10/2022</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3911DB0A-C5A2-42C3-9A05-72D1FBCD2A07}" type="slidenum">
              <a:rPr lang="es-EC" smtClean="0"/>
              <a:t>‹Nº›</a:t>
            </a:fld>
            <a:endParaRPr lang="es-EC"/>
          </a:p>
        </p:txBody>
      </p:sp>
    </p:spTree>
    <p:extLst>
      <p:ext uri="{BB962C8B-B14F-4D97-AF65-F5344CB8AC3E}">
        <p14:creationId xmlns:p14="http://schemas.microsoft.com/office/powerpoint/2010/main" val="3705139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B8899-1AFB-4C0A-A67F-C022490972B4}" type="datetimeFigureOut">
              <a:rPr lang="es-EC" smtClean="0"/>
              <a:t>18/10/2022</a:t>
            </a:fld>
            <a:endParaRPr lang="es-EC"/>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1DB0A-C5A2-42C3-9A05-72D1FBCD2A07}" type="slidenum">
              <a:rPr lang="es-EC" smtClean="0"/>
              <a:t>‹Nº›</a:t>
            </a:fld>
            <a:endParaRPr lang="es-EC"/>
          </a:p>
        </p:txBody>
      </p:sp>
    </p:spTree>
    <p:extLst>
      <p:ext uri="{BB962C8B-B14F-4D97-AF65-F5344CB8AC3E}">
        <p14:creationId xmlns:p14="http://schemas.microsoft.com/office/powerpoint/2010/main" val="2235163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ites.google.com/site/servidores153uteq/raid-de-discos/arreglo-4/raid4.png?attredirects=0"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2D99D1-405D-4C10-914A-AEC8F99CADD8}"/>
              </a:ext>
            </a:extLst>
          </p:cNvPr>
          <p:cNvSpPr>
            <a:spLocks noChangeArrowheads="1"/>
          </p:cNvSpPr>
          <p:nvPr/>
        </p:nvSpPr>
        <p:spPr bwMode="auto">
          <a:xfrm>
            <a:off x="134470" y="83371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C"/>
          </a:p>
        </p:txBody>
      </p:sp>
      <p:sp>
        <p:nvSpPr>
          <p:cNvPr id="5" name="Rectangle 4">
            <a:extLst>
              <a:ext uri="{FF2B5EF4-FFF2-40B4-BE49-F238E27FC236}">
                <a16:creationId xmlns:a16="http://schemas.microsoft.com/office/drawing/2014/main" id="{B7ADA9FF-E660-44E5-9876-0CC77F05855D}"/>
              </a:ext>
            </a:extLst>
          </p:cNvPr>
          <p:cNvSpPr>
            <a:spLocks noChangeArrowheads="1"/>
          </p:cNvSpPr>
          <p:nvPr/>
        </p:nvSpPr>
        <p:spPr bwMode="auto">
          <a:xfrm>
            <a:off x="3334321" y="349803"/>
            <a:ext cx="5523357" cy="9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UNIVERSIDAD TÉCNICA DE ESMERALDAS LUIS VARGAS TORRES</a:t>
            </a:r>
            <a:endParaRPr kumimoji="0" lang="es-ES" altLang="es-EC" sz="3600" b="0" i="0" u="none" strike="noStrike" cap="none" normalizeH="0" baseline="0" dirty="0">
              <a:ln>
                <a:noFill/>
              </a:ln>
              <a:solidFill>
                <a:schemeClr val="tx1"/>
              </a:solidFill>
              <a:effectLst/>
              <a:latin typeface="Arial Black" panose="020B0A04020102020204" pitchFamily="34" charset="0"/>
            </a:endParaRPr>
          </a:p>
        </p:txBody>
      </p:sp>
      <p:sp>
        <p:nvSpPr>
          <p:cNvPr id="6" name="Rectangle 5">
            <a:extLst>
              <a:ext uri="{FF2B5EF4-FFF2-40B4-BE49-F238E27FC236}">
                <a16:creationId xmlns:a16="http://schemas.microsoft.com/office/drawing/2014/main" id="{AEFA8997-27B8-4B34-955B-50167CA9ABCF}"/>
              </a:ext>
            </a:extLst>
          </p:cNvPr>
          <p:cNvSpPr>
            <a:spLocks noChangeArrowheads="1"/>
          </p:cNvSpPr>
          <p:nvPr/>
        </p:nvSpPr>
        <p:spPr bwMode="auto">
          <a:xfrm>
            <a:off x="1762120" y="1329258"/>
            <a:ext cx="8667757" cy="4199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FACULTAD DE INGENIERIAS</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ARQUITECTURA DEL COMPUTADOR</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TAREA # 2 Unidad # 2</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TEMA: </a:t>
            </a:r>
            <a:r>
              <a:rPr lang="es-EC" sz="2000" b="0" i="0" dirty="0">
                <a:effectLst/>
                <a:latin typeface="Arial Black" panose="020B0A04020102020204" pitchFamily="34" charset="0"/>
              </a:rPr>
              <a:t>MEMORIAS</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DOCENTE: Ing. Henrry Rentería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INTEGRANTES: Fidel Pérez, Mirian Lema, Anthony Ganchozo</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NIVEL: 3</a:t>
            </a:r>
            <a:r>
              <a:rPr kumimoji="0" lang="es-ES" altLang="es-EC" sz="2000" b="1" i="0" u="none" strike="noStrike" cap="none" normalizeH="0" baseline="3000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ro</a:t>
            </a: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a:t>
            </a: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                    PARALELO: “B”		</a:t>
            </a:r>
            <a:endParaRPr kumimoji="0" lang="es-EC" altLang="es-EC" sz="1200" b="1" i="0" u="none" strike="noStrike" cap="none" normalizeH="0" baseline="0" dirty="0">
              <a:ln>
                <a:noFill/>
              </a:ln>
              <a:solidFill>
                <a:schemeClr val="tx1"/>
              </a:solidFill>
              <a:effectLst/>
              <a:latin typeface="Arial Black" panose="020B0A04020102020204" pitchFamily="34" charset="0"/>
            </a:endParaRPr>
          </a:p>
          <a:p>
            <a:pPr marL="0" marR="0" lvl="0" indent="0" algn="ctr" defTabSz="914400" rtl="0" eaLnBrk="0" fontAlgn="base" latinLnBrk="0" hangingPunct="0">
              <a:lnSpc>
                <a:spcPct val="150000"/>
              </a:lnSpc>
              <a:spcBef>
                <a:spcPct val="0"/>
              </a:spcBef>
              <a:spcAft>
                <a:spcPct val="0"/>
              </a:spcAft>
              <a:buClrTx/>
              <a:buSzTx/>
              <a:buFontTx/>
              <a:buNone/>
              <a:tabLst/>
            </a:pPr>
            <a:r>
              <a:rPr kumimoji="0" lang="es-ES" altLang="es-EC" sz="2000" b="1" i="0" u="none" strike="noStrike" cap="none" normalizeH="0" baseline="0" dirty="0">
                <a:ln>
                  <a:noFill/>
                </a:ln>
                <a:solidFill>
                  <a:schemeClr val="tx1"/>
                </a:solidFill>
                <a:effectLst/>
                <a:latin typeface="Arial Black" panose="020B0A04020102020204" pitchFamily="34" charset="0"/>
                <a:ea typeface="Garamond" panose="02020404030301010803" pitchFamily="18" charset="0"/>
                <a:cs typeface="Garamond" panose="02020404030301010803" pitchFamily="18" charset="0"/>
              </a:rPr>
              <a:t>FECHA: 18/10/2022</a:t>
            </a:r>
            <a:endParaRPr kumimoji="0" lang="es-ES" altLang="es-EC" sz="3600" b="1" i="0" u="none" strike="noStrike" cap="none" normalizeH="0" baseline="0" dirty="0">
              <a:ln>
                <a:noFill/>
              </a:ln>
              <a:solidFill>
                <a:schemeClr val="tx1"/>
              </a:solidFill>
              <a:effectLst/>
              <a:latin typeface="Arial Black" panose="020B0A04020102020204" pitchFamily="34" charset="0"/>
            </a:endParaRPr>
          </a:p>
        </p:txBody>
      </p:sp>
      <p:pic>
        <p:nvPicPr>
          <p:cNvPr id="11" name="Imagen 10">
            <a:extLst>
              <a:ext uri="{FF2B5EF4-FFF2-40B4-BE49-F238E27FC236}">
                <a16:creationId xmlns:a16="http://schemas.microsoft.com/office/drawing/2014/main" id="{81CF9BEE-A6F4-4F03-9F8D-DB6FC33A9B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5564" y="236274"/>
            <a:ext cx="1282959" cy="1539551"/>
          </a:xfrm>
          <a:prstGeom prst="rect">
            <a:avLst/>
          </a:prstGeom>
        </p:spPr>
      </p:pic>
      <p:pic>
        <p:nvPicPr>
          <p:cNvPr id="13" name="Imagen 12">
            <a:extLst>
              <a:ext uri="{FF2B5EF4-FFF2-40B4-BE49-F238E27FC236}">
                <a16:creationId xmlns:a16="http://schemas.microsoft.com/office/drawing/2014/main" id="{6678FEDC-7CCC-4754-866A-354607808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4956" y="259530"/>
            <a:ext cx="1601454" cy="1605576"/>
          </a:xfrm>
          <a:prstGeom prst="rect">
            <a:avLst/>
          </a:prstGeom>
        </p:spPr>
      </p:pic>
    </p:spTree>
    <p:extLst>
      <p:ext uri="{BB962C8B-B14F-4D97-AF65-F5344CB8AC3E}">
        <p14:creationId xmlns:p14="http://schemas.microsoft.com/office/powerpoint/2010/main" val="378667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BB74AB-8098-4C01-8123-BA6811A9EE2E}"/>
              </a:ext>
            </a:extLst>
          </p:cNvPr>
          <p:cNvSpPr>
            <a:spLocks noGrp="1"/>
          </p:cNvSpPr>
          <p:nvPr>
            <p:ph type="title"/>
          </p:nvPr>
        </p:nvSpPr>
        <p:spPr>
          <a:xfrm>
            <a:off x="838200" y="0"/>
            <a:ext cx="10515600" cy="1325563"/>
          </a:xfrm>
        </p:spPr>
        <p:txBody>
          <a:bodyPr/>
          <a:lstStyle/>
          <a:p>
            <a:r>
              <a:rPr lang="es-EC" sz="4400" b="1" dirty="0">
                <a:solidFill>
                  <a:srgbClr val="FF0000"/>
                </a:solidFill>
                <a:effectLst/>
                <a:latin typeface="Times New Roman" panose="02020603050405020304" pitchFamily="18" charset="0"/>
                <a:ea typeface="Calibri" panose="020F0502020204030204" pitchFamily="34" charset="0"/>
              </a:rPr>
              <a:t>Características de un disco duro</a:t>
            </a:r>
            <a:endParaRPr lang="es-EC" dirty="0">
              <a:solidFill>
                <a:srgbClr val="FF0000"/>
              </a:solidFill>
            </a:endParaRPr>
          </a:p>
        </p:txBody>
      </p:sp>
      <p:sp>
        <p:nvSpPr>
          <p:cNvPr id="3" name="Marcador de contenido 2">
            <a:extLst>
              <a:ext uri="{FF2B5EF4-FFF2-40B4-BE49-F238E27FC236}">
                <a16:creationId xmlns:a16="http://schemas.microsoft.com/office/drawing/2014/main" id="{C9EDF831-4D43-4D65-972B-E7764CE74C54}"/>
              </a:ext>
            </a:extLst>
          </p:cNvPr>
          <p:cNvSpPr>
            <a:spLocks noGrp="1"/>
          </p:cNvSpPr>
          <p:nvPr>
            <p:ph idx="1"/>
          </p:nvPr>
        </p:nvSpPr>
        <p:spPr>
          <a:xfrm>
            <a:off x="838200" y="1153271"/>
            <a:ext cx="9776012" cy="5417858"/>
          </a:xfrm>
        </p:spPr>
        <p:txBody>
          <a:bodyPr>
            <a:normAutofit fontScale="25000" lnSpcReduction="20000"/>
          </a:bodyPr>
          <a:lstStyle/>
          <a:p>
            <a:pPr marL="342900" lvl="0" indent="-342900">
              <a:lnSpc>
                <a:spcPct val="115000"/>
              </a:lnSpc>
              <a:spcAft>
                <a:spcPts val="1000"/>
              </a:spcAft>
              <a:buSzPts val="1000"/>
              <a:buFont typeface="Symbol" panose="05050102010706020507" pitchFamily="18" charset="2"/>
              <a:buChar char=""/>
              <a:tabLst>
                <a:tab pos="457200" algn="l"/>
              </a:tabLst>
            </a:pPr>
            <a:r>
              <a:rPr lang="es-EC" sz="8800" dirty="0">
                <a:solidFill>
                  <a:srgbClr val="222222"/>
                </a:solidFill>
                <a:effectLst/>
                <a:latin typeface="Times New Roman" panose="02020603050405020304" pitchFamily="18" charset="0"/>
                <a:ea typeface="Calibri" panose="020F0502020204030204" pitchFamily="34" charset="0"/>
              </a:rPr>
              <a:t>Puede </a:t>
            </a:r>
            <a:r>
              <a:rPr lang="es-EC" sz="8800" b="0" dirty="0">
                <a:solidFill>
                  <a:srgbClr val="222222"/>
                </a:solidFill>
                <a:effectLst/>
                <a:latin typeface="Times New Roman" panose="02020603050405020304" pitchFamily="18" charset="0"/>
                <a:ea typeface="Calibri" panose="020F0502020204030204" pitchFamily="34" charset="0"/>
              </a:rPr>
              <a:t>almacenar grandes cantidades de información</a:t>
            </a:r>
            <a:r>
              <a:rPr lang="es-EC" sz="8800" dirty="0">
                <a:solidFill>
                  <a:srgbClr val="222222"/>
                </a:solidFill>
                <a:effectLst/>
                <a:latin typeface="Times New Roman" panose="02020603050405020304" pitchFamily="18" charset="0"/>
                <a:ea typeface="Calibri" panose="020F0502020204030204" pitchFamily="34" charset="0"/>
              </a:rPr>
              <a:t> en comparación o otras unidades de almacenamiento. Si se hace una relación de costo valor el disco duro es el dispositivo que tiene mayor capacidad de almacenamiento al mejor costo.</a:t>
            </a:r>
            <a:endParaRPr lang="es-EC" sz="8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8800" b="0" dirty="0">
                <a:solidFill>
                  <a:srgbClr val="222222"/>
                </a:solidFill>
                <a:effectLst/>
                <a:latin typeface="Calibri" panose="020F0502020204030204" pitchFamily="34" charset="0"/>
                <a:ea typeface="Calibri" panose="020F0502020204030204" pitchFamily="34" charset="0"/>
              </a:rPr>
              <a:t>No es volátil</a:t>
            </a:r>
            <a:r>
              <a:rPr lang="es-EC" sz="8800" dirty="0">
                <a:solidFill>
                  <a:srgbClr val="222222"/>
                </a:solidFill>
                <a:effectLst/>
                <a:latin typeface="Times New Roman" panose="02020603050405020304" pitchFamily="18" charset="0"/>
                <a:ea typeface="Calibri" panose="020F0502020204030204" pitchFamily="34" charset="0"/>
              </a:rPr>
              <a:t>, por lo tanto cuando se desconecte de la alimentación eléctrica los datos permanecen en el disco.</a:t>
            </a:r>
            <a:endParaRPr lang="es-EC" sz="8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8800" b="0" dirty="0">
                <a:solidFill>
                  <a:srgbClr val="222222"/>
                </a:solidFill>
                <a:effectLst/>
                <a:latin typeface="Calibri" panose="020F0502020204030204" pitchFamily="34" charset="0"/>
                <a:ea typeface="Calibri" panose="020F0502020204030204" pitchFamily="34" charset="0"/>
              </a:rPr>
              <a:t>Es la memoria secundaria del ordenador</a:t>
            </a:r>
            <a:r>
              <a:rPr lang="es-EC" sz="8800" dirty="0">
                <a:solidFill>
                  <a:srgbClr val="222222"/>
                </a:solidFill>
                <a:effectLst/>
                <a:latin typeface="Times New Roman" panose="02020603050405020304" pitchFamily="18" charset="0"/>
                <a:ea typeface="Calibri" panose="020F0502020204030204" pitchFamily="34" charset="0"/>
              </a:rPr>
              <a:t>. Se encarga de guardar datos necesarios para el funcionamiento del ordenador y comunicación entre los componentes de hardware.</a:t>
            </a:r>
            <a:endParaRPr lang="es-EC" sz="8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8800" b="0" dirty="0">
                <a:solidFill>
                  <a:srgbClr val="222222"/>
                </a:solidFill>
                <a:effectLst/>
                <a:latin typeface="Calibri" panose="020F0502020204030204" pitchFamily="34" charset="0"/>
                <a:ea typeface="Calibri" panose="020F0502020204030204" pitchFamily="34" charset="0"/>
              </a:rPr>
              <a:t>Acceso rápido a la información</a:t>
            </a:r>
            <a:r>
              <a:rPr lang="es-EC" sz="8800" dirty="0">
                <a:solidFill>
                  <a:srgbClr val="222222"/>
                </a:solidFill>
                <a:effectLst/>
                <a:latin typeface="Times New Roman" panose="02020603050405020304" pitchFamily="18" charset="0"/>
                <a:ea typeface="Calibri" panose="020F0502020204030204" pitchFamily="34" charset="0"/>
              </a:rPr>
              <a:t>, se puede buscar la información dentro de disco de forma rápida accediendo a la unidad y buscando el archivo por su nombre.</a:t>
            </a:r>
            <a:endParaRPr lang="es-EC" sz="8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8800" b="0" dirty="0">
                <a:solidFill>
                  <a:srgbClr val="222222"/>
                </a:solidFill>
                <a:effectLst/>
                <a:latin typeface="Calibri" panose="020F0502020204030204" pitchFamily="34" charset="0"/>
                <a:ea typeface="Calibri" panose="020F0502020204030204" pitchFamily="34" charset="0"/>
              </a:rPr>
              <a:t>Almacena todos los programas de un ordenador</a:t>
            </a:r>
            <a:r>
              <a:rPr lang="es-EC" sz="8800" dirty="0">
                <a:solidFill>
                  <a:srgbClr val="222222"/>
                </a:solidFill>
                <a:effectLst/>
                <a:latin typeface="Times New Roman" panose="02020603050405020304" pitchFamily="18" charset="0"/>
                <a:ea typeface="Calibri" panose="020F0502020204030204" pitchFamily="34" charset="0"/>
              </a:rPr>
              <a:t>. Todos los archivos necesarios para que se ejecuten los programas están en el disco duro.</a:t>
            </a:r>
            <a:endParaRPr lang="es-EC" sz="8800" dirty="0">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4067383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05F8FE-EC4C-4B3F-BFBD-539804D90BFB}"/>
              </a:ext>
            </a:extLst>
          </p:cNvPr>
          <p:cNvSpPr>
            <a:spLocks noGrp="1"/>
          </p:cNvSpPr>
          <p:nvPr>
            <p:ph type="title"/>
          </p:nvPr>
        </p:nvSpPr>
        <p:spPr>
          <a:xfrm>
            <a:off x="1349188" y="0"/>
            <a:ext cx="10515600" cy="1325563"/>
          </a:xfrm>
        </p:spPr>
        <p:txBody>
          <a:bodyPr/>
          <a:lstStyle/>
          <a:p>
            <a:r>
              <a:rPr lang="es-ES" b="1" dirty="0">
                <a:solidFill>
                  <a:srgbClr val="FF0000"/>
                </a:solidFill>
                <a:latin typeface="Times New Roman" panose="02020603050405020304" pitchFamily="18" charset="0"/>
                <a:cs typeface="Times New Roman" panose="02020603050405020304" pitchFamily="18" charset="0"/>
              </a:rPr>
              <a:t>Partes de un disco magnético</a:t>
            </a:r>
            <a:endParaRPr lang="es-EC" b="1" dirty="0">
              <a:solidFill>
                <a:srgbClr val="FF0000"/>
              </a:solidFill>
              <a:latin typeface="Times New Roman" panose="02020603050405020304" pitchFamily="18" charset="0"/>
              <a:cs typeface="Times New Roman" panose="02020603050405020304" pitchFamily="18" charset="0"/>
            </a:endParaRPr>
          </a:p>
        </p:txBody>
      </p:sp>
      <p:pic>
        <p:nvPicPr>
          <p:cNvPr id="5" name="Marcador de contenido 4">
            <a:extLst>
              <a:ext uri="{FF2B5EF4-FFF2-40B4-BE49-F238E27FC236}">
                <a16:creationId xmlns:a16="http://schemas.microsoft.com/office/drawing/2014/main" id="{F0D18F79-258F-43FF-AA96-6A10B492FD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9154" y="1325562"/>
            <a:ext cx="7206938" cy="5146955"/>
          </a:xfrm>
        </p:spPr>
      </p:pic>
    </p:spTree>
    <p:extLst>
      <p:ext uri="{BB962C8B-B14F-4D97-AF65-F5344CB8AC3E}">
        <p14:creationId xmlns:p14="http://schemas.microsoft.com/office/powerpoint/2010/main" val="389336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EE30B-D41C-4CE4-8194-B2A98F6AFC59}"/>
              </a:ext>
            </a:extLst>
          </p:cNvPr>
          <p:cNvSpPr>
            <a:spLocks noGrp="1"/>
          </p:cNvSpPr>
          <p:nvPr>
            <p:ph type="title"/>
          </p:nvPr>
        </p:nvSpPr>
        <p:spPr>
          <a:xfrm>
            <a:off x="2873189" y="167902"/>
            <a:ext cx="10515600" cy="1325563"/>
          </a:xfrm>
        </p:spPr>
        <p:txBody>
          <a:bodyPr>
            <a:normAutofit/>
          </a:bodyPr>
          <a:lstStyle/>
          <a:p>
            <a:r>
              <a:rPr lang="es-EC" sz="2800" b="1" spc="-30" dirty="0">
                <a:solidFill>
                  <a:srgbClr val="FF0000"/>
                </a:solidFill>
                <a:effectLst/>
                <a:latin typeface="Times New Roman" panose="02020603050405020304" pitchFamily="18" charset="0"/>
              </a:rPr>
              <a:t>¿Qué es RAID y que significa?</a:t>
            </a:r>
            <a:endParaRPr lang="es-EC" sz="6000" dirty="0">
              <a:solidFill>
                <a:srgbClr val="FF0000"/>
              </a:solidFill>
            </a:endParaRPr>
          </a:p>
        </p:txBody>
      </p:sp>
      <p:sp>
        <p:nvSpPr>
          <p:cNvPr id="4" name="Rectangle 1">
            <a:extLst>
              <a:ext uri="{FF2B5EF4-FFF2-40B4-BE49-F238E27FC236}">
                <a16:creationId xmlns:a16="http://schemas.microsoft.com/office/drawing/2014/main" id="{B5742966-ACD8-4E89-BC6E-E59487172EEB}"/>
              </a:ext>
            </a:extLst>
          </p:cNvPr>
          <p:cNvSpPr>
            <a:spLocks noGrp="1" noChangeArrowheads="1"/>
          </p:cNvSpPr>
          <p:nvPr>
            <p:ph idx="1"/>
          </p:nvPr>
        </p:nvSpPr>
        <p:spPr bwMode="auto">
          <a:xfrm>
            <a:off x="744071" y="1720840"/>
            <a:ext cx="1044388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RAID es un acrónimo del inglés que significa </a:t>
            </a:r>
            <a:r>
              <a:rPr kumimoji="0" lang="es-EC" altLang="es-EC" sz="18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Redundant Array </a:t>
            </a:r>
            <a:r>
              <a:rPr kumimoji="0" lang="es-EC" altLang="es-EC" sz="1800" b="1" i="0" u="none" strike="noStrike" cap="none" normalizeH="0" baseline="0" dirty="0" err="1">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kumimoji="0" lang="es-EC" altLang="es-EC" sz="18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Independent Disks</a:t>
            </a:r>
            <a:r>
              <a:rPr kumimoji="0" lang="es-EC" altLang="es-EC"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literalmente «matriz de discos independientes redundantes», aunque no todos los sistemas RAID proporcionan redundancia.</a:t>
            </a:r>
            <a:endParaRPr kumimoji="0" lang="es-EC" altLang="es-EC"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800" b="0"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 finalidad de un sistema RAID de discos es la de proteger los datos en caso de que un disco duro falle, o en algunos casos tiene como función principal mejorar la velocidad de lectura de varios discos que conforman un único volumen.</a:t>
            </a:r>
            <a:endParaRPr kumimoji="0" lang="es-EC" altLang="es-EC"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C" altLang="es-EC"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 otras palabras, consiste en crear un único volumen con varios discos duros funcionando en conjunto. Tenemos dos tipos de configuraciones, las cuales son:</a:t>
            </a:r>
            <a:endParaRPr kumimoji="0" lang="es-EC" altLang="es-EC"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C" altLang="es-EC" sz="18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Disk mirroring:</a:t>
            </a:r>
            <a:r>
              <a:rPr kumimoji="0" lang="es-EC" altLang="es-EC" sz="1800" b="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s-EC" altLang="es-EC"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 un tipo de configuración RAID que busca redundancia de datos ante un posible fallo en una de las unidades de almacenamiento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C" altLang="es-EC" sz="18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Disk stripping:</a:t>
            </a:r>
            <a:r>
              <a:rPr kumimoji="0" lang="es-EC" altLang="es-EC" sz="1800" b="0"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s-EC" altLang="es-EC" sz="18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Esta configuración RAID que no busca redundancia, sino conseguir mayores velocidades de transferencia de datos</a:t>
            </a:r>
            <a:endParaRPr kumimoji="0" lang="es-EC" altLang="es-EC"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EC" altLang="es-EC"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237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D24AD-731C-4978-9B8F-261A30471193}"/>
              </a:ext>
            </a:extLst>
          </p:cNvPr>
          <p:cNvSpPr>
            <a:spLocks noGrp="1"/>
          </p:cNvSpPr>
          <p:nvPr>
            <p:ph type="title"/>
          </p:nvPr>
        </p:nvSpPr>
        <p:spPr/>
        <p:txBody>
          <a:bodyPr/>
          <a:lstStyle/>
          <a:p>
            <a:r>
              <a:rPr lang="es-EC" sz="4400" b="1" spc="-30" dirty="0">
                <a:solidFill>
                  <a:srgbClr val="FF0000"/>
                </a:solidFill>
                <a:effectLst/>
                <a:latin typeface="Times New Roman" panose="02020603050405020304" pitchFamily="18" charset="0"/>
                <a:ea typeface="Calibri" panose="020F0502020204030204" pitchFamily="34" charset="0"/>
              </a:rPr>
              <a:t>Tipos de RAID</a:t>
            </a:r>
            <a:endParaRPr lang="es-EC" dirty="0">
              <a:solidFill>
                <a:srgbClr val="FF0000"/>
              </a:solidFill>
            </a:endParaRPr>
          </a:p>
        </p:txBody>
      </p:sp>
      <p:sp>
        <p:nvSpPr>
          <p:cNvPr id="3" name="Marcador de contenido 2">
            <a:extLst>
              <a:ext uri="{FF2B5EF4-FFF2-40B4-BE49-F238E27FC236}">
                <a16:creationId xmlns:a16="http://schemas.microsoft.com/office/drawing/2014/main" id="{F372F04E-55D4-4971-8706-1F841C87D445}"/>
              </a:ext>
            </a:extLst>
          </p:cNvPr>
          <p:cNvSpPr>
            <a:spLocks noGrp="1"/>
          </p:cNvSpPr>
          <p:nvPr>
            <p:ph idx="1"/>
          </p:nvPr>
        </p:nvSpPr>
        <p:spPr/>
        <p:txBody>
          <a:bodyPr/>
          <a:lstStyle/>
          <a:p>
            <a:pPr marL="0" indent="0" algn="l">
              <a:spcBef>
                <a:spcPts val="1500"/>
              </a:spcBef>
              <a:spcAft>
                <a:spcPts val="1500"/>
              </a:spcAft>
              <a:buNone/>
            </a:pPr>
            <a:r>
              <a:rPr lang="es-EC" sz="1800" spc="-15" dirty="0">
                <a:effectLst/>
                <a:latin typeface="Times New Roman" panose="02020603050405020304" pitchFamily="18" charset="0"/>
                <a:ea typeface="Times New Roman" panose="02020603050405020304" pitchFamily="18" charset="0"/>
              </a:rPr>
              <a:t>Actualmente existen muchos tipos de configuraciones de este tipo. Las más típicas y soportadas por cualquier controladora de placa base del mercado son las RAID 0, 1 y 5. Pero, existen muchos otros tipos de configuraciones que vienen a «solucionar» diferentes problemas. Vamos a ver estas configuraciones típicas y también otras configuraciones atípicas pero que pueden ser interesantes.</a:t>
            </a: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4" name="Marcador de contenido 4">
            <a:extLst>
              <a:ext uri="{FF2B5EF4-FFF2-40B4-BE49-F238E27FC236}">
                <a16:creationId xmlns:a16="http://schemas.microsoft.com/office/drawing/2014/main" id="{C88D59FB-C5D1-4CE0-86BA-2E24ABB94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153" y="2993512"/>
            <a:ext cx="7424176" cy="3712088"/>
          </a:xfrm>
          <a:prstGeom prst="rect">
            <a:avLst/>
          </a:prstGeom>
        </p:spPr>
      </p:pic>
    </p:spTree>
    <p:extLst>
      <p:ext uri="{BB962C8B-B14F-4D97-AF65-F5344CB8AC3E}">
        <p14:creationId xmlns:p14="http://schemas.microsoft.com/office/powerpoint/2010/main" val="194589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B42253-C38E-4078-AE6C-056ABA6AF455}"/>
              </a:ext>
            </a:extLst>
          </p:cNvPr>
          <p:cNvSpPr>
            <a:spLocks noGrp="1"/>
          </p:cNvSpPr>
          <p:nvPr>
            <p:ph type="title"/>
          </p:nvPr>
        </p:nvSpPr>
        <p:spPr>
          <a:xfrm>
            <a:off x="1134035" y="896190"/>
            <a:ext cx="1232648" cy="1144588"/>
          </a:xfrm>
        </p:spPr>
        <p:txBody>
          <a:bodyPr>
            <a:normAutofit/>
          </a:bodyPr>
          <a:lstStyle/>
          <a:p>
            <a:r>
              <a:rPr lang="es-EC" sz="2400" b="1" spc="-15" dirty="0">
                <a:solidFill>
                  <a:srgbClr val="FF0000"/>
                </a:solidFill>
                <a:effectLst/>
                <a:latin typeface="Times New Roman" panose="02020603050405020304" pitchFamily="18" charset="0"/>
              </a:rPr>
              <a:t>RAID 0</a:t>
            </a:r>
            <a:endParaRPr lang="es-EC" sz="5400" dirty="0">
              <a:solidFill>
                <a:srgbClr val="FF0000"/>
              </a:solidFill>
            </a:endParaRPr>
          </a:p>
        </p:txBody>
      </p:sp>
      <p:sp>
        <p:nvSpPr>
          <p:cNvPr id="3" name="Marcador de contenido 2">
            <a:extLst>
              <a:ext uri="{FF2B5EF4-FFF2-40B4-BE49-F238E27FC236}">
                <a16:creationId xmlns:a16="http://schemas.microsoft.com/office/drawing/2014/main" id="{A7FEFD05-6E71-4059-925D-1670949227B9}"/>
              </a:ext>
            </a:extLst>
          </p:cNvPr>
          <p:cNvSpPr>
            <a:spLocks noGrp="1"/>
          </p:cNvSpPr>
          <p:nvPr>
            <p:ph idx="1"/>
          </p:nvPr>
        </p:nvSpPr>
        <p:spPr>
          <a:xfrm>
            <a:off x="367554" y="1825625"/>
            <a:ext cx="4796118" cy="4351338"/>
          </a:xfrm>
        </p:spPr>
        <p:txBody>
          <a:bodyPr/>
          <a:lstStyle/>
          <a:p>
            <a:pPr marL="0" indent="0">
              <a:buNone/>
            </a:pPr>
            <a:r>
              <a:rPr lang="es-EC" sz="1800" spc="-15" dirty="0">
                <a:solidFill>
                  <a:srgbClr val="333333"/>
                </a:solidFill>
                <a:effectLst/>
                <a:latin typeface="Times New Roman" panose="02020603050405020304" pitchFamily="18" charset="0"/>
                <a:ea typeface="Times New Roman" panose="02020603050405020304" pitchFamily="18" charset="0"/>
              </a:rPr>
              <a:t>Es un tipo de</a:t>
            </a:r>
            <a:r>
              <a:rPr lang="es-EC" sz="1800" b="1" spc="-15" dirty="0">
                <a:solidFill>
                  <a:srgbClr val="333333"/>
                </a:solidFill>
                <a:effectLst/>
                <a:latin typeface="Times New Roman" panose="02020603050405020304" pitchFamily="18" charset="0"/>
                <a:ea typeface="Times New Roman" panose="02020603050405020304" pitchFamily="18" charset="0"/>
              </a:rPr>
              <a:t> </a:t>
            </a:r>
            <a:r>
              <a:rPr lang="es-EC" sz="1800" b="0" spc="-15" dirty="0">
                <a:solidFill>
                  <a:srgbClr val="333333"/>
                </a:solidFill>
                <a:effectLst/>
                <a:latin typeface="Times New Roman" panose="02020603050405020304" pitchFamily="18" charset="0"/>
                <a:ea typeface="Times New Roman" panose="02020603050405020304" pitchFamily="18" charset="0"/>
              </a:rPr>
              <a:t>configuración stipping</a:t>
            </a:r>
            <a:r>
              <a:rPr lang="es-EC" sz="1800" spc="-15" dirty="0">
                <a:solidFill>
                  <a:srgbClr val="333333"/>
                </a:solidFill>
                <a:effectLst/>
                <a:latin typeface="Times New Roman" panose="02020603050405020304" pitchFamily="18" charset="0"/>
                <a:ea typeface="Times New Roman" panose="02020603050405020304" pitchFamily="18" charset="0"/>
              </a:rPr>
              <a:t>, por lo que no ofrece redundancia de datos. Para este tipo de configuración se requieren </a:t>
            </a:r>
            <a:r>
              <a:rPr lang="es-EC" sz="1800" b="0" spc="-15" dirty="0">
                <a:solidFill>
                  <a:srgbClr val="333333"/>
                </a:solidFill>
                <a:effectLst/>
                <a:latin typeface="Times New Roman" panose="02020603050405020304" pitchFamily="18" charset="0"/>
                <a:ea typeface="Times New Roman" panose="02020603050405020304" pitchFamily="18" charset="0"/>
              </a:rPr>
              <a:t>al menos dos unidades</a:t>
            </a:r>
            <a:r>
              <a:rPr lang="es-EC" sz="1800" spc="-15" dirty="0">
                <a:solidFill>
                  <a:srgbClr val="333333"/>
                </a:solidFill>
                <a:effectLst/>
                <a:latin typeface="Times New Roman" panose="02020603050405020304" pitchFamily="18" charset="0"/>
                <a:ea typeface="Times New Roman" panose="02020603050405020304" pitchFamily="18" charset="0"/>
              </a:rPr>
              <a:t> de almacenamiento y el número máximo viene determinado por la controladora. </a:t>
            </a:r>
            <a:r>
              <a:rPr lang="es-EC" sz="1800" b="0" spc="-15" dirty="0">
                <a:solidFill>
                  <a:srgbClr val="333333"/>
                </a:solidFill>
                <a:effectLst/>
                <a:latin typeface="Times New Roman" panose="02020603050405020304" pitchFamily="18" charset="0"/>
                <a:ea typeface="Times New Roman" panose="02020603050405020304" pitchFamily="18" charset="0"/>
              </a:rPr>
              <a:t>Windows</a:t>
            </a:r>
            <a:r>
              <a:rPr lang="es-EC" sz="1800" spc="-15" dirty="0">
                <a:solidFill>
                  <a:srgbClr val="333333"/>
                </a:solidFill>
                <a:effectLst/>
                <a:latin typeface="Times New Roman" panose="02020603050405020304" pitchFamily="18" charset="0"/>
                <a:ea typeface="Times New Roman" panose="02020603050405020304" pitchFamily="18" charset="0"/>
              </a:rPr>
              <a:t> y cualquiera sistema operativo</a:t>
            </a:r>
            <a:r>
              <a:rPr lang="es-EC" sz="1800" b="1" spc="-15" dirty="0">
                <a:solidFill>
                  <a:srgbClr val="333333"/>
                </a:solidFill>
                <a:effectLst/>
                <a:latin typeface="Times New Roman" panose="02020603050405020304" pitchFamily="18" charset="0"/>
                <a:ea typeface="Times New Roman" panose="02020603050405020304" pitchFamily="18" charset="0"/>
              </a:rPr>
              <a:t> </a:t>
            </a:r>
            <a:r>
              <a:rPr lang="es-EC" sz="1800" b="0" spc="-15" dirty="0">
                <a:solidFill>
                  <a:srgbClr val="333333"/>
                </a:solidFill>
                <a:effectLst/>
                <a:latin typeface="Times New Roman" panose="02020603050405020304" pitchFamily="18" charset="0"/>
                <a:ea typeface="Times New Roman" panose="02020603050405020304" pitchFamily="18" charset="0"/>
              </a:rPr>
              <a:t>vera</a:t>
            </a:r>
            <a:r>
              <a:rPr lang="es-EC" sz="1800" spc="-15" dirty="0">
                <a:solidFill>
                  <a:srgbClr val="333333"/>
                </a:solidFill>
                <a:effectLst/>
                <a:latin typeface="Times New Roman" panose="02020603050405020304" pitchFamily="18" charset="0"/>
                <a:ea typeface="Times New Roman" panose="02020603050405020304" pitchFamily="18" charset="0"/>
              </a:rPr>
              <a:t> esta configuración cómo si fuera un </a:t>
            </a:r>
            <a:r>
              <a:rPr lang="es-EC" sz="1800" b="0" spc="-15" dirty="0">
                <a:solidFill>
                  <a:srgbClr val="333333"/>
                </a:solidFill>
                <a:effectLst/>
                <a:latin typeface="Times New Roman" panose="02020603050405020304" pitchFamily="18" charset="0"/>
                <a:ea typeface="Times New Roman" panose="02020603050405020304" pitchFamily="18" charset="0"/>
              </a:rPr>
              <a:t>único disco duro</a:t>
            </a:r>
            <a:r>
              <a:rPr lang="es-EC" sz="1800" spc="-15" dirty="0">
                <a:solidFill>
                  <a:srgbClr val="333333"/>
                </a:solidFill>
                <a:effectLst/>
                <a:latin typeface="Times New Roman" panose="02020603050405020304" pitchFamily="18" charset="0"/>
                <a:ea typeface="Times New Roman" panose="02020603050405020304" pitchFamily="18" charset="0"/>
              </a:rPr>
              <a:t>, sin importar de la cantidad de unidades instaladas.</a:t>
            </a:r>
            <a:endParaRPr lang="es-EC" sz="1800" dirty="0">
              <a:effectLst/>
              <a:latin typeface="Times New Roman" panose="02020603050405020304" pitchFamily="18" charset="0"/>
              <a:ea typeface="Times New Roman" panose="02020603050405020304" pitchFamily="18" charset="0"/>
            </a:endParaRPr>
          </a:p>
          <a:p>
            <a:pPr marL="0" indent="0">
              <a:buNone/>
            </a:pPr>
            <a:endParaRPr lang="es-EC" dirty="0"/>
          </a:p>
        </p:txBody>
      </p:sp>
      <p:pic>
        <p:nvPicPr>
          <p:cNvPr id="4" name="Imagen 3" descr="RAID0 de discos duros">
            <a:extLst>
              <a:ext uri="{FF2B5EF4-FFF2-40B4-BE49-F238E27FC236}">
                <a16:creationId xmlns:a16="http://schemas.microsoft.com/office/drawing/2014/main" id="{0B0ED3E8-EE58-452D-BE57-EDDE400B7EE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33489"/>
            <a:ext cx="2095500" cy="2720340"/>
          </a:xfrm>
          <a:prstGeom prst="rect">
            <a:avLst/>
          </a:prstGeom>
          <a:noFill/>
          <a:ln>
            <a:noFill/>
          </a:ln>
        </p:spPr>
      </p:pic>
      <p:sp>
        <p:nvSpPr>
          <p:cNvPr id="5" name="Título 1">
            <a:extLst>
              <a:ext uri="{FF2B5EF4-FFF2-40B4-BE49-F238E27FC236}">
                <a16:creationId xmlns:a16="http://schemas.microsoft.com/office/drawing/2014/main" id="{AD620A8C-1D0D-41F4-8905-34D42AB2CE4E}"/>
              </a:ext>
            </a:extLst>
          </p:cNvPr>
          <p:cNvSpPr txBox="1">
            <a:spLocks/>
          </p:cNvSpPr>
          <p:nvPr/>
        </p:nvSpPr>
        <p:spPr>
          <a:xfrm>
            <a:off x="9336741" y="788614"/>
            <a:ext cx="1232648" cy="1144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C" sz="2400" b="1" spc="-15" dirty="0">
                <a:solidFill>
                  <a:srgbClr val="FF0000"/>
                </a:solidFill>
                <a:latin typeface="Times New Roman" panose="02020603050405020304" pitchFamily="18" charset="0"/>
              </a:rPr>
              <a:t>RAID 1</a:t>
            </a:r>
            <a:endParaRPr lang="es-EC" sz="5400" dirty="0">
              <a:solidFill>
                <a:srgbClr val="FF0000"/>
              </a:solidFill>
            </a:endParaRPr>
          </a:p>
        </p:txBody>
      </p:sp>
      <p:sp>
        <p:nvSpPr>
          <p:cNvPr id="7" name="CuadroTexto 6">
            <a:extLst>
              <a:ext uri="{FF2B5EF4-FFF2-40B4-BE49-F238E27FC236}">
                <a16:creationId xmlns:a16="http://schemas.microsoft.com/office/drawing/2014/main" id="{91736FF9-859B-41BF-BA2F-1CF32054FA1A}"/>
              </a:ext>
            </a:extLst>
          </p:cNvPr>
          <p:cNvSpPr txBox="1"/>
          <p:nvPr/>
        </p:nvSpPr>
        <p:spPr>
          <a:xfrm>
            <a:off x="7028329" y="1825625"/>
            <a:ext cx="4997823" cy="2031325"/>
          </a:xfrm>
          <a:prstGeom prst="rect">
            <a:avLst/>
          </a:prstGeom>
          <a:noFill/>
        </p:spPr>
        <p:txBody>
          <a:bodyPr wrap="square">
            <a:spAutoFit/>
          </a:bodyPr>
          <a:lstStyle/>
          <a:p>
            <a:pPr marL="0" indent="0" algn="l">
              <a:spcBef>
                <a:spcPts val="1500"/>
              </a:spcBef>
              <a:spcAft>
                <a:spcPts val="1500"/>
              </a:spcAft>
              <a:buNone/>
            </a:pPr>
            <a:r>
              <a:rPr lang="es-EC" sz="1800" spc="-15" dirty="0">
                <a:solidFill>
                  <a:srgbClr val="333333"/>
                </a:solidFill>
                <a:effectLst/>
                <a:latin typeface="Times New Roman" panose="02020603050405020304" pitchFamily="18" charset="0"/>
                <a:ea typeface="Times New Roman" panose="02020603050405020304" pitchFamily="18" charset="0"/>
              </a:rPr>
              <a:t>Pasamos a la primera configuración de tipo mirroring o de espejo. Este tipo de configuración busca realizar una copia de seguridad de los datos almacenados. La información se escribe de manera simultáneamente en los discos duros de manera simultánea. Se requiere de al menos dos unidades y el límite está determinado por la controladora.</a:t>
            </a:r>
            <a:endParaRPr lang="es-EC" sz="1800" dirty="0">
              <a:effectLst/>
              <a:latin typeface="Times New Roman" panose="02020603050405020304" pitchFamily="18" charset="0"/>
              <a:ea typeface="Times New Roman" panose="02020603050405020304" pitchFamily="18" charset="0"/>
            </a:endParaRPr>
          </a:p>
        </p:txBody>
      </p:sp>
      <p:pic>
        <p:nvPicPr>
          <p:cNvPr id="8" name="Imagen 7" descr="Diagrama RAID1">
            <a:extLst>
              <a:ext uri="{FF2B5EF4-FFF2-40B4-BE49-F238E27FC236}">
                <a16:creationId xmlns:a16="http://schemas.microsoft.com/office/drawing/2014/main" id="{847703E0-4D7D-48E9-9568-EC54668464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035196" y="3909060"/>
            <a:ext cx="2271395" cy="2948940"/>
          </a:xfrm>
          <a:prstGeom prst="rect">
            <a:avLst/>
          </a:prstGeom>
          <a:noFill/>
          <a:ln>
            <a:noFill/>
          </a:ln>
        </p:spPr>
      </p:pic>
    </p:spTree>
    <p:extLst>
      <p:ext uri="{BB962C8B-B14F-4D97-AF65-F5344CB8AC3E}">
        <p14:creationId xmlns:p14="http://schemas.microsoft.com/office/powerpoint/2010/main" val="8240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34C78-6FE2-40DB-A79E-AFCA7B9DFC11}"/>
              </a:ext>
            </a:extLst>
          </p:cNvPr>
          <p:cNvSpPr>
            <a:spLocks noGrp="1"/>
          </p:cNvSpPr>
          <p:nvPr>
            <p:ph type="title"/>
          </p:nvPr>
        </p:nvSpPr>
        <p:spPr>
          <a:xfrm>
            <a:off x="1967753" y="356916"/>
            <a:ext cx="2218765" cy="1325563"/>
          </a:xfrm>
        </p:spPr>
        <p:txBody>
          <a:bodyPr/>
          <a:lstStyle/>
          <a:p>
            <a:r>
              <a:rPr lang="es-EC" sz="4400" b="1" spc="-15" dirty="0">
                <a:solidFill>
                  <a:srgbClr val="FF0000"/>
                </a:solidFill>
                <a:effectLst/>
                <a:latin typeface="Times New Roman" panose="02020603050405020304" pitchFamily="18" charset="0"/>
                <a:ea typeface="Calibri" panose="020F0502020204030204" pitchFamily="34" charset="0"/>
              </a:rPr>
              <a:t>RAID 2</a:t>
            </a:r>
            <a:endParaRPr lang="es-EC" dirty="0">
              <a:solidFill>
                <a:srgbClr val="FF0000"/>
              </a:solidFill>
            </a:endParaRPr>
          </a:p>
        </p:txBody>
      </p:sp>
      <p:sp>
        <p:nvSpPr>
          <p:cNvPr id="3" name="Marcador de contenido 2">
            <a:extLst>
              <a:ext uri="{FF2B5EF4-FFF2-40B4-BE49-F238E27FC236}">
                <a16:creationId xmlns:a16="http://schemas.microsoft.com/office/drawing/2014/main" id="{D403D603-5DB5-4D35-B12A-CD1D9236E2B7}"/>
              </a:ext>
            </a:extLst>
          </p:cNvPr>
          <p:cNvSpPr>
            <a:spLocks noGrp="1"/>
          </p:cNvSpPr>
          <p:nvPr>
            <p:ph idx="1"/>
          </p:nvPr>
        </p:nvSpPr>
        <p:spPr>
          <a:xfrm>
            <a:off x="838200" y="1825625"/>
            <a:ext cx="5526741" cy="4351338"/>
          </a:xfrm>
        </p:spPr>
        <p:txBody>
          <a:bodyPr/>
          <a:lstStyle/>
          <a:p>
            <a:pPr marL="0" indent="0" algn="l">
              <a:spcBef>
                <a:spcPts val="1500"/>
              </a:spcBef>
              <a:spcAft>
                <a:spcPts val="1500"/>
              </a:spcAft>
              <a:buNone/>
            </a:pPr>
            <a:r>
              <a:rPr lang="es-EC" sz="1800" spc="-15" dirty="0">
                <a:solidFill>
                  <a:srgbClr val="333333"/>
                </a:solidFill>
                <a:effectLst/>
                <a:latin typeface="Times New Roman" panose="02020603050405020304" pitchFamily="18" charset="0"/>
                <a:ea typeface="Times New Roman" panose="02020603050405020304" pitchFamily="18" charset="0"/>
              </a:rPr>
              <a:t>Vamos ahora con una configuración muy poco habitual y que es un poco bastante compleja de entender. La configuración RAID 2 es básicamente una RAID 0 pero que agrega la corrección de errores mediante el código Hamming.</a:t>
            </a:r>
          </a:p>
          <a:p>
            <a:pPr marL="0" indent="0" algn="l">
              <a:spcBef>
                <a:spcPts val="1500"/>
              </a:spcBef>
              <a:spcAft>
                <a:spcPts val="1500"/>
              </a:spcAft>
              <a:buNone/>
            </a:pP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4" name="Imagen 3">
            <a:extLst>
              <a:ext uri="{FF2B5EF4-FFF2-40B4-BE49-F238E27FC236}">
                <a16:creationId xmlns:a16="http://schemas.microsoft.com/office/drawing/2014/main" id="{80535128-26CF-4103-B57D-73302B0CD4BF}"/>
              </a:ext>
            </a:extLst>
          </p:cNvPr>
          <p:cNvPicPr/>
          <p:nvPr/>
        </p:nvPicPr>
        <p:blipFill>
          <a:blip r:embed="rId2">
            <a:extLst>
              <a:ext uri="{28A0092B-C50C-407E-A947-70E740481C1C}">
                <a14:useLocalDpi xmlns:a14="http://schemas.microsoft.com/office/drawing/2010/main" val="0"/>
              </a:ext>
            </a:extLst>
          </a:blip>
          <a:stretch>
            <a:fillRect/>
          </a:stretch>
        </p:blipFill>
        <p:spPr>
          <a:xfrm>
            <a:off x="344693" y="3429000"/>
            <a:ext cx="3246120" cy="2598420"/>
          </a:xfrm>
          <a:prstGeom prst="rect">
            <a:avLst/>
          </a:prstGeom>
        </p:spPr>
      </p:pic>
      <p:sp>
        <p:nvSpPr>
          <p:cNvPr id="5" name="Título 1">
            <a:extLst>
              <a:ext uri="{FF2B5EF4-FFF2-40B4-BE49-F238E27FC236}">
                <a16:creationId xmlns:a16="http://schemas.microsoft.com/office/drawing/2014/main" id="{C6B27820-2BB3-448C-AD3C-E15E58C46A78}"/>
              </a:ext>
            </a:extLst>
          </p:cNvPr>
          <p:cNvSpPr txBox="1">
            <a:spLocks/>
          </p:cNvSpPr>
          <p:nvPr/>
        </p:nvSpPr>
        <p:spPr>
          <a:xfrm>
            <a:off x="8005484" y="356915"/>
            <a:ext cx="22187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C" b="1" spc="-15" dirty="0">
                <a:solidFill>
                  <a:srgbClr val="FF0000"/>
                </a:solidFill>
                <a:latin typeface="Times New Roman" panose="02020603050405020304" pitchFamily="18" charset="0"/>
                <a:ea typeface="Calibri" panose="020F0502020204030204" pitchFamily="34" charset="0"/>
              </a:rPr>
              <a:t>RAID 3 </a:t>
            </a:r>
            <a:endParaRPr lang="es-EC" dirty="0">
              <a:solidFill>
                <a:srgbClr val="FF0000"/>
              </a:solidFill>
            </a:endParaRPr>
          </a:p>
        </p:txBody>
      </p:sp>
      <p:sp>
        <p:nvSpPr>
          <p:cNvPr id="6" name="Marcador de contenido 2">
            <a:extLst>
              <a:ext uri="{FF2B5EF4-FFF2-40B4-BE49-F238E27FC236}">
                <a16:creationId xmlns:a16="http://schemas.microsoft.com/office/drawing/2014/main" id="{78C2E569-0256-4000-96D5-99B29E673B52}"/>
              </a:ext>
            </a:extLst>
          </p:cNvPr>
          <p:cNvSpPr txBox="1">
            <a:spLocks/>
          </p:cNvSpPr>
          <p:nvPr/>
        </p:nvSpPr>
        <p:spPr>
          <a:xfrm>
            <a:off x="6432177" y="1825625"/>
            <a:ext cx="55267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500"/>
              </a:spcBef>
              <a:spcAft>
                <a:spcPts val="1500"/>
              </a:spcAft>
              <a:buNone/>
            </a:pPr>
            <a:r>
              <a:rPr lang="es-EC" sz="1800" spc="-15" dirty="0">
                <a:solidFill>
                  <a:srgbClr val="333333"/>
                </a:solidFill>
                <a:effectLst/>
                <a:latin typeface="Times New Roman" panose="02020603050405020304" pitchFamily="18" charset="0"/>
                <a:ea typeface="Times New Roman" panose="02020603050405020304" pitchFamily="18" charset="0"/>
              </a:rPr>
              <a:t>Pasamos a otra de esas configuraciones posibles, pero extremadamente raras por su complejidad. Aquí los datos de distribuyen en los discos duros a nivel de byte, en vez de a nivel de bloque. Se añade un disco duro que únicamente hace la función de paridad.</a:t>
            </a:r>
            <a:endParaRPr lang="es-EC" sz="1800" dirty="0">
              <a:effectLst/>
              <a:latin typeface="Times New Roman" panose="02020603050405020304" pitchFamily="18" charset="0"/>
              <a:ea typeface="Times New Roman" panose="02020603050405020304" pitchFamily="18" charset="0"/>
            </a:endParaRPr>
          </a:p>
          <a:p>
            <a:pPr marL="0" indent="0">
              <a:spcBef>
                <a:spcPts val="1500"/>
              </a:spcBef>
              <a:spcAft>
                <a:spcPts val="1500"/>
              </a:spcAft>
              <a:buFont typeface="Arial" panose="020B0604020202020204" pitchFamily="34" charset="0"/>
              <a:buNone/>
            </a:pPr>
            <a:endParaRPr lang="es-EC" sz="1800" dirty="0">
              <a:latin typeface="Times New Roman" panose="02020603050405020304" pitchFamily="18" charset="0"/>
              <a:ea typeface="Times New Roman" panose="02020603050405020304" pitchFamily="18" charset="0"/>
            </a:endParaRPr>
          </a:p>
          <a:p>
            <a:endParaRPr lang="es-EC" dirty="0"/>
          </a:p>
        </p:txBody>
      </p:sp>
      <p:pic>
        <p:nvPicPr>
          <p:cNvPr id="7" name="Imagen 6">
            <a:extLst>
              <a:ext uri="{FF2B5EF4-FFF2-40B4-BE49-F238E27FC236}">
                <a16:creationId xmlns:a16="http://schemas.microsoft.com/office/drawing/2014/main" id="{19E82629-BD7B-4AD9-B31C-EE6A75F7D3AE}"/>
              </a:ext>
            </a:extLst>
          </p:cNvPr>
          <p:cNvPicPr/>
          <p:nvPr/>
        </p:nvPicPr>
        <p:blipFill>
          <a:blip r:embed="rId3">
            <a:extLst>
              <a:ext uri="{28A0092B-C50C-407E-A947-70E740481C1C}">
                <a14:useLocalDpi xmlns:a14="http://schemas.microsoft.com/office/drawing/2010/main" val="0"/>
              </a:ext>
            </a:extLst>
          </a:blip>
          <a:stretch>
            <a:fillRect/>
          </a:stretch>
        </p:blipFill>
        <p:spPr>
          <a:xfrm>
            <a:off x="6364941" y="3636010"/>
            <a:ext cx="3840480" cy="2391410"/>
          </a:xfrm>
          <a:prstGeom prst="rect">
            <a:avLst/>
          </a:prstGeom>
        </p:spPr>
      </p:pic>
    </p:spTree>
    <p:extLst>
      <p:ext uri="{BB962C8B-B14F-4D97-AF65-F5344CB8AC3E}">
        <p14:creationId xmlns:p14="http://schemas.microsoft.com/office/powerpoint/2010/main" val="3224480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EC2360-7729-409D-870E-F18CFD3CB082}"/>
              </a:ext>
            </a:extLst>
          </p:cNvPr>
          <p:cNvSpPr>
            <a:spLocks noGrp="1"/>
          </p:cNvSpPr>
          <p:nvPr>
            <p:ph type="title"/>
          </p:nvPr>
        </p:nvSpPr>
        <p:spPr>
          <a:xfrm>
            <a:off x="667870" y="0"/>
            <a:ext cx="2344271" cy="1325563"/>
          </a:xfrm>
        </p:spPr>
        <p:txBody>
          <a:bodyPr/>
          <a:lstStyle/>
          <a:p>
            <a:r>
              <a:rPr lang="es-EC" sz="4400" b="1" dirty="0">
                <a:solidFill>
                  <a:srgbClr val="FF0000"/>
                </a:solidFill>
                <a:effectLst/>
                <a:latin typeface="Times New Roman" panose="02020603050405020304" pitchFamily="18" charset="0"/>
                <a:ea typeface="Times New Roman" panose="02020603050405020304" pitchFamily="18" charset="0"/>
              </a:rPr>
              <a:t>RAID 4 </a:t>
            </a:r>
            <a:endParaRPr lang="es-EC" dirty="0">
              <a:solidFill>
                <a:srgbClr val="FF0000"/>
              </a:solidFill>
            </a:endParaRPr>
          </a:p>
        </p:txBody>
      </p:sp>
      <p:sp>
        <p:nvSpPr>
          <p:cNvPr id="3" name="Marcador de contenido 2">
            <a:extLst>
              <a:ext uri="{FF2B5EF4-FFF2-40B4-BE49-F238E27FC236}">
                <a16:creationId xmlns:a16="http://schemas.microsoft.com/office/drawing/2014/main" id="{CA6F5FFA-B2EE-4764-9CC2-8C216AECBD66}"/>
              </a:ext>
            </a:extLst>
          </p:cNvPr>
          <p:cNvSpPr>
            <a:spLocks noGrp="1"/>
          </p:cNvSpPr>
          <p:nvPr>
            <p:ph idx="1"/>
          </p:nvPr>
        </p:nvSpPr>
        <p:spPr>
          <a:xfrm>
            <a:off x="255494" y="1099017"/>
            <a:ext cx="4737847" cy="3670207"/>
          </a:xfrm>
        </p:spPr>
        <p:txBody>
          <a:bodyPr>
            <a:normAutofit/>
          </a:bodyPr>
          <a:lstStyle/>
          <a:p>
            <a:pPr marL="0" indent="0">
              <a:lnSpc>
                <a:spcPct val="115000"/>
              </a:lnSpc>
              <a:spcAft>
                <a:spcPts val="1000"/>
              </a:spcAft>
              <a:buNone/>
            </a:pPr>
            <a:r>
              <a:rPr lang="es-EC" sz="1600" dirty="0">
                <a:solidFill>
                  <a:srgbClr val="000000"/>
                </a:solidFill>
                <a:effectLst/>
                <a:latin typeface="Times New Roman" panose="02020603050405020304" pitchFamily="18" charset="0"/>
                <a:ea typeface="Times New Roman" panose="02020603050405020304" pitchFamily="18" charset="0"/>
              </a:rPr>
              <a:t>Sistemas de discos independientes con disco de control de errores .</a:t>
            </a:r>
            <a:endParaRPr lang="es-EC" sz="1600" dirty="0">
              <a:latin typeface="Calibri" panose="020F0502020204030204" pitchFamily="34" charset="0"/>
              <a:ea typeface="Times New Roman" panose="02020603050405020304" pitchFamily="18" charset="0"/>
            </a:endParaRPr>
          </a:p>
          <a:p>
            <a:pPr marL="0" indent="0">
              <a:lnSpc>
                <a:spcPct val="115000"/>
              </a:lnSpc>
              <a:spcAft>
                <a:spcPts val="1000"/>
              </a:spcAft>
              <a:buNone/>
            </a:pPr>
            <a:r>
              <a:rPr lang="es-EC" sz="1600" dirty="0">
                <a:solidFill>
                  <a:srgbClr val="000000"/>
                </a:solidFill>
                <a:effectLst/>
                <a:latin typeface="Times New Roman" panose="02020603050405020304" pitchFamily="18" charset="0"/>
                <a:ea typeface="Times New Roman" panose="02020603050405020304" pitchFamily="18" charset="0"/>
              </a:rPr>
              <a:t>En el nivel 4 de raid los bloques de datos pueden ser distribuidos a través de un grupo de discos para reducir el tiempo de transferencia y explotar toda la capacidad de transferencia de datos de la matriz de disco .El nivel 4 de Raid es preferible al nivel 2 de Raid para pequeños bloques de datos , por que en este nivel , los datos son distribuidos por sectores y no por bits .</a:t>
            </a:r>
            <a:endParaRPr lang="es-EC" sz="2400" dirty="0"/>
          </a:p>
        </p:txBody>
      </p:sp>
      <p:pic>
        <p:nvPicPr>
          <p:cNvPr id="4" name="Imagen 3">
            <a:hlinkClick r:id="rId2"/>
            <a:extLst>
              <a:ext uri="{FF2B5EF4-FFF2-40B4-BE49-F238E27FC236}">
                <a16:creationId xmlns:a16="http://schemas.microsoft.com/office/drawing/2014/main" id="{C05B6F48-65F4-4A91-9303-2701D4AC754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9623" y="4032081"/>
            <a:ext cx="4643718" cy="2498688"/>
          </a:xfrm>
          <a:prstGeom prst="rect">
            <a:avLst/>
          </a:prstGeom>
          <a:noFill/>
          <a:ln>
            <a:noFill/>
          </a:ln>
        </p:spPr>
      </p:pic>
      <p:sp>
        <p:nvSpPr>
          <p:cNvPr id="6" name="CuadroTexto 5">
            <a:extLst>
              <a:ext uri="{FF2B5EF4-FFF2-40B4-BE49-F238E27FC236}">
                <a16:creationId xmlns:a16="http://schemas.microsoft.com/office/drawing/2014/main" id="{449F82AB-46AE-469B-9562-F0C0A8C5C516}"/>
              </a:ext>
            </a:extLst>
          </p:cNvPr>
          <p:cNvSpPr txBox="1"/>
          <p:nvPr/>
        </p:nvSpPr>
        <p:spPr>
          <a:xfrm>
            <a:off x="5840506" y="1099017"/>
            <a:ext cx="6096000" cy="3385542"/>
          </a:xfrm>
          <a:prstGeom prst="rect">
            <a:avLst/>
          </a:prstGeom>
          <a:noFill/>
        </p:spPr>
        <p:txBody>
          <a:bodyPr wrap="square">
            <a:spAutoFit/>
          </a:bodyPr>
          <a:lstStyle/>
          <a:p>
            <a:pPr algn="l">
              <a:spcBef>
                <a:spcPts val="1500"/>
              </a:spcBef>
              <a:spcAft>
                <a:spcPts val="1500"/>
              </a:spcAft>
            </a:pPr>
            <a:r>
              <a:rPr lang="es-EC" sz="1600" spc="-15" dirty="0">
                <a:solidFill>
                  <a:srgbClr val="333333"/>
                </a:solidFill>
                <a:effectLst/>
                <a:latin typeface="Times New Roman" panose="02020603050405020304" pitchFamily="18" charset="0"/>
                <a:ea typeface="Times New Roman" panose="02020603050405020304" pitchFamily="18" charset="0"/>
              </a:rPr>
              <a:t>Este es el modo más utilizado en la actualidad, puesto que permite tener casi cualquier número de discos duros en el RAID (con un mínimo de tres) y solo uno de los discos será utilizado como «</a:t>
            </a:r>
            <a:r>
              <a:rPr lang="es-EC" sz="1600" spc="-15" dirty="0" err="1">
                <a:solidFill>
                  <a:srgbClr val="333333"/>
                </a:solidFill>
                <a:effectLst/>
                <a:latin typeface="Times New Roman" panose="02020603050405020304" pitchFamily="18" charset="0"/>
                <a:ea typeface="Times New Roman" panose="02020603050405020304" pitchFamily="18" charset="0"/>
              </a:rPr>
              <a:t>backup</a:t>
            </a:r>
            <a:r>
              <a:rPr lang="es-EC" sz="1600" spc="-15" dirty="0">
                <a:solidFill>
                  <a:srgbClr val="333333"/>
                </a:solidFill>
                <a:effectLst/>
                <a:latin typeface="Times New Roman" panose="02020603050405020304" pitchFamily="18" charset="0"/>
                <a:ea typeface="Times New Roman" panose="02020603050405020304" pitchFamily="18" charset="0"/>
              </a:rPr>
              <a:t>», es decir, que solo se desperdiciará la capacidad de uno de ellos.</a:t>
            </a:r>
          </a:p>
          <a:p>
            <a:pPr>
              <a:spcBef>
                <a:spcPts val="1500"/>
              </a:spcBef>
              <a:spcAft>
                <a:spcPts val="1500"/>
              </a:spcAft>
            </a:pPr>
            <a:r>
              <a:rPr lang="es-EC" sz="1600" spc="-15" dirty="0">
                <a:solidFill>
                  <a:srgbClr val="333333"/>
                </a:solidFill>
                <a:effectLst/>
                <a:latin typeface="Times New Roman" panose="02020603050405020304" pitchFamily="18" charset="0"/>
                <a:ea typeface="Times New Roman" panose="02020603050405020304" pitchFamily="18" charset="0"/>
              </a:rPr>
              <a:t>En RAID 5 se incrementa el rendimiento de lectura del volumen, multiplicando éste por tantos discos como conformen el RAID menos uno. Es decir, si tuviéramos 5 discos duros en RAID 5, la velocidad se multiplicaría por 4. Además, tendríamos tolerancia a fallos de un disco: si falla un disco, no se pierde nada, se cambia el disco y listo.</a:t>
            </a:r>
            <a:endParaRPr lang="es-EC" sz="1600" dirty="0">
              <a:effectLst/>
              <a:latin typeface="Times New Roman" panose="02020603050405020304" pitchFamily="18" charset="0"/>
              <a:ea typeface="Times New Roman" panose="02020603050405020304" pitchFamily="18" charset="0"/>
            </a:endParaRPr>
          </a:p>
          <a:p>
            <a:pPr algn="l">
              <a:spcBef>
                <a:spcPts val="1500"/>
              </a:spcBef>
              <a:spcAft>
                <a:spcPts val="1500"/>
              </a:spcAft>
            </a:pPr>
            <a:endParaRPr lang="es-EC" sz="2000" dirty="0">
              <a:effectLst/>
              <a:latin typeface="Times New Roman" panose="02020603050405020304" pitchFamily="18" charset="0"/>
              <a:ea typeface="Times New Roman" panose="02020603050405020304" pitchFamily="18" charset="0"/>
            </a:endParaRPr>
          </a:p>
        </p:txBody>
      </p:sp>
      <p:sp>
        <p:nvSpPr>
          <p:cNvPr id="8" name="CuadroTexto 7">
            <a:extLst>
              <a:ext uri="{FF2B5EF4-FFF2-40B4-BE49-F238E27FC236}">
                <a16:creationId xmlns:a16="http://schemas.microsoft.com/office/drawing/2014/main" id="{77539356-5ECD-4F73-9F9D-2A739373BF42}"/>
              </a:ext>
            </a:extLst>
          </p:cNvPr>
          <p:cNvSpPr txBox="1"/>
          <p:nvPr/>
        </p:nvSpPr>
        <p:spPr>
          <a:xfrm>
            <a:off x="6947647" y="285081"/>
            <a:ext cx="3881718" cy="755400"/>
          </a:xfrm>
          <a:prstGeom prst="rect">
            <a:avLst/>
          </a:prstGeom>
          <a:noFill/>
        </p:spPr>
        <p:txBody>
          <a:bodyPr wrap="square">
            <a:spAutoFit/>
          </a:bodyPr>
          <a:lstStyle/>
          <a:p>
            <a:pPr>
              <a:lnSpc>
                <a:spcPct val="115000"/>
              </a:lnSpc>
              <a:spcBef>
                <a:spcPts val="1400"/>
              </a:spcBef>
              <a:spcAft>
                <a:spcPts val="400"/>
              </a:spcAft>
            </a:pPr>
            <a:r>
              <a:rPr lang="es-EC" sz="4000" b="1" spc="-15" dirty="0">
                <a:solidFill>
                  <a:srgbClr val="FF0000"/>
                </a:solidFill>
                <a:effectLst/>
                <a:latin typeface="Times New Roman" panose="02020603050405020304" pitchFamily="18" charset="0"/>
                <a:ea typeface="Calibri" panose="020F0502020204030204" pitchFamily="34" charset="0"/>
              </a:rPr>
              <a:t>RAID 5</a:t>
            </a:r>
            <a:endParaRPr lang="es-EC" sz="4800" b="1" dirty="0">
              <a:solidFill>
                <a:srgbClr val="FF0000"/>
              </a:solidFill>
              <a:effectLst/>
              <a:latin typeface="Calibri" panose="020F0502020204030204" pitchFamily="34" charset="0"/>
              <a:ea typeface="Calibri" panose="020F0502020204030204" pitchFamily="34" charset="0"/>
            </a:endParaRPr>
          </a:p>
        </p:txBody>
      </p:sp>
      <p:pic>
        <p:nvPicPr>
          <p:cNvPr id="9" name="Imagen 8" descr="Diagrama RAID5">
            <a:extLst>
              <a:ext uri="{FF2B5EF4-FFF2-40B4-BE49-F238E27FC236}">
                <a16:creationId xmlns:a16="http://schemas.microsoft.com/office/drawing/2014/main" id="{DFE0DBC6-0991-4F90-ACBC-6E240F9AFF6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296361" y="3906370"/>
            <a:ext cx="4425427" cy="2624399"/>
          </a:xfrm>
          <a:prstGeom prst="rect">
            <a:avLst/>
          </a:prstGeom>
          <a:noFill/>
          <a:ln>
            <a:noFill/>
          </a:ln>
        </p:spPr>
      </p:pic>
    </p:spTree>
    <p:extLst>
      <p:ext uri="{BB962C8B-B14F-4D97-AF65-F5344CB8AC3E}">
        <p14:creationId xmlns:p14="http://schemas.microsoft.com/office/powerpoint/2010/main" val="708516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2BF50A-872E-4843-ABA7-F5D4BA641A81}"/>
              </a:ext>
            </a:extLst>
          </p:cNvPr>
          <p:cNvSpPr>
            <a:spLocks noGrp="1"/>
          </p:cNvSpPr>
          <p:nvPr>
            <p:ph type="title"/>
          </p:nvPr>
        </p:nvSpPr>
        <p:spPr>
          <a:xfrm>
            <a:off x="739588" y="-92075"/>
            <a:ext cx="3169024" cy="1325563"/>
          </a:xfrm>
        </p:spPr>
        <p:txBody>
          <a:bodyPr/>
          <a:lstStyle/>
          <a:p>
            <a:r>
              <a:rPr lang="es-EC" sz="4400" b="1" spc="-15" dirty="0">
                <a:solidFill>
                  <a:srgbClr val="FF0000"/>
                </a:solidFill>
                <a:effectLst/>
                <a:latin typeface="Times New Roman" panose="02020603050405020304" pitchFamily="18" charset="0"/>
                <a:ea typeface="Calibri" panose="020F0502020204030204" pitchFamily="34" charset="0"/>
              </a:rPr>
              <a:t>RAID 1+0</a:t>
            </a:r>
            <a:endParaRPr lang="es-EC" dirty="0">
              <a:solidFill>
                <a:srgbClr val="FF0000"/>
              </a:solidFill>
            </a:endParaRPr>
          </a:p>
        </p:txBody>
      </p:sp>
      <p:sp>
        <p:nvSpPr>
          <p:cNvPr id="3" name="Marcador de contenido 2">
            <a:extLst>
              <a:ext uri="{FF2B5EF4-FFF2-40B4-BE49-F238E27FC236}">
                <a16:creationId xmlns:a16="http://schemas.microsoft.com/office/drawing/2014/main" id="{B1D95D36-85B9-4C36-89F6-0F77937ECBB0}"/>
              </a:ext>
            </a:extLst>
          </p:cNvPr>
          <p:cNvSpPr>
            <a:spLocks noGrp="1"/>
          </p:cNvSpPr>
          <p:nvPr>
            <p:ph idx="1"/>
          </p:nvPr>
        </p:nvSpPr>
        <p:spPr>
          <a:xfrm>
            <a:off x="71718" y="1233488"/>
            <a:ext cx="5593976" cy="4351338"/>
          </a:xfrm>
        </p:spPr>
        <p:txBody>
          <a:bodyPr/>
          <a:lstStyle/>
          <a:p>
            <a:pPr marL="0" indent="0" algn="l">
              <a:spcBef>
                <a:spcPts val="1500"/>
              </a:spcBef>
              <a:spcAft>
                <a:spcPts val="1500"/>
              </a:spcAft>
              <a:buNone/>
            </a:pPr>
            <a:r>
              <a:rPr lang="es-EC" sz="1600" spc="-15" dirty="0">
                <a:solidFill>
                  <a:srgbClr val="333333"/>
                </a:solidFill>
                <a:effectLst/>
                <a:latin typeface="Times New Roman" panose="02020603050405020304" pitchFamily="18" charset="0"/>
                <a:ea typeface="Times New Roman" panose="02020603050405020304" pitchFamily="18" charset="0"/>
              </a:rPr>
              <a:t>Hay otros tipos de RAID, pero casi todos son una combinación de los anteriores. Por ejemplo, un sistema RAID 1+0 consiste en hacer primero dos RAID 1 y luego un RAID 0 entre ellos, teniendo así en total 4 discos duros con 2 discos de tolerancia a fallos (uno por cada RAID 1), y en RAID 0 para una mayor velocidad. Obviamente estamos hablando de mínimos, ya que en realidad puedes utilizar un mayor número de discos para tener más capacidad y una mayor tolerancia a fallos, pero en este caso el coste de unidades es doble, es decir, si por ejemplo tienes un RAID de 4 discos, necesitarás añadir en total 4 más para este RAID 1+0.</a:t>
            </a:r>
            <a:endParaRPr lang="es-EC" sz="1600" dirty="0">
              <a:effectLst/>
              <a:latin typeface="Times New Roman" panose="02020603050405020304" pitchFamily="18" charset="0"/>
              <a:ea typeface="Times New Roman" panose="02020603050405020304" pitchFamily="18" charset="0"/>
            </a:endParaRPr>
          </a:p>
          <a:p>
            <a:endParaRPr lang="es-EC" dirty="0"/>
          </a:p>
        </p:txBody>
      </p:sp>
      <p:pic>
        <p:nvPicPr>
          <p:cNvPr id="7" name="Imagen 6" descr="Diagrama RAID 1+0">
            <a:extLst>
              <a:ext uri="{FF2B5EF4-FFF2-40B4-BE49-F238E27FC236}">
                <a16:creationId xmlns:a16="http://schemas.microsoft.com/office/drawing/2014/main" id="{48FA6AC7-D4F9-4767-B3B2-F535305B931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8245" y="3709267"/>
            <a:ext cx="4576483" cy="2931457"/>
          </a:xfrm>
          <a:prstGeom prst="rect">
            <a:avLst/>
          </a:prstGeom>
          <a:noFill/>
          <a:ln>
            <a:noFill/>
          </a:ln>
        </p:spPr>
      </p:pic>
      <p:sp>
        <p:nvSpPr>
          <p:cNvPr id="9" name="CuadroTexto 8">
            <a:extLst>
              <a:ext uri="{FF2B5EF4-FFF2-40B4-BE49-F238E27FC236}">
                <a16:creationId xmlns:a16="http://schemas.microsoft.com/office/drawing/2014/main" id="{4A43F0CB-5E33-4A18-993C-8AB1CD0102C1}"/>
              </a:ext>
            </a:extLst>
          </p:cNvPr>
          <p:cNvSpPr txBox="1"/>
          <p:nvPr/>
        </p:nvSpPr>
        <p:spPr>
          <a:xfrm>
            <a:off x="6526306" y="1233488"/>
            <a:ext cx="5593976" cy="2308324"/>
          </a:xfrm>
          <a:prstGeom prst="rect">
            <a:avLst/>
          </a:prstGeom>
          <a:noFill/>
        </p:spPr>
        <p:txBody>
          <a:bodyPr wrap="square">
            <a:spAutoFit/>
          </a:bodyPr>
          <a:lstStyle/>
          <a:p>
            <a:pPr algn="l" fontAlgn="base"/>
            <a:r>
              <a:rPr lang="es-EC" sz="1600" dirty="0">
                <a:solidFill>
                  <a:srgbClr val="161616"/>
                </a:solidFill>
                <a:effectLst/>
                <a:latin typeface="Times New Roman" panose="02020603050405020304" pitchFamily="18" charset="0"/>
                <a:ea typeface="Times New Roman" panose="02020603050405020304" pitchFamily="18" charset="0"/>
              </a:rPr>
              <a:t>Si fallan más de dos unidades de disco, los datos se tienen que restaurar a partir del medio de copia de seguridad. Lógicamente, la capacidad de dos unidades de disco está dedicada a almacenar datos de paridad en un conjunto de paridad. No obstante, en la práctica, los datos de paridad se reparten entre varias unidades de disco.</a:t>
            </a:r>
            <a:endParaRPr lang="es-EC" dirty="0">
              <a:effectLst/>
              <a:latin typeface="Times New Roman" panose="02020603050405020304" pitchFamily="18" charset="0"/>
              <a:ea typeface="Times New Roman" panose="02020603050405020304" pitchFamily="18" charset="0"/>
            </a:endParaRPr>
          </a:p>
          <a:p>
            <a:pPr algn="l" fontAlgn="base"/>
            <a:r>
              <a:rPr lang="es-EC" sz="1600" dirty="0">
                <a:solidFill>
                  <a:srgbClr val="161616"/>
                </a:solidFill>
                <a:effectLst/>
                <a:latin typeface="Times New Roman" panose="02020603050405020304" pitchFamily="18" charset="0"/>
                <a:ea typeface="Times New Roman" panose="02020603050405020304" pitchFamily="18" charset="0"/>
              </a:rPr>
              <a:t>El número mínimo de unidades de disco en un conjunto de paridad es de 4. El número máximo de unidades de disco en un conjunto de paridad es de 18.</a:t>
            </a:r>
            <a:endParaRPr lang="es-EC" dirty="0">
              <a:effectLst/>
              <a:latin typeface="Times New Roman" panose="02020603050405020304" pitchFamily="18" charset="0"/>
              <a:ea typeface="Times New Roman" panose="02020603050405020304" pitchFamily="18" charset="0"/>
            </a:endParaRPr>
          </a:p>
        </p:txBody>
      </p:sp>
      <p:sp>
        <p:nvSpPr>
          <p:cNvPr id="11" name="CuadroTexto 10">
            <a:extLst>
              <a:ext uri="{FF2B5EF4-FFF2-40B4-BE49-F238E27FC236}">
                <a16:creationId xmlns:a16="http://schemas.microsoft.com/office/drawing/2014/main" id="{3C4C1D81-A1AA-4C7F-A152-B407B7C2FD5A}"/>
              </a:ext>
            </a:extLst>
          </p:cNvPr>
          <p:cNvSpPr txBox="1"/>
          <p:nvPr/>
        </p:nvSpPr>
        <p:spPr>
          <a:xfrm>
            <a:off x="7100047" y="104755"/>
            <a:ext cx="6096000" cy="755400"/>
          </a:xfrm>
          <a:prstGeom prst="rect">
            <a:avLst/>
          </a:prstGeom>
          <a:noFill/>
        </p:spPr>
        <p:txBody>
          <a:bodyPr wrap="square">
            <a:spAutoFit/>
          </a:bodyPr>
          <a:lstStyle/>
          <a:p>
            <a:pPr fontAlgn="base">
              <a:lnSpc>
                <a:spcPct val="115000"/>
              </a:lnSpc>
              <a:spcBef>
                <a:spcPts val="1800"/>
              </a:spcBef>
              <a:spcAft>
                <a:spcPts val="400"/>
              </a:spcAft>
            </a:pPr>
            <a:r>
              <a:rPr lang="es-EC" sz="4000" b="1" dirty="0">
                <a:solidFill>
                  <a:srgbClr val="FF0000"/>
                </a:solidFill>
                <a:effectLst/>
                <a:latin typeface="Times New Roman" panose="02020603050405020304" pitchFamily="18" charset="0"/>
              </a:rPr>
              <a:t>RAID 6</a:t>
            </a:r>
            <a:endParaRPr lang="es-EC" sz="6000" b="1" dirty="0">
              <a:solidFill>
                <a:srgbClr val="FF0000"/>
              </a:solidFill>
              <a:effectLst/>
              <a:latin typeface="Calibri" panose="020F0502020204030204" pitchFamily="34" charset="0"/>
            </a:endParaRPr>
          </a:p>
        </p:txBody>
      </p:sp>
      <p:pic>
        <p:nvPicPr>
          <p:cNvPr id="12" name="Imagen 11">
            <a:extLst>
              <a:ext uri="{FF2B5EF4-FFF2-40B4-BE49-F238E27FC236}">
                <a16:creationId xmlns:a16="http://schemas.microsoft.com/office/drawing/2014/main" id="{811540E7-733B-40F7-9440-E5A30E1FFDB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288742" y="3709267"/>
            <a:ext cx="5334000" cy="2623820"/>
          </a:xfrm>
          <a:prstGeom prst="rect">
            <a:avLst/>
          </a:prstGeom>
        </p:spPr>
      </p:pic>
    </p:spTree>
    <p:extLst>
      <p:ext uri="{BB962C8B-B14F-4D97-AF65-F5344CB8AC3E}">
        <p14:creationId xmlns:p14="http://schemas.microsoft.com/office/powerpoint/2010/main" val="4214347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61AC8A-36BC-49E4-946B-9664359BA09A}"/>
              </a:ext>
            </a:extLst>
          </p:cNvPr>
          <p:cNvSpPr>
            <a:spLocks noGrp="1"/>
          </p:cNvSpPr>
          <p:nvPr>
            <p:ph type="title"/>
          </p:nvPr>
        </p:nvSpPr>
        <p:spPr>
          <a:xfrm>
            <a:off x="856129" y="132510"/>
            <a:ext cx="2254624" cy="1325563"/>
          </a:xfrm>
        </p:spPr>
        <p:txBody>
          <a:bodyPr/>
          <a:lstStyle/>
          <a:p>
            <a:r>
              <a:rPr lang="es-EC" sz="4400" b="1" dirty="0">
                <a:solidFill>
                  <a:srgbClr val="FF0000"/>
                </a:solidFill>
                <a:effectLst/>
                <a:latin typeface="Times New Roman" panose="02020603050405020304" pitchFamily="18" charset="0"/>
                <a:ea typeface="Times New Roman" panose="02020603050405020304" pitchFamily="18" charset="0"/>
              </a:rPr>
              <a:t>RAID 7</a:t>
            </a:r>
            <a:endParaRPr lang="es-EC" dirty="0">
              <a:solidFill>
                <a:srgbClr val="FF0000"/>
              </a:solidFill>
            </a:endParaRPr>
          </a:p>
        </p:txBody>
      </p:sp>
      <p:sp>
        <p:nvSpPr>
          <p:cNvPr id="3" name="Marcador de contenido 2">
            <a:extLst>
              <a:ext uri="{FF2B5EF4-FFF2-40B4-BE49-F238E27FC236}">
                <a16:creationId xmlns:a16="http://schemas.microsoft.com/office/drawing/2014/main" id="{68CFA733-EDED-4A7D-B569-BBB5BB77DBA8}"/>
              </a:ext>
            </a:extLst>
          </p:cNvPr>
          <p:cNvSpPr>
            <a:spLocks noGrp="1"/>
          </p:cNvSpPr>
          <p:nvPr>
            <p:ph idx="1"/>
          </p:nvPr>
        </p:nvSpPr>
        <p:spPr>
          <a:xfrm>
            <a:off x="165847" y="1458073"/>
            <a:ext cx="5204012" cy="4351338"/>
          </a:xfrm>
        </p:spPr>
        <p:txBody>
          <a:bodyPr/>
          <a:lstStyle/>
          <a:p>
            <a:pPr marL="0" indent="0" algn="just">
              <a:buNone/>
            </a:pPr>
            <a:r>
              <a:rPr lang="es-EC" sz="1800" dirty="0">
                <a:solidFill>
                  <a:srgbClr val="202124"/>
                </a:solidFill>
                <a:effectLst/>
                <a:latin typeface="Times New Roman" panose="02020603050405020304" pitchFamily="18" charset="0"/>
                <a:ea typeface="Times New Roman" panose="02020603050405020304" pitchFamily="18" charset="0"/>
              </a:rPr>
              <a:t>Este tipo incluye un sistema operativo incrustado de tiempo real como controlador, haciendo las operaciones de caché a través de un bus de alta velocidad y otras características de un ordenador sencillo. Todas las transferencias son asíncronas. Y las E/S están centralizadas por la caché.</a:t>
            </a: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4" name="Imagen 3">
            <a:extLst>
              <a:ext uri="{FF2B5EF4-FFF2-40B4-BE49-F238E27FC236}">
                <a16:creationId xmlns:a16="http://schemas.microsoft.com/office/drawing/2014/main" id="{4D429E7A-F5A0-4081-A2E3-67DEA0402463}"/>
              </a:ext>
            </a:extLst>
          </p:cNvPr>
          <p:cNvPicPr/>
          <p:nvPr/>
        </p:nvPicPr>
        <p:blipFill>
          <a:blip r:embed="rId2">
            <a:extLst>
              <a:ext uri="{28A0092B-C50C-407E-A947-70E740481C1C}">
                <a14:useLocalDpi xmlns:a14="http://schemas.microsoft.com/office/drawing/2010/main" val="0"/>
              </a:ext>
            </a:extLst>
          </a:blip>
          <a:stretch>
            <a:fillRect/>
          </a:stretch>
        </p:blipFill>
        <p:spPr>
          <a:xfrm>
            <a:off x="453128" y="3576751"/>
            <a:ext cx="4316095" cy="2232660"/>
          </a:xfrm>
          <a:prstGeom prst="rect">
            <a:avLst/>
          </a:prstGeom>
        </p:spPr>
      </p:pic>
      <p:sp>
        <p:nvSpPr>
          <p:cNvPr id="5" name="Título 1">
            <a:extLst>
              <a:ext uri="{FF2B5EF4-FFF2-40B4-BE49-F238E27FC236}">
                <a16:creationId xmlns:a16="http://schemas.microsoft.com/office/drawing/2014/main" id="{68EA36B5-A17F-402A-879B-88A1413788E4}"/>
              </a:ext>
            </a:extLst>
          </p:cNvPr>
          <p:cNvSpPr txBox="1">
            <a:spLocks/>
          </p:cNvSpPr>
          <p:nvPr/>
        </p:nvSpPr>
        <p:spPr>
          <a:xfrm>
            <a:off x="7436222" y="132510"/>
            <a:ext cx="31331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s-EC" sz="4400" b="1" dirty="0">
                <a:solidFill>
                  <a:srgbClr val="FF0000"/>
                </a:solidFill>
                <a:effectLst/>
                <a:latin typeface="Times New Roman" panose="02020603050405020304" pitchFamily="18" charset="0"/>
                <a:ea typeface="Times New Roman" panose="02020603050405020304" pitchFamily="18" charset="0"/>
              </a:rPr>
              <a:t>El RAID 50 </a:t>
            </a:r>
            <a:endParaRPr lang="es-EC" sz="4400" dirty="0">
              <a:solidFill>
                <a:srgbClr val="FF0000"/>
              </a:solidFill>
              <a:effectLst/>
              <a:latin typeface="Times New Roman" panose="02020603050405020304" pitchFamily="18" charset="0"/>
              <a:ea typeface="Times New Roman" panose="02020603050405020304" pitchFamily="18" charset="0"/>
            </a:endParaRPr>
          </a:p>
        </p:txBody>
      </p:sp>
      <p:sp>
        <p:nvSpPr>
          <p:cNvPr id="7" name="CuadroTexto 6">
            <a:extLst>
              <a:ext uri="{FF2B5EF4-FFF2-40B4-BE49-F238E27FC236}">
                <a16:creationId xmlns:a16="http://schemas.microsoft.com/office/drawing/2014/main" id="{0F6F1559-40E8-4147-87AD-4FF44CCB2F84}"/>
              </a:ext>
            </a:extLst>
          </p:cNvPr>
          <p:cNvSpPr txBox="1"/>
          <p:nvPr/>
        </p:nvSpPr>
        <p:spPr>
          <a:xfrm>
            <a:off x="6710081" y="1314637"/>
            <a:ext cx="4625790" cy="1754326"/>
          </a:xfrm>
          <a:prstGeom prst="rect">
            <a:avLst/>
          </a:prstGeom>
          <a:noFill/>
        </p:spPr>
        <p:txBody>
          <a:bodyPr wrap="square">
            <a:spAutoFit/>
          </a:bodyPr>
          <a:lstStyle/>
          <a:p>
            <a:pPr algn="just"/>
            <a:r>
              <a:rPr lang="es-EC" sz="1800" dirty="0">
                <a:solidFill>
                  <a:srgbClr val="202124"/>
                </a:solidFill>
                <a:effectLst/>
                <a:latin typeface="Times New Roman" panose="02020603050405020304" pitchFamily="18" charset="0"/>
                <a:ea typeface="Times New Roman" panose="02020603050405020304" pitchFamily="18" charset="0"/>
              </a:rPr>
              <a:t>Mejora el rendimiento del RAID 5, especialmente en escritura, y proporciona mejor tolerancia a fallos que un nivel RAID único. Este nivel se recomienda para aplicaciones que necesitan gran tolerancia a fallos, capacidad y rendimiento de búsqueda aleatoria.</a:t>
            </a:r>
            <a:endParaRPr lang="es-EC" sz="1800" dirty="0">
              <a:effectLst/>
              <a:latin typeface="Times New Roman" panose="02020603050405020304" pitchFamily="18" charset="0"/>
              <a:ea typeface="Times New Roman" panose="02020603050405020304" pitchFamily="18" charset="0"/>
            </a:endParaRPr>
          </a:p>
        </p:txBody>
      </p:sp>
      <p:pic>
        <p:nvPicPr>
          <p:cNvPr id="8" name="Imagen 7">
            <a:extLst>
              <a:ext uri="{FF2B5EF4-FFF2-40B4-BE49-F238E27FC236}">
                <a16:creationId xmlns:a16="http://schemas.microsoft.com/office/drawing/2014/main" id="{E7FFF88E-164A-4680-9289-7B92FF6AD100}"/>
              </a:ext>
            </a:extLst>
          </p:cNvPr>
          <p:cNvPicPr/>
          <p:nvPr/>
        </p:nvPicPr>
        <p:blipFill>
          <a:blip r:embed="rId3">
            <a:extLst>
              <a:ext uri="{28A0092B-C50C-407E-A947-70E740481C1C}">
                <a14:useLocalDpi xmlns:a14="http://schemas.microsoft.com/office/drawing/2010/main" val="0"/>
              </a:ext>
            </a:extLst>
          </a:blip>
          <a:stretch>
            <a:fillRect/>
          </a:stretch>
        </p:blipFill>
        <p:spPr>
          <a:xfrm>
            <a:off x="6526304" y="3429000"/>
            <a:ext cx="4454694" cy="2756647"/>
          </a:xfrm>
          <a:prstGeom prst="rect">
            <a:avLst/>
          </a:prstGeom>
        </p:spPr>
      </p:pic>
    </p:spTree>
    <p:extLst>
      <p:ext uri="{BB962C8B-B14F-4D97-AF65-F5344CB8AC3E}">
        <p14:creationId xmlns:p14="http://schemas.microsoft.com/office/powerpoint/2010/main" val="1790487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7C8CF5-DFE6-41FA-8657-27A32C50EE27}"/>
              </a:ext>
            </a:extLst>
          </p:cNvPr>
          <p:cNvSpPr>
            <a:spLocks noGrp="1"/>
          </p:cNvSpPr>
          <p:nvPr>
            <p:ph type="title"/>
          </p:nvPr>
        </p:nvSpPr>
        <p:spPr>
          <a:xfrm>
            <a:off x="416859" y="-268942"/>
            <a:ext cx="4779814" cy="1325563"/>
          </a:xfrm>
        </p:spPr>
        <p:txBody>
          <a:bodyPr/>
          <a:lstStyle/>
          <a:p>
            <a:r>
              <a:rPr lang="es-EC" sz="4400" b="1" dirty="0">
                <a:solidFill>
                  <a:srgbClr val="FF0000"/>
                </a:solidFill>
                <a:effectLst/>
                <a:latin typeface="Times New Roman" panose="02020603050405020304" pitchFamily="18" charset="0"/>
                <a:ea typeface="Calibri" panose="020F0502020204030204" pitchFamily="34" charset="0"/>
              </a:rPr>
              <a:t>Raid 60 (Raid 6+0)</a:t>
            </a:r>
            <a:endParaRPr lang="es-EC" dirty="0">
              <a:solidFill>
                <a:srgbClr val="FF0000"/>
              </a:solidFill>
            </a:endParaRPr>
          </a:p>
        </p:txBody>
      </p:sp>
      <p:sp>
        <p:nvSpPr>
          <p:cNvPr id="3" name="Marcador de contenido 2">
            <a:extLst>
              <a:ext uri="{FF2B5EF4-FFF2-40B4-BE49-F238E27FC236}">
                <a16:creationId xmlns:a16="http://schemas.microsoft.com/office/drawing/2014/main" id="{FC1BA546-5F05-4AB5-BEC9-8373ED5A92B1}"/>
              </a:ext>
            </a:extLst>
          </p:cNvPr>
          <p:cNvSpPr>
            <a:spLocks noGrp="1"/>
          </p:cNvSpPr>
          <p:nvPr>
            <p:ph idx="1"/>
          </p:nvPr>
        </p:nvSpPr>
        <p:spPr>
          <a:xfrm>
            <a:off x="416858" y="839508"/>
            <a:ext cx="5504328" cy="4351338"/>
          </a:xfrm>
        </p:spPr>
        <p:txBody>
          <a:bodyPr/>
          <a:lstStyle/>
          <a:p>
            <a:pPr marL="0" indent="0" fontAlgn="base">
              <a:buNone/>
            </a:pPr>
            <a:r>
              <a:rPr lang="es-EC" sz="1800" i="0" dirty="0">
                <a:solidFill>
                  <a:srgbClr val="000000"/>
                </a:solidFill>
                <a:effectLst/>
                <a:latin typeface="Times New Roman" panose="02020603050405020304" pitchFamily="18" charset="0"/>
                <a:ea typeface="Times New Roman" panose="02020603050405020304" pitchFamily="18" charset="0"/>
              </a:rPr>
              <a:t>Se necesitan como mínimo 8 discos, con la posibilidad de que se puedan estropear hasta 4 discos sin perder datos.</a:t>
            </a:r>
            <a:endParaRPr lang="es-EC" sz="1800" dirty="0">
              <a:effectLst/>
              <a:latin typeface="Times New Roman" panose="02020603050405020304" pitchFamily="18" charset="0"/>
              <a:ea typeface="Times New Roman" panose="02020603050405020304" pitchFamily="18" charset="0"/>
            </a:endParaRPr>
          </a:p>
          <a:p>
            <a:pPr marL="0" indent="0" fontAlgn="base">
              <a:buNone/>
            </a:pPr>
            <a:r>
              <a:rPr lang="es-EC" sz="1800" i="0" dirty="0">
                <a:solidFill>
                  <a:srgbClr val="000000"/>
                </a:solidFill>
                <a:effectLst/>
                <a:latin typeface="Times New Roman" panose="02020603050405020304" pitchFamily="18" charset="0"/>
                <a:ea typeface="Times New Roman" panose="02020603050405020304" pitchFamily="18" charset="0"/>
              </a:rPr>
              <a:t>En el Raid 6+0—&gt; Se hace un Raid 6 y sobre ellos un RAID 0.</a:t>
            </a:r>
            <a:endParaRPr lang="es-EC" sz="1800" dirty="0">
              <a:effectLst/>
              <a:latin typeface="Times New Roman" panose="02020603050405020304" pitchFamily="18" charset="0"/>
              <a:ea typeface="Times New Roman" panose="02020603050405020304" pitchFamily="18" charset="0"/>
            </a:endParaRPr>
          </a:p>
          <a:p>
            <a:pPr marL="0" indent="0" fontAlgn="base">
              <a:buNone/>
            </a:pPr>
            <a:r>
              <a:rPr lang="es-EC" sz="1800" dirty="0">
                <a:solidFill>
                  <a:srgbClr val="000000"/>
                </a:solidFill>
                <a:effectLst/>
                <a:latin typeface="Times New Roman" panose="02020603050405020304" pitchFamily="18" charset="0"/>
                <a:ea typeface="Times New Roman" panose="02020603050405020304" pitchFamily="18" charset="0"/>
              </a:rPr>
              <a:t>Obtenemos un alto rendimiento sobre todo en tareas de lectura.</a:t>
            </a:r>
            <a:endParaRPr lang="es-EC" sz="1800" dirty="0">
              <a:effectLst/>
              <a:latin typeface="Times New Roman" panose="02020603050405020304" pitchFamily="18" charset="0"/>
              <a:ea typeface="Times New Roman" panose="02020603050405020304" pitchFamily="18" charset="0"/>
            </a:endParaRPr>
          </a:p>
          <a:p>
            <a:pPr marL="0" indent="0" fontAlgn="base">
              <a:buNone/>
            </a:pPr>
            <a:r>
              <a:rPr lang="es-EC" sz="1800" dirty="0">
                <a:solidFill>
                  <a:srgbClr val="000000"/>
                </a:solidFill>
                <a:effectLst/>
                <a:latin typeface="Times New Roman" panose="02020603050405020304" pitchFamily="18" charset="0"/>
                <a:ea typeface="Times New Roman" panose="02020603050405020304" pitchFamily="18" charset="0"/>
              </a:rPr>
              <a:t>Las desventajas son las mismas a las del RAID6 (rendimiento más bajo en escritura debido a los dos cálculos de paridad, y mayor gasto en hardware).</a:t>
            </a:r>
            <a:endParaRPr lang="es-EC" sz="1800" dirty="0">
              <a:effectLst/>
              <a:latin typeface="Times New Roman" panose="02020603050405020304" pitchFamily="18" charset="0"/>
              <a:ea typeface="Times New Roman" panose="02020603050405020304" pitchFamily="18" charset="0"/>
            </a:endParaRPr>
          </a:p>
          <a:p>
            <a:endParaRPr lang="es-EC" dirty="0"/>
          </a:p>
        </p:txBody>
      </p:sp>
      <p:pic>
        <p:nvPicPr>
          <p:cNvPr id="4" name="Imagen 3">
            <a:extLst>
              <a:ext uri="{FF2B5EF4-FFF2-40B4-BE49-F238E27FC236}">
                <a16:creationId xmlns:a16="http://schemas.microsoft.com/office/drawing/2014/main" id="{3651D058-383C-4F25-B0E1-66CDFF405A57}"/>
              </a:ext>
            </a:extLst>
          </p:cNvPr>
          <p:cNvPicPr/>
          <p:nvPr/>
        </p:nvPicPr>
        <p:blipFill>
          <a:blip r:embed="rId2">
            <a:extLst>
              <a:ext uri="{28A0092B-C50C-407E-A947-70E740481C1C}">
                <a14:useLocalDpi xmlns:a14="http://schemas.microsoft.com/office/drawing/2010/main" val="0"/>
              </a:ext>
            </a:extLst>
          </a:blip>
          <a:stretch>
            <a:fillRect/>
          </a:stretch>
        </p:blipFill>
        <p:spPr>
          <a:xfrm>
            <a:off x="159739" y="4012919"/>
            <a:ext cx="4779814" cy="2770094"/>
          </a:xfrm>
          <a:prstGeom prst="rect">
            <a:avLst/>
          </a:prstGeom>
        </p:spPr>
      </p:pic>
      <p:sp>
        <p:nvSpPr>
          <p:cNvPr id="6" name="CuadroTexto 5">
            <a:extLst>
              <a:ext uri="{FF2B5EF4-FFF2-40B4-BE49-F238E27FC236}">
                <a16:creationId xmlns:a16="http://schemas.microsoft.com/office/drawing/2014/main" id="{CA6AE934-8B95-4835-8D2E-055B5B0F9A1F}"/>
              </a:ext>
            </a:extLst>
          </p:cNvPr>
          <p:cNvSpPr txBox="1"/>
          <p:nvPr/>
        </p:nvSpPr>
        <p:spPr>
          <a:xfrm>
            <a:off x="6611469" y="740897"/>
            <a:ext cx="4890248" cy="2031325"/>
          </a:xfrm>
          <a:prstGeom prst="rect">
            <a:avLst/>
          </a:prstGeom>
          <a:noFill/>
        </p:spPr>
        <p:txBody>
          <a:bodyPr wrap="square">
            <a:spAutoFit/>
          </a:bodyPr>
          <a:lstStyle/>
          <a:p>
            <a:pPr algn="just"/>
            <a:r>
              <a:rPr lang="es-EC" sz="1800" dirty="0">
                <a:solidFill>
                  <a:srgbClr val="202124"/>
                </a:solidFill>
                <a:effectLst/>
                <a:latin typeface="Times New Roman" panose="02020603050405020304" pitchFamily="18" charset="0"/>
                <a:ea typeface="Times New Roman" panose="02020603050405020304" pitchFamily="18" charset="0"/>
              </a:rPr>
              <a:t>Un RAID 100, a veces llamado también RAID 10+0, es una división de conjuntos RAID 10 . El RAID 100 es un ejemplo de «RAID cuadriculado», un RAID en el que conjuntos divididos son a su vez divididos juntos de nuevo. Todos los discos menos uno podrían fallar en cada RAID 1 sin perder datos.</a:t>
            </a:r>
            <a:endParaRPr lang="es-EC" sz="2000" dirty="0">
              <a:effectLst/>
              <a:latin typeface="Times New Roman" panose="02020603050405020304" pitchFamily="18" charset="0"/>
              <a:ea typeface="Times New Roman" panose="02020603050405020304" pitchFamily="18" charset="0"/>
            </a:endParaRPr>
          </a:p>
        </p:txBody>
      </p:sp>
      <p:pic>
        <p:nvPicPr>
          <p:cNvPr id="7" name="Imagen 6">
            <a:extLst>
              <a:ext uri="{FF2B5EF4-FFF2-40B4-BE49-F238E27FC236}">
                <a16:creationId xmlns:a16="http://schemas.microsoft.com/office/drawing/2014/main" id="{88945FC5-2646-4D05-AED8-D472994CD12A}"/>
              </a:ext>
            </a:extLst>
          </p:cNvPr>
          <p:cNvPicPr/>
          <p:nvPr/>
        </p:nvPicPr>
        <p:blipFill>
          <a:blip r:embed="rId3">
            <a:extLst>
              <a:ext uri="{28A0092B-C50C-407E-A947-70E740481C1C}">
                <a14:useLocalDpi xmlns:a14="http://schemas.microsoft.com/office/drawing/2010/main" val="0"/>
              </a:ext>
            </a:extLst>
          </a:blip>
          <a:stretch>
            <a:fillRect/>
          </a:stretch>
        </p:blipFill>
        <p:spPr>
          <a:xfrm>
            <a:off x="6096000" y="3104824"/>
            <a:ext cx="5679142" cy="3331835"/>
          </a:xfrm>
          <a:prstGeom prst="rect">
            <a:avLst/>
          </a:prstGeom>
        </p:spPr>
      </p:pic>
      <p:sp>
        <p:nvSpPr>
          <p:cNvPr id="8" name="Título 1">
            <a:extLst>
              <a:ext uri="{FF2B5EF4-FFF2-40B4-BE49-F238E27FC236}">
                <a16:creationId xmlns:a16="http://schemas.microsoft.com/office/drawing/2014/main" id="{67F48454-E494-4E25-849A-7A21CEF63AEA}"/>
              </a:ext>
            </a:extLst>
          </p:cNvPr>
          <p:cNvSpPr txBox="1">
            <a:spLocks/>
          </p:cNvSpPr>
          <p:nvPr/>
        </p:nvSpPr>
        <p:spPr>
          <a:xfrm>
            <a:off x="7134351" y="-288086"/>
            <a:ext cx="50576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C" b="1" dirty="0">
                <a:solidFill>
                  <a:srgbClr val="FF0000"/>
                </a:solidFill>
                <a:latin typeface="Times New Roman" panose="02020603050405020304" pitchFamily="18" charset="0"/>
                <a:ea typeface="Calibri" panose="020F0502020204030204" pitchFamily="34" charset="0"/>
              </a:rPr>
              <a:t>Raid 100</a:t>
            </a:r>
            <a:endParaRPr lang="es-EC" dirty="0">
              <a:solidFill>
                <a:srgbClr val="FF0000"/>
              </a:solidFill>
            </a:endParaRPr>
          </a:p>
        </p:txBody>
      </p:sp>
    </p:spTree>
    <p:extLst>
      <p:ext uri="{BB962C8B-B14F-4D97-AF65-F5344CB8AC3E}">
        <p14:creationId xmlns:p14="http://schemas.microsoft.com/office/powerpoint/2010/main" val="3259892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4D39F2-0947-4926-ACAB-08A290FDFFE6}"/>
              </a:ext>
            </a:extLst>
          </p:cNvPr>
          <p:cNvSpPr>
            <a:spLocks noGrp="1"/>
          </p:cNvSpPr>
          <p:nvPr>
            <p:ph type="title"/>
          </p:nvPr>
        </p:nvSpPr>
        <p:spPr>
          <a:xfrm>
            <a:off x="3413311" y="-181536"/>
            <a:ext cx="5365377" cy="1325563"/>
          </a:xfrm>
        </p:spPr>
        <p:txBody>
          <a:bodyPr>
            <a:normAutofit/>
          </a:bodyPr>
          <a:lstStyle/>
          <a:p>
            <a:pPr algn="just"/>
            <a:r>
              <a:rPr lang="es-EC" sz="3200" b="1" dirty="0">
                <a:solidFill>
                  <a:srgbClr val="FF0000"/>
                </a:solidFill>
                <a:effectLst/>
                <a:latin typeface="Times New Roman" panose="02020603050405020304" pitchFamily="18" charset="0"/>
                <a:ea typeface="Times New Roman" panose="02020603050405020304" pitchFamily="18" charset="0"/>
              </a:rPr>
              <a:t>La memoria externa</a:t>
            </a:r>
            <a:endParaRPr lang="es-EC" sz="3200" dirty="0">
              <a:solidFill>
                <a:srgbClr val="FF0000"/>
              </a:solidFill>
              <a:effectLst/>
              <a:latin typeface="Times New Roman" panose="02020603050405020304" pitchFamily="18" charset="0"/>
              <a:ea typeface="Times New Roman" panose="02020603050405020304" pitchFamily="18" charset="0"/>
            </a:endParaRPr>
          </a:p>
        </p:txBody>
      </p:sp>
      <p:sp>
        <p:nvSpPr>
          <p:cNvPr id="3" name="Marcador de contenido 2">
            <a:extLst>
              <a:ext uri="{FF2B5EF4-FFF2-40B4-BE49-F238E27FC236}">
                <a16:creationId xmlns:a16="http://schemas.microsoft.com/office/drawing/2014/main" id="{038918D8-62E6-4BD7-9E9B-2A4B3874A3D8}"/>
              </a:ext>
            </a:extLst>
          </p:cNvPr>
          <p:cNvSpPr>
            <a:spLocks noGrp="1"/>
          </p:cNvSpPr>
          <p:nvPr>
            <p:ph idx="1"/>
          </p:nvPr>
        </p:nvSpPr>
        <p:spPr>
          <a:xfrm>
            <a:off x="721659" y="1089957"/>
            <a:ext cx="10905565" cy="4351338"/>
          </a:xfrm>
        </p:spPr>
        <p:txBody>
          <a:bodyPr>
            <a:normAutofit/>
          </a:bodyPr>
          <a:lstStyle/>
          <a:p>
            <a:pPr marL="0" indent="0">
              <a:buNone/>
            </a:pPr>
            <a:r>
              <a:rPr lang="es-EC" sz="2000" b="1" dirty="0">
                <a:solidFill>
                  <a:srgbClr val="202020"/>
                </a:solidFill>
                <a:effectLst/>
                <a:latin typeface="Times New Roman" panose="02020603050405020304" pitchFamily="18" charset="0"/>
                <a:ea typeface="Times New Roman" panose="02020603050405020304" pitchFamily="18" charset="0"/>
              </a:rPr>
              <a:t>Estas no son más que dispositivos que retienen y logran memorizar durante un periodo de tiempo cualquier tipo de información que el usuario necesite resguardar. Por ejemplo, las computadoras actuales guardan conocimiento del software para poder funcionar adecuadamente, además de las aplicaciones y documentos que poseen.</a:t>
            </a:r>
          </a:p>
          <a:p>
            <a:pPr marL="0" indent="0">
              <a:buNone/>
            </a:pPr>
            <a:r>
              <a:rPr lang="es-EC" sz="1800" b="1" dirty="0">
                <a:solidFill>
                  <a:srgbClr val="202020"/>
                </a:solidFill>
                <a:effectLst/>
                <a:latin typeface="Times New Roman" panose="02020603050405020304" pitchFamily="18" charset="0"/>
                <a:ea typeface="Times New Roman" panose="02020603050405020304" pitchFamily="18" charset="0"/>
              </a:rPr>
              <a:t>Las memorias son un gran dispositivo que permiten no solo almacenar la información, sino que esta se puede transportar a diferentes lugares con el objetivo de ser reproducida cuando sea necesario.</a:t>
            </a:r>
            <a:endParaRPr lang="es-EC" sz="1800" b="1" dirty="0">
              <a:effectLst/>
              <a:latin typeface="Times New Roman" panose="02020603050405020304" pitchFamily="18" charset="0"/>
              <a:ea typeface="Times New Roman" panose="02020603050405020304" pitchFamily="18" charset="0"/>
            </a:endParaRPr>
          </a:p>
          <a:p>
            <a:endParaRPr lang="es-EC" sz="2000" b="1" dirty="0">
              <a:effectLst/>
              <a:latin typeface="Times New Roman" panose="02020603050405020304" pitchFamily="18" charset="0"/>
              <a:ea typeface="Times New Roman" panose="02020603050405020304" pitchFamily="18" charset="0"/>
            </a:endParaRPr>
          </a:p>
        </p:txBody>
      </p:sp>
      <p:pic>
        <p:nvPicPr>
          <p:cNvPr id="6" name="Imagen 5">
            <a:extLst>
              <a:ext uri="{FF2B5EF4-FFF2-40B4-BE49-F238E27FC236}">
                <a16:creationId xmlns:a16="http://schemas.microsoft.com/office/drawing/2014/main" id="{F9580063-7415-4C24-8437-9066D2CF416D}"/>
              </a:ext>
            </a:extLst>
          </p:cNvPr>
          <p:cNvPicPr/>
          <p:nvPr/>
        </p:nvPicPr>
        <p:blipFill>
          <a:blip r:embed="rId2">
            <a:extLst>
              <a:ext uri="{28A0092B-C50C-407E-A947-70E740481C1C}">
                <a14:useLocalDpi xmlns:a14="http://schemas.microsoft.com/office/drawing/2010/main" val="0"/>
              </a:ext>
            </a:extLst>
          </a:blip>
          <a:stretch>
            <a:fillRect/>
          </a:stretch>
        </p:blipFill>
        <p:spPr>
          <a:xfrm>
            <a:off x="2568387" y="3190593"/>
            <a:ext cx="5598459" cy="3219171"/>
          </a:xfrm>
          <a:prstGeom prst="rect">
            <a:avLst/>
          </a:prstGeom>
        </p:spPr>
      </p:pic>
    </p:spTree>
    <p:extLst>
      <p:ext uri="{BB962C8B-B14F-4D97-AF65-F5344CB8AC3E}">
        <p14:creationId xmlns:p14="http://schemas.microsoft.com/office/powerpoint/2010/main" val="1928070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ADC1F7-4045-4789-92DB-CC9704035C21}"/>
              </a:ext>
            </a:extLst>
          </p:cNvPr>
          <p:cNvSpPr>
            <a:spLocks noGrp="1"/>
          </p:cNvSpPr>
          <p:nvPr>
            <p:ph type="title"/>
          </p:nvPr>
        </p:nvSpPr>
        <p:spPr>
          <a:xfrm>
            <a:off x="838200" y="0"/>
            <a:ext cx="10515600" cy="1325563"/>
          </a:xfrm>
        </p:spPr>
        <p:txBody>
          <a:bodyPr/>
          <a:lstStyle/>
          <a:p>
            <a:r>
              <a:rPr lang="es-EC" sz="4400" b="1" dirty="0">
                <a:solidFill>
                  <a:srgbClr val="FF0000"/>
                </a:solidFill>
                <a:effectLst/>
                <a:latin typeface="Times New Roman" panose="02020603050405020304" pitchFamily="18" charset="0"/>
                <a:ea typeface="Calibri" panose="020F0502020204030204" pitchFamily="34" charset="0"/>
              </a:rPr>
              <a:t>Servidor NAS </a:t>
            </a:r>
            <a:endParaRPr lang="es-EC" dirty="0">
              <a:solidFill>
                <a:srgbClr val="FF0000"/>
              </a:solidFill>
            </a:endParaRPr>
          </a:p>
        </p:txBody>
      </p:sp>
      <p:sp>
        <p:nvSpPr>
          <p:cNvPr id="5" name="CuadroTexto 4">
            <a:extLst>
              <a:ext uri="{FF2B5EF4-FFF2-40B4-BE49-F238E27FC236}">
                <a16:creationId xmlns:a16="http://schemas.microsoft.com/office/drawing/2014/main" id="{8681719E-B014-4A50-B1AA-474FA155F699}"/>
              </a:ext>
            </a:extLst>
          </p:cNvPr>
          <p:cNvSpPr txBox="1"/>
          <p:nvPr/>
        </p:nvSpPr>
        <p:spPr>
          <a:xfrm>
            <a:off x="730622" y="1407803"/>
            <a:ext cx="6889377" cy="5293757"/>
          </a:xfrm>
          <a:prstGeom prst="rect">
            <a:avLst/>
          </a:prstGeom>
          <a:noFill/>
        </p:spPr>
        <p:txBody>
          <a:bodyPr wrap="square">
            <a:spAutoFit/>
          </a:bodyPr>
          <a:lstStyle/>
          <a:p>
            <a:r>
              <a:rPr lang="es-EC" sz="20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Un servidor NAS es un </a:t>
            </a:r>
            <a:r>
              <a:rPr lang="es-EC" sz="2000" dirty="0">
                <a:effectLst/>
                <a:latin typeface="Times New Roman" panose="02020603050405020304" pitchFamily="18" charset="0"/>
                <a:ea typeface="Calibri" panose="020F0502020204030204" pitchFamily="34" charset="0"/>
                <a:cs typeface="Times New Roman" panose="02020603050405020304" pitchFamily="18" charset="0"/>
              </a:rPr>
              <a:t>dispositivo de almacenamiento conectado a la red. Su función es la de hacer copias de seguridad de los archivos que tú le indiques en la configuración, tanto los de tu ordenador personal como los de cualquier otro dispositivo móvil, aunque también tiene muchas otras funcionalidades. </a:t>
            </a:r>
            <a:r>
              <a:rPr lang="es-EC" sz="20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Lo único que necesitarás es utilizar las diferentes aplicaciones que tiene cada fabricante. </a:t>
            </a:r>
          </a:p>
          <a:p>
            <a:endParaRPr lang="es-EC" sz="2000" dirty="0">
              <a:solidFill>
                <a:srgbClr val="111111"/>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s-EC" sz="2000" dirty="0">
                <a:solidFill>
                  <a:srgbClr val="111111"/>
                </a:solidFill>
                <a:effectLst/>
                <a:latin typeface="Times New Roman" panose="02020603050405020304" pitchFamily="18" charset="0"/>
                <a:ea typeface="Times New Roman" panose="02020603050405020304" pitchFamily="18" charset="0"/>
                <a:cs typeface="Times New Roman" panose="02020603050405020304" pitchFamily="18" charset="0"/>
              </a:rPr>
              <a:t>A efectos prácticos la función principal de estos dispositivos es la de actuar como unidad de almacenamiento, haciendo las veces de disco duro externo o permitiéndote crear tu propio almacenamiento en la nube. La diferencia con las nubes de otras empresas es que en este caso los discos duros donde se almacenan tus datos están en tu propia casa, y no en los servidores pertenecientes a la empresa que te presta el almacenamiento.</a:t>
            </a:r>
            <a:endParaRPr lang="es-EC"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EC" sz="1800" dirty="0">
              <a:effectLst/>
              <a:latin typeface="Calibri" panose="020F0502020204030204" pitchFamily="34" charset="0"/>
              <a:ea typeface="Calibri" panose="020F0502020204030204" pitchFamily="34" charset="0"/>
            </a:endParaRPr>
          </a:p>
        </p:txBody>
      </p:sp>
      <p:pic>
        <p:nvPicPr>
          <p:cNvPr id="6" name="Imagen 5">
            <a:extLst>
              <a:ext uri="{FF2B5EF4-FFF2-40B4-BE49-F238E27FC236}">
                <a16:creationId xmlns:a16="http://schemas.microsoft.com/office/drawing/2014/main" id="{924BB6C0-4137-4EF4-8DEE-7D04329BAF59}"/>
              </a:ext>
            </a:extLst>
          </p:cNvPr>
          <p:cNvPicPr/>
          <p:nvPr/>
        </p:nvPicPr>
        <p:blipFill>
          <a:blip r:embed="rId2">
            <a:extLst>
              <a:ext uri="{28A0092B-C50C-407E-A947-70E740481C1C}">
                <a14:useLocalDpi xmlns:a14="http://schemas.microsoft.com/office/drawing/2010/main" val="0"/>
              </a:ext>
            </a:extLst>
          </a:blip>
          <a:stretch>
            <a:fillRect/>
          </a:stretch>
        </p:blipFill>
        <p:spPr>
          <a:xfrm>
            <a:off x="7619999" y="1512646"/>
            <a:ext cx="4500283" cy="3088882"/>
          </a:xfrm>
          <a:prstGeom prst="rect">
            <a:avLst/>
          </a:prstGeom>
        </p:spPr>
      </p:pic>
    </p:spTree>
    <p:extLst>
      <p:ext uri="{BB962C8B-B14F-4D97-AF65-F5344CB8AC3E}">
        <p14:creationId xmlns:p14="http://schemas.microsoft.com/office/powerpoint/2010/main" val="4048641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3F5A8E1-10F4-4E66-8E8C-023362E6261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16711" r="168"/>
          <a:stretch/>
        </p:blipFill>
        <p:spPr>
          <a:xfrm>
            <a:off x="0" y="0"/>
            <a:ext cx="12206648" cy="6858000"/>
          </a:xfrm>
        </p:spPr>
      </p:pic>
    </p:spTree>
    <p:extLst>
      <p:ext uri="{BB962C8B-B14F-4D97-AF65-F5344CB8AC3E}">
        <p14:creationId xmlns:p14="http://schemas.microsoft.com/office/powerpoint/2010/main" val="3227159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06217-33F8-4382-907D-2A9F833D9BE3}"/>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Ventajas del servicio NAS</a:t>
            </a:r>
            <a:endParaRPr lang="es-EC"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612F3E0E-9AE4-4E93-8BE2-64D2DB6903F6}"/>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s-ES" b="1" i="0" dirty="0">
                <a:solidFill>
                  <a:srgbClr val="FF0000"/>
                </a:solidFill>
                <a:effectLst/>
                <a:latin typeface="Times New Roman" panose="02020603050405020304" pitchFamily="18" charset="0"/>
                <a:cs typeface="Times New Roman" panose="02020603050405020304" pitchFamily="18" charset="0"/>
              </a:rPr>
              <a:t>Crear un entorno propio para trabajar en la nube.</a:t>
            </a:r>
            <a:r>
              <a:rPr lang="es-ES" b="0" i="0" dirty="0">
                <a:solidFill>
                  <a:srgbClr val="FF0000"/>
                </a:solidFill>
                <a:effectLst/>
                <a:latin typeface="Times New Roman" panose="02020603050405020304" pitchFamily="18" charset="0"/>
                <a:cs typeface="Times New Roman" panose="02020603050405020304" pitchFamily="18" charset="0"/>
              </a:rPr>
              <a:t> </a:t>
            </a:r>
            <a:r>
              <a:rPr lang="es-ES" b="0" i="0" dirty="0">
                <a:effectLst/>
                <a:latin typeface="Times New Roman" panose="02020603050405020304" pitchFamily="18" charset="0"/>
                <a:cs typeface="Times New Roman" panose="02020603050405020304" pitchFamily="18" charset="0"/>
              </a:rPr>
              <a:t>Esto resulta especialmente práctico en un entorno de trabajo colaborativo. Puedes utilizar el NAS como un dispositivo que realice copias de seguridad de varios dispositivos, además de poder acceder desde cualquiera de ellos a la información.</a:t>
            </a:r>
          </a:p>
          <a:p>
            <a:pPr algn="l">
              <a:buFont typeface="Arial" panose="020B0604020202020204" pitchFamily="34" charset="0"/>
              <a:buChar char="•"/>
            </a:pPr>
            <a:r>
              <a:rPr lang="es-ES" b="1" i="0" dirty="0">
                <a:solidFill>
                  <a:srgbClr val="FF0000"/>
                </a:solidFill>
                <a:effectLst/>
                <a:latin typeface="Times New Roman" panose="02020603050405020304" pitchFamily="18" charset="0"/>
                <a:cs typeface="Times New Roman" panose="02020603050405020304" pitchFamily="18" charset="0"/>
              </a:rPr>
              <a:t>Te permite acceder a la información en remoto.</a:t>
            </a:r>
            <a:r>
              <a:rPr lang="es-ES" b="0" i="0" dirty="0">
                <a:solidFill>
                  <a:srgbClr val="FF0000"/>
                </a:solidFill>
                <a:effectLst/>
                <a:latin typeface="Times New Roman" panose="02020603050405020304" pitchFamily="18" charset="0"/>
                <a:cs typeface="Times New Roman" panose="02020603050405020304" pitchFamily="18" charset="0"/>
              </a:rPr>
              <a:t> </a:t>
            </a:r>
            <a:r>
              <a:rPr lang="es-ES" b="0" i="0" dirty="0">
                <a:effectLst/>
                <a:latin typeface="Times New Roman" panose="02020603050405020304" pitchFamily="18" charset="0"/>
                <a:cs typeface="Times New Roman" panose="02020603050405020304" pitchFamily="18" charset="0"/>
              </a:rPr>
              <a:t>Esto es especialmente interesante en un entorno en el que se ha instaurado el teletrabajo. Puedes configurar el NAS para que los trabajadores puedan acceder a esos archivos de forma remota.</a:t>
            </a:r>
          </a:p>
          <a:p>
            <a:pPr algn="l">
              <a:buFont typeface="Arial" panose="020B0604020202020204" pitchFamily="34" charset="0"/>
              <a:buChar char="•"/>
            </a:pPr>
            <a:r>
              <a:rPr lang="es-ES" b="1" i="0" dirty="0">
                <a:solidFill>
                  <a:srgbClr val="FF0000"/>
                </a:solidFill>
                <a:effectLst/>
                <a:latin typeface="Times New Roman" panose="02020603050405020304" pitchFamily="18" charset="0"/>
                <a:cs typeface="Times New Roman" panose="02020603050405020304" pitchFamily="18" charset="0"/>
              </a:rPr>
              <a:t>Apto para copias de seguridad. </a:t>
            </a:r>
            <a:r>
              <a:rPr lang="es-ES" b="0" i="0" dirty="0">
                <a:effectLst/>
                <a:latin typeface="Times New Roman" panose="02020603050405020304" pitchFamily="18" charset="0"/>
                <a:cs typeface="Times New Roman" panose="02020603050405020304" pitchFamily="18" charset="0"/>
              </a:rPr>
              <a:t>Los servidores NAS también resultan útiles para efectuar copias de seguridad, así que contribuye a preservar los datos e información de la empresa gracias a las opciones RAID que incorporan este tipo de dispositivos.</a:t>
            </a:r>
          </a:p>
          <a:p>
            <a:pPr algn="l">
              <a:buFont typeface="Arial" panose="020B0604020202020204" pitchFamily="34" charset="0"/>
              <a:buChar char="•"/>
            </a:pPr>
            <a:r>
              <a:rPr lang="es-ES" b="1" i="0" dirty="0">
                <a:solidFill>
                  <a:srgbClr val="FF0000"/>
                </a:solidFill>
                <a:effectLst/>
                <a:latin typeface="Times New Roman" panose="02020603050405020304" pitchFamily="18" charset="0"/>
                <a:cs typeface="Times New Roman" panose="02020603050405020304" pitchFamily="18" charset="0"/>
              </a:rPr>
              <a:t>Sincroniza los archivos. </a:t>
            </a:r>
            <a:r>
              <a:rPr lang="es-ES" b="0" i="0" dirty="0">
                <a:effectLst/>
                <a:latin typeface="Times New Roman" panose="02020603050405020304" pitchFamily="18" charset="0"/>
                <a:cs typeface="Times New Roman" panose="02020603050405020304" pitchFamily="18" charset="0"/>
              </a:rPr>
              <a:t>Es decir, al igual que aplicaciones como Google Drive o Dropbox, este tipo de servidores pueden utilizarse para descargar archivos desde cualquier lugar y dispositivo, de forma segura.</a:t>
            </a:r>
          </a:p>
          <a:p>
            <a:pPr marL="0" indent="0">
              <a:buNone/>
            </a:pPr>
            <a:endParaRPr lang="es-EC" b="1" dirty="0"/>
          </a:p>
        </p:txBody>
      </p:sp>
    </p:spTree>
    <p:extLst>
      <p:ext uri="{BB962C8B-B14F-4D97-AF65-F5344CB8AC3E}">
        <p14:creationId xmlns:p14="http://schemas.microsoft.com/office/powerpoint/2010/main" val="436137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260800-7C40-4087-B719-872D9E83416C}"/>
              </a:ext>
            </a:extLst>
          </p:cNvPr>
          <p:cNvSpPr>
            <a:spLocks noGrp="1"/>
          </p:cNvSpPr>
          <p:nvPr>
            <p:ph type="title"/>
          </p:nvPr>
        </p:nvSpPr>
        <p:spPr/>
        <p:txBody>
          <a:bodyPr/>
          <a:lstStyle/>
          <a:p>
            <a:r>
              <a:rPr lang="es-ES" b="1" dirty="0">
                <a:solidFill>
                  <a:srgbClr val="FF0000"/>
                </a:solidFill>
                <a:latin typeface="Times New Roman" panose="02020603050405020304" pitchFamily="18" charset="0"/>
                <a:cs typeface="Times New Roman" panose="02020603050405020304" pitchFamily="18" charset="0"/>
              </a:rPr>
              <a:t>Ventajas del disco duro externo </a:t>
            </a:r>
            <a:endParaRPr lang="es-EC" b="1" dirty="0">
              <a:solidFill>
                <a:srgbClr val="FF0000"/>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28B331AC-5B41-44DA-8135-5B870344A11F}"/>
              </a:ext>
            </a:extLst>
          </p:cNvPr>
          <p:cNvSpPr>
            <a:spLocks noGrp="1"/>
          </p:cNvSpPr>
          <p:nvPr>
            <p:ph idx="1"/>
          </p:nvPr>
        </p:nvSpPr>
        <p:spPr/>
        <p:txBody>
          <a:bodyPr>
            <a:normAutofit fontScale="70000" lnSpcReduction="20000"/>
          </a:bodyPr>
          <a:lstStyle/>
          <a:p>
            <a:pPr marL="0" indent="0">
              <a:buNone/>
            </a:pPr>
            <a:r>
              <a:rPr lang="es-ES" b="1" i="0" dirty="0">
                <a:solidFill>
                  <a:srgbClr val="FF0000"/>
                </a:solidFill>
                <a:effectLst/>
                <a:latin typeface="Times New Roman" panose="02020603050405020304" pitchFamily="18" charset="0"/>
                <a:cs typeface="Times New Roman" panose="02020603050405020304" pitchFamily="18" charset="0"/>
              </a:rPr>
              <a:t>Copia de seguridad: </a:t>
            </a:r>
            <a:r>
              <a:rPr lang="es-ES" b="0" i="0" dirty="0">
                <a:solidFill>
                  <a:srgbClr val="000000"/>
                </a:solidFill>
                <a:effectLst/>
                <a:latin typeface="Times New Roman" panose="02020603050405020304" pitchFamily="18" charset="0"/>
                <a:cs typeface="Times New Roman" panose="02020603050405020304" pitchFamily="18" charset="0"/>
              </a:rPr>
              <a:t>Hacer copias de seguridad frecuentes de sus archivos importantes es absolutamente crítico en el mundo actual centrado en Internet, y los discos duros USB externos son el medio perfecto para almacenar esas copias de seguridad locales.</a:t>
            </a:r>
            <a:br>
              <a:rPr lang="es-ES" dirty="0">
                <a:latin typeface="Times New Roman" panose="02020603050405020304" pitchFamily="18" charset="0"/>
                <a:cs typeface="Times New Roman" panose="02020603050405020304" pitchFamily="18" charset="0"/>
              </a:rPr>
            </a:br>
            <a:endParaRPr lang="es-ES" dirty="0">
              <a:latin typeface="Times New Roman" panose="02020603050405020304" pitchFamily="18" charset="0"/>
              <a:cs typeface="Times New Roman" panose="02020603050405020304" pitchFamily="18" charset="0"/>
            </a:endParaRPr>
          </a:p>
          <a:p>
            <a:pPr marL="0" indent="0">
              <a:buNone/>
            </a:pPr>
            <a:r>
              <a:rPr lang="es-ES" b="1" i="0" dirty="0">
                <a:solidFill>
                  <a:srgbClr val="FF0000"/>
                </a:solidFill>
                <a:effectLst/>
                <a:latin typeface="Times New Roman" panose="02020603050405020304" pitchFamily="18" charset="0"/>
                <a:cs typeface="Times New Roman" panose="02020603050405020304" pitchFamily="18" charset="0"/>
              </a:rPr>
              <a:t>Grandes Capacidades: </a:t>
            </a:r>
            <a:r>
              <a:rPr lang="es-ES" b="0" i="0" dirty="0">
                <a:solidFill>
                  <a:srgbClr val="000000"/>
                </a:solidFill>
                <a:effectLst/>
                <a:latin typeface="Times New Roman" panose="02020603050405020304" pitchFamily="18" charset="0"/>
                <a:cs typeface="Times New Roman" panose="02020603050405020304" pitchFamily="18" charset="0"/>
              </a:rPr>
              <a:t>La ventaja de los discos duros externos en comparación con las unidades flash es que están disponibles en capacidades mayores. Es posible elegir un disco duro externo de 1 TB (1000 GB) de tamaño o mayor.</a:t>
            </a:r>
            <a:br>
              <a:rPr lang="es-ES" dirty="0">
                <a:latin typeface="Times New Roman" panose="02020603050405020304" pitchFamily="18" charset="0"/>
                <a:cs typeface="Times New Roman" panose="02020603050405020304" pitchFamily="18" charset="0"/>
              </a:rPr>
            </a:br>
            <a:br>
              <a:rPr lang="es-ES" b="1" dirty="0">
                <a:latin typeface="Times New Roman" panose="02020603050405020304" pitchFamily="18" charset="0"/>
                <a:cs typeface="Times New Roman" panose="02020603050405020304" pitchFamily="18" charset="0"/>
              </a:rPr>
            </a:br>
            <a:r>
              <a:rPr lang="es-ES" b="1" i="0" dirty="0">
                <a:solidFill>
                  <a:srgbClr val="FF0000"/>
                </a:solidFill>
                <a:effectLst/>
                <a:latin typeface="Times New Roman" panose="02020603050405020304" pitchFamily="18" charset="0"/>
                <a:cs typeface="Times New Roman" panose="02020603050405020304" pitchFamily="18" charset="0"/>
              </a:rPr>
              <a:t>Portabilidad: </a:t>
            </a:r>
            <a:r>
              <a:rPr lang="es-ES" b="0" i="0" dirty="0">
                <a:solidFill>
                  <a:srgbClr val="000000"/>
                </a:solidFill>
                <a:effectLst/>
                <a:latin typeface="Times New Roman" panose="02020603050405020304" pitchFamily="18" charset="0"/>
                <a:cs typeface="Times New Roman" panose="02020603050405020304" pitchFamily="18" charset="0"/>
              </a:rPr>
              <a:t>Una de las mejores cosas de los discos duros externos es que son portátiles. Esto hace que sea realmente fácil llevarlos contigo. Se pueden conectar a cualquier computadora y se admitirán instantáneamente sin necesidad de instalar ningún controlador.</a:t>
            </a:r>
            <a:br>
              <a:rPr lang="es-ES" dirty="0">
                <a:latin typeface="Times New Roman" panose="02020603050405020304" pitchFamily="18" charset="0"/>
                <a:cs typeface="Times New Roman" panose="02020603050405020304" pitchFamily="18" charset="0"/>
              </a:rPr>
            </a:br>
            <a:br>
              <a:rPr lang="es-ES" dirty="0">
                <a:latin typeface="Times New Roman" panose="02020603050405020304" pitchFamily="18" charset="0"/>
                <a:cs typeface="Times New Roman" panose="02020603050405020304" pitchFamily="18" charset="0"/>
              </a:rPr>
            </a:br>
            <a:r>
              <a:rPr lang="es-ES" b="1" i="0" dirty="0">
                <a:solidFill>
                  <a:srgbClr val="FF0000"/>
                </a:solidFill>
                <a:effectLst/>
                <a:latin typeface="Times New Roman" panose="02020603050405020304" pitchFamily="18" charset="0"/>
                <a:cs typeface="Times New Roman" panose="02020603050405020304" pitchFamily="18" charset="0"/>
              </a:rPr>
              <a:t>Alta Velocidad: </a:t>
            </a:r>
            <a:r>
              <a:rPr lang="es-ES" b="0" i="0" dirty="0">
                <a:solidFill>
                  <a:srgbClr val="000000"/>
                </a:solidFill>
                <a:effectLst/>
                <a:latin typeface="Times New Roman" panose="02020603050405020304" pitchFamily="18" charset="0"/>
                <a:cs typeface="Times New Roman" panose="02020603050405020304" pitchFamily="18" charset="0"/>
              </a:rPr>
              <a:t>Los discos duros externos pueden funcionar a velocidades muy altas. Esto facilita la copia rápida de archivos grandes desde su disco duro. Los discos duros con altas velocidades de RPM permitirán trabajar más rápido.</a:t>
            </a:r>
            <a:br>
              <a:rPr lang="es-ES" dirty="0">
                <a:latin typeface="Times New Roman" panose="02020603050405020304" pitchFamily="18" charset="0"/>
                <a:cs typeface="Times New Roman" panose="02020603050405020304" pitchFamily="18" charset="0"/>
              </a:rPr>
            </a:br>
            <a:br>
              <a:rPr lang="es-ES" dirty="0">
                <a:latin typeface="Times New Roman" panose="02020603050405020304" pitchFamily="18" charset="0"/>
                <a:cs typeface="Times New Roman" panose="02020603050405020304" pitchFamily="18" charset="0"/>
              </a:rPr>
            </a:br>
            <a:r>
              <a:rPr lang="es-ES" b="1" i="0" dirty="0">
                <a:solidFill>
                  <a:srgbClr val="FF0000"/>
                </a:solidFill>
                <a:effectLst/>
                <a:latin typeface="Times New Roman" panose="02020603050405020304" pitchFamily="18" charset="0"/>
                <a:cs typeface="Times New Roman" panose="02020603050405020304" pitchFamily="18" charset="0"/>
              </a:rPr>
              <a:t>Espacio Extra: </a:t>
            </a:r>
            <a:r>
              <a:rPr lang="es-ES" b="0" i="0" dirty="0">
                <a:solidFill>
                  <a:srgbClr val="000000"/>
                </a:solidFill>
                <a:effectLst/>
                <a:latin typeface="Times New Roman" panose="02020603050405020304" pitchFamily="18" charset="0"/>
                <a:cs typeface="Times New Roman" panose="02020603050405020304" pitchFamily="18" charset="0"/>
              </a:rPr>
              <a:t>Si su computadora carece de espacio, entonces la edición de video será difícil. Es posible tener varios discos duros diferentes que se pueden usar para diferentes proyectos.</a:t>
            </a:r>
            <a:endParaRPr lang="es-EC"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44769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AB20E7-9C14-49C4-AB2D-E0BB8B99C2E5}"/>
              </a:ext>
            </a:extLst>
          </p:cNvPr>
          <p:cNvSpPr>
            <a:spLocks noGrp="1"/>
          </p:cNvSpPr>
          <p:nvPr>
            <p:ph type="title"/>
          </p:nvPr>
        </p:nvSpPr>
        <p:spPr>
          <a:xfrm>
            <a:off x="1367117" y="0"/>
            <a:ext cx="10515600" cy="1325563"/>
          </a:xfrm>
        </p:spPr>
        <p:txBody>
          <a:bodyPr>
            <a:normAutofit/>
          </a:bodyPr>
          <a:lstStyle/>
          <a:p>
            <a:r>
              <a:rPr lang="es-EC" sz="3200" b="1" dirty="0">
                <a:solidFill>
                  <a:srgbClr val="FF0000"/>
                </a:solidFill>
                <a:effectLst/>
                <a:latin typeface="Times New Roman" panose="02020603050405020304" pitchFamily="18" charset="0"/>
                <a:ea typeface="Calibri" panose="020F0502020204030204" pitchFamily="34" charset="0"/>
              </a:rPr>
              <a:t>Funcionamiento de discos magnéticos y discos solidos</a:t>
            </a:r>
            <a:endParaRPr lang="es-EC" sz="6600" dirty="0">
              <a:solidFill>
                <a:srgbClr val="FF0000"/>
              </a:solidFill>
            </a:endParaRPr>
          </a:p>
        </p:txBody>
      </p:sp>
      <p:sp>
        <p:nvSpPr>
          <p:cNvPr id="3" name="Marcador de contenido 2">
            <a:extLst>
              <a:ext uri="{FF2B5EF4-FFF2-40B4-BE49-F238E27FC236}">
                <a16:creationId xmlns:a16="http://schemas.microsoft.com/office/drawing/2014/main" id="{E8802FC9-B1BC-4D84-81D4-BF403D8657C7}"/>
              </a:ext>
            </a:extLst>
          </p:cNvPr>
          <p:cNvSpPr>
            <a:spLocks noGrp="1"/>
          </p:cNvSpPr>
          <p:nvPr>
            <p:ph idx="1"/>
          </p:nvPr>
        </p:nvSpPr>
        <p:spPr>
          <a:xfrm>
            <a:off x="918882" y="1180165"/>
            <a:ext cx="10515600" cy="4960657"/>
          </a:xfrm>
        </p:spPr>
        <p:txBody>
          <a:bodyPr>
            <a:normAutofit fontScale="85000" lnSpcReduction="20000"/>
          </a:bodyPr>
          <a:lstStyle/>
          <a:p>
            <a:pPr marL="0" indent="0">
              <a:buNone/>
            </a:pPr>
            <a:r>
              <a:rPr lang="es-EC" sz="2400" dirty="0">
                <a:effectLst/>
                <a:latin typeface="Times New Roman" panose="02020603050405020304" pitchFamily="18" charset="0"/>
                <a:ea typeface="Calibri" panose="020F0502020204030204" pitchFamily="34" charset="0"/>
              </a:rPr>
              <a:t>En la actualidad existen una gran cantidad de discos duros para computadora, mini computadoras, tablets, celulares, etc. No obstante, los hay que constan de diversos elementos, medidas y capacidades. Esto incluye los discos identificados como memorias externas como las usb, micros sd.</a:t>
            </a:r>
            <a:endParaRPr lang="es-EC" sz="2400" dirty="0">
              <a:effectLst/>
              <a:latin typeface="Calibri" panose="020F0502020204030204" pitchFamily="34" charset="0"/>
              <a:ea typeface="Calibri" panose="020F0502020204030204" pitchFamily="34" charset="0"/>
            </a:endParaRPr>
          </a:p>
          <a:p>
            <a:pPr marL="0" indent="0">
              <a:buNone/>
            </a:pPr>
            <a:r>
              <a:rPr lang="es-EC" sz="2400" dirty="0">
                <a:effectLst/>
                <a:latin typeface="Times New Roman" panose="02020603050405020304" pitchFamily="18" charset="0"/>
                <a:ea typeface="Calibri" panose="020F0502020204030204" pitchFamily="34" charset="0"/>
              </a:rPr>
              <a:t>Existen 4 clases de discos duros y son:</a:t>
            </a:r>
            <a:endParaRPr lang="es-EC"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2400" b="1" dirty="0">
                <a:solidFill>
                  <a:srgbClr val="FF0000"/>
                </a:solidFill>
                <a:effectLst/>
                <a:latin typeface="Times New Roman" panose="02020603050405020304" pitchFamily="18" charset="0"/>
                <a:ea typeface="Times New Roman" panose="02020603050405020304" pitchFamily="18" charset="0"/>
              </a:rPr>
              <a:t>SATA 1.</a:t>
            </a:r>
            <a:r>
              <a:rPr lang="es-EC" sz="2400" dirty="0">
                <a:solidFill>
                  <a:srgbClr val="FF0000"/>
                </a:solidFill>
                <a:effectLst/>
                <a:latin typeface="Times New Roman" panose="02020603050405020304" pitchFamily="18" charset="0"/>
                <a:ea typeface="Times New Roman" panose="02020603050405020304" pitchFamily="18" charset="0"/>
              </a:rPr>
              <a:t> </a:t>
            </a:r>
            <a:r>
              <a:rPr lang="es-EC" sz="2400" dirty="0">
                <a:solidFill>
                  <a:srgbClr val="222222"/>
                </a:solidFill>
                <a:effectLst/>
                <a:latin typeface="Times New Roman" panose="02020603050405020304" pitchFamily="18" charset="0"/>
                <a:ea typeface="Times New Roman" panose="02020603050405020304" pitchFamily="18" charset="0"/>
              </a:rPr>
              <a:t>Tiene una velocidad de hasta 150 MB/s. Su frecuencia es de 1500 MHz. También son llamados SATA 1,5 Gb.</a:t>
            </a:r>
            <a:endParaRPr lang="es-EC"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2400" b="1" dirty="0">
                <a:solidFill>
                  <a:srgbClr val="FF0000"/>
                </a:solidFill>
                <a:effectLst/>
                <a:latin typeface="Times New Roman" panose="02020603050405020304" pitchFamily="18" charset="0"/>
                <a:ea typeface="Times New Roman" panose="02020603050405020304" pitchFamily="18" charset="0"/>
              </a:rPr>
              <a:t>SATA 2.</a:t>
            </a:r>
            <a:r>
              <a:rPr lang="es-EC" sz="2400" dirty="0">
                <a:solidFill>
                  <a:srgbClr val="FF0000"/>
                </a:solidFill>
                <a:effectLst/>
                <a:latin typeface="Times New Roman" panose="02020603050405020304" pitchFamily="18" charset="0"/>
                <a:ea typeface="Times New Roman" panose="02020603050405020304" pitchFamily="18" charset="0"/>
              </a:rPr>
              <a:t> </a:t>
            </a:r>
            <a:r>
              <a:rPr lang="es-EC" sz="2400" dirty="0">
                <a:solidFill>
                  <a:srgbClr val="222222"/>
                </a:solidFill>
                <a:effectLst/>
                <a:latin typeface="Times New Roman" panose="02020603050405020304" pitchFamily="18" charset="0"/>
                <a:ea typeface="Times New Roman" panose="02020603050405020304" pitchFamily="18" charset="0"/>
              </a:rPr>
              <a:t>Tiene una velocidad de hasta 300 MB/s. Su frecuencia es de 3000 MHz. También son llamados SATA 3 Gb.</a:t>
            </a:r>
            <a:endParaRPr lang="es-EC"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2400" b="1" dirty="0">
                <a:solidFill>
                  <a:srgbClr val="FF0000"/>
                </a:solidFill>
                <a:effectLst/>
                <a:latin typeface="Times New Roman" panose="02020603050405020304" pitchFamily="18" charset="0"/>
                <a:ea typeface="Times New Roman" panose="02020603050405020304" pitchFamily="18" charset="0"/>
              </a:rPr>
              <a:t>SATA 3.</a:t>
            </a:r>
            <a:r>
              <a:rPr lang="es-EC" sz="2400" dirty="0">
                <a:solidFill>
                  <a:srgbClr val="FF0000"/>
                </a:solidFill>
                <a:effectLst/>
                <a:latin typeface="Times New Roman" panose="02020603050405020304" pitchFamily="18" charset="0"/>
                <a:ea typeface="Times New Roman" panose="02020603050405020304" pitchFamily="18" charset="0"/>
              </a:rPr>
              <a:t> </a:t>
            </a:r>
            <a:r>
              <a:rPr lang="es-EC" sz="2400" dirty="0">
                <a:solidFill>
                  <a:srgbClr val="222222"/>
                </a:solidFill>
                <a:effectLst/>
                <a:latin typeface="Times New Roman" panose="02020603050405020304" pitchFamily="18" charset="0"/>
                <a:ea typeface="Times New Roman" panose="02020603050405020304" pitchFamily="18" charset="0"/>
              </a:rPr>
              <a:t>Tiene una velocidad de hasta 600 MB/s. Su frecuencia es de 6000 MHz. También son llamados SATA 6 Gb.</a:t>
            </a:r>
            <a:endParaRPr lang="es-EC"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s-EC" sz="2400" b="1" dirty="0">
                <a:solidFill>
                  <a:srgbClr val="FF0000"/>
                </a:solidFill>
                <a:effectLst/>
                <a:latin typeface="Times New Roman" panose="02020603050405020304" pitchFamily="18" charset="0"/>
                <a:ea typeface="Times New Roman" panose="02020603050405020304" pitchFamily="18" charset="0"/>
              </a:rPr>
              <a:t>SATA 6 Gb/s</a:t>
            </a:r>
            <a:r>
              <a:rPr lang="es-EC" sz="2400" b="1" dirty="0">
                <a:solidFill>
                  <a:srgbClr val="FF0000"/>
                </a:solidFill>
                <a:latin typeface="Times New Roman" panose="02020603050405020304" pitchFamily="18" charset="0"/>
                <a:ea typeface="Times New Roman" panose="02020603050405020304" pitchFamily="18" charset="0"/>
              </a:rPr>
              <a:t>.</a:t>
            </a:r>
            <a:r>
              <a:rPr lang="es-EC" sz="2400" dirty="0">
                <a:solidFill>
                  <a:srgbClr val="FF0000"/>
                </a:solidFill>
                <a:effectLst/>
                <a:latin typeface="Times New Roman" panose="02020603050405020304" pitchFamily="18" charset="0"/>
                <a:ea typeface="Times New Roman" panose="02020603050405020304" pitchFamily="18" charset="0"/>
              </a:rPr>
              <a:t> </a:t>
            </a:r>
            <a:r>
              <a:rPr lang="es-EC" sz="2400" dirty="0">
                <a:solidFill>
                  <a:srgbClr val="222222"/>
                </a:solidFill>
                <a:effectLst/>
                <a:latin typeface="Times New Roman" panose="02020603050405020304" pitchFamily="18" charset="0"/>
                <a:ea typeface="Times New Roman" panose="02020603050405020304" pitchFamily="18" charset="0"/>
              </a:rPr>
              <a:t>La tercera versión de SATA, a la que podríamos considerar la 3.0. Dobla la velocidad de su antecesora subiendo hasta la velocidad máxima de 600 MB/s, y una frecuencia de 6000 MHz</a:t>
            </a:r>
            <a:endParaRPr lang="es-EC" sz="2400" dirty="0">
              <a:effectLst/>
              <a:latin typeface="Calibri" panose="020F0502020204030204" pitchFamily="34" charset="0"/>
              <a:ea typeface="Calibri" panose="020F0502020204030204" pitchFamily="34" charset="0"/>
            </a:endParaRPr>
          </a:p>
          <a:p>
            <a:endParaRPr lang="es-EC" sz="2400" dirty="0"/>
          </a:p>
        </p:txBody>
      </p:sp>
    </p:spTree>
    <p:extLst>
      <p:ext uri="{BB962C8B-B14F-4D97-AF65-F5344CB8AC3E}">
        <p14:creationId xmlns:p14="http://schemas.microsoft.com/office/powerpoint/2010/main" val="47337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E5AA9CD6-7B0D-496A-989F-BC38732088B3}"/>
              </a:ext>
            </a:extLst>
          </p:cNvPr>
          <p:cNvPicPr>
            <a:picLocks noGrp="1"/>
          </p:cNvPicPr>
          <p:nvPr>
            <p:ph idx="1"/>
          </p:nvPr>
        </p:nvPicPr>
        <p:blipFill>
          <a:blip r:embed="rId2">
            <a:extLst>
              <a:ext uri="{28A0092B-C50C-407E-A947-70E740481C1C}">
                <a14:useLocalDpi xmlns:a14="http://schemas.microsoft.com/office/drawing/2010/main" val="0"/>
              </a:ext>
            </a:extLst>
          </a:blip>
          <a:srcRect l="6528" t="28551" r="40733" b="12465"/>
          <a:stretch>
            <a:fillRect/>
          </a:stretch>
        </p:blipFill>
        <p:spPr bwMode="auto">
          <a:xfrm>
            <a:off x="0" y="-412376"/>
            <a:ext cx="12505765" cy="7270376"/>
          </a:xfrm>
          <a:prstGeom prst="rect">
            <a:avLst/>
          </a:prstGeom>
          <a:noFill/>
        </p:spPr>
      </p:pic>
    </p:spTree>
    <p:extLst>
      <p:ext uri="{BB962C8B-B14F-4D97-AF65-F5344CB8AC3E}">
        <p14:creationId xmlns:p14="http://schemas.microsoft.com/office/powerpoint/2010/main" val="1941217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D1F94E9-A190-4969-90A6-0E09C98FE92D}"/>
              </a:ext>
            </a:extLst>
          </p:cNvPr>
          <p:cNvPicPr>
            <a:picLocks noGrp="1" noChangeAspect="1"/>
          </p:cNvPicPr>
          <p:nvPr>
            <p:ph idx="1"/>
          </p:nvPr>
        </p:nvPicPr>
        <p:blipFill rotWithShape="1">
          <a:blip r:embed="rId2"/>
          <a:srcRect l="23809" t="30564" r="25432" b="15664"/>
          <a:stretch/>
        </p:blipFill>
        <p:spPr>
          <a:xfrm>
            <a:off x="116541" y="0"/>
            <a:ext cx="11582401" cy="6901845"/>
          </a:xfrm>
        </p:spPr>
      </p:pic>
    </p:spTree>
    <p:extLst>
      <p:ext uri="{BB962C8B-B14F-4D97-AF65-F5344CB8AC3E}">
        <p14:creationId xmlns:p14="http://schemas.microsoft.com/office/powerpoint/2010/main" val="356590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890B944-DF5A-4203-A4B6-2E261E216582}"/>
              </a:ext>
            </a:extLst>
          </p:cNvPr>
          <p:cNvSpPr>
            <a:spLocks noGrp="1"/>
          </p:cNvSpPr>
          <p:nvPr>
            <p:ph idx="1"/>
          </p:nvPr>
        </p:nvSpPr>
        <p:spPr>
          <a:xfrm>
            <a:off x="645460" y="1782574"/>
            <a:ext cx="5598459" cy="4351338"/>
          </a:xfrm>
        </p:spPr>
        <p:txBody>
          <a:bodyPr/>
          <a:lstStyle/>
          <a:p>
            <a:pPr marL="0" indent="0" algn="just">
              <a:buNone/>
            </a:pPr>
            <a:r>
              <a:rPr lang="es-EC" sz="1800" b="1" dirty="0">
                <a:solidFill>
                  <a:srgbClr val="FF0000"/>
                </a:solidFill>
                <a:effectLst/>
                <a:latin typeface="Times New Roman" panose="02020603050405020304" pitchFamily="18" charset="0"/>
                <a:ea typeface="Times New Roman" panose="02020603050405020304" pitchFamily="18" charset="0"/>
              </a:rPr>
              <a:t>Ventajas de un disco solido</a:t>
            </a:r>
            <a:endParaRPr lang="es-EC" sz="1800" dirty="0">
              <a:solidFill>
                <a:srgbClr val="FF0000"/>
              </a:solidFill>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Durabilidad y fiabilidad de un disco SSD.</a:t>
            </a:r>
            <a:endParaRPr lang="es-EC" sz="1800" dirty="0">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Los discos SSD son más rápidos que los discos duros.</a:t>
            </a:r>
            <a:endParaRPr lang="es-EC" sz="1800" dirty="0">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Consumo energético eficiente.</a:t>
            </a:r>
            <a:endParaRPr lang="es-EC" sz="1800" dirty="0">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Menos peso, nada de ruido.</a:t>
            </a:r>
            <a:endParaRPr lang="es-EC" sz="1800" dirty="0">
              <a:effectLst/>
              <a:latin typeface="Times New Roman" panose="02020603050405020304" pitchFamily="18" charset="0"/>
              <a:ea typeface="Times New Roman" panose="02020603050405020304" pitchFamily="18" charset="0"/>
            </a:endParaRPr>
          </a:p>
          <a:p>
            <a:pPr marL="342900" lvl="0" indent="-342900">
              <a:spcAft>
                <a:spcPts val="300"/>
              </a:spcAft>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Tamaños/factores de forma más práctico.</a:t>
            </a:r>
            <a:endParaRPr lang="es-EC" sz="1800" dirty="0">
              <a:effectLst/>
              <a:latin typeface="Times New Roman" panose="02020603050405020304" pitchFamily="18" charset="0"/>
              <a:ea typeface="Times New Roman" panose="02020603050405020304" pitchFamily="18" charset="0"/>
            </a:endParaRPr>
          </a:p>
          <a:p>
            <a:endParaRPr lang="es-EC" dirty="0"/>
          </a:p>
        </p:txBody>
      </p:sp>
      <p:sp>
        <p:nvSpPr>
          <p:cNvPr id="5" name="CuadroTexto 4">
            <a:extLst>
              <a:ext uri="{FF2B5EF4-FFF2-40B4-BE49-F238E27FC236}">
                <a16:creationId xmlns:a16="http://schemas.microsoft.com/office/drawing/2014/main" id="{AE812569-20D9-491F-85B4-ACA1914F91B1}"/>
              </a:ext>
            </a:extLst>
          </p:cNvPr>
          <p:cNvSpPr txBox="1"/>
          <p:nvPr/>
        </p:nvSpPr>
        <p:spPr>
          <a:xfrm>
            <a:off x="6624918" y="1782574"/>
            <a:ext cx="4805083" cy="2262158"/>
          </a:xfrm>
          <a:prstGeom prst="rect">
            <a:avLst/>
          </a:prstGeom>
          <a:noFill/>
        </p:spPr>
        <p:txBody>
          <a:bodyPr wrap="square">
            <a:spAutoFit/>
          </a:bodyPr>
          <a:lstStyle/>
          <a:p>
            <a:pPr>
              <a:spcAft>
                <a:spcPts val="300"/>
              </a:spcAft>
            </a:pPr>
            <a:r>
              <a:rPr lang="es-EC" sz="1800" b="1" dirty="0">
                <a:solidFill>
                  <a:srgbClr val="FF0000"/>
                </a:solidFill>
                <a:effectLst/>
                <a:latin typeface="Times New Roman" panose="02020603050405020304" pitchFamily="18" charset="0"/>
                <a:ea typeface="Times New Roman" panose="02020603050405020304" pitchFamily="18" charset="0"/>
              </a:rPr>
              <a:t>Ventajas de un disco magnético</a:t>
            </a:r>
            <a:endParaRPr lang="es-EC" sz="2000" b="1" dirty="0">
              <a:solidFill>
                <a:srgbClr val="FF0000"/>
              </a:solidFill>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Una alta velocidad de lectura.</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Una alta velocidad de escritura.</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Un alto acceso rápido a la información.</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Diez veces más rápidos que los discos HDD.</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Mejor peso y menor tamaño.</a:t>
            </a:r>
            <a:endParaRPr lang="es-EC" sz="2000" dirty="0">
              <a:effectLst/>
              <a:latin typeface="Times New Roman" panose="02020603050405020304" pitchFamily="18" charset="0"/>
              <a:ea typeface="Times New Roman" panose="02020603050405020304" pitchFamily="18" charset="0"/>
            </a:endParaRPr>
          </a:p>
          <a:p>
            <a:pPr marL="342900" lvl="0" indent="-342900">
              <a:spcAft>
                <a:spcPts val="300"/>
              </a:spcAft>
              <a:buSzPts val="1000"/>
              <a:buFont typeface="Arial" panose="020B0604020202020204" pitchFamily="34" charset="0"/>
              <a:buChar char="•"/>
              <a:tabLst>
                <a:tab pos="457200" algn="l"/>
              </a:tabLst>
            </a:pPr>
            <a:r>
              <a:rPr lang="es-EC" sz="1800" dirty="0">
                <a:solidFill>
                  <a:srgbClr val="202124"/>
                </a:solidFill>
                <a:effectLst/>
                <a:latin typeface="Times New Roman" panose="02020603050405020304" pitchFamily="18" charset="0"/>
                <a:ea typeface="Times New Roman" panose="02020603050405020304" pitchFamily="18" charset="0"/>
              </a:rPr>
              <a:t>Menor tiempo de resolución de fallos.</a:t>
            </a:r>
            <a:endParaRPr lang="es-EC"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73653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3EF128-809F-4421-9A3C-4DE7ED0320D2}"/>
              </a:ext>
            </a:extLst>
          </p:cNvPr>
          <p:cNvSpPr>
            <a:spLocks noGrp="1"/>
          </p:cNvSpPr>
          <p:nvPr>
            <p:ph type="title"/>
          </p:nvPr>
        </p:nvSpPr>
        <p:spPr>
          <a:xfrm>
            <a:off x="345140" y="116541"/>
            <a:ext cx="10515600" cy="1325563"/>
          </a:xfrm>
        </p:spPr>
        <p:txBody>
          <a:bodyPr>
            <a:normAutofit/>
          </a:bodyPr>
          <a:lstStyle/>
          <a:p>
            <a:r>
              <a:rPr lang="es-EC" sz="2800" b="1" dirty="0">
                <a:solidFill>
                  <a:srgbClr val="FF0000"/>
                </a:solidFill>
                <a:effectLst/>
                <a:latin typeface="Times New Roman" panose="02020603050405020304" pitchFamily="18" charset="0"/>
                <a:ea typeface="Times New Roman" panose="02020603050405020304" pitchFamily="18" charset="0"/>
              </a:rPr>
              <a:t>Memorias Ópticas.</a:t>
            </a:r>
            <a:endParaRPr lang="es-EC" sz="6000" dirty="0">
              <a:solidFill>
                <a:srgbClr val="FF0000"/>
              </a:solidFill>
            </a:endParaRPr>
          </a:p>
        </p:txBody>
      </p:sp>
      <p:sp>
        <p:nvSpPr>
          <p:cNvPr id="3" name="Marcador de contenido 2">
            <a:extLst>
              <a:ext uri="{FF2B5EF4-FFF2-40B4-BE49-F238E27FC236}">
                <a16:creationId xmlns:a16="http://schemas.microsoft.com/office/drawing/2014/main" id="{BB94F948-E8C2-475A-9F6A-975490091DD0}"/>
              </a:ext>
            </a:extLst>
          </p:cNvPr>
          <p:cNvSpPr>
            <a:spLocks noGrp="1"/>
          </p:cNvSpPr>
          <p:nvPr>
            <p:ph idx="1"/>
          </p:nvPr>
        </p:nvSpPr>
        <p:spPr>
          <a:xfrm>
            <a:off x="345140" y="1556684"/>
            <a:ext cx="11694459" cy="4619998"/>
          </a:xfrm>
        </p:spPr>
        <p:txBody>
          <a:bodyPr>
            <a:normAutofit/>
          </a:bodyPr>
          <a:lstStyle/>
          <a:p>
            <a:pPr marL="0" indent="0">
              <a:buNone/>
            </a:pP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Las memorias en disco óptico almacenan información usando agujeros minúsculos grabados con un láser en la superficie de un disco circular. La información se lee iluminando la superficie con un diodo láser y observando la reflexión. Los discos ópticos son no volátil y de acceso secuencial.</a:t>
            </a:r>
          </a:p>
          <a:p>
            <a:pPr marL="342900" lvl="0" indent="-342900" algn="just">
              <a:buSzPts val="1000"/>
              <a:buFont typeface="Symbol" panose="05050102010706020507" pitchFamily="18" charset="2"/>
              <a:buChar char=""/>
              <a:tabLst>
                <a:tab pos="457200" algn="l"/>
              </a:tabLst>
            </a:pPr>
            <a:r>
              <a:rPr lang="es-EC" sz="1800" dirty="0">
                <a:effectLst/>
                <a:latin typeface="Times New Roman" panose="02020603050405020304" pitchFamily="18" charset="0"/>
                <a:ea typeface="Times New Roman" panose="02020603050405020304" pitchFamily="18" charset="0"/>
              </a:rPr>
              <a:t>Solo lectura (CD-ROM, DVD-ROM) Memorias de simplemente, uso lectura para distribución masiva de información digital (música, vídeo, programas informáticos). </a:t>
            </a:r>
          </a:p>
          <a:p>
            <a:pPr marL="342900" lvl="0" indent="-342900" algn="just">
              <a:buSzPts val="1000"/>
              <a:buFont typeface="Symbol" panose="05050102010706020507" pitchFamily="18" charset="2"/>
              <a:buChar char=""/>
              <a:tabLst>
                <a:tab pos="457200" algn="l"/>
              </a:tabLst>
            </a:pPr>
            <a:r>
              <a:rPr lang="es-EC" sz="1800" dirty="0">
                <a:effectLst/>
                <a:latin typeface="Times New Roman" panose="02020603050405020304" pitchFamily="18" charset="0"/>
                <a:ea typeface="Times New Roman" panose="02020603050405020304" pitchFamily="18" charset="0"/>
              </a:rPr>
              <a:t>Grabable una sola vez (CD-R, DVD-R, DVD+R) CD-R, DVD-R(sencillos) Casi todos los ordenadores poseen una. Memorias de escritura única usada como memoria terciaria y fuera de línea. DVD+R: (Doble capa) Hace falta una grabadora de doble capa.</a:t>
            </a:r>
          </a:p>
          <a:p>
            <a:pPr marL="342900" lvl="0" indent="-342900" algn="just">
              <a:buSzPts val="1000"/>
              <a:buFont typeface="Symbol" panose="05050102010706020507" pitchFamily="18" charset="2"/>
              <a:buChar char=""/>
              <a:tabLst>
                <a:tab pos="457200" algn="l"/>
              </a:tabLst>
            </a:pPr>
            <a:r>
              <a:rPr lang="es-EC" sz="1800" dirty="0">
                <a:effectLst/>
                <a:latin typeface="Times New Roman" panose="02020603050405020304" pitchFamily="18" charset="0"/>
                <a:ea typeface="Times New Roman" panose="02020603050405020304" pitchFamily="18" charset="0"/>
              </a:rPr>
              <a:t>Regrabable (CD-RW, DVD-RW, DVD+RW) (re grabador) DVD+RW, DVD-RAM: Memoria de escritura lenta y lectura rápida usada como memoria terciaria y fuera de línea. </a:t>
            </a:r>
          </a:p>
          <a:p>
            <a:pPr marL="342900" lvl="0" indent="-342900" algn="just">
              <a:buSzPts val="1000"/>
              <a:buFont typeface="Symbol" panose="05050102010706020507" pitchFamily="18" charset="2"/>
              <a:buChar char=""/>
              <a:tabLst>
                <a:tab pos="457200" algn="l"/>
              </a:tabLst>
            </a:pPr>
            <a:r>
              <a:rPr lang="es-EC" sz="1800" dirty="0">
                <a:effectLst/>
                <a:latin typeface="Times New Roman" panose="02020603050405020304" pitchFamily="18" charset="0"/>
                <a:ea typeface="Times New Roman" panose="02020603050405020304" pitchFamily="18" charset="0"/>
              </a:rPr>
              <a:t>Blu-ray: Formato de disco óptico pensado para almacenar vídeo de alta calidad y datos. Para su desarrollo se creó la BDA, en la que se encuentran, entre otros, Sony o Phillips.</a:t>
            </a:r>
          </a:p>
          <a:p>
            <a:pPr marL="342900" lvl="0" indent="-342900" algn="just">
              <a:buSzPts val="1000"/>
              <a:buFont typeface="Symbol" panose="05050102010706020507" pitchFamily="18" charset="2"/>
              <a:buChar char=""/>
              <a:tabLst>
                <a:tab pos="457200" algn="l"/>
              </a:tabLst>
            </a:pPr>
            <a:r>
              <a:rPr lang="es-EC" sz="1800" dirty="0">
                <a:effectLst/>
                <a:latin typeface="Times New Roman" panose="02020603050405020304" pitchFamily="18" charset="0"/>
                <a:ea typeface="Times New Roman" panose="02020603050405020304" pitchFamily="18" charset="0"/>
              </a:rPr>
              <a:t>HD DVD  (de alta definición) Se les denomina memorias ópticas porque necesitan de un láser tanto como para leer y grabar datos en ellos.</a:t>
            </a:r>
          </a:p>
          <a:p>
            <a:pPr marL="0" indent="0">
              <a:buNone/>
            </a:pPr>
            <a:endParaRPr lang="es-EC" dirty="0"/>
          </a:p>
        </p:txBody>
      </p:sp>
    </p:spTree>
    <p:extLst>
      <p:ext uri="{BB962C8B-B14F-4D97-AF65-F5344CB8AC3E}">
        <p14:creationId xmlns:p14="http://schemas.microsoft.com/office/powerpoint/2010/main" val="2515409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DA906-689B-48AC-B32B-A7F719D37C70}"/>
              </a:ext>
            </a:extLst>
          </p:cNvPr>
          <p:cNvSpPr>
            <a:spLocks noGrp="1"/>
          </p:cNvSpPr>
          <p:nvPr>
            <p:ph type="title"/>
          </p:nvPr>
        </p:nvSpPr>
        <p:spPr>
          <a:xfrm>
            <a:off x="372035" y="347196"/>
            <a:ext cx="6324600" cy="1325563"/>
          </a:xfrm>
        </p:spPr>
        <p:txBody>
          <a:bodyPr/>
          <a:lstStyle/>
          <a:p>
            <a:r>
              <a:rPr lang="es-EC" sz="4400" b="1" i="0" dirty="0">
                <a:solidFill>
                  <a:srgbClr val="FF0000"/>
                </a:solidFill>
                <a:effectLst/>
                <a:latin typeface="Times New Roman" panose="02020603050405020304" pitchFamily="18" charset="0"/>
                <a:ea typeface="Calibri" panose="020F0502020204030204" pitchFamily="34" charset="0"/>
              </a:rPr>
              <a:t>Los discos duros externos</a:t>
            </a:r>
            <a:br>
              <a:rPr lang="es-EC" sz="4400" dirty="0">
                <a:effectLst/>
                <a:latin typeface="Calibri" panose="020F0502020204030204" pitchFamily="34" charset="0"/>
                <a:ea typeface="Calibri" panose="020F0502020204030204" pitchFamily="34" charset="0"/>
              </a:rPr>
            </a:br>
            <a:endParaRPr lang="es-EC" dirty="0"/>
          </a:p>
        </p:txBody>
      </p:sp>
      <p:sp>
        <p:nvSpPr>
          <p:cNvPr id="3" name="Marcador de contenido 2">
            <a:extLst>
              <a:ext uri="{FF2B5EF4-FFF2-40B4-BE49-F238E27FC236}">
                <a16:creationId xmlns:a16="http://schemas.microsoft.com/office/drawing/2014/main" id="{929DEC65-6A2E-4A50-B864-4EB8EDE94F56}"/>
              </a:ext>
            </a:extLst>
          </p:cNvPr>
          <p:cNvSpPr>
            <a:spLocks noGrp="1"/>
          </p:cNvSpPr>
          <p:nvPr>
            <p:ph idx="1"/>
          </p:nvPr>
        </p:nvSpPr>
        <p:spPr>
          <a:xfrm>
            <a:off x="372035" y="1377390"/>
            <a:ext cx="6324600" cy="4978586"/>
          </a:xfrm>
        </p:spPr>
        <p:txBody>
          <a:bodyPr>
            <a:normAutofit lnSpcReduction="10000"/>
          </a:bodyPr>
          <a:lstStyle/>
          <a:p>
            <a:pPr marL="0" indent="0">
              <a:lnSpc>
                <a:spcPct val="115000"/>
              </a:lnSpc>
              <a:spcAft>
                <a:spcPts val="1000"/>
              </a:spcAft>
              <a:buNone/>
              <a:tabLst>
                <a:tab pos="2133600" algn="l"/>
              </a:tabLst>
            </a:pPr>
            <a:r>
              <a:rPr lang="es-EC" sz="1900" i="0" dirty="0">
                <a:solidFill>
                  <a:srgbClr val="000000"/>
                </a:solidFill>
                <a:effectLst/>
                <a:latin typeface="Times New Roman" panose="02020603050405020304" pitchFamily="18" charset="0"/>
                <a:ea typeface="Calibri" panose="020F0502020204030204" pitchFamily="34" charset="0"/>
              </a:rPr>
              <a:t>Un tipo de dispositivo que se puede usar como memoria externa es un disco externo. La mayoría de ellos se conecta a la computadora por medio de un puerto USB. Va a ser automáticamente detectado por el sistema y se lo puede usar inmediatamente para almacenar datos.</a:t>
            </a:r>
          </a:p>
          <a:p>
            <a:pPr marL="0" indent="0">
              <a:lnSpc>
                <a:spcPct val="115000"/>
              </a:lnSpc>
              <a:spcAft>
                <a:spcPts val="1000"/>
              </a:spcAft>
              <a:buNone/>
              <a:tabLst>
                <a:tab pos="2133600" algn="l"/>
              </a:tabLst>
            </a:pPr>
            <a:r>
              <a:rPr lang="es-ES" sz="1900" i="0" dirty="0">
                <a:effectLst/>
                <a:latin typeface="Times New Roman" panose="02020603050405020304" pitchFamily="18" charset="0"/>
                <a:cs typeface="Times New Roman" panose="02020603050405020304" pitchFamily="18" charset="0"/>
              </a:rPr>
              <a:t>Cuando hablamos de disco duro externo, estamos haciendo referencia a un disco duro (HDD o </a:t>
            </a:r>
            <a:r>
              <a:rPr lang="es-ES" sz="1900" dirty="0">
                <a:latin typeface="Times New Roman" panose="02020603050405020304" pitchFamily="18" charset="0"/>
                <a:cs typeface="Times New Roman" panose="02020603050405020304" pitchFamily="18" charset="0"/>
              </a:rPr>
              <a:t>SSD externo</a:t>
            </a:r>
            <a:r>
              <a:rPr lang="es-ES" sz="1900" i="0" dirty="0">
                <a:effectLst/>
                <a:latin typeface="Times New Roman" panose="02020603050405020304" pitchFamily="18" charset="0"/>
                <a:cs typeface="Times New Roman" panose="02020603050405020304" pitchFamily="18" charset="0"/>
              </a:rPr>
              <a:t>) conectado a nuestro equipo desde fuera por medios externos, normalmente mediante USB. Estos dispositivos de almacenamiento se utilizan como un disco interno tradicional, en el que almacenar información de nuestros equipos. Esta definición también incluye a las unidades de estado sólido (o SSD), pero el término “disco externo” se usa vulgarmente sin distinción entre ambos.</a:t>
            </a:r>
            <a:endParaRPr lang="es-EC" sz="1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EC" dirty="0"/>
          </a:p>
        </p:txBody>
      </p:sp>
      <p:pic>
        <p:nvPicPr>
          <p:cNvPr id="5" name="Imagen 4">
            <a:extLst>
              <a:ext uri="{FF2B5EF4-FFF2-40B4-BE49-F238E27FC236}">
                <a16:creationId xmlns:a16="http://schemas.microsoft.com/office/drawing/2014/main" id="{531E342B-BD3C-4380-88BA-DA9417A242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6635" y="1733153"/>
            <a:ext cx="5329806" cy="3391694"/>
          </a:xfrm>
          <a:prstGeom prst="rect">
            <a:avLst/>
          </a:prstGeom>
        </p:spPr>
      </p:pic>
    </p:spTree>
    <p:extLst>
      <p:ext uri="{BB962C8B-B14F-4D97-AF65-F5344CB8AC3E}">
        <p14:creationId xmlns:p14="http://schemas.microsoft.com/office/powerpoint/2010/main" val="3783150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7C318CC-AB9F-4FDD-88A5-14A80660879B}"/>
              </a:ext>
            </a:extLst>
          </p:cNvPr>
          <p:cNvSpPr>
            <a:spLocks noGrp="1"/>
          </p:cNvSpPr>
          <p:nvPr>
            <p:ph idx="1"/>
          </p:nvPr>
        </p:nvSpPr>
        <p:spPr>
          <a:xfrm>
            <a:off x="1017494" y="1413248"/>
            <a:ext cx="10515600" cy="4351338"/>
          </a:xfrm>
        </p:spPr>
        <p:txBody>
          <a:bodyPr/>
          <a:lstStyle/>
          <a:p>
            <a:pPr marL="0" indent="0">
              <a:lnSpc>
                <a:spcPts val="2430"/>
              </a:lnSpc>
              <a:spcAft>
                <a:spcPts val="1000"/>
              </a:spcAft>
              <a:buNone/>
            </a:pPr>
            <a:r>
              <a:rPr lang="es-EC" b="1" dirty="0">
                <a:solidFill>
                  <a:srgbClr val="FF0000"/>
                </a:solidFill>
                <a:effectLst/>
                <a:latin typeface="Times New Roman" panose="02020603050405020304" pitchFamily="18" charset="0"/>
                <a:ea typeface="Times New Roman" panose="02020603050405020304" pitchFamily="18" charset="0"/>
              </a:rPr>
              <a:t>Características</a:t>
            </a:r>
            <a:endParaRPr lang="es-EC" b="1" dirty="0">
              <a:solidFill>
                <a:srgbClr val="FF0000"/>
              </a:solidFill>
              <a:effectLst/>
              <a:latin typeface="Calibri" panose="020F0502020204030204" pitchFamily="34" charset="0"/>
              <a:ea typeface="Calibri" panose="020F0502020204030204" pitchFamily="34" charset="0"/>
            </a:endParaRPr>
          </a:p>
          <a:p>
            <a:pPr marL="342900" lvl="0" indent="-342900">
              <a:lnSpc>
                <a:spcPts val="2295"/>
              </a:lnSpc>
              <a:spcBef>
                <a:spcPts val="600"/>
              </a:spcBef>
              <a:spcAft>
                <a:spcPts val="1000"/>
              </a:spcAft>
              <a:buSzPts val="1000"/>
              <a:buFont typeface="Symbol" panose="05050102010706020507" pitchFamily="18" charset="2"/>
              <a:buChar char=""/>
              <a:tabLst>
                <a:tab pos="457200" algn="l"/>
              </a:tabLst>
            </a:pPr>
            <a:r>
              <a:rPr lang="es-EC" sz="1800" dirty="0">
                <a:solidFill>
                  <a:srgbClr val="000000"/>
                </a:solidFill>
                <a:effectLst/>
                <a:latin typeface="Times New Roman" panose="02020603050405020304" pitchFamily="18" charset="0"/>
                <a:ea typeface="Times New Roman" panose="02020603050405020304" pitchFamily="18" charset="0"/>
              </a:rPr>
              <a:t>Gran capacidad de almacenamiento.</a:t>
            </a:r>
            <a:endParaRPr lang="es-EC" sz="1800" dirty="0">
              <a:effectLst/>
              <a:latin typeface="Calibri" panose="020F0502020204030204" pitchFamily="34" charset="0"/>
              <a:ea typeface="Calibri" panose="020F0502020204030204" pitchFamily="34" charset="0"/>
            </a:endParaRPr>
          </a:p>
          <a:p>
            <a:pPr marL="342900" lvl="0" indent="-342900">
              <a:lnSpc>
                <a:spcPts val="2295"/>
              </a:lnSpc>
              <a:spcBef>
                <a:spcPts val="600"/>
              </a:spcBef>
              <a:spcAft>
                <a:spcPts val="1000"/>
              </a:spcAft>
              <a:buSzPts val="1000"/>
              <a:buFont typeface="Symbol" panose="05050102010706020507" pitchFamily="18" charset="2"/>
              <a:buChar char=""/>
              <a:tabLst>
                <a:tab pos="457200" algn="l"/>
              </a:tabLst>
            </a:pPr>
            <a:r>
              <a:rPr lang="es-EC" sz="1800" dirty="0">
                <a:solidFill>
                  <a:srgbClr val="000000"/>
                </a:solidFill>
                <a:effectLst/>
                <a:latin typeface="Times New Roman" panose="02020603050405020304" pitchFamily="18" charset="0"/>
                <a:ea typeface="Times New Roman" panose="02020603050405020304" pitchFamily="18" charset="0"/>
              </a:rPr>
              <a:t>Conserva información a falta de alimentación eléctrica.</a:t>
            </a:r>
            <a:endParaRPr lang="es-EC" sz="1800" dirty="0">
              <a:effectLst/>
              <a:latin typeface="Calibri" panose="020F0502020204030204" pitchFamily="34" charset="0"/>
              <a:ea typeface="Calibri" panose="020F0502020204030204" pitchFamily="34" charset="0"/>
            </a:endParaRPr>
          </a:p>
          <a:p>
            <a:pPr marL="342900" lvl="0" indent="-342900">
              <a:lnSpc>
                <a:spcPts val="2295"/>
              </a:lnSpc>
              <a:spcBef>
                <a:spcPts val="600"/>
              </a:spcBef>
              <a:spcAft>
                <a:spcPts val="1000"/>
              </a:spcAft>
              <a:buSzPts val="1000"/>
              <a:buFont typeface="Symbol" panose="05050102010706020507" pitchFamily="18" charset="2"/>
              <a:buChar char=""/>
              <a:tabLst>
                <a:tab pos="457200" algn="l"/>
              </a:tabLst>
            </a:pPr>
            <a:r>
              <a:rPr lang="es-EC" sz="1800" dirty="0">
                <a:solidFill>
                  <a:srgbClr val="000000"/>
                </a:solidFill>
                <a:effectLst/>
                <a:latin typeface="Times New Roman" panose="02020603050405020304" pitchFamily="18" charset="0"/>
                <a:ea typeface="Times New Roman" panose="02020603050405020304" pitchFamily="18" charset="0"/>
              </a:rPr>
              <a:t>Bajas velocidades de transferencia de información.</a:t>
            </a:r>
            <a:endParaRPr lang="es-EC" sz="1800" dirty="0">
              <a:effectLst/>
              <a:latin typeface="Calibri" panose="020F0502020204030204" pitchFamily="34" charset="0"/>
              <a:ea typeface="Calibri" panose="020F0502020204030204" pitchFamily="34" charset="0"/>
            </a:endParaRPr>
          </a:p>
          <a:p>
            <a:pPr marL="342900" lvl="0" indent="-342900">
              <a:lnSpc>
                <a:spcPts val="2295"/>
              </a:lnSpc>
              <a:spcBef>
                <a:spcPts val="600"/>
              </a:spcBef>
              <a:spcAft>
                <a:spcPts val="1000"/>
              </a:spcAft>
              <a:buSzPts val="1000"/>
              <a:buFont typeface="Symbol" panose="05050102010706020507" pitchFamily="18" charset="2"/>
              <a:buChar char=""/>
              <a:tabLst>
                <a:tab pos="457200" algn="l"/>
              </a:tabLst>
            </a:pPr>
            <a:r>
              <a:rPr lang="es-EC" sz="1800" dirty="0">
                <a:solidFill>
                  <a:srgbClr val="000000"/>
                </a:solidFill>
                <a:effectLst/>
                <a:latin typeface="Times New Roman" panose="02020603050405020304" pitchFamily="18" charset="0"/>
                <a:ea typeface="Times New Roman" panose="02020603050405020304" pitchFamily="18" charset="0"/>
              </a:rPr>
              <a:t>Mismo formato de almacenamiento que en memoria primaria.</a:t>
            </a:r>
            <a:endParaRPr lang="es-EC" sz="1800" dirty="0">
              <a:effectLst/>
              <a:latin typeface="Calibri" panose="020F0502020204030204" pitchFamily="34" charset="0"/>
              <a:ea typeface="Calibri" panose="020F0502020204030204" pitchFamily="34" charset="0"/>
            </a:endParaRPr>
          </a:p>
          <a:p>
            <a:pPr marL="342900" lvl="0" indent="-342900">
              <a:lnSpc>
                <a:spcPts val="2295"/>
              </a:lnSpc>
              <a:spcBef>
                <a:spcPts val="600"/>
              </a:spcBef>
              <a:spcAft>
                <a:spcPts val="1000"/>
              </a:spcAft>
              <a:buSzPts val="1000"/>
              <a:buFont typeface="Symbol" panose="05050102010706020507" pitchFamily="18" charset="2"/>
              <a:buChar char=""/>
              <a:tabLst>
                <a:tab pos="457200" algn="l"/>
              </a:tabLst>
            </a:pPr>
            <a:r>
              <a:rPr lang="es-EC" sz="1800" dirty="0">
                <a:solidFill>
                  <a:srgbClr val="000000"/>
                </a:solidFill>
                <a:effectLst/>
                <a:latin typeface="Times New Roman" panose="02020603050405020304" pitchFamily="18" charset="0"/>
                <a:ea typeface="Times New Roman" panose="02020603050405020304" pitchFamily="18" charset="0"/>
              </a:rPr>
              <a:t>Siempre es independiente de la CPU y de la memoria primaria. Debido a esto, los dispositivos de almacenamiento secundario, también son conocidos como, dispositivos de almacenamiento externo.</a:t>
            </a:r>
            <a:endParaRPr lang="es-EC" sz="1800" dirty="0">
              <a:effectLst/>
              <a:latin typeface="Calibri" panose="020F0502020204030204" pitchFamily="34" charset="0"/>
              <a:ea typeface="Calibri" panose="020F0502020204030204" pitchFamily="34" charset="0"/>
            </a:endParaRPr>
          </a:p>
          <a:p>
            <a:pPr marL="0" indent="0">
              <a:buNone/>
            </a:pPr>
            <a:endParaRPr lang="es-EC" dirty="0"/>
          </a:p>
        </p:txBody>
      </p:sp>
    </p:spTree>
    <p:extLst>
      <p:ext uri="{BB962C8B-B14F-4D97-AF65-F5344CB8AC3E}">
        <p14:creationId xmlns:p14="http://schemas.microsoft.com/office/powerpoint/2010/main" val="445658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F5ADA76-F270-440C-A464-8AA4203B1B63}"/>
              </a:ext>
            </a:extLst>
          </p:cNvPr>
          <p:cNvSpPr>
            <a:spLocks noGrp="1"/>
          </p:cNvSpPr>
          <p:nvPr>
            <p:ph idx="1"/>
          </p:nvPr>
        </p:nvSpPr>
        <p:spPr/>
        <p:txBody>
          <a:bodyPr/>
          <a:lstStyle/>
          <a:p>
            <a:pPr>
              <a:lnSpc>
                <a:spcPct val="115000"/>
              </a:lnSpc>
              <a:spcAft>
                <a:spcPts val="1000"/>
              </a:spcAft>
              <a:tabLst>
                <a:tab pos="2133600" algn="l"/>
              </a:tabLst>
            </a:pPr>
            <a:r>
              <a:rPr lang="es-EC" sz="1800" b="1" i="0" dirty="0">
                <a:solidFill>
                  <a:srgbClr val="FF0000"/>
                </a:solidFill>
                <a:effectLst/>
                <a:latin typeface="Times New Roman" panose="02020603050405020304" pitchFamily="18" charset="0"/>
                <a:ea typeface="Calibri" panose="020F0502020204030204" pitchFamily="34" charset="0"/>
              </a:rPr>
              <a:t>Unidades flash:</a:t>
            </a:r>
            <a:r>
              <a:rPr lang="es-EC" sz="1800" i="0" dirty="0">
                <a:solidFill>
                  <a:srgbClr val="FF0000"/>
                </a:solidFill>
                <a:effectLst/>
                <a:latin typeface="Times New Roman" panose="02020603050405020304" pitchFamily="18" charset="0"/>
                <a:ea typeface="Calibri" panose="020F0502020204030204" pitchFamily="34" charset="0"/>
              </a:rPr>
              <a:t> </a:t>
            </a:r>
            <a:r>
              <a:rPr lang="es-EC" sz="1800" i="0" dirty="0">
                <a:solidFill>
                  <a:srgbClr val="000000"/>
                </a:solidFill>
                <a:effectLst/>
                <a:latin typeface="Times New Roman" panose="02020603050405020304" pitchFamily="18" charset="0"/>
                <a:ea typeface="Calibri" panose="020F0502020204030204" pitchFamily="34" charset="0"/>
              </a:rPr>
              <a:t>Lo más usado por la gente como memoria externa, y con lo que están más familiarizados, son las unidades flash. Estos dispositivos almacenan datos usando una memoria no volátil lo que significa que los datos se mantendrán en ellos aunque no estén conectados a la computadora.</a:t>
            </a:r>
            <a:endParaRPr lang="es-EC" sz="1800" dirty="0">
              <a:effectLst/>
              <a:latin typeface="Calibri" panose="020F0502020204030204" pitchFamily="34" charset="0"/>
              <a:ea typeface="Calibri" panose="020F0502020204030204" pitchFamily="34" charset="0"/>
            </a:endParaRPr>
          </a:p>
          <a:p>
            <a:pPr>
              <a:lnSpc>
                <a:spcPct val="115000"/>
              </a:lnSpc>
              <a:spcAft>
                <a:spcPts val="1000"/>
              </a:spcAft>
              <a:tabLst>
                <a:tab pos="2133600" algn="l"/>
              </a:tabLst>
            </a:pPr>
            <a:r>
              <a:rPr lang="es-EC" sz="1800" b="1" i="0" dirty="0">
                <a:solidFill>
                  <a:srgbClr val="FF0000"/>
                </a:solidFill>
                <a:effectLst/>
                <a:latin typeface="Times New Roman" panose="02020603050405020304" pitchFamily="18" charset="0"/>
                <a:ea typeface="Calibri" panose="020F0502020204030204" pitchFamily="34" charset="0"/>
              </a:rPr>
              <a:t>Las tarjetas de memoria: </a:t>
            </a:r>
            <a:r>
              <a:rPr lang="es-EC" sz="1800" i="0" dirty="0">
                <a:solidFill>
                  <a:srgbClr val="000000"/>
                </a:solidFill>
                <a:effectLst/>
                <a:latin typeface="Times New Roman" panose="02020603050405020304" pitchFamily="18" charset="0"/>
                <a:ea typeface="Calibri" panose="020F0502020204030204" pitchFamily="34" charset="0"/>
              </a:rPr>
              <a:t>Las tarjetas de memoria son usadas en dispositivos como cámaras, sistemas de GPS y celulares. generalmente son tarjetas tipo microSD o Secure Digital, aunque también hay otras variedades. Trabajan de la misma forma que una unidad flash dado que retienen la información cuando se las desconecta del dispositivo.</a:t>
            </a:r>
            <a:endParaRPr lang="es-EC" sz="1800" dirty="0">
              <a:effectLst/>
              <a:latin typeface="Calibri" panose="020F0502020204030204" pitchFamily="34" charset="0"/>
              <a:ea typeface="Calibri" panose="020F0502020204030204" pitchFamily="34" charset="0"/>
            </a:endParaRPr>
          </a:p>
          <a:p>
            <a:pPr marL="0" indent="0">
              <a:buNone/>
            </a:pPr>
            <a:endParaRPr lang="es-EC" dirty="0"/>
          </a:p>
        </p:txBody>
      </p:sp>
    </p:spTree>
    <p:extLst>
      <p:ext uri="{BB962C8B-B14F-4D97-AF65-F5344CB8AC3E}">
        <p14:creationId xmlns:p14="http://schemas.microsoft.com/office/powerpoint/2010/main" val="2835863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9F9784-2A09-4B44-9E21-6128D573EB78}"/>
              </a:ext>
            </a:extLst>
          </p:cNvPr>
          <p:cNvSpPr>
            <a:spLocks noGrp="1"/>
          </p:cNvSpPr>
          <p:nvPr>
            <p:ph idx="1"/>
          </p:nvPr>
        </p:nvSpPr>
        <p:spPr>
          <a:xfrm>
            <a:off x="640976" y="1583578"/>
            <a:ext cx="10515600" cy="4351338"/>
          </a:xfrm>
        </p:spPr>
        <p:txBody>
          <a:bodyPr/>
          <a:lstStyle/>
          <a:p>
            <a:pPr>
              <a:lnSpc>
                <a:spcPct val="115000"/>
              </a:lnSpc>
              <a:spcAft>
                <a:spcPts val="1000"/>
              </a:spcAft>
              <a:tabLst>
                <a:tab pos="2133600" algn="l"/>
              </a:tabLst>
            </a:pPr>
            <a:r>
              <a:rPr lang="es-EC" sz="1800" b="1" i="0" dirty="0">
                <a:solidFill>
                  <a:srgbClr val="FF0000"/>
                </a:solidFill>
                <a:effectLst/>
                <a:latin typeface="Times New Roman" panose="02020603050405020304" pitchFamily="18" charset="0"/>
                <a:ea typeface="Calibri" panose="020F0502020204030204" pitchFamily="34" charset="0"/>
              </a:rPr>
              <a:t>Copia de datos:</a:t>
            </a:r>
            <a:r>
              <a:rPr lang="es-EC" sz="1800" i="0" dirty="0">
                <a:solidFill>
                  <a:srgbClr val="FF0000"/>
                </a:solidFill>
                <a:effectLst/>
                <a:latin typeface="Times New Roman" panose="02020603050405020304" pitchFamily="18" charset="0"/>
                <a:ea typeface="Calibri" panose="020F0502020204030204" pitchFamily="34" charset="0"/>
              </a:rPr>
              <a:t> </a:t>
            </a:r>
            <a:r>
              <a:rPr lang="es-EC" sz="1800" i="0" dirty="0">
                <a:solidFill>
                  <a:srgbClr val="000000"/>
                </a:solidFill>
                <a:effectLst/>
                <a:latin typeface="Times New Roman" panose="02020603050405020304" pitchFamily="18" charset="0"/>
                <a:ea typeface="Calibri" panose="020F0502020204030204" pitchFamily="34" charset="0"/>
              </a:rPr>
              <a:t>Para copiar los datos de estas memorias externas se sigue el mismo procedimiento que se realiza cuando se copia en el disco rígido. Una tarjeta de memoria que se usa con un dispositivo externo necesitará un adaptador para ser conectado a la computadora. Los adaptadores se consiguen en muchos lugares, como por ejemplo Buy.com y Amazon. </a:t>
            </a:r>
            <a:endParaRPr lang="es-EC" sz="1800" dirty="0">
              <a:effectLst/>
              <a:latin typeface="Calibri" panose="020F0502020204030204" pitchFamily="34" charset="0"/>
              <a:ea typeface="Calibri" panose="020F0502020204030204" pitchFamily="34" charset="0"/>
            </a:endParaRPr>
          </a:p>
          <a:p>
            <a:pPr>
              <a:lnSpc>
                <a:spcPct val="115000"/>
              </a:lnSpc>
              <a:spcAft>
                <a:spcPts val="1000"/>
              </a:spcAft>
              <a:tabLst>
                <a:tab pos="2133600" algn="l"/>
              </a:tabLst>
            </a:pPr>
            <a:r>
              <a:rPr lang="es-EC" sz="1800" b="1" i="0" dirty="0">
                <a:solidFill>
                  <a:srgbClr val="FF0000"/>
                </a:solidFill>
                <a:effectLst/>
                <a:latin typeface="Times New Roman" panose="02020603050405020304" pitchFamily="18" charset="0"/>
                <a:ea typeface="Calibri" panose="020F0502020204030204" pitchFamily="34" charset="0"/>
              </a:rPr>
              <a:t>Soluciones de almacenamiento: </a:t>
            </a:r>
            <a:r>
              <a:rPr lang="es-EC" sz="1800" i="0" dirty="0">
                <a:solidFill>
                  <a:srgbClr val="000000"/>
                </a:solidFill>
                <a:effectLst/>
                <a:latin typeface="Times New Roman" panose="02020603050405020304" pitchFamily="18" charset="0"/>
                <a:ea typeface="Calibri" panose="020F0502020204030204" pitchFamily="34" charset="0"/>
              </a:rPr>
              <a:t>Estos dispositivos externos son una gran solución para la gente que siempre se está moviendo de un lado para otro. Con los cables que se necesitan para conectarlos a una computadora pueden ser utilizados en cualquier sistema. La memoria externa es generalmente mas barata que instalar una grabadora de CD o DVD a una computadora existente.</a:t>
            </a:r>
            <a:endParaRPr lang="es-EC" sz="1800" dirty="0">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3034856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F2DC8-15A5-420E-93B7-6557584AB091}"/>
              </a:ext>
            </a:extLst>
          </p:cNvPr>
          <p:cNvSpPr>
            <a:spLocks noGrp="1"/>
          </p:cNvSpPr>
          <p:nvPr>
            <p:ph type="title"/>
          </p:nvPr>
        </p:nvSpPr>
        <p:spPr/>
        <p:txBody>
          <a:bodyPr/>
          <a:lstStyle/>
          <a:p>
            <a:endParaRPr lang="es-EC"/>
          </a:p>
        </p:txBody>
      </p:sp>
      <p:pic>
        <p:nvPicPr>
          <p:cNvPr id="5" name="Marcador de contenido 4">
            <a:extLst>
              <a:ext uri="{FF2B5EF4-FFF2-40B4-BE49-F238E27FC236}">
                <a16:creationId xmlns:a16="http://schemas.microsoft.com/office/drawing/2014/main" id="{9CE27B5D-7DDD-4778-B4C1-BDD04A37D3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229562" cy="6858000"/>
          </a:xfrm>
        </p:spPr>
      </p:pic>
    </p:spTree>
    <p:extLst>
      <p:ext uri="{BB962C8B-B14F-4D97-AF65-F5344CB8AC3E}">
        <p14:creationId xmlns:p14="http://schemas.microsoft.com/office/powerpoint/2010/main" val="295359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67837-9A24-4A34-A784-CB9F3A60EE51}"/>
              </a:ext>
            </a:extLst>
          </p:cNvPr>
          <p:cNvSpPr>
            <a:spLocks noGrp="1"/>
          </p:cNvSpPr>
          <p:nvPr>
            <p:ph type="title"/>
          </p:nvPr>
        </p:nvSpPr>
        <p:spPr>
          <a:xfrm>
            <a:off x="2306170" y="221690"/>
            <a:ext cx="7579659" cy="665816"/>
          </a:xfrm>
        </p:spPr>
        <p:txBody>
          <a:bodyPr>
            <a:normAutofit/>
          </a:bodyPr>
          <a:lstStyle/>
          <a:p>
            <a:pPr algn="ctr" latinLnBrk="1"/>
            <a:r>
              <a:rPr lang="es-EC" sz="3600" b="1" i="0" dirty="0">
                <a:solidFill>
                  <a:srgbClr val="FF0000"/>
                </a:solidFill>
                <a:effectLst/>
                <a:latin typeface="Times New Roman" panose="02020603050405020304" pitchFamily="18" charset="0"/>
                <a:cs typeface="Times New Roman" panose="02020603050405020304" pitchFamily="18" charset="0"/>
              </a:rPr>
              <a:t>Tipos de memorias externas</a:t>
            </a:r>
          </a:p>
        </p:txBody>
      </p:sp>
      <p:sp>
        <p:nvSpPr>
          <p:cNvPr id="4" name="Marcador de contenido 3">
            <a:extLst>
              <a:ext uri="{FF2B5EF4-FFF2-40B4-BE49-F238E27FC236}">
                <a16:creationId xmlns:a16="http://schemas.microsoft.com/office/drawing/2014/main" id="{D377A458-E014-465F-B0DE-7905E8964DE5}"/>
              </a:ext>
            </a:extLst>
          </p:cNvPr>
          <p:cNvSpPr>
            <a:spLocks noGrp="1"/>
          </p:cNvSpPr>
          <p:nvPr>
            <p:ph idx="1"/>
          </p:nvPr>
        </p:nvSpPr>
        <p:spPr/>
        <p:txBody>
          <a:bodyPr>
            <a:normAutofit/>
          </a:bodyPr>
          <a:lstStyle/>
          <a:p>
            <a:pPr marL="0" indent="0">
              <a:lnSpc>
                <a:spcPts val="2295"/>
              </a:lnSpc>
              <a:spcBef>
                <a:spcPts val="600"/>
              </a:spcBef>
              <a:spcAft>
                <a:spcPts val="1000"/>
              </a:spcAft>
              <a:buSzPts val="1000"/>
              <a:buNone/>
              <a:tabLst>
                <a:tab pos="457200" algn="l"/>
              </a:tabLst>
            </a:pPr>
            <a:r>
              <a:rPr lang="es-EC" sz="2400" dirty="0">
                <a:solidFill>
                  <a:srgbClr val="000000"/>
                </a:solidFill>
                <a:effectLst/>
                <a:latin typeface="Times New Roman" panose="02020603050405020304" pitchFamily="18" charset="0"/>
                <a:ea typeface="Times New Roman" panose="02020603050405020304" pitchFamily="18" charset="0"/>
              </a:rPr>
              <a:t>* Los discos duros externos: Un tipo de dispositivo que se puede usar como memoria externa es un disco externo. La mayoría de ellos se conecta a la computadora por medio de un puerto USB. Va a ser automáticamente detectado por el sistema y se lo puede usar inmediatamente para almacenar datos.</a:t>
            </a:r>
            <a:endParaRPr lang="es-EC" sz="2400" dirty="0">
              <a:effectLst/>
              <a:latin typeface="Calibri" panose="020F0502020204030204" pitchFamily="34" charset="0"/>
              <a:ea typeface="Calibri" panose="020F0502020204030204" pitchFamily="34" charset="0"/>
            </a:endParaRPr>
          </a:p>
          <a:p>
            <a:pPr marL="0" indent="0">
              <a:lnSpc>
                <a:spcPts val="2295"/>
              </a:lnSpc>
              <a:spcBef>
                <a:spcPts val="600"/>
              </a:spcBef>
              <a:spcAft>
                <a:spcPts val="1000"/>
              </a:spcAft>
              <a:buSzPts val="1000"/>
              <a:buNone/>
              <a:tabLst>
                <a:tab pos="457200" algn="l"/>
              </a:tabLst>
            </a:pPr>
            <a:r>
              <a:rPr lang="es-EC" sz="2400" dirty="0">
                <a:solidFill>
                  <a:srgbClr val="000000"/>
                </a:solidFill>
                <a:effectLst/>
                <a:latin typeface="Times New Roman" panose="02020603050405020304" pitchFamily="18" charset="0"/>
                <a:ea typeface="Times New Roman" panose="02020603050405020304" pitchFamily="18" charset="0"/>
              </a:rPr>
              <a:t>* Unidades flash: Lo más usado por la gente como memoria externa, y con lo que están más familiarizados, son las unidades flash. Estos dispositivos almacenan datos usando una memoria no volátil lo que significa que los datos se </a:t>
            </a:r>
            <a:r>
              <a:rPr lang="es-EC" sz="2400" dirty="0" err="1">
                <a:solidFill>
                  <a:srgbClr val="000000"/>
                </a:solidFill>
                <a:effectLst/>
                <a:latin typeface="Times New Roman" panose="02020603050405020304" pitchFamily="18" charset="0"/>
                <a:ea typeface="Times New Roman" panose="02020603050405020304" pitchFamily="18" charset="0"/>
              </a:rPr>
              <a:t>mantedrán</a:t>
            </a:r>
            <a:r>
              <a:rPr lang="es-EC" sz="2400" dirty="0">
                <a:solidFill>
                  <a:srgbClr val="000000"/>
                </a:solidFill>
                <a:effectLst/>
                <a:latin typeface="Times New Roman" panose="02020603050405020304" pitchFamily="18" charset="0"/>
                <a:ea typeface="Times New Roman" panose="02020603050405020304" pitchFamily="18" charset="0"/>
              </a:rPr>
              <a:t> en ellos aunque no estén conectados a la computadora.</a:t>
            </a:r>
            <a:endParaRPr lang="es-EC" sz="2400" dirty="0">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2406489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F28DC2-08ED-43EB-A755-A6DB8FC73727}"/>
              </a:ext>
            </a:extLst>
          </p:cNvPr>
          <p:cNvSpPr>
            <a:spLocks noGrp="1"/>
          </p:cNvSpPr>
          <p:nvPr>
            <p:ph idx="1"/>
          </p:nvPr>
        </p:nvSpPr>
        <p:spPr>
          <a:xfrm>
            <a:off x="614083" y="1368425"/>
            <a:ext cx="10515600" cy="4351338"/>
          </a:xfrm>
        </p:spPr>
        <p:txBody>
          <a:bodyPr>
            <a:normAutofit fontScale="70000" lnSpcReduction="20000"/>
          </a:bodyPr>
          <a:lstStyle/>
          <a:p>
            <a:pPr marL="342900" lvl="0" indent="-342900">
              <a:lnSpc>
                <a:spcPts val="2295"/>
              </a:lnSpc>
              <a:spcBef>
                <a:spcPts val="600"/>
              </a:spcBef>
              <a:spcAft>
                <a:spcPts val="1000"/>
              </a:spcAft>
              <a:buSzPts val="1000"/>
              <a:buFont typeface="Symbol" panose="05050102010706020507" pitchFamily="18" charset="2"/>
              <a:buChar char=""/>
              <a:tabLst>
                <a:tab pos="457200" algn="l"/>
              </a:tabLst>
            </a:pPr>
            <a:r>
              <a:rPr lang="es-EC" sz="2800" dirty="0">
                <a:solidFill>
                  <a:srgbClr val="000000"/>
                </a:solidFill>
                <a:effectLst/>
                <a:latin typeface="Times New Roman" panose="02020603050405020304" pitchFamily="18" charset="0"/>
                <a:ea typeface="Times New Roman" panose="02020603050405020304" pitchFamily="18" charset="0"/>
              </a:rPr>
              <a:t>Las tarjetas de memoria: Las tarjetas de memoria son usadas en dispositivos como cámaras, sistemas de GPS y celulares. generalmente son tarjetas tipo microSD o Secure Digital, aunque también hay otras variedades. Trabajan de la misma forma que una unidad flash dado que retienen la información cuando se las desconecta del dispositivo.</a:t>
            </a:r>
            <a:endParaRPr lang="es-EC" sz="2800" dirty="0">
              <a:effectLst/>
              <a:latin typeface="Calibri" panose="020F0502020204030204" pitchFamily="34" charset="0"/>
              <a:ea typeface="Calibri" panose="020F0502020204030204" pitchFamily="34" charset="0"/>
            </a:endParaRPr>
          </a:p>
          <a:p>
            <a:pPr marL="342900" lvl="0" indent="-342900">
              <a:lnSpc>
                <a:spcPts val="2295"/>
              </a:lnSpc>
              <a:spcBef>
                <a:spcPts val="600"/>
              </a:spcBef>
              <a:spcAft>
                <a:spcPts val="1000"/>
              </a:spcAft>
              <a:buSzPts val="1000"/>
              <a:buFont typeface="Symbol" panose="05050102010706020507" pitchFamily="18" charset="2"/>
              <a:buChar char=""/>
              <a:tabLst>
                <a:tab pos="457200" algn="l"/>
              </a:tabLst>
            </a:pPr>
            <a:r>
              <a:rPr lang="es-EC" sz="2800" dirty="0">
                <a:solidFill>
                  <a:srgbClr val="000000"/>
                </a:solidFill>
                <a:effectLst/>
                <a:latin typeface="Times New Roman" panose="02020603050405020304" pitchFamily="18" charset="0"/>
                <a:ea typeface="Times New Roman" panose="02020603050405020304" pitchFamily="18" charset="0"/>
              </a:rPr>
              <a:t>Copia de datos: Para copiar los datos de estas memorias externas se sigue el mismo procedimiento que se realiza cuando se copia en el disco rígido. Una tarjeta de memoria que se usa con un dispositivo externo necesitará un adaptador para ser conectado a la computadora. Los adaptadores se consiguen en muchos lugares, como por ejemplo Buy.com y Amazon.</a:t>
            </a:r>
            <a:endParaRPr lang="es-EC" sz="2800" dirty="0">
              <a:effectLst/>
              <a:latin typeface="Calibri" panose="020F0502020204030204" pitchFamily="34" charset="0"/>
              <a:ea typeface="Calibri" panose="020F0502020204030204" pitchFamily="34" charset="0"/>
            </a:endParaRPr>
          </a:p>
          <a:p>
            <a:pPr marL="342900" lvl="0" indent="-342900">
              <a:lnSpc>
                <a:spcPts val="2295"/>
              </a:lnSpc>
              <a:spcBef>
                <a:spcPts val="600"/>
              </a:spcBef>
              <a:spcAft>
                <a:spcPts val="1000"/>
              </a:spcAft>
              <a:buSzPts val="1000"/>
              <a:buFont typeface="Symbol" panose="05050102010706020507" pitchFamily="18" charset="2"/>
              <a:buChar char=""/>
              <a:tabLst>
                <a:tab pos="457200" algn="l"/>
              </a:tabLst>
            </a:pPr>
            <a:r>
              <a:rPr lang="es-EC" sz="2800" dirty="0">
                <a:solidFill>
                  <a:srgbClr val="000000"/>
                </a:solidFill>
                <a:effectLst/>
                <a:latin typeface="Times New Roman" panose="02020603050405020304" pitchFamily="18" charset="0"/>
                <a:ea typeface="Times New Roman" panose="02020603050405020304" pitchFamily="18" charset="0"/>
              </a:rPr>
              <a:t>Soluciones de almacenamiento: Estos dispositivos externos son una gran solución para la gente que siempre se está moviendo de un lado para otro. Con los cables que se necesitan para conectarlos a una computadora pueden ser utilizados en cualquier sistema. La memoria externa es generalmente mas barata que instalar una grabadora de CD o DVD a una computadora existente.</a:t>
            </a:r>
            <a:endParaRPr lang="es-EC" sz="2800" dirty="0">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110411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17D54454-B7F1-4049-9C85-C3819E292B52}"/>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48116" y="1259541"/>
            <a:ext cx="7700684" cy="4881282"/>
          </a:xfrm>
          <a:prstGeom prst="rect">
            <a:avLst/>
          </a:prstGeom>
        </p:spPr>
      </p:pic>
    </p:spTree>
    <p:extLst>
      <p:ext uri="{BB962C8B-B14F-4D97-AF65-F5344CB8AC3E}">
        <p14:creationId xmlns:p14="http://schemas.microsoft.com/office/powerpoint/2010/main" val="19345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71AE34-B44B-429C-83B5-4126959A3382}"/>
              </a:ext>
            </a:extLst>
          </p:cNvPr>
          <p:cNvSpPr>
            <a:spLocks noGrp="1"/>
          </p:cNvSpPr>
          <p:nvPr>
            <p:ph type="title"/>
          </p:nvPr>
        </p:nvSpPr>
        <p:spPr/>
        <p:txBody>
          <a:bodyPr/>
          <a:lstStyle/>
          <a:p>
            <a:r>
              <a:rPr kumimoji="0" lang="es-EC" altLang="es-EC" sz="4400" b="1" i="0" u="none" strike="noStrike" cap="none" normalizeH="0" baseline="0" dirty="0">
                <a:ln>
                  <a:noFill/>
                </a:ln>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¿Qué son los discos magnéticos?</a:t>
            </a:r>
            <a:endParaRPr lang="es-EC" dirty="0">
              <a:solidFill>
                <a:srgbClr val="FF0000"/>
              </a:solidFill>
            </a:endParaRPr>
          </a:p>
        </p:txBody>
      </p:sp>
      <p:sp>
        <p:nvSpPr>
          <p:cNvPr id="4" name="Rectangle 1">
            <a:extLst>
              <a:ext uri="{FF2B5EF4-FFF2-40B4-BE49-F238E27FC236}">
                <a16:creationId xmlns:a16="http://schemas.microsoft.com/office/drawing/2014/main" id="{AB32C31F-FC6E-46C7-801E-BB852CB34473}"/>
              </a:ext>
            </a:extLst>
          </p:cNvPr>
          <p:cNvSpPr>
            <a:spLocks noGrp="1" noChangeArrowheads="1"/>
          </p:cNvSpPr>
          <p:nvPr>
            <p:ph idx="1"/>
          </p:nvPr>
        </p:nvSpPr>
        <p:spPr bwMode="auto">
          <a:xfrm>
            <a:off x="838200" y="1549815"/>
            <a:ext cx="5688106" cy="45909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28528" rIns="91440" bIns="50784"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00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El disco magnético o disco duro es un dispositivo de almacenamiento de datos y es el dispositivo usado por los ordenadores. Para almacenar información utiliza un sistema de grabación magnética.</a:t>
            </a:r>
            <a:endParaRPr kumimoji="0" lang="es-EC" altLang="es-EC"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 disco magnético o disco duro es un dispositivo de almacenamiento de datos y es el dispositivo usado por los ordenadores. Para almacenar información utiliza un sistema de grabación magnética.</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EC" altLang="es-EC" sz="200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Se considera un dispositivo no volátil porque </a:t>
            </a:r>
            <a:r>
              <a:rPr kumimoji="0" lang="es-EC" altLang="es-EC" sz="200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 información se mantiene almacenada permanentemente a pesar de que se interrumpa la corriente eléctrica. Está conformado por uno o más discos pequeños rígidos que se encuentran dentro de una caja.</a:t>
            </a:r>
            <a:endParaRPr kumimoji="0" lang="es-EC" altLang="es-EC"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Imagen 4">
            <a:extLst>
              <a:ext uri="{FF2B5EF4-FFF2-40B4-BE49-F238E27FC236}">
                <a16:creationId xmlns:a16="http://schemas.microsoft.com/office/drawing/2014/main" id="{449DE9AB-1270-4EF3-AEFC-4264B4948CB2}"/>
              </a:ext>
            </a:extLst>
          </p:cNvPr>
          <p:cNvPicPr/>
          <p:nvPr/>
        </p:nvPicPr>
        <p:blipFill>
          <a:blip r:embed="rId2">
            <a:extLst>
              <a:ext uri="{28A0092B-C50C-407E-A947-70E740481C1C}">
                <a14:useLocalDpi xmlns:a14="http://schemas.microsoft.com/office/drawing/2010/main" val="0"/>
              </a:ext>
            </a:extLst>
          </a:blip>
          <a:stretch>
            <a:fillRect/>
          </a:stretch>
        </p:blipFill>
        <p:spPr>
          <a:xfrm>
            <a:off x="6874509" y="1894261"/>
            <a:ext cx="4205867" cy="4112092"/>
          </a:xfrm>
          <a:prstGeom prst="rect">
            <a:avLst/>
          </a:prstGeom>
        </p:spPr>
      </p:pic>
    </p:spTree>
    <p:extLst>
      <p:ext uri="{BB962C8B-B14F-4D97-AF65-F5344CB8AC3E}">
        <p14:creationId xmlns:p14="http://schemas.microsoft.com/office/powerpoint/2010/main" val="371774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5E0C8-8DDD-42F0-94E1-8758C2A79E6D}"/>
              </a:ext>
            </a:extLst>
          </p:cNvPr>
          <p:cNvSpPr>
            <a:spLocks noGrp="1"/>
          </p:cNvSpPr>
          <p:nvPr>
            <p:ph type="title"/>
          </p:nvPr>
        </p:nvSpPr>
        <p:spPr/>
        <p:txBody>
          <a:bodyPr/>
          <a:lstStyle/>
          <a:p>
            <a:r>
              <a:rPr lang="es-EC" sz="4400" b="1" dirty="0">
                <a:solidFill>
                  <a:srgbClr val="FF0000"/>
                </a:solidFill>
                <a:effectLst/>
                <a:latin typeface="Times New Roman" panose="02020603050405020304" pitchFamily="18" charset="0"/>
                <a:ea typeface="Calibri" panose="020F0502020204030204" pitchFamily="34" charset="0"/>
              </a:rPr>
              <a:t>¿Para qué sirven los discos magnéticos?</a:t>
            </a:r>
            <a:endParaRPr lang="es-EC" dirty="0">
              <a:solidFill>
                <a:srgbClr val="FF0000"/>
              </a:solidFill>
            </a:endParaRPr>
          </a:p>
        </p:txBody>
      </p:sp>
      <p:sp>
        <p:nvSpPr>
          <p:cNvPr id="3" name="Marcador de contenido 2">
            <a:extLst>
              <a:ext uri="{FF2B5EF4-FFF2-40B4-BE49-F238E27FC236}">
                <a16:creationId xmlns:a16="http://schemas.microsoft.com/office/drawing/2014/main" id="{456CFBFE-2DA3-4981-A6AF-5CDF96FF8E41}"/>
              </a:ext>
            </a:extLst>
          </p:cNvPr>
          <p:cNvSpPr>
            <a:spLocks noGrp="1"/>
          </p:cNvSpPr>
          <p:nvPr>
            <p:ph idx="1"/>
          </p:nvPr>
        </p:nvSpPr>
        <p:spPr/>
        <p:txBody>
          <a:bodyPr/>
          <a:lstStyle/>
          <a:p>
            <a:pPr marL="0" indent="0">
              <a:lnSpc>
                <a:spcPct val="115000"/>
              </a:lnSpc>
              <a:spcBef>
                <a:spcPts val="1400"/>
              </a:spcBef>
              <a:spcAft>
                <a:spcPts val="400"/>
              </a:spcAft>
              <a:buNone/>
            </a:pPr>
            <a:r>
              <a:rPr lang="es-EC" sz="2000" dirty="0">
                <a:effectLst/>
                <a:latin typeface="Times New Roman" panose="02020603050405020304" pitchFamily="18" charset="0"/>
                <a:ea typeface="Times New Roman" panose="02020603050405020304" pitchFamily="18" charset="0"/>
              </a:rPr>
              <a:t>Cada uno de los platos del disco son de doble cara que se utilizan para almacenamiento de información. Es el disco duro donde se suele </a:t>
            </a:r>
            <a:r>
              <a:rPr lang="es-EC" sz="2000" dirty="0">
                <a:latin typeface="Times New Roman" panose="02020603050405020304" pitchFamily="18" charset="0"/>
                <a:ea typeface="Times New Roman" panose="02020603050405020304" pitchFamily="18" charset="0"/>
              </a:rPr>
              <a:t>instalar el sistema operativo del ordenador</a:t>
            </a:r>
            <a:r>
              <a:rPr lang="es-EC" sz="2000" dirty="0">
                <a:effectLst/>
                <a:latin typeface="Times New Roman" panose="02020603050405020304" pitchFamily="18" charset="0"/>
                <a:ea typeface="Times New Roman" panose="02020603050405020304" pitchFamily="18" charset="0"/>
              </a:rPr>
              <a:t> y es donde se guardan los archivos necesarios para su funcionamiento.</a:t>
            </a:r>
          </a:p>
          <a:p>
            <a:pPr marL="0" indent="0">
              <a:buNone/>
            </a:pPr>
            <a:r>
              <a:rPr lang="es-EC" sz="2000" dirty="0">
                <a:effectLst/>
                <a:latin typeface="Times New Roman" panose="02020603050405020304" pitchFamily="18" charset="0"/>
                <a:ea typeface="Times New Roman" panose="02020603050405020304" pitchFamily="18" charset="0"/>
              </a:rPr>
              <a:t>Además de que el disco </a:t>
            </a:r>
            <a:r>
              <a:rPr lang="es-EC" sz="2000" b="0" dirty="0">
                <a:effectLst/>
                <a:latin typeface="Times New Roman" panose="02020603050405020304" pitchFamily="18" charset="0"/>
                <a:ea typeface="Times New Roman" panose="02020603050405020304" pitchFamily="18" charset="0"/>
              </a:rPr>
              <a:t>funciona como una memoria secundaria del PC</a:t>
            </a:r>
            <a:r>
              <a:rPr lang="es-EC" sz="2000" b="1" dirty="0">
                <a:effectLst/>
                <a:latin typeface="Times New Roman" panose="02020603050405020304" pitchFamily="18" charset="0"/>
                <a:ea typeface="Times New Roman" panose="02020603050405020304" pitchFamily="18" charset="0"/>
              </a:rPr>
              <a:t>,</a:t>
            </a:r>
            <a:r>
              <a:rPr lang="es-EC" sz="2000" dirty="0">
                <a:effectLst/>
                <a:latin typeface="Times New Roman" panose="02020603050405020304" pitchFamily="18" charset="0"/>
                <a:ea typeface="Times New Roman" panose="02020603050405020304" pitchFamily="18" charset="0"/>
              </a:rPr>
              <a:t> es decir que contiene los datos que necesita la </a:t>
            </a:r>
            <a:r>
              <a:rPr lang="es-EC" sz="2000" dirty="0">
                <a:latin typeface="Times New Roman" panose="02020603050405020304" pitchFamily="18" charset="0"/>
                <a:ea typeface="Times New Roman" panose="02020603050405020304" pitchFamily="18" charset="0"/>
              </a:rPr>
              <a:t>memoria RAM</a:t>
            </a:r>
            <a:r>
              <a:rPr lang="es-EC" sz="2000" dirty="0">
                <a:effectLst/>
                <a:latin typeface="Times New Roman" panose="02020603050405020304" pitchFamily="18" charset="0"/>
                <a:ea typeface="Times New Roman" panose="02020603050405020304" pitchFamily="18" charset="0"/>
              </a:rPr>
              <a:t> para enviar y recibir peticiones al procesador. Si el ordenador de apaga los archivos de la memoria RAM se borran porque es una memoria volátil, pero los datos del disco duro permanecen.</a:t>
            </a:r>
          </a:p>
          <a:p>
            <a:endParaRPr lang="es-EC" dirty="0"/>
          </a:p>
        </p:txBody>
      </p:sp>
    </p:spTree>
    <p:extLst>
      <p:ext uri="{BB962C8B-B14F-4D97-AF65-F5344CB8AC3E}">
        <p14:creationId xmlns:p14="http://schemas.microsoft.com/office/powerpoint/2010/main" val="18417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2F893-D04A-4534-9997-691EA1D5B3CD}"/>
              </a:ext>
            </a:extLst>
          </p:cNvPr>
          <p:cNvSpPr>
            <a:spLocks noGrp="1"/>
          </p:cNvSpPr>
          <p:nvPr>
            <p:ph type="title"/>
          </p:nvPr>
        </p:nvSpPr>
        <p:spPr/>
        <p:txBody>
          <a:bodyPr/>
          <a:lstStyle/>
          <a:p>
            <a:r>
              <a:rPr lang="es-EC" sz="4400" b="1" dirty="0">
                <a:solidFill>
                  <a:srgbClr val="FF0000"/>
                </a:solidFill>
                <a:effectLst/>
                <a:latin typeface="Times New Roman" panose="02020603050405020304" pitchFamily="18" charset="0"/>
                <a:ea typeface="Calibri" panose="020F0502020204030204" pitchFamily="34" charset="0"/>
              </a:rPr>
              <a:t>¿Cómo funcionan los discos magnéticos?</a:t>
            </a:r>
            <a:endParaRPr lang="es-EC" dirty="0">
              <a:solidFill>
                <a:srgbClr val="FF0000"/>
              </a:solidFill>
            </a:endParaRPr>
          </a:p>
        </p:txBody>
      </p:sp>
      <p:sp>
        <p:nvSpPr>
          <p:cNvPr id="3" name="Marcador de contenido 2">
            <a:extLst>
              <a:ext uri="{FF2B5EF4-FFF2-40B4-BE49-F238E27FC236}">
                <a16:creationId xmlns:a16="http://schemas.microsoft.com/office/drawing/2014/main" id="{375BE617-0F21-40B1-89D3-8617B52AB8FB}"/>
              </a:ext>
            </a:extLst>
          </p:cNvPr>
          <p:cNvSpPr>
            <a:spLocks noGrp="1"/>
          </p:cNvSpPr>
          <p:nvPr>
            <p:ph idx="1"/>
          </p:nvPr>
        </p:nvSpPr>
        <p:spPr/>
        <p:txBody>
          <a:bodyPr>
            <a:normAutofit/>
          </a:bodyPr>
          <a:lstStyle/>
          <a:p>
            <a:pPr marL="0" indent="0" algn="l">
              <a:buNone/>
            </a:pPr>
            <a:r>
              <a:rPr lang="es-EC" sz="1800" dirty="0">
                <a:solidFill>
                  <a:srgbClr val="222222"/>
                </a:solidFill>
                <a:effectLst/>
                <a:latin typeface="Times New Roman" panose="02020603050405020304" pitchFamily="18" charset="0"/>
                <a:ea typeface="Times New Roman" panose="02020603050405020304" pitchFamily="18" charset="0"/>
              </a:rPr>
              <a:t>Visto desde el exterior, el disco duro es una caja metálica con varios conectores y componentes eléctricos. Pero dentro de la caja se encuentran unos discos llamados </a:t>
            </a:r>
            <a:r>
              <a:rPr lang="es-EC" sz="1800" b="0" dirty="0">
                <a:solidFill>
                  <a:srgbClr val="222222"/>
                </a:solidFill>
                <a:effectLst/>
                <a:latin typeface="Times New Roman" panose="02020603050405020304" pitchFamily="18" charset="0"/>
                <a:ea typeface="Times New Roman" panose="02020603050405020304" pitchFamily="18" charset="0"/>
              </a:rPr>
              <a:t>platos que tienen doble cara para almacenar información</a:t>
            </a:r>
            <a:r>
              <a:rPr lang="es-EC" sz="1800" dirty="0">
                <a:solidFill>
                  <a:srgbClr val="222222"/>
                </a:solidFill>
                <a:effectLst/>
                <a:latin typeface="Times New Roman" panose="02020603050405020304" pitchFamily="18" charset="0"/>
                <a:ea typeface="Times New Roman" panose="02020603050405020304" pitchFamily="18" charset="0"/>
              </a:rPr>
              <a:t>. </a:t>
            </a:r>
            <a:endParaRPr lang="es-EC" sz="1800" dirty="0">
              <a:effectLst/>
              <a:latin typeface="Times New Roman" panose="02020603050405020304" pitchFamily="18" charset="0"/>
              <a:ea typeface="Times New Roman" panose="02020603050405020304" pitchFamily="18" charset="0"/>
            </a:endParaRPr>
          </a:p>
          <a:p>
            <a:pPr marL="0" indent="0">
              <a:lnSpc>
                <a:spcPct val="115000"/>
              </a:lnSpc>
              <a:spcAft>
                <a:spcPts val="1500"/>
              </a:spcAft>
              <a:buNone/>
            </a:pPr>
            <a:r>
              <a:rPr lang="es-EC" sz="1800" dirty="0">
                <a:solidFill>
                  <a:srgbClr val="222222"/>
                </a:solidFill>
                <a:effectLst/>
                <a:latin typeface="Times New Roman" panose="02020603050405020304" pitchFamily="18" charset="0"/>
                <a:ea typeface="Times New Roman" panose="02020603050405020304" pitchFamily="18" charset="0"/>
              </a:rPr>
              <a:t>Los platos están unidos por un eje que permite que giren a una gran velocidad y se mantengan juntos. Los discos internos pueden girar a una velocidad de hasta 9600 revoluciones por minuto.</a:t>
            </a:r>
            <a:endParaRPr lang="es-EC"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s-EC" sz="1800" dirty="0">
                <a:solidFill>
                  <a:srgbClr val="222222"/>
                </a:solidFill>
                <a:effectLst/>
                <a:latin typeface="Times New Roman" panose="02020603050405020304" pitchFamily="18" charset="0"/>
                <a:ea typeface="Times New Roman" panose="02020603050405020304" pitchFamily="18" charset="0"/>
              </a:rPr>
              <a:t>Cada uno de los platos tiene sus propios cabezales de lectura y escritura que con manejados por medio de un electroimán. Estos cabezales son los encargados de almacenar los datos en el disco. Los cabezales no tocan los discos para guardar la información gracias a que funcionan con electromagnética. </a:t>
            </a:r>
            <a:endParaRPr lang="es-EC" sz="1800" dirty="0">
              <a:effectLst/>
              <a:latin typeface="Calibri" panose="020F0502020204030204" pitchFamily="34" charset="0"/>
              <a:ea typeface="Calibri" panose="020F0502020204030204" pitchFamily="34" charset="0"/>
            </a:endParaRPr>
          </a:p>
          <a:p>
            <a:endParaRPr lang="es-EC" dirty="0"/>
          </a:p>
        </p:txBody>
      </p:sp>
    </p:spTree>
    <p:extLst>
      <p:ext uri="{BB962C8B-B14F-4D97-AF65-F5344CB8AC3E}">
        <p14:creationId xmlns:p14="http://schemas.microsoft.com/office/powerpoint/2010/main" val="4180939631"/>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1619</TotalTime>
  <Words>3576</Words>
  <Application>Microsoft Office PowerPoint</Application>
  <PresentationFormat>Panorámica</PresentationFormat>
  <Paragraphs>127</Paragraphs>
  <Slides>32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32</vt:i4>
      </vt:variant>
    </vt:vector>
  </HeadingPairs>
  <TitlesOfParts>
    <vt:vector size="39" baseType="lpstr">
      <vt:lpstr>Arial</vt:lpstr>
      <vt:lpstr>Arial Black</vt:lpstr>
      <vt:lpstr>Calibri</vt:lpstr>
      <vt:lpstr>Calibri Light</vt:lpstr>
      <vt:lpstr>Symbol</vt:lpstr>
      <vt:lpstr>Times New Roman</vt:lpstr>
      <vt:lpstr>Office Theme</vt:lpstr>
      <vt:lpstr>Presentación de PowerPoint</vt:lpstr>
      <vt:lpstr>La memoria externa</vt:lpstr>
      <vt:lpstr>Presentación de PowerPoint</vt:lpstr>
      <vt:lpstr>Tipos de memorias externas</vt:lpstr>
      <vt:lpstr>Presentación de PowerPoint</vt:lpstr>
      <vt:lpstr>Presentación de PowerPoint</vt:lpstr>
      <vt:lpstr>¿Qué son los discos magnéticos?</vt:lpstr>
      <vt:lpstr>¿Para qué sirven los discos magnéticos?</vt:lpstr>
      <vt:lpstr>¿Cómo funcionan los discos magnéticos?</vt:lpstr>
      <vt:lpstr>Características de un disco duro</vt:lpstr>
      <vt:lpstr>Partes de un disco magnético</vt:lpstr>
      <vt:lpstr>¿Qué es RAID y que significa?</vt:lpstr>
      <vt:lpstr>Tipos de RAID</vt:lpstr>
      <vt:lpstr>RAID 0</vt:lpstr>
      <vt:lpstr>RAID 2</vt:lpstr>
      <vt:lpstr>RAID 4 </vt:lpstr>
      <vt:lpstr>RAID 1+0</vt:lpstr>
      <vt:lpstr>RAID 7</vt:lpstr>
      <vt:lpstr>Raid 60 (Raid 6+0)</vt:lpstr>
      <vt:lpstr>Servidor NAS </vt:lpstr>
      <vt:lpstr>Presentación de PowerPoint</vt:lpstr>
      <vt:lpstr>Ventajas del servicio NAS</vt:lpstr>
      <vt:lpstr>Ventajas del disco duro externo </vt:lpstr>
      <vt:lpstr>Funcionamiento de discos magnéticos y discos solidos</vt:lpstr>
      <vt:lpstr>Presentación de PowerPoint</vt:lpstr>
      <vt:lpstr>Presentación de PowerPoint</vt:lpstr>
      <vt:lpstr>Presentación de PowerPoint</vt:lpstr>
      <vt:lpstr>Memorias Ópticas.</vt:lpstr>
      <vt:lpstr>Los discos duros externos </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John.</dc:creator>
  <cp:lastModifiedBy>John.</cp:lastModifiedBy>
  <cp:revision>85</cp:revision>
  <dcterms:created xsi:type="dcterms:W3CDTF">2022-08-23T22:29:42Z</dcterms:created>
  <dcterms:modified xsi:type="dcterms:W3CDTF">2022-10-19T04:50:34Z</dcterms:modified>
</cp:coreProperties>
</file>