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2" r:id="rId6"/>
    <p:sldId id="263" r:id="rId7"/>
    <p:sldId id="264" r:id="rId8"/>
    <p:sldId id="260" r:id="rId9"/>
    <p:sldId id="266" r:id="rId10"/>
    <p:sldId id="265" r:id="rId11"/>
    <p:sldId id="267" r:id="rId12"/>
    <p:sldId id="268" r:id="rId13"/>
    <p:sldId id="269" r:id="rId14"/>
    <p:sldId id="270" r:id="rId15"/>
    <p:sldId id="271" r:id="rId16"/>
    <p:sldId id="272" r:id="rId17"/>
    <p:sldId id="273" r:id="rId18"/>
    <p:sldId id="274" r:id="rId19"/>
    <p:sldId id="257" r:id="rId20"/>
    <p:sldId id="277" r:id="rId21"/>
    <p:sldId id="276" r:id="rId22"/>
    <p:sldId id="275" r:id="rId23"/>
    <p:sldId id="278" r:id="rId24"/>
    <p:sldId id="279" r:id="rId25"/>
    <p:sldId id="280" r:id="rId26"/>
    <p:sldId id="281" r:id="rId27"/>
    <p:sldId id="282" r:id="rId28"/>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FF37C-B907-4B92-973A-4FE974B0ECE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CE7C0125-9134-4357-B01E-02CE2558F7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AA167F9A-9E8D-4B73-950B-3485BFC29AEB}"/>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5" name="Marcador de pie de página 4">
            <a:extLst>
              <a:ext uri="{FF2B5EF4-FFF2-40B4-BE49-F238E27FC236}">
                <a16:creationId xmlns:a16="http://schemas.microsoft.com/office/drawing/2014/main" id="{5582DD69-CA64-42D8-A414-1D3F6218000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AEE95C1-7979-49F3-95E7-96E8D0DC3DD6}"/>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366466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9446F-B015-4A72-83F9-450210C56B3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FCD089A-06DE-44FC-998F-79F0199ADC8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AF5C515-12EC-43B5-B406-DC36839171E5}"/>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5" name="Marcador de pie de página 4">
            <a:extLst>
              <a:ext uri="{FF2B5EF4-FFF2-40B4-BE49-F238E27FC236}">
                <a16:creationId xmlns:a16="http://schemas.microsoft.com/office/drawing/2014/main" id="{915B3223-F23F-4B96-9CB0-9B73D8B50D15}"/>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84EA195-F953-4191-95BA-83DE507601CD}"/>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35030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83D956-F379-43A2-B5B3-1459CFCAD0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772F83C-A8D4-42E0-8B05-EDA8E0B07F5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6360ECC-AEA1-460E-82C7-D7A95CD36DA8}"/>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5" name="Marcador de pie de página 4">
            <a:extLst>
              <a:ext uri="{FF2B5EF4-FFF2-40B4-BE49-F238E27FC236}">
                <a16:creationId xmlns:a16="http://schemas.microsoft.com/office/drawing/2014/main" id="{5DE26C86-F2B9-45B9-B1D7-AA2EA2CC9D6A}"/>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8F419CD6-463C-4AEC-9254-D453431FDB2E}"/>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212667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ED38C-8542-4D37-918D-FDF328DD733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E556E99-93A1-4377-A5F1-1445DA5F07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7521E80-2121-4BF3-972A-8CEDFB876B4C}"/>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5" name="Marcador de pie de página 4">
            <a:extLst>
              <a:ext uri="{FF2B5EF4-FFF2-40B4-BE49-F238E27FC236}">
                <a16:creationId xmlns:a16="http://schemas.microsoft.com/office/drawing/2014/main" id="{E027950C-1128-48DA-B30C-DFE1C380596E}"/>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97459C2-4856-4ACF-BFCB-6BEE115E3FF0}"/>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340247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48FD1-9B6F-472D-B6DE-BFF72376046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9C3E049-02BB-4D54-ABD0-672479B3A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A836E8A-B94F-4EA4-9336-7F06ED1FDA88}"/>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5" name="Marcador de pie de página 4">
            <a:extLst>
              <a:ext uri="{FF2B5EF4-FFF2-40B4-BE49-F238E27FC236}">
                <a16:creationId xmlns:a16="http://schemas.microsoft.com/office/drawing/2014/main" id="{FBBDB841-B174-4ECE-A555-8E2C91353145}"/>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DFF625FD-E7F5-4023-9B7D-6A6025BABA39}"/>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312884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EAC14-1ED8-40D5-B547-B7863DB6EF4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9160AEDA-95A0-4CF1-ACD8-4B2190044F6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FB48A5A2-9180-4566-B87C-85E842B473D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F3F12C64-FDF2-4F74-999F-5538626C875A}"/>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6" name="Marcador de pie de página 5">
            <a:extLst>
              <a:ext uri="{FF2B5EF4-FFF2-40B4-BE49-F238E27FC236}">
                <a16:creationId xmlns:a16="http://schemas.microsoft.com/office/drawing/2014/main" id="{39952413-687C-4530-B884-C8CF23D0506F}"/>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237233DB-59CF-4195-B683-48CECC6A6E8E}"/>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110672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18B1A-EE63-42E7-A776-200B3BBEFA7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A0EFD4A-E6EA-461A-BE6F-58E9043B5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D71350-5A23-4A43-8089-2B82EC05309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86E0E8F0-6C3C-4354-955C-555C05336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922790-BD48-473B-B2E8-DCBEA3F1F7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B3A5A0EE-9B69-4C4C-8D59-6D42F47D0A14}"/>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8" name="Marcador de pie de página 7">
            <a:extLst>
              <a:ext uri="{FF2B5EF4-FFF2-40B4-BE49-F238E27FC236}">
                <a16:creationId xmlns:a16="http://schemas.microsoft.com/office/drawing/2014/main" id="{2C5A2561-BE03-4AF6-B21F-5B7FB18615F3}"/>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FDA335FA-EA5D-4E59-8F45-461CB2B1D679}"/>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295291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BB436-2824-45B0-B3D1-C886C475890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C1C49B11-7463-48F4-94DA-BE4602276FCC}"/>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4" name="Marcador de pie de página 3">
            <a:extLst>
              <a:ext uri="{FF2B5EF4-FFF2-40B4-BE49-F238E27FC236}">
                <a16:creationId xmlns:a16="http://schemas.microsoft.com/office/drawing/2014/main" id="{07146EB5-1129-4281-A0AD-05836C53206D}"/>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9EA9A7E5-A6C7-4130-874F-BEFDD01BE735}"/>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219661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8B6B6D6-ADFF-4920-948A-B3E746CE5C1A}"/>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3" name="Marcador de pie de página 2">
            <a:extLst>
              <a:ext uri="{FF2B5EF4-FFF2-40B4-BE49-F238E27FC236}">
                <a16:creationId xmlns:a16="http://schemas.microsoft.com/office/drawing/2014/main" id="{000D63E4-8A29-440E-9433-70AACF936D41}"/>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F7E81643-60E5-49B8-A5B2-08082EEEFD09}"/>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23125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73B1E-1E34-47D8-BD38-1BAD2B9A8D3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DD8DB4C-9558-4423-A4C7-2C7F7AA87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FF02288B-5E84-4704-AE03-21B41BEC6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B428AB-7E2F-4E5F-B023-8BE6D986722F}"/>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6" name="Marcador de pie de página 5">
            <a:extLst>
              <a:ext uri="{FF2B5EF4-FFF2-40B4-BE49-F238E27FC236}">
                <a16:creationId xmlns:a16="http://schemas.microsoft.com/office/drawing/2014/main" id="{2199ECBE-A3D0-4BA8-9B85-54586BD068C4}"/>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DE8087B0-5E9F-49E4-BE6B-74401B61AB54}"/>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197365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7FD8F-84F2-4E96-889B-336FD0D53D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D481222-B17D-43BF-BF10-D95FF00F1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184D7268-1288-4A88-8F05-E3959BA57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9C672BE-4A94-45E1-B662-395A9660212E}"/>
              </a:ext>
            </a:extLst>
          </p:cNvPr>
          <p:cNvSpPr>
            <a:spLocks noGrp="1"/>
          </p:cNvSpPr>
          <p:nvPr>
            <p:ph type="dt" sz="half" idx="10"/>
          </p:nvPr>
        </p:nvSpPr>
        <p:spPr/>
        <p:txBody>
          <a:bodyPr/>
          <a:lstStyle/>
          <a:p>
            <a:fld id="{E994D61C-0651-4A1B-A8B9-BD9D807E8EED}" type="datetimeFigureOut">
              <a:rPr lang="es-EC" smtClean="0"/>
              <a:t>13/10/2022</a:t>
            </a:fld>
            <a:endParaRPr lang="es-EC"/>
          </a:p>
        </p:txBody>
      </p:sp>
      <p:sp>
        <p:nvSpPr>
          <p:cNvPr id="6" name="Marcador de pie de página 5">
            <a:extLst>
              <a:ext uri="{FF2B5EF4-FFF2-40B4-BE49-F238E27FC236}">
                <a16:creationId xmlns:a16="http://schemas.microsoft.com/office/drawing/2014/main" id="{A6A999CA-E306-43B3-85B1-968291D47641}"/>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231AEF8-C949-4B62-8B04-FCBDAA483686}"/>
              </a:ext>
            </a:extLst>
          </p:cNvPr>
          <p:cNvSpPr>
            <a:spLocks noGrp="1"/>
          </p:cNvSpPr>
          <p:nvPr>
            <p:ph type="sldNum" sz="quarter" idx="12"/>
          </p:nvPr>
        </p:nvSpPr>
        <p:spPr/>
        <p:txBody>
          <a:bodyPr/>
          <a:lstStyle/>
          <a:p>
            <a:fld id="{D2A935C9-6678-432D-9127-D65F7F9C75F9}" type="slidenum">
              <a:rPr lang="es-EC" smtClean="0"/>
              <a:t>‹Nº›</a:t>
            </a:fld>
            <a:endParaRPr lang="es-EC"/>
          </a:p>
        </p:txBody>
      </p:sp>
    </p:spTree>
    <p:extLst>
      <p:ext uri="{BB962C8B-B14F-4D97-AF65-F5344CB8AC3E}">
        <p14:creationId xmlns:p14="http://schemas.microsoft.com/office/powerpoint/2010/main" val="109769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E3E1665-4E60-4D03-B69D-60E93C8578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98E2AD6A-11C3-4DC6-B4C2-B221B59DDE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744016D-5E94-404B-8EB9-D27A7EDBE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4D61C-0651-4A1B-A8B9-BD9D807E8EED}" type="datetimeFigureOut">
              <a:rPr lang="es-EC" smtClean="0"/>
              <a:t>13/10/2022</a:t>
            </a:fld>
            <a:endParaRPr lang="es-EC"/>
          </a:p>
        </p:txBody>
      </p:sp>
      <p:sp>
        <p:nvSpPr>
          <p:cNvPr id="5" name="Marcador de pie de página 4">
            <a:extLst>
              <a:ext uri="{FF2B5EF4-FFF2-40B4-BE49-F238E27FC236}">
                <a16:creationId xmlns:a16="http://schemas.microsoft.com/office/drawing/2014/main" id="{00B18CE3-F207-4B66-9511-A5FBF9A4F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0734B540-259D-4DEA-8949-C1032037C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935C9-6678-432D-9127-D65F7F9C75F9}" type="slidenum">
              <a:rPr lang="es-EC" smtClean="0"/>
              <a:t>‹Nº›</a:t>
            </a:fld>
            <a:endParaRPr lang="es-EC"/>
          </a:p>
        </p:txBody>
      </p:sp>
    </p:spTree>
    <p:extLst>
      <p:ext uri="{BB962C8B-B14F-4D97-AF65-F5344CB8AC3E}">
        <p14:creationId xmlns:p14="http://schemas.microsoft.com/office/powerpoint/2010/main" val="2357212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2.png" descr="Escudo del Ecuador.svg.png">
            <a:extLst>
              <a:ext uri="{FF2B5EF4-FFF2-40B4-BE49-F238E27FC236}">
                <a16:creationId xmlns:a16="http://schemas.microsoft.com/office/drawing/2014/main" id="{BCC5CFC0-E108-4259-A821-CDE9C85E0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2115" y="456337"/>
            <a:ext cx="1674429" cy="1674429"/>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1.png" descr="ESCUDETO_UTE-LVT.png">
            <a:extLst>
              <a:ext uri="{FF2B5EF4-FFF2-40B4-BE49-F238E27FC236}">
                <a16:creationId xmlns:a16="http://schemas.microsoft.com/office/drawing/2014/main" id="{D081E211-4C66-4DAD-8D13-DB64D9B78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53" y="456337"/>
            <a:ext cx="1674429" cy="16744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189300-074E-48B9-B192-457E1E55D8AF}"/>
              </a:ext>
            </a:extLst>
          </p:cNvPr>
          <p:cNvSpPr>
            <a:spLocks noChangeArrowheads="1"/>
          </p:cNvSpPr>
          <p:nvPr/>
        </p:nvSpPr>
        <p:spPr bwMode="auto">
          <a:xfrm>
            <a:off x="2321859" y="2514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76176" numCol="1" anchor="ctr" anchorCtr="0" compatLnSpc="1">
            <a:prstTxWarp prst="textNoShape">
              <a:avLst/>
            </a:prstTxWarp>
            <a:spAutoFit/>
          </a:bodyPr>
          <a:lstStyle/>
          <a:p>
            <a:endParaRPr lang="es-EC"/>
          </a:p>
        </p:txBody>
      </p:sp>
      <p:sp>
        <p:nvSpPr>
          <p:cNvPr id="5" name="Rectangle 4">
            <a:extLst>
              <a:ext uri="{FF2B5EF4-FFF2-40B4-BE49-F238E27FC236}">
                <a16:creationId xmlns:a16="http://schemas.microsoft.com/office/drawing/2014/main" id="{8A81B5A0-0A74-49D3-9D8E-058F6433577D}"/>
              </a:ext>
            </a:extLst>
          </p:cNvPr>
          <p:cNvSpPr>
            <a:spLocks noChangeArrowheads="1"/>
          </p:cNvSpPr>
          <p:nvPr/>
        </p:nvSpPr>
        <p:spPr bwMode="auto">
          <a:xfrm>
            <a:off x="576260" y="1197734"/>
            <a:ext cx="10221260" cy="410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7617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Universidad Técnica Luis Vargas Torres</a:t>
            </a:r>
            <a:endParaRPr kumimoji="0" lang="es-EC" altLang="es-EC" sz="3600" b="1" i="0" u="none" strike="noStrike" cap="none" normalizeH="0" baseline="0" dirty="0">
              <a:ln>
                <a:noFill/>
              </a:ln>
              <a:solidFill>
                <a:schemeClr val="tx1"/>
              </a:solidFill>
              <a:effectLst/>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Esmeraldas-Ecuador</a:t>
            </a:r>
            <a:endParaRPr kumimoji="0" lang="es-EC" altLang="es-EC" sz="3600" b="1" i="0" u="none" strike="noStrike" cap="none" normalizeH="0" baseline="0" dirty="0">
              <a:ln>
                <a:noFill/>
              </a:ln>
              <a:solidFill>
                <a:schemeClr val="tx1"/>
              </a:solidFill>
              <a:effectLst/>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Fecha: 21/09/2022</a:t>
            </a:r>
            <a:endParaRPr kumimoji="0" lang="es-EC" altLang="es-EC" sz="3600" b="1" i="0" u="none" strike="noStrike" cap="none" normalizeH="0" baseline="0" dirty="0">
              <a:ln>
                <a:noFill/>
              </a:ln>
              <a:solidFill>
                <a:schemeClr val="tx1"/>
              </a:solidFill>
              <a:effectLst/>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Cátedra: Arquitectura del computador</a:t>
            </a:r>
            <a:endParaRPr kumimoji="0" lang="es-EC" altLang="es-EC" sz="3600" b="1" i="0" u="none" strike="noStrike" cap="none" normalizeH="0" baseline="0" dirty="0">
              <a:ln>
                <a:noFill/>
              </a:ln>
              <a:solidFill>
                <a:schemeClr val="tx1"/>
              </a:solidFill>
              <a:effectLst/>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Catedrático: Ing. </a:t>
            </a:r>
            <a:r>
              <a:rPr kumimoji="0" lang="es-EC" altLang="es-EC" sz="3200" b="1" i="0" u="sng" strike="noStrike" cap="none" normalizeH="0" baseline="0" dirty="0">
                <a:ln>
                  <a:noFill/>
                </a:ln>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Henrry Rentería</a:t>
            </a:r>
            <a:endParaRPr kumimoji="0" lang="es-EC" altLang="es-EC" sz="3600" b="1" i="0" u="none" strike="noStrike" cap="none" normalizeH="0" baseline="0" dirty="0">
              <a:ln>
                <a:noFill/>
              </a:ln>
              <a:solidFill>
                <a:schemeClr val="tx1"/>
              </a:solidFill>
              <a:effectLst/>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Grupo #6: Fidel Pérez, Mirian Lema, Anthony Ganchozo</a:t>
            </a:r>
            <a:endParaRPr kumimoji="0" lang="es-EC" altLang="es-EC" sz="3600" b="1" i="0" u="none" strike="noStrike" cap="none" normalizeH="0" baseline="0" dirty="0">
              <a:ln>
                <a:noFill/>
              </a:ln>
              <a:solidFill>
                <a:schemeClr val="tx1"/>
              </a:solidFill>
              <a:effectLst/>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Curso: 3-</a:t>
            </a:r>
            <a:r>
              <a:rPr kumimoji="0" lang="es-EC" altLang="es-EC" sz="3200" b="1" i="0" u="sng"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 </a:t>
            </a:r>
            <a:r>
              <a:rPr kumimoji="0" lang="es-EC" altLang="es-EC"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TICS</a:t>
            </a:r>
            <a:endParaRPr kumimoji="0" lang="es-EC" altLang="es-EC" sz="3600" b="1" i="0" u="none" strike="noStrike" cap="none" normalizeH="0" baseline="0" dirty="0">
              <a:ln>
                <a:noFill/>
              </a:ln>
              <a:solidFill>
                <a:schemeClr val="tx1"/>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592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E658C-F840-445A-A97A-FDC140141598}"/>
              </a:ext>
            </a:extLst>
          </p:cNvPr>
          <p:cNvSpPr>
            <a:spLocks noGrp="1"/>
          </p:cNvSpPr>
          <p:nvPr>
            <p:ph type="title"/>
          </p:nvPr>
        </p:nvSpPr>
        <p:spPr/>
        <p:txBody>
          <a:bodyPr>
            <a:normAutofit/>
          </a:bodyPr>
          <a:lstStyle/>
          <a:p>
            <a:r>
              <a:rPr lang="es-ES" sz="4000" b="1" dirty="0">
                <a:latin typeface="Times New Roman" panose="02020603050405020304" pitchFamily="18" charset="0"/>
                <a:cs typeface="Times New Roman" panose="02020603050405020304" pitchFamily="18" charset="0"/>
              </a:rPr>
              <a:t>Niveles de la memoria Cache</a:t>
            </a:r>
            <a:endParaRPr lang="es-EC" sz="4000"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EB286D1B-32E4-4D6C-A147-856D0C224A3E}"/>
              </a:ext>
            </a:extLst>
          </p:cNvPr>
          <p:cNvSpPr>
            <a:spLocks noGrp="1"/>
          </p:cNvSpPr>
          <p:nvPr>
            <p:ph idx="1"/>
          </p:nvPr>
        </p:nvSpPr>
        <p:spPr>
          <a:xfrm>
            <a:off x="838200" y="1825625"/>
            <a:ext cx="10107706" cy="4667250"/>
          </a:xfrm>
        </p:spPr>
        <p:txBody>
          <a:bodyPr>
            <a:normAutofit fontScale="70000" lnSpcReduction="20000"/>
          </a:bodyPr>
          <a:lstStyle/>
          <a:p>
            <a:pPr algn="l" fontAlgn="base">
              <a:buFont typeface="Arial" panose="020B0604020202020204" pitchFamily="34" charset="0"/>
              <a:buChar char="•"/>
            </a:pPr>
            <a:r>
              <a:rPr lang="es-ES" b="1" i="0" dirty="0">
                <a:solidFill>
                  <a:srgbClr val="000000"/>
                </a:solidFill>
                <a:effectLst/>
                <a:latin typeface="Roboto" panose="02000000000000000000" pitchFamily="2" charset="0"/>
              </a:rPr>
              <a:t>Caché L1</a:t>
            </a:r>
            <a:r>
              <a:rPr lang="es-ES" b="0" i="0" dirty="0">
                <a:solidFill>
                  <a:srgbClr val="000000"/>
                </a:solidFill>
                <a:effectLst/>
                <a:latin typeface="Roboto" panose="02000000000000000000" pitchFamily="2" charset="0"/>
              </a:rPr>
              <a:t>: es el nivel más básico, la más cercana al procesador y la más rápida. También es la que menos capacidad tiene, por ejemplo un procesador de dos núcleos como el Pentium G4560 tiene 64 KB en total (32 KB por núcleo), aunque los modelos más potentes (serie Xeon y </a:t>
            </a:r>
            <a:r>
              <a:rPr lang="es-ES" b="0" i="0" dirty="0" err="1">
                <a:solidFill>
                  <a:srgbClr val="000000"/>
                </a:solidFill>
                <a:effectLst/>
                <a:latin typeface="Roboto" panose="02000000000000000000" pitchFamily="2" charset="0"/>
              </a:rPr>
              <a:t>Epyc</a:t>
            </a:r>
            <a:r>
              <a:rPr lang="es-ES" b="0" i="0" dirty="0">
                <a:solidFill>
                  <a:srgbClr val="000000"/>
                </a:solidFill>
                <a:effectLst/>
                <a:latin typeface="Roboto" panose="02000000000000000000" pitchFamily="2" charset="0"/>
              </a:rPr>
              <a:t>) pueden alcanzar los 3 MB sin problema.</a:t>
            </a:r>
          </a:p>
          <a:p>
            <a:pPr algn="l" fontAlgn="base">
              <a:buFont typeface="Arial" panose="020B0604020202020204" pitchFamily="34" charset="0"/>
              <a:buChar char="•"/>
            </a:pPr>
            <a:r>
              <a:rPr lang="es-ES" b="1" i="0" dirty="0">
                <a:solidFill>
                  <a:srgbClr val="000000"/>
                </a:solidFill>
                <a:effectLst/>
                <a:latin typeface="Roboto" panose="02000000000000000000" pitchFamily="2" charset="0"/>
              </a:rPr>
              <a:t>Caché L2</a:t>
            </a:r>
            <a:r>
              <a:rPr lang="es-ES" b="0" i="0" dirty="0">
                <a:solidFill>
                  <a:srgbClr val="000000"/>
                </a:solidFill>
                <a:effectLst/>
                <a:latin typeface="Roboto" panose="02000000000000000000" pitchFamily="2" charset="0"/>
              </a:rPr>
              <a:t>: es un nivel intermedio que presenta un buen equilibrio entre capacidad, cercanía y velocidad. Siguiendo el ejemplo anterior el Pentium G4560 tiene 512 KB (256 KB por núcleo) de caché L2, pero un </a:t>
            </a:r>
            <a:r>
              <a:rPr lang="es-ES" b="0" i="0" dirty="0" err="1">
                <a:solidFill>
                  <a:srgbClr val="000000"/>
                </a:solidFill>
                <a:effectLst/>
                <a:latin typeface="Roboto" panose="02000000000000000000" pitchFamily="2" charset="0"/>
              </a:rPr>
              <a:t>Threadripper</a:t>
            </a:r>
            <a:r>
              <a:rPr lang="es-ES" b="0" i="0" dirty="0">
                <a:solidFill>
                  <a:srgbClr val="000000"/>
                </a:solidFill>
                <a:effectLst/>
                <a:latin typeface="Roboto" panose="02000000000000000000" pitchFamily="2" charset="0"/>
              </a:rPr>
              <a:t> 2990WX llega a los 16 MB en total (512 KB por núcleo).</a:t>
            </a:r>
          </a:p>
          <a:p>
            <a:pPr algn="l" fontAlgn="base">
              <a:buFont typeface="Arial" panose="020B0604020202020204" pitchFamily="34" charset="0"/>
              <a:buChar char="•"/>
            </a:pPr>
            <a:r>
              <a:rPr lang="es-ES" b="1" i="0" dirty="0">
                <a:solidFill>
                  <a:srgbClr val="000000"/>
                </a:solidFill>
                <a:effectLst/>
                <a:latin typeface="Roboto" panose="02000000000000000000" pitchFamily="2" charset="0"/>
              </a:rPr>
              <a:t>Caché L3</a:t>
            </a:r>
            <a:r>
              <a:rPr lang="es-ES" b="0" i="0" dirty="0">
                <a:solidFill>
                  <a:srgbClr val="000000"/>
                </a:solidFill>
                <a:effectLst/>
                <a:latin typeface="Roboto" panose="02000000000000000000" pitchFamily="2" charset="0"/>
              </a:rPr>
              <a:t>: posiciona en un nivel inferior a la anterior tanto en cercanía como en velocidad, pero tiene una capacidad mucho mayor. El </a:t>
            </a:r>
            <a:r>
              <a:rPr lang="es-ES" b="0" i="0" dirty="0" err="1">
                <a:solidFill>
                  <a:srgbClr val="000000"/>
                </a:solidFill>
                <a:effectLst/>
                <a:latin typeface="Roboto" panose="02000000000000000000" pitchFamily="2" charset="0"/>
              </a:rPr>
              <a:t>Penitum</a:t>
            </a:r>
            <a:r>
              <a:rPr lang="es-ES" b="0" i="0" dirty="0">
                <a:solidFill>
                  <a:srgbClr val="000000"/>
                </a:solidFill>
                <a:effectLst/>
                <a:latin typeface="Roboto" panose="02000000000000000000" pitchFamily="2" charset="0"/>
              </a:rPr>
              <a:t> G4560 tiene 3 MB de caché L3 compartida en sus dos núcleos, mientras que el </a:t>
            </a:r>
            <a:r>
              <a:rPr lang="es-ES" b="0" i="0" dirty="0" err="1">
                <a:solidFill>
                  <a:srgbClr val="000000"/>
                </a:solidFill>
                <a:effectLst/>
                <a:latin typeface="Roboto" panose="02000000000000000000" pitchFamily="2" charset="0"/>
              </a:rPr>
              <a:t>Threadripper</a:t>
            </a:r>
            <a:r>
              <a:rPr lang="es-ES" b="0" i="0" dirty="0">
                <a:solidFill>
                  <a:srgbClr val="000000"/>
                </a:solidFill>
                <a:effectLst/>
                <a:latin typeface="Roboto" panose="02000000000000000000" pitchFamily="2" charset="0"/>
              </a:rPr>
              <a:t> 2990WX viene con un total de 64 MB (16 MB compartidos por cada bloque de ocho núcleos).</a:t>
            </a:r>
          </a:p>
          <a:p>
            <a:pPr algn="l" fontAlgn="base">
              <a:buFont typeface="Arial" panose="020B0604020202020204" pitchFamily="34" charset="0"/>
              <a:buChar char="•"/>
            </a:pPr>
            <a:r>
              <a:rPr lang="es-ES" b="1" i="0" dirty="0">
                <a:solidFill>
                  <a:srgbClr val="000000"/>
                </a:solidFill>
                <a:effectLst/>
                <a:latin typeface="Roboto" panose="02000000000000000000" pitchFamily="2" charset="0"/>
              </a:rPr>
              <a:t>Caché L4</a:t>
            </a:r>
            <a:r>
              <a:rPr lang="es-ES" b="0" i="0" dirty="0">
                <a:solidFill>
                  <a:srgbClr val="000000"/>
                </a:solidFill>
                <a:effectLst/>
                <a:latin typeface="Roboto" panose="02000000000000000000" pitchFamily="2" charset="0"/>
              </a:rPr>
              <a:t>: es un tipo de memoria caché poco habitual que se utiliza normalmente como apoyo para mejorar el rendimiento de </a:t>
            </a:r>
            <a:r>
              <a:rPr lang="es-ES" b="0" i="0" dirty="0" err="1">
                <a:solidFill>
                  <a:srgbClr val="000000"/>
                </a:solidFill>
                <a:effectLst/>
                <a:latin typeface="Roboto" panose="02000000000000000000" pitchFamily="2" charset="0"/>
              </a:rPr>
              <a:t>GPUs</a:t>
            </a:r>
            <a:r>
              <a:rPr lang="es-ES" b="0" i="0" dirty="0">
                <a:solidFill>
                  <a:srgbClr val="000000"/>
                </a:solidFill>
                <a:effectLst/>
                <a:latin typeface="Roboto" panose="02000000000000000000" pitchFamily="2" charset="0"/>
              </a:rPr>
              <a:t> integradas. Por ejemplo, el Core i5 5775C venía con 6 MB de caché L3 y 128 MB de </a:t>
            </a:r>
            <a:r>
              <a:rPr lang="es-ES" b="0" i="0" dirty="0" err="1">
                <a:solidFill>
                  <a:srgbClr val="000000"/>
                </a:solidFill>
                <a:effectLst/>
                <a:latin typeface="Roboto" panose="02000000000000000000" pitchFamily="2" charset="0"/>
              </a:rPr>
              <a:t>eDRAM</a:t>
            </a:r>
            <a:r>
              <a:rPr lang="es-ES" b="0" i="0" dirty="0">
                <a:solidFill>
                  <a:srgbClr val="000000"/>
                </a:solidFill>
                <a:effectLst/>
                <a:latin typeface="Roboto" panose="02000000000000000000" pitchFamily="2" charset="0"/>
              </a:rPr>
              <a:t> como caché L4, que se utilizaba como buffer para la gráfica Intel Iris Pro 6200 que integraba. Así se mejoraba el ancho de banda y se reducía el impacto de tener que recurrir a la RAM como memoria gráfica.</a:t>
            </a:r>
          </a:p>
          <a:p>
            <a:endParaRPr lang="es-EC" dirty="0"/>
          </a:p>
        </p:txBody>
      </p:sp>
    </p:spTree>
    <p:extLst>
      <p:ext uri="{BB962C8B-B14F-4D97-AF65-F5344CB8AC3E}">
        <p14:creationId xmlns:p14="http://schemas.microsoft.com/office/powerpoint/2010/main" val="96924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851A9-EDE5-4FC4-BEA2-0DA34C8A1BBE}"/>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Diseño</a:t>
            </a:r>
            <a:endParaRPr lang="es-EC"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6D64DB2D-6586-4C5D-A2B0-79342F14FD6C}"/>
              </a:ext>
            </a:extLst>
          </p:cNvPr>
          <p:cNvSpPr>
            <a:spLocks noGrp="1"/>
          </p:cNvSpPr>
          <p:nvPr>
            <p:ph idx="1"/>
          </p:nvPr>
        </p:nvSpPr>
        <p:spPr/>
        <p:txBody>
          <a:bodyPr/>
          <a:lstStyle/>
          <a:p>
            <a:r>
              <a:rPr lang="es-ES" dirty="0"/>
              <a:t>En el diseño de la memoria caché se deben considerar varios factores que influyen directamente en el rendimiento de la memoria y por lo tanto en su objetivo de aumentar la velocidad de respuesta de la jerarquía de memoria. Estos factores son las políticas de ubicación, extracción, reemplazo y escritura.</a:t>
            </a:r>
            <a:endParaRPr lang="es-EC" dirty="0"/>
          </a:p>
        </p:txBody>
      </p:sp>
    </p:spTree>
    <p:extLst>
      <p:ext uri="{BB962C8B-B14F-4D97-AF65-F5344CB8AC3E}">
        <p14:creationId xmlns:p14="http://schemas.microsoft.com/office/powerpoint/2010/main" val="70426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BF45D-5C37-4908-A466-3955ED69D29F}"/>
              </a:ext>
            </a:extLst>
          </p:cNvPr>
          <p:cNvSpPr>
            <a:spLocks noGrp="1"/>
          </p:cNvSpPr>
          <p:nvPr>
            <p:ph idx="1"/>
          </p:nvPr>
        </p:nvSpPr>
        <p:spPr>
          <a:xfrm>
            <a:off x="981636" y="1515035"/>
            <a:ext cx="10762130" cy="5952566"/>
          </a:xfrm>
        </p:spPr>
        <p:txBody>
          <a:bodyPr>
            <a:normAutofit/>
          </a:bodyPr>
          <a:lstStyle/>
          <a:p>
            <a:pPr marL="0" indent="0">
              <a:buNone/>
            </a:pPr>
            <a:r>
              <a:rPr lang="es-ES" sz="2400" dirty="0">
                <a:solidFill>
                  <a:srgbClr val="FF0000"/>
                </a:solidFill>
                <a:latin typeface="Times New Roman" panose="02020603050405020304" pitchFamily="18" charset="0"/>
                <a:cs typeface="Times New Roman" panose="02020603050405020304" pitchFamily="18" charset="0"/>
              </a:rPr>
              <a:t>Política de ubicación: </a:t>
            </a:r>
            <a:r>
              <a:rPr lang="es-ES" sz="2400" dirty="0">
                <a:latin typeface="Times New Roman" panose="02020603050405020304" pitchFamily="18" charset="0"/>
                <a:cs typeface="Times New Roman" panose="02020603050405020304" pitchFamily="18" charset="0"/>
              </a:rPr>
              <a:t>Decide dónde debe colocarse un bloque de memoria principal que entra en la memoria caché. </a:t>
            </a:r>
          </a:p>
          <a:p>
            <a:pPr marL="0" indent="0">
              <a:buNone/>
            </a:pPr>
            <a:r>
              <a:rPr lang="es-ES" sz="2400" dirty="0">
                <a:solidFill>
                  <a:srgbClr val="FF0000"/>
                </a:solidFill>
                <a:latin typeface="Times New Roman" panose="02020603050405020304" pitchFamily="18" charset="0"/>
                <a:cs typeface="Times New Roman" panose="02020603050405020304" pitchFamily="18" charset="0"/>
              </a:rPr>
              <a:t>Política de extracción: </a:t>
            </a:r>
            <a:r>
              <a:rPr lang="es-ES" sz="2400" dirty="0">
                <a:latin typeface="Times New Roman" panose="02020603050405020304" pitchFamily="18" charset="0"/>
                <a:cs typeface="Times New Roman" panose="02020603050405020304" pitchFamily="18" charset="0"/>
              </a:rPr>
              <a:t>Determina cuándo y qué bloque de memoria principal hay que traer a memoria caché.</a:t>
            </a:r>
          </a:p>
          <a:p>
            <a:pPr marL="0" indent="0">
              <a:buNone/>
            </a:pPr>
            <a:r>
              <a:rPr lang="es-ES" sz="2400" dirty="0">
                <a:solidFill>
                  <a:srgbClr val="FF0000"/>
                </a:solidFill>
                <a:latin typeface="Times New Roman" panose="02020603050405020304" pitchFamily="18" charset="0"/>
                <a:cs typeface="Times New Roman" panose="02020603050405020304" pitchFamily="18" charset="0"/>
              </a:rPr>
              <a:t>Política de reemplazo: </a:t>
            </a:r>
            <a:r>
              <a:rPr lang="es-ES" sz="2400" dirty="0">
                <a:latin typeface="Times New Roman" panose="02020603050405020304" pitchFamily="18" charset="0"/>
                <a:cs typeface="Times New Roman" panose="02020603050405020304" pitchFamily="18" charset="0"/>
              </a:rPr>
              <a:t>Determina qué bloque de memoria caché debe abandonarla cuando no existe espacio disponible para un bloque entrante.</a:t>
            </a:r>
          </a:p>
          <a:p>
            <a:pPr marL="0" indent="0">
              <a:buNone/>
            </a:pPr>
            <a:r>
              <a:rPr lang="es-ES" sz="2400" dirty="0">
                <a:solidFill>
                  <a:srgbClr val="FF0000"/>
                </a:solidFill>
                <a:latin typeface="Times New Roman" panose="02020603050405020304" pitchFamily="18" charset="0"/>
                <a:cs typeface="Times New Roman" panose="02020603050405020304" pitchFamily="18" charset="0"/>
              </a:rPr>
              <a:t>Política de actualización o escritura: </a:t>
            </a:r>
            <a:r>
              <a:rPr lang="es-ES" sz="2400" dirty="0">
                <a:latin typeface="Times New Roman" panose="02020603050405020304" pitchFamily="18" charset="0"/>
                <a:cs typeface="Times New Roman" panose="02020603050405020304" pitchFamily="18" charset="0"/>
              </a:rPr>
              <a:t>Determinan el instante en que se actualiza la información en memoria principal cuando se hace una escritura en la memoria es ejecutada.</a:t>
            </a:r>
          </a:p>
        </p:txBody>
      </p:sp>
    </p:spTree>
    <p:extLst>
      <p:ext uri="{BB962C8B-B14F-4D97-AF65-F5344CB8AC3E}">
        <p14:creationId xmlns:p14="http://schemas.microsoft.com/office/powerpoint/2010/main" val="170207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67A01-E9BA-4C75-9F8E-0F3D9379E97E}"/>
              </a:ext>
            </a:extLst>
          </p:cNvPr>
          <p:cNvSpPr>
            <a:spLocks noGrp="1"/>
          </p:cNvSpPr>
          <p:nvPr>
            <p:ph type="title"/>
          </p:nvPr>
        </p:nvSpPr>
        <p:spPr/>
        <p:txBody>
          <a:bodyPr/>
          <a:lstStyle/>
          <a:p>
            <a:r>
              <a:rPr lang="es-EC" b="1" dirty="0"/>
              <a:t>Optimización</a:t>
            </a:r>
          </a:p>
        </p:txBody>
      </p:sp>
      <p:sp>
        <p:nvSpPr>
          <p:cNvPr id="3" name="Marcador de contenido 2">
            <a:extLst>
              <a:ext uri="{FF2B5EF4-FFF2-40B4-BE49-F238E27FC236}">
                <a16:creationId xmlns:a16="http://schemas.microsoft.com/office/drawing/2014/main" id="{34D28D18-5B54-4636-809A-E5B106D0570D}"/>
              </a:ext>
            </a:extLst>
          </p:cNvPr>
          <p:cNvSpPr>
            <a:spLocks noGrp="1"/>
          </p:cNvSpPr>
          <p:nvPr>
            <p:ph idx="1"/>
          </p:nvPr>
        </p:nvSpPr>
        <p:spPr/>
        <p:txBody>
          <a:bodyPr/>
          <a:lstStyle/>
          <a:p>
            <a:r>
              <a:rPr lang="es-ES" sz="2000" dirty="0"/>
              <a:t>Para una optimización en la manera en que se ingresa a la memoria caché y cómo se obtienen datos de ella, se han tomado en cuenta distintas técnicas que ayudarán a que haya menos reincidencia de fallos.</a:t>
            </a:r>
          </a:p>
          <a:p>
            <a:r>
              <a:rPr lang="es-ES" sz="2000" dirty="0"/>
              <a:t>Mejorar el rendimiento.</a:t>
            </a:r>
          </a:p>
          <a:p>
            <a:r>
              <a:rPr lang="es-ES" sz="2000" dirty="0"/>
              <a:t> Reducir fallos en la caché (miss </a:t>
            </a:r>
            <a:r>
              <a:rPr lang="es-ES" sz="2000" dirty="0" err="1"/>
              <a:t>rate</a:t>
            </a:r>
            <a:r>
              <a:rPr lang="es-ES" sz="2000" dirty="0"/>
              <a:t>).</a:t>
            </a:r>
          </a:p>
          <a:p>
            <a:r>
              <a:rPr lang="es-ES" sz="2000" dirty="0"/>
              <a:t> Reducir penalizaciones por fallo (miss </a:t>
            </a:r>
            <a:r>
              <a:rPr lang="es-ES" sz="2000" dirty="0" err="1"/>
              <a:t>penalty</a:t>
            </a:r>
            <a:r>
              <a:rPr lang="es-ES" sz="2000" dirty="0"/>
              <a:t>).</a:t>
            </a:r>
          </a:p>
          <a:p>
            <a:r>
              <a:rPr lang="es-ES" sz="2000" dirty="0"/>
              <a:t> Reducir el tiempo de acceso en caso de acierto (hit time).</a:t>
            </a:r>
            <a:endParaRPr lang="es-EC" sz="2000" dirty="0"/>
          </a:p>
        </p:txBody>
      </p:sp>
    </p:spTree>
    <p:extLst>
      <p:ext uri="{BB962C8B-B14F-4D97-AF65-F5344CB8AC3E}">
        <p14:creationId xmlns:p14="http://schemas.microsoft.com/office/powerpoint/2010/main" val="31621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AD391-E87E-4A64-B2CD-2B1B8A3131F1}"/>
              </a:ext>
            </a:extLst>
          </p:cNvPr>
          <p:cNvSpPr>
            <a:spLocks noGrp="1"/>
          </p:cNvSpPr>
          <p:nvPr>
            <p:ph type="title"/>
          </p:nvPr>
        </p:nvSpPr>
        <p:spPr/>
        <p:txBody>
          <a:bodyPr/>
          <a:lstStyle/>
          <a:p>
            <a:r>
              <a:rPr lang="es-EC" dirty="0"/>
              <a:t>Tipos de fallos</a:t>
            </a:r>
          </a:p>
        </p:txBody>
      </p:sp>
      <p:sp>
        <p:nvSpPr>
          <p:cNvPr id="3" name="Marcador de contenido 2">
            <a:extLst>
              <a:ext uri="{FF2B5EF4-FFF2-40B4-BE49-F238E27FC236}">
                <a16:creationId xmlns:a16="http://schemas.microsoft.com/office/drawing/2014/main" id="{9B889383-E2AB-4105-8D4D-D799E3C3D954}"/>
              </a:ext>
            </a:extLst>
          </p:cNvPr>
          <p:cNvSpPr>
            <a:spLocks noGrp="1"/>
          </p:cNvSpPr>
          <p:nvPr>
            <p:ph idx="1"/>
          </p:nvPr>
        </p:nvSpPr>
        <p:spPr/>
        <p:txBody>
          <a:bodyPr>
            <a:normAutofit/>
          </a:bodyPr>
          <a:lstStyle/>
          <a:p>
            <a:pPr marL="0" indent="0">
              <a:buNone/>
            </a:pPr>
            <a:r>
              <a:rPr lang="es-ES" dirty="0"/>
              <a:t>Existen 3 tipos de fallos en una memoria caché (se conocen como clasificación 3C):</a:t>
            </a:r>
          </a:p>
          <a:p>
            <a:r>
              <a:rPr lang="es-ES" dirty="0"/>
              <a:t>Forzosos (</a:t>
            </a:r>
            <a:r>
              <a:rPr lang="es-ES" dirty="0" err="1"/>
              <a:t>Compulsory</a:t>
            </a:r>
            <a:r>
              <a:rPr lang="es-ES" dirty="0"/>
              <a:t> o </a:t>
            </a:r>
            <a:r>
              <a:rPr lang="es-ES" dirty="0" err="1"/>
              <a:t>Cold</a:t>
            </a:r>
            <a:r>
              <a:rPr lang="es-ES" dirty="0"/>
              <a:t>): En el primer acceso a un bloque, este no se encuentra en la caché (fallos de arranque en frío o de primera referencia).</a:t>
            </a:r>
          </a:p>
          <a:p>
            <a:r>
              <a:rPr lang="es-ES" dirty="0"/>
              <a:t>Capacidad (</a:t>
            </a:r>
            <a:r>
              <a:rPr lang="es-ES" dirty="0" err="1"/>
              <a:t>Capacity</a:t>
            </a:r>
            <a:r>
              <a:rPr lang="es-ES" dirty="0"/>
              <a:t>): La caché no puede contener todos los bloques necesarios durante la ejecución de un programa.</a:t>
            </a:r>
          </a:p>
          <a:p>
            <a:r>
              <a:rPr lang="es-ES" dirty="0"/>
              <a:t>Conflicto (</a:t>
            </a:r>
            <a:r>
              <a:rPr lang="es-ES" dirty="0" err="1"/>
              <a:t>Conflict</a:t>
            </a:r>
            <a:r>
              <a:rPr lang="es-ES" dirty="0"/>
              <a:t>): Diferentes bloques deben ir necesariamente al mismo conjunto o línea cuando la estrategia es asociativa por conjuntos o de correspondencia directa (fallos de colisión).</a:t>
            </a:r>
            <a:endParaRPr lang="es-EC" dirty="0"/>
          </a:p>
        </p:txBody>
      </p:sp>
    </p:spTree>
    <p:extLst>
      <p:ext uri="{BB962C8B-B14F-4D97-AF65-F5344CB8AC3E}">
        <p14:creationId xmlns:p14="http://schemas.microsoft.com/office/powerpoint/2010/main" val="139812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16740-BD55-40BD-9BDD-6A3113957860}"/>
              </a:ext>
            </a:extLst>
          </p:cNvPr>
          <p:cNvSpPr>
            <a:spLocks noGrp="1"/>
          </p:cNvSpPr>
          <p:nvPr>
            <p:ph type="title"/>
          </p:nvPr>
        </p:nvSpPr>
        <p:spPr>
          <a:xfrm>
            <a:off x="1035423" y="230654"/>
            <a:ext cx="10515600" cy="1325563"/>
          </a:xfrm>
        </p:spPr>
        <p:txBody>
          <a:bodyPr/>
          <a:lstStyle/>
          <a:p>
            <a:r>
              <a:rPr lang="es-EC" b="1" dirty="0">
                <a:latin typeface="Times New Roman" panose="02020603050405020304" pitchFamily="18" charset="0"/>
                <a:cs typeface="Times New Roman" panose="02020603050405020304" pitchFamily="18" charset="0"/>
              </a:rPr>
              <a:t>Memoria Virtual</a:t>
            </a:r>
          </a:p>
        </p:txBody>
      </p:sp>
      <p:sp>
        <p:nvSpPr>
          <p:cNvPr id="3" name="Marcador de contenido 2">
            <a:extLst>
              <a:ext uri="{FF2B5EF4-FFF2-40B4-BE49-F238E27FC236}">
                <a16:creationId xmlns:a16="http://schemas.microsoft.com/office/drawing/2014/main" id="{49692C9F-9F1B-471E-95B0-3DDEDF325FF0}"/>
              </a:ext>
            </a:extLst>
          </p:cNvPr>
          <p:cNvSpPr>
            <a:spLocks noGrp="1"/>
          </p:cNvSpPr>
          <p:nvPr>
            <p:ph idx="1"/>
          </p:nvPr>
        </p:nvSpPr>
        <p:spPr>
          <a:xfrm>
            <a:off x="1035423" y="1897343"/>
            <a:ext cx="9220200" cy="4351338"/>
          </a:xfrm>
        </p:spPr>
        <p:txBody>
          <a:bodyPr/>
          <a:lstStyle/>
          <a:p>
            <a:pPr marL="0" indent="0">
              <a:lnSpc>
                <a:spcPct val="107000"/>
              </a:lnSpc>
              <a:spcAft>
                <a:spcPts val="800"/>
              </a:spcAft>
              <a:buNone/>
            </a:pPr>
            <a:r>
              <a:rPr lang="es-ES" sz="2000" dirty="0">
                <a:latin typeface="Times New Roman" panose="02020603050405020304" pitchFamily="18" charset="0"/>
                <a:ea typeface="Calibri" panose="020F0502020204030204" pitchFamily="34" charset="0"/>
                <a:cs typeface="Times New Roman" panose="02020603050405020304" pitchFamily="18" charset="0"/>
              </a:rPr>
              <a:t>Memoria Virtual es el uso combinado de memoria RAM en la computadora y espacio temporero en el disco duro. Cuando la memoria RAM es baja, la memoria virtual mueve datos desde la memoria RAM a un espacio llamado archivo de paginación. </a:t>
            </a:r>
          </a:p>
          <a:p>
            <a:pPr marL="0" indent="0">
              <a:lnSpc>
                <a:spcPct val="107000"/>
              </a:lnSpc>
              <a:spcAft>
                <a:spcPts val="800"/>
              </a:spcAft>
              <a:buNone/>
            </a:pPr>
            <a:r>
              <a:rPr lang="es-ES" sz="2000" dirty="0">
                <a:latin typeface="Times New Roman" panose="02020603050405020304" pitchFamily="18" charset="0"/>
                <a:ea typeface="Calibri" panose="020F0502020204030204" pitchFamily="34" charset="0"/>
                <a:cs typeface="Times New Roman" panose="02020603050405020304" pitchFamily="18" charset="0"/>
              </a:rPr>
              <a:t>El movimiento de datos desde y hacia los archivos de paginación crea espacio en la memoria RAM para completar su tarea.</a:t>
            </a:r>
          </a:p>
          <a:p>
            <a:pPr marL="0" indent="0">
              <a:lnSpc>
                <a:spcPct val="107000"/>
              </a:lnSpc>
              <a:spcAft>
                <a:spcPts val="800"/>
              </a:spcAft>
              <a:buNone/>
            </a:pPr>
            <a:endParaRPr lang="es-EC" dirty="0"/>
          </a:p>
        </p:txBody>
      </p:sp>
    </p:spTree>
    <p:extLst>
      <p:ext uri="{BB962C8B-B14F-4D97-AF65-F5344CB8AC3E}">
        <p14:creationId xmlns:p14="http://schemas.microsoft.com/office/powerpoint/2010/main" val="2439707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F6F3EEC-2D0F-4B87-82AD-701EA8FB8D57}"/>
              </a:ext>
            </a:extLst>
          </p:cNvPr>
          <p:cNvPicPr>
            <a:picLocks noGrp="1" noChangeAspect="1"/>
          </p:cNvPicPr>
          <p:nvPr>
            <p:ph idx="1"/>
          </p:nvPr>
        </p:nvPicPr>
        <p:blipFill rotWithShape="1">
          <a:blip r:embed="rId2"/>
          <a:srcRect l="29604" t="33036" r="39918" b="25965"/>
          <a:stretch/>
        </p:blipFill>
        <p:spPr>
          <a:xfrm>
            <a:off x="1687605" y="154420"/>
            <a:ext cx="8655423" cy="6549160"/>
          </a:xfrm>
        </p:spPr>
      </p:pic>
    </p:spTree>
    <p:extLst>
      <p:ext uri="{BB962C8B-B14F-4D97-AF65-F5344CB8AC3E}">
        <p14:creationId xmlns:p14="http://schemas.microsoft.com/office/powerpoint/2010/main" val="209793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0F7186-F886-4389-BA27-0153F61FF37A}"/>
              </a:ext>
            </a:extLst>
          </p:cNvPr>
          <p:cNvSpPr>
            <a:spLocks noGrp="1"/>
          </p:cNvSpPr>
          <p:nvPr>
            <p:ph type="title"/>
          </p:nvPr>
        </p:nvSpPr>
        <p:spPr/>
        <p:txBody>
          <a:bodyPr>
            <a:normAutofit/>
          </a:bodyPr>
          <a:lstStyle/>
          <a:p>
            <a:r>
              <a:rPr lang="es-ES" b="1" dirty="0">
                <a:latin typeface="Times New Roman" panose="02020603050405020304" pitchFamily="18" charset="0"/>
                <a:cs typeface="Times New Roman" panose="02020603050405020304" pitchFamily="18" charset="0"/>
              </a:rPr>
              <a:t>Operación de la Memoria Virtual</a:t>
            </a:r>
            <a:endParaRPr lang="es-EC"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24B0B4D7-508E-465D-8C5A-A52896B56ECB}"/>
              </a:ext>
            </a:extLst>
          </p:cNvPr>
          <p:cNvSpPr>
            <a:spLocks noGrp="1"/>
          </p:cNvSpPr>
          <p:nvPr>
            <p:ph idx="1"/>
          </p:nvPr>
        </p:nvSpPr>
        <p:spPr/>
        <p:txBody>
          <a:bodyPr/>
          <a:lstStyle/>
          <a:p>
            <a:pPr marL="0" indent="0">
              <a:buNone/>
            </a:pPr>
            <a:r>
              <a:rPr lang="es-ES" dirty="0">
                <a:latin typeface="Times New Roman" panose="02020603050405020304" pitchFamily="18" charset="0"/>
                <a:cs typeface="Times New Roman" panose="02020603050405020304" pitchFamily="18" charset="0"/>
              </a:rPr>
              <a:t>Cuando se usa memoria virtual, o cuando una dirección es leída o escrita por la CPU, una parte del hardware dentro de la computadora traduce las direcciones de memoria generadas por el software (direcciones virtuales) en:</a:t>
            </a:r>
          </a:p>
          <a:p>
            <a:r>
              <a:rPr lang="es-ES" dirty="0">
                <a:latin typeface="Times New Roman" panose="02020603050405020304" pitchFamily="18" charset="0"/>
                <a:cs typeface="Times New Roman" panose="02020603050405020304" pitchFamily="18" charset="0"/>
              </a:rPr>
              <a:t>La dirección real de memoria (la dirección de memoria física).</a:t>
            </a:r>
          </a:p>
          <a:p>
            <a:r>
              <a:rPr lang="es-ES" dirty="0">
                <a:latin typeface="Times New Roman" panose="02020603050405020304" pitchFamily="18" charset="0"/>
                <a:cs typeface="Times New Roman" panose="02020603050405020304" pitchFamily="18" charset="0"/>
              </a:rPr>
              <a:t>Una indicación de que la dirección de memoria deseada no se encuentra en memoria principal (llamado excepción de memoria virtual)</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44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77C9E-6876-477F-8B66-31FD44E51E56}"/>
              </a:ext>
            </a:extLst>
          </p:cNvPr>
          <p:cNvSpPr>
            <a:spLocks noGrp="1"/>
          </p:cNvSpPr>
          <p:nvPr>
            <p:ph type="title"/>
          </p:nvPr>
        </p:nvSpPr>
        <p:spPr/>
        <p:txBody>
          <a:bodyPr/>
          <a:lstStyle/>
          <a:p>
            <a:r>
              <a:rPr lang="es-EC" b="1" dirty="0">
                <a:solidFill>
                  <a:srgbClr val="FF0000"/>
                </a:solidFill>
              </a:rPr>
              <a:t>Paginación y memoria virtual</a:t>
            </a:r>
          </a:p>
        </p:txBody>
      </p:sp>
      <p:sp>
        <p:nvSpPr>
          <p:cNvPr id="3" name="Marcador de contenido 2">
            <a:extLst>
              <a:ext uri="{FF2B5EF4-FFF2-40B4-BE49-F238E27FC236}">
                <a16:creationId xmlns:a16="http://schemas.microsoft.com/office/drawing/2014/main" id="{08C67CCD-4A8E-4577-94F0-ED095F507175}"/>
              </a:ext>
            </a:extLst>
          </p:cNvPr>
          <p:cNvSpPr>
            <a:spLocks noGrp="1"/>
          </p:cNvSpPr>
          <p:nvPr>
            <p:ph idx="1"/>
          </p:nvPr>
        </p:nvSpPr>
        <p:spPr/>
        <p:txBody>
          <a:bodyPr>
            <a:normAutofit/>
          </a:bodyPr>
          <a:lstStyle/>
          <a:p>
            <a:r>
              <a:rPr lang="es-ES" sz="2400" dirty="0">
                <a:latin typeface="Times New Roman" panose="02020603050405020304" pitchFamily="18" charset="0"/>
                <a:cs typeface="Times New Roman" panose="02020603050405020304" pitchFamily="18" charset="0"/>
              </a:rPr>
              <a:t>La memoria virtual usualmente (pero no necesariamente) es implementada usando paginación.</a:t>
            </a:r>
          </a:p>
          <a:p>
            <a:pPr marL="0" indent="0">
              <a:buNone/>
            </a:pPr>
            <a:r>
              <a:rPr lang="es-ES" sz="2400" dirty="0">
                <a:latin typeface="Times New Roman" panose="02020603050405020304" pitchFamily="18" charset="0"/>
                <a:cs typeface="Times New Roman" panose="02020603050405020304" pitchFamily="18" charset="0"/>
              </a:rPr>
              <a:t>En paginación, los bits menos significativos de la dirección de memoria virtual son preservados y usados directamente como los bits de orden menos significativos de la dirección de memoria física. Los bits más significativos son usados como una clave en una o más tablas de traducción de direcciones (llamadas tablas de paginación), para encontrar la parte restante de la dirección física buscada.</a:t>
            </a:r>
            <a:endParaRPr lang="es-E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7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95FB579-6AF2-4C7B-9CAB-0840C027C0CC}"/>
              </a:ext>
            </a:extLst>
          </p:cNvPr>
          <p:cNvSpPr txBox="1"/>
          <p:nvPr/>
        </p:nvSpPr>
        <p:spPr>
          <a:xfrm>
            <a:off x="1153551" y="1341280"/>
            <a:ext cx="9944755" cy="4534831"/>
          </a:xfrm>
          <a:prstGeom prst="rect">
            <a:avLst/>
          </a:prstGeom>
          <a:noFill/>
        </p:spPr>
        <p:txBody>
          <a:bodyPr wrap="square">
            <a:spAutoFit/>
          </a:bodyPr>
          <a:lstStyle/>
          <a:p>
            <a:pPr>
              <a:lnSpc>
                <a:spcPct val="107000"/>
              </a:lnSpc>
              <a:spcAft>
                <a:spcPts val="800"/>
              </a:spcAft>
            </a:pPr>
            <a:r>
              <a:rPr lang="es-ES" sz="3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Memoria entrelazada</a:t>
            </a:r>
            <a:endParaRPr lang="es-E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latin typeface="Arial" panose="020B0604020202020204" pitchFamily="34" charset="0"/>
                <a:ea typeface="Calibri" panose="020F0502020204030204" pitchFamily="34" charset="0"/>
                <a:cs typeface="Times New Roman" panose="02020603050405020304" pitchFamily="18" charset="0"/>
              </a:rPr>
              <a:t>La </a:t>
            </a:r>
            <a:r>
              <a:rPr lang="es-ES" sz="2800" dirty="0">
                <a:effectLst/>
                <a:latin typeface="Calibri" panose="020F0502020204030204" pitchFamily="34" charset="0"/>
                <a:ea typeface="Calibri" panose="020F0502020204030204" pitchFamily="34" charset="0"/>
                <a:cs typeface="Times New Roman" panose="02020603050405020304" pitchFamily="18" charset="0"/>
              </a:rPr>
              <a:t>memoria entrelazada </a:t>
            </a:r>
            <a:r>
              <a:rPr lang="es-ES" sz="2400" dirty="0">
                <a:effectLst/>
                <a:latin typeface="Arial" panose="020B0604020202020204" pitchFamily="34" charset="0"/>
                <a:ea typeface="Calibri" panose="020F0502020204030204" pitchFamily="34" charset="0"/>
                <a:cs typeface="Times New Roman" panose="02020603050405020304" pitchFamily="18" charset="0"/>
              </a:rPr>
              <a:t> es una técnica para la mejora del </a:t>
            </a:r>
            <a:r>
              <a:rPr lang="es-ES" sz="2400" dirty="0">
                <a:latin typeface="Arial" panose="020B0604020202020204" pitchFamily="34" charset="0"/>
                <a:ea typeface="Calibri" panose="020F0502020204030204" pitchFamily="34" charset="0"/>
                <a:cs typeface="Times New Roman" panose="02020603050405020304" pitchFamily="18" charset="0"/>
              </a:rPr>
              <a:t>ancho de banda</a:t>
            </a:r>
            <a:r>
              <a:rPr lang="es-ES" sz="2400" dirty="0">
                <a:effectLst/>
                <a:latin typeface="Arial" panose="020B0604020202020204" pitchFamily="34" charset="0"/>
                <a:ea typeface="Calibri" panose="020F0502020204030204" pitchFamily="34" charset="0"/>
                <a:cs typeface="Times New Roman" panose="02020603050405020304" pitchFamily="18" charset="0"/>
              </a:rPr>
              <a:t> de las </a:t>
            </a:r>
            <a:r>
              <a:rPr lang="es-ES" sz="2400" dirty="0">
                <a:latin typeface="Arial" panose="020B0604020202020204" pitchFamily="34" charset="0"/>
                <a:ea typeface="Calibri" panose="020F0502020204030204" pitchFamily="34" charset="0"/>
                <a:cs typeface="Times New Roman" panose="02020603050405020304" pitchFamily="18" charset="0"/>
              </a:rPr>
              <a:t>memorias volátiles</a:t>
            </a:r>
            <a:r>
              <a:rPr lang="es-ES" sz="2400" dirty="0">
                <a:effectLst/>
                <a:latin typeface="Arial" panose="020B0604020202020204" pitchFamily="34" charset="0"/>
                <a:ea typeface="Calibri" panose="020F0502020204030204" pitchFamily="34" charset="0"/>
                <a:cs typeface="Times New Roman" panose="02020603050405020304" pitchFamily="18" charset="0"/>
              </a:rPr>
              <a:t>. Consiste en dividir el </a:t>
            </a:r>
            <a:r>
              <a:rPr lang="es-ES" sz="2400" dirty="0">
                <a:latin typeface="Arial" panose="020B0604020202020204" pitchFamily="34" charset="0"/>
                <a:ea typeface="Calibri" panose="020F0502020204030204" pitchFamily="34" charset="0"/>
                <a:cs typeface="Times New Roman" panose="02020603050405020304" pitchFamily="18" charset="0"/>
              </a:rPr>
              <a:t>sistema</a:t>
            </a:r>
            <a:r>
              <a:rPr lang="es-ES" sz="2400" dirty="0">
                <a:effectLst/>
                <a:latin typeface="Arial" panose="020B0604020202020204" pitchFamily="34" charset="0"/>
                <a:ea typeface="Calibri" panose="020F0502020204030204" pitchFamily="34" charset="0"/>
                <a:cs typeface="Times New Roman" panose="02020603050405020304" pitchFamily="18" charset="0"/>
              </a:rPr>
              <a:t> de </a:t>
            </a:r>
            <a:r>
              <a:rPr lang="es-ES" sz="2400" dirty="0">
                <a:latin typeface="Arial" panose="020B0604020202020204" pitchFamily="34" charset="0"/>
                <a:ea typeface="Calibri" panose="020F0502020204030204" pitchFamily="34" charset="0"/>
                <a:cs typeface="Times New Roman" panose="02020603050405020304" pitchFamily="18" charset="0"/>
              </a:rPr>
              <a:t>memoria</a:t>
            </a:r>
            <a:r>
              <a:rPr lang="es-ES" sz="2400" dirty="0">
                <a:effectLst/>
                <a:latin typeface="Arial" panose="020B0604020202020204" pitchFamily="34" charset="0"/>
                <a:ea typeface="Calibri" panose="020F0502020204030204" pitchFamily="34" charset="0"/>
                <a:cs typeface="Times New Roman" panose="02020603050405020304" pitchFamily="18" charset="0"/>
              </a:rPr>
              <a:t> en bancos con la idea de reducir la probabilidad de que un acceso requiera esperar el tiempo de recuperación.</a:t>
            </a:r>
          </a:p>
          <a:p>
            <a:pPr>
              <a:lnSpc>
                <a:spcPct val="107000"/>
              </a:lnSpc>
              <a:spcAft>
                <a:spcPts val="800"/>
              </a:spcAft>
            </a:pPr>
            <a:r>
              <a:rPr lang="es-ES" sz="24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s-E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Para aumentar el ancho de banda de una memoria principal se puede descomponer en módulos con accesos independientes, de manera que se pueda acceder simultáneamente a una palabra de cada uno de los módulos.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826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3EBB0-EF19-42D4-BCFE-428C8DB93DC8}"/>
              </a:ext>
            </a:extLst>
          </p:cNvPr>
          <p:cNvSpPr>
            <a:spLocks noGrp="1"/>
          </p:cNvSpPr>
          <p:nvPr>
            <p:ph type="title"/>
          </p:nvPr>
        </p:nvSpPr>
        <p:spPr>
          <a:xfrm>
            <a:off x="185057" y="130320"/>
            <a:ext cx="10515600" cy="1325563"/>
          </a:xfrm>
        </p:spPr>
        <p:txBody>
          <a:bodyPr/>
          <a:lstStyle/>
          <a:p>
            <a:r>
              <a:rPr lang="es-ES" b="1" dirty="0">
                <a:latin typeface="Times New Roman" panose="02020603050405020304" pitchFamily="18" charset="0"/>
                <a:cs typeface="Times New Roman" panose="02020603050405020304" pitchFamily="18" charset="0"/>
              </a:rPr>
              <a:t>¿Que es la memoria Cache?</a:t>
            </a:r>
            <a:endParaRPr lang="es-EC"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2F2AC13-4BDE-4804-BD42-96F5E81F3B04}"/>
              </a:ext>
            </a:extLst>
          </p:cNvPr>
          <p:cNvSpPr>
            <a:spLocks noGrp="1"/>
          </p:cNvSpPr>
          <p:nvPr>
            <p:ph idx="1"/>
          </p:nvPr>
        </p:nvSpPr>
        <p:spPr>
          <a:xfrm>
            <a:off x="185057" y="1455882"/>
            <a:ext cx="5637245" cy="5010231"/>
          </a:xfrm>
        </p:spPr>
        <p:txBody>
          <a:bodyPr/>
          <a:lstStyle/>
          <a:p>
            <a:r>
              <a:rPr lang="es-EC" sz="2400" dirty="0">
                <a:solidFill>
                  <a:srgbClr val="333333"/>
                </a:solidFill>
                <a:effectLst/>
                <a:latin typeface="Times New Roman" panose="02020603050405020304" pitchFamily="18" charset="0"/>
                <a:ea typeface="Times New Roman" panose="02020603050405020304" pitchFamily="18" charset="0"/>
              </a:rPr>
              <a:t>En informática, una memoria caché es una capa de almacenamiento de datos de alta velocidad que almacena un subconjunto de datos, normalmente transitorios, de modo que las solicitudes futuras de dichos datos se atienden con mayor rapidez que si se debe acceder a los datos desde la ubicación de almacenamiento principal. El almacenamiento en caché permite reutilizar de forma eficaz los datos recuperados o procesados anteriormente.</a:t>
            </a:r>
            <a:endParaRPr lang="es-EC" sz="2400" dirty="0">
              <a:effectLst/>
              <a:latin typeface="Times New Roman" panose="02020603050405020304" pitchFamily="18" charset="0"/>
              <a:ea typeface="Times New Roman" panose="02020603050405020304" pitchFamily="18" charset="0"/>
            </a:endParaRPr>
          </a:p>
          <a:p>
            <a:pPr marL="0" indent="0">
              <a:buNone/>
            </a:pPr>
            <a:endParaRPr lang="es-EC" dirty="0"/>
          </a:p>
        </p:txBody>
      </p:sp>
      <p:pic>
        <p:nvPicPr>
          <p:cNvPr id="5" name="Imagen 4">
            <a:extLst>
              <a:ext uri="{FF2B5EF4-FFF2-40B4-BE49-F238E27FC236}">
                <a16:creationId xmlns:a16="http://schemas.microsoft.com/office/drawing/2014/main" id="{2051A676-E7C1-4E4C-8000-D91592DB1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30675"/>
            <a:ext cx="5788615" cy="3473169"/>
          </a:xfrm>
          <a:prstGeom prst="rect">
            <a:avLst/>
          </a:prstGeom>
        </p:spPr>
      </p:pic>
    </p:spTree>
    <p:extLst>
      <p:ext uri="{BB962C8B-B14F-4D97-AF65-F5344CB8AC3E}">
        <p14:creationId xmlns:p14="http://schemas.microsoft.com/office/powerpoint/2010/main" val="144379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75DB6-28D6-4A4F-8B46-D8676C0B6133}"/>
              </a:ext>
            </a:extLst>
          </p:cNvPr>
          <p:cNvSpPr>
            <a:spLocks noGrp="1"/>
          </p:cNvSpPr>
          <p:nvPr>
            <p:ph type="title"/>
          </p:nvPr>
        </p:nvSpPr>
        <p:spPr>
          <a:xfrm>
            <a:off x="2613212" y="400983"/>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Memoria principal</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F8A6D41A-9D17-4C58-B58F-0514AC4B6822}"/>
              </a:ext>
            </a:extLst>
          </p:cNvPr>
          <p:cNvPicPr>
            <a:picLocks noChangeAspect="1"/>
          </p:cNvPicPr>
          <p:nvPr/>
        </p:nvPicPr>
        <p:blipFill rotWithShape="1">
          <a:blip r:embed="rId2"/>
          <a:srcRect l="30000" t="24652" r="38383" b="50000"/>
          <a:stretch/>
        </p:blipFill>
        <p:spPr>
          <a:xfrm>
            <a:off x="1317811" y="2049275"/>
            <a:ext cx="8955741" cy="4038543"/>
          </a:xfrm>
          <a:prstGeom prst="rect">
            <a:avLst/>
          </a:prstGeom>
        </p:spPr>
      </p:pic>
    </p:spTree>
    <p:extLst>
      <p:ext uri="{BB962C8B-B14F-4D97-AF65-F5344CB8AC3E}">
        <p14:creationId xmlns:p14="http://schemas.microsoft.com/office/powerpoint/2010/main" val="307882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AA6FC-463A-41B2-8E6C-EF98D0962AB4}"/>
              </a:ext>
            </a:extLst>
          </p:cNvPr>
          <p:cNvSpPr>
            <a:spLocks noGrp="1"/>
          </p:cNvSpPr>
          <p:nvPr>
            <p:ph type="title"/>
          </p:nvPr>
        </p:nvSpPr>
        <p:spPr>
          <a:xfrm>
            <a:off x="3079378" y="-115376"/>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Memoria entrelazada</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4" name="Marcador de contenido 3" descr="Entrelazado de orden superior">
            <a:extLst>
              <a:ext uri="{FF2B5EF4-FFF2-40B4-BE49-F238E27FC236}">
                <a16:creationId xmlns:a16="http://schemas.microsoft.com/office/drawing/2014/main" id="{7C9A3CF2-C164-4903-A123-64F63F9516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612" y="1210187"/>
            <a:ext cx="7500658" cy="5446591"/>
          </a:xfrm>
          <a:prstGeom prst="rect">
            <a:avLst/>
          </a:prstGeom>
          <a:noFill/>
          <a:ln>
            <a:noFill/>
          </a:ln>
        </p:spPr>
      </p:pic>
    </p:spTree>
    <p:extLst>
      <p:ext uri="{BB962C8B-B14F-4D97-AF65-F5344CB8AC3E}">
        <p14:creationId xmlns:p14="http://schemas.microsoft.com/office/powerpoint/2010/main" val="3627978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2400FC-76E9-483B-BD73-E4588943EBCC}"/>
              </a:ext>
            </a:extLst>
          </p:cNvPr>
          <p:cNvSpPr>
            <a:spLocks noGrp="1"/>
          </p:cNvSpPr>
          <p:nvPr>
            <p:ph idx="1"/>
          </p:nvPr>
        </p:nvSpPr>
        <p:spPr>
          <a:xfrm>
            <a:off x="533400" y="938120"/>
            <a:ext cx="10515600" cy="4351338"/>
          </a:xfrm>
        </p:spPr>
        <p:txBody>
          <a:bodyPr>
            <a:normAutofit/>
          </a:bodyPr>
          <a:lstStyle/>
          <a:p>
            <a:pPr marL="0" indent="0">
              <a:buNone/>
            </a:pPr>
            <a:r>
              <a:rPr lang="es-ES" dirty="0"/>
              <a:t>Los procesadores de vector y de arquitectura paralela, con frecuencia requieren acceso simultáneo a la memoria desde 2 o más fuentes. </a:t>
            </a:r>
          </a:p>
          <a:p>
            <a:pPr marL="0" indent="0">
              <a:buNone/>
            </a:pPr>
            <a:r>
              <a:rPr lang="es-ES" dirty="0"/>
              <a:t>En lugar de usar 2 canales de memoria para acceso simultáneo, puede dividirse la memoria en varios módulos conectados a canales de direcciones y datos comunes. Un módulo de memoria es un arreglo de memoria junto con sus propios registros de datos y direcciones.</a:t>
            </a:r>
            <a:endParaRPr lang="es-EC" dirty="0"/>
          </a:p>
        </p:txBody>
      </p:sp>
    </p:spTree>
    <p:extLst>
      <p:ext uri="{BB962C8B-B14F-4D97-AF65-F5344CB8AC3E}">
        <p14:creationId xmlns:p14="http://schemas.microsoft.com/office/powerpoint/2010/main" val="248991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5F41275-9E28-478E-BE72-39570E78E948}"/>
              </a:ext>
            </a:extLst>
          </p:cNvPr>
          <p:cNvPicPr>
            <a:picLocks noChangeAspect="1"/>
          </p:cNvPicPr>
          <p:nvPr/>
        </p:nvPicPr>
        <p:blipFill rotWithShape="1">
          <a:blip r:embed="rId2"/>
          <a:srcRect l="30147" t="35948" r="33235" b="30196"/>
          <a:stretch/>
        </p:blipFill>
        <p:spPr>
          <a:xfrm>
            <a:off x="663388" y="650782"/>
            <a:ext cx="11004308" cy="5723124"/>
          </a:xfrm>
          <a:prstGeom prst="rect">
            <a:avLst/>
          </a:prstGeom>
        </p:spPr>
      </p:pic>
    </p:spTree>
    <p:extLst>
      <p:ext uri="{BB962C8B-B14F-4D97-AF65-F5344CB8AC3E}">
        <p14:creationId xmlns:p14="http://schemas.microsoft.com/office/powerpoint/2010/main" val="2051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A9538-CCB1-4C6C-B6B7-5D2CFC600943}"/>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Detección y Corrección de Errores método Hamming</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E65F9657-EF93-4AA7-A6A7-E61935E53A94}"/>
              </a:ext>
            </a:extLst>
          </p:cNvPr>
          <p:cNvSpPr>
            <a:spLocks noGrp="1"/>
          </p:cNvSpPr>
          <p:nvPr>
            <p:ph idx="1"/>
          </p:nvPr>
        </p:nvSpPr>
        <p:spPr>
          <a:xfrm>
            <a:off x="838200" y="2141537"/>
            <a:ext cx="10515600" cy="4351338"/>
          </a:xfrm>
        </p:spPr>
        <p:txBody>
          <a:bodyPr/>
          <a:lstStyle/>
          <a:p>
            <a:pPr marL="0" indent="0">
              <a:buNone/>
            </a:pPr>
            <a:r>
              <a:rPr lang="es-ES" b="0" i="0" dirty="0">
                <a:effectLst/>
                <a:latin typeface="arial" panose="020B0604020202020204" pitchFamily="34" charset="0"/>
              </a:rPr>
              <a:t>En informática, el código de Hamming es un código detector y corrector de errores que lleva el nombre de su inventor, Richard Hamming. En los datos codificados en Hamming se pueden detectar errores en un bit y corregirlos, sin embargo no se distingue entre errores de dos bits y de un bit.</a:t>
            </a:r>
            <a:endParaRPr lang="es-EC" dirty="0"/>
          </a:p>
        </p:txBody>
      </p:sp>
    </p:spTree>
    <p:extLst>
      <p:ext uri="{BB962C8B-B14F-4D97-AF65-F5344CB8AC3E}">
        <p14:creationId xmlns:p14="http://schemas.microsoft.com/office/powerpoint/2010/main" val="46958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F78A8-190D-4BFB-AE75-EAD572876EAE}"/>
              </a:ext>
            </a:extLst>
          </p:cNvPr>
          <p:cNvSpPr>
            <a:spLocks noGrp="1"/>
          </p:cNvSpPr>
          <p:nvPr>
            <p:ph type="title"/>
          </p:nvPr>
        </p:nvSpPr>
        <p:spPr>
          <a:xfrm>
            <a:off x="3177988" y="-312551"/>
            <a:ext cx="10515600" cy="1325563"/>
          </a:xfrm>
        </p:spPr>
        <p:txBody>
          <a:bodyPr/>
          <a:lstStyle/>
          <a:p>
            <a:r>
              <a:rPr lang="es-EC" dirty="0"/>
              <a:t>Código Hamming</a:t>
            </a:r>
          </a:p>
        </p:txBody>
      </p:sp>
      <p:sp>
        <p:nvSpPr>
          <p:cNvPr id="3" name="Marcador de contenido 2">
            <a:extLst>
              <a:ext uri="{FF2B5EF4-FFF2-40B4-BE49-F238E27FC236}">
                <a16:creationId xmlns:a16="http://schemas.microsoft.com/office/drawing/2014/main" id="{DF197DD3-E051-4A41-B3D1-2DF88A15FD7D}"/>
              </a:ext>
            </a:extLst>
          </p:cNvPr>
          <p:cNvSpPr>
            <a:spLocks noGrp="1"/>
          </p:cNvSpPr>
          <p:nvPr>
            <p:ph idx="1"/>
          </p:nvPr>
        </p:nvSpPr>
        <p:spPr>
          <a:xfrm>
            <a:off x="354106" y="1078800"/>
            <a:ext cx="5145740" cy="5779200"/>
          </a:xfrm>
        </p:spPr>
        <p:txBody>
          <a:bodyPr>
            <a:normAutofit/>
          </a:bodyPr>
          <a:lstStyle/>
          <a:p>
            <a:pPr marL="0" indent="0" algn="just">
              <a:buNone/>
            </a:pPr>
            <a:r>
              <a:rPr lang="es-ES" sz="1800" b="1" dirty="0"/>
              <a:t>Para entender el código de Hamming debemos tener en cuenta las siguientes normas:</a:t>
            </a:r>
          </a:p>
          <a:p>
            <a:pPr marL="0" indent="0" algn="just">
              <a:buNone/>
            </a:pPr>
            <a:r>
              <a:rPr lang="es-ES" sz="1800" dirty="0"/>
              <a:t>1. Utilizaremos como “bits de redundancia” los conocidos como “bits de paridad” para</a:t>
            </a:r>
          </a:p>
          <a:p>
            <a:pPr marL="0" indent="0" algn="just">
              <a:buNone/>
            </a:pPr>
            <a:r>
              <a:rPr lang="es-ES" sz="1800" dirty="0"/>
              <a:t>comprobar si hay errores o no (serán las pistas): “1” significa “impar”, y “0” significa “par” (el</a:t>
            </a:r>
          </a:p>
          <a:p>
            <a:pPr marL="0" indent="0" algn="just">
              <a:buNone/>
            </a:pPr>
            <a:r>
              <a:rPr lang="es-ES" sz="1800" dirty="0"/>
              <a:t>«Bit de Paridad» es la suma de “1s”; por ejemplo, la cadena de bits “1011” la suma de “1s” es</a:t>
            </a:r>
          </a:p>
          <a:p>
            <a:pPr marL="0" indent="0" algn="just">
              <a:buNone/>
            </a:pPr>
            <a:r>
              <a:rPr lang="es-ES" sz="1800" dirty="0"/>
              <a:t>3, que es impar, por lo que el bit de paridad es “1”, Si tienes curiosidad tienes2. De las anteriores selecciones el “bit de paridad” es de lo seleccionado la posición de número</a:t>
            </a:r>
          </a:p>
          <a:p>
            <a:pPr marL="0" indent="0" algn="just">
              <a:buNone/>
            </a:pPr>
            <a:r>
              <a:rPr lang="es-ES" sz="1800" dirty="0"/>
              <a:t>más pequeña (evidentemente, porque si el bit de paridad dice si es par o impar la suma de</a:t>
            </a:r>
          </a:p>
          <a:p>
            <a:pPr marL="0" indent="0" algn="just">
              <a:buNone/>
            </a:pPr>
            <a:r>
              <a:rPr lang="es-ES" sz="1800" dirty="0"/>
              <a:t>los “1s”, si se comprobara a sí mismo, entraríamos en un bucle infinito sin sentido), el resto</a:t>
            </a:r>
          </a:p>
          <a:p>
            <a:pPr marL="0" indent="0" algn="just">
              <a:buNone/>
            </a:pPr>
            <a:r>
              <a:rPr lang="es-ES" sz="1800" dirty="0"/>
              <a:t>son los bits que comprueba (que serán los que se sumen para saber si es par o impar).</a:t>
            </a:r>
            <a:endParaRPr lang="es-EC" sz="1800" dirty="0"/>
          </a:p>
        </p:txBody>
      </p:sp>
      <p:sp>
        <p:nvSpPr>
          <p:cNvPr id="4" name="Marcador de contenido 2">
            <a:extLst>
              <a:ext uri="{FF2B5EF4-FFF2-40B4-BE49-F238E27FC236}">
                <a16:creationId xmlns:a16="http://schemas.microsoft.com/office/drawing/2014/main" id="{09ED2F5C-756A-4E91-BB9F-E2DCD3634BE6}"/>
              </a:ext>
            </a:extLst>
          </p:cNvPr>
          <p:cNvSpPr txBox="1">
            <a:spLocks/>
          </p:cNvSpPr>
          <p:nvPr/>
        </p:nvSpPr>
        <p:spPr>
          <a:xfrm>
            <a:off x="7046258" y="1078800"/>
            <a:ext cx="5145741" cy="5163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3. Cada “bit de paridad” comprobará unos bits determinados, dependiendo de la posición</a:t>
            </a:r>
          </a:p>
          <a:p>
            <a:pPr marL="0" indent="0">
              <a:buNone/>
            </a:pPr>
            <a:r>
              <a:rPr lang="es-ES" sz="2000" dirty="0"/>
              <a:t>que ocupe y siguiendo las normas del siguiente ejemplo. Por ejemplo, la posición es 4, desde</a:t>
            </a:r>
          </a:p>
          <a:p>
            <a:pPr marL="0" indent="0">
              <a:buNone/>
            </a:pPr>
            <a:r>
              <a:rPr lang="es-ES" sz="2000" dirty="0"/>
              <a:t>está misma posición se seleccionarán 4, luego dejará 4 sin seleccionar, seleccionará los</a:t>
            </a:r>
          </a:p>
          <a:p>
            <a:pPr marL="0" indent="0">
              <a:buNone/>
            </a:pPr>
            <a:r>
              <a:rPr lang="es-ES" sz="2000" dirty="0"/>
              <a:t>siguientes 4, para luego dejar los siguientes 4 sin seleccionar, y así hasta el infinito. Lo</a:t>
            </a:r>
          </a:p>
          <a:p>
            <a:pPr marL="0" indent="0">
              <a:buNone/>
            </a:pPr>
            <a:r>
              <a:rPr lang="es-ES" sz="2000" dirty="0"/>
              <a:t>mismo para todas las posiciones que son potencias de dos (para la posición 1 es uno sí, uno</a:t>
            </a:r>
          </a:p>
          <a:p>
            <a:pPr marL="0" indent="0">
              <a:buNone/>
            </a:pPr>
            <a:r>
              <a:rPr lang="es-ES" sz="2000" dirty="0"/>
              <a:t>no, uno sí, uno no, </a:t>
            </a:r>
            <a:r>
              <a:rPr lang="es-ES" sz="2000" dirty="0" err="1"/>
              <a:t>etc</a:t>
            </a:r>
            <a:r>
              <a:rPr lang="es-ES" sz="2000" dirty="0"/>
              <a:t>; ¿Y para la posición 2? Dos sí, dos no, dos sí, dos no; la cuatro te la</a:t>
            </a:r>
          </a:p>
          <a:p>
            <a:pPr marL="0" indent="0">
              <a:buNone/>
            </a:pPr>
            <a:r>
              <a:rPr lang="es-ES" sz="2000" dirty="0"/>
              <a:t>he dicho antes, ¿Y para los siguientes 8, 16, 32, </a:t>
            </a:r>
            <a:r>
              <a:rPr lang="es-ES" sz="2000" dirty="0" err="1"/>
              <a:t>etc</a:t>
            </a:r>
            <a:r>
              <a:rPr lang="es-ES" sz="2000" dirty="0"/>
              <a:t>? es muy fácil).</a:t>
            </a:r>
          </a:p>
        </p:txBody>
      </p:sp>
    </p:spTree>
    <p:extLst>
      <p:ext uri="{BB962C8B-B14F-4D97-AF65-F5344CB8AC3E}">
        <p14:creationId xmlns:p14="http://schemas.microsoft.com/office/powerpoint/2010/main" val="3778948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3840B7E-77A9-43AD-B3E0-49E9459C9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188" y="149224"/>
            <a:ext cx="9641294" cy="6402323"/>
          </a:xfrm>
        </p:spPr>
      </p:pic>
    </p:spTree>
    <p:extLst>
      <p:ext uri="{BB962C8B-B14F-4D97-AF65-F5344CB8AC3E}">
        <p14:creationId xmlns:p14="http://schemas.microsoft.com/office/powerpoint/2010/main" val="3276200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D1E02FC-1C36-48F6-A7BB-4C289FA24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29562" cy="6858000"/>
          </a:xfrm>
        </p:spPr>
      </p:pic>
    </p:spTree>
    <p:extLst>
      <p:ext uri="{BB962C8B-B14F-4D97-AF65-F5344CB8AC3E}">
        <p14:creationId xmlns:p14="http://schemas.microsoft.com/office/powerpoint/2010/main" val="68532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24409-194C-49AE-BBB7-AAC46E055086}"/>
              </a:ext>
            </a:extLst>
          </p:cNvPr>
          <p:cNvSpPr>
            <a:spLocks noGrp="1"/>
          </p:cNvSpPr>
          <p:nvPr>
            <p:ph type="title"/>
          </p:nvPr>
        </p:nvSpPr>
        <p:spPr/>
        <p:txBody>
          <a:bodyPr>
            <a:normAutofit/>
          </a:bodyPr>
          <a:lstStyle/>
          <a:p>
            <a:r>
              <a:rPr lang="es-EC" sz="2800" b="1" dirty="0">
                <a:solidFill>
                  <a:srgbClr val="232F3E"/>
                </a:solidFill>
                <a:effectLst/>
                <a:latin typeface="Times New Roman" panose="02020603050405020304" pitchFamily="18" charset="0"/>
                <a:ea typeface="Calibri" panose="020F0502020204030204" pitchFamily="34" charset="0"/>
              </a:rPr>
              <a:t>¿Cómo funciona el almacenamiento en caché?</a:t>
            </a:r>
            <a:endParaRPr lang="es-EC" sz="6000" dirty="0"/>
          </a:p>
        </p:txBody>
      </p:sp>
      <p:sp>
        <p:nvSpPr>
          <p:cNvPr id="3" name="Marcador de contenido 2">
            <a:extLst>
              <a:ext uri="{FF2B5EF4-FFF2-40B4-BE49-F238E27FC236}">
                <a16:creationId xmlns:a16="http://schemas.microsoft.com/office/drawing/2014/main" id="{83E61044-0112-4671-92AE-FFE8E6A59644}"/>
              </a:ext>
            </a:extLst>
          </p:cNvPr>
          <p:cNvSpPr>
            <a:spLocks noGrp="1"/>
          </p:cNvSpPr>
          <p:nvPr>
            <p:ph idx="1"/>
          </p:nvPr>
        </p:nvSpPr>
        <p:spPr/>
        <p:txBody>
          <a:bodyPr/>
          <a:lstStyle/>
          <a:p>
            <a:pPr marL="0" indent="0">
              <a:spcAft>
                <a:spcPts val="1125"/>
              </a:spcAft>
              <a:buNone/>
            </a:pPr>
            <a:r>
              <a:rPr lang="es-EC" sz="2400" dirty="0">
                <a:solidFill>
                  <a:srgbClr val="333333"/>
                </a:solidFill>
                <a:effectLst/>
                <a:latin typeface="Times New Roman" panose="02020603050405020304" pitchFamily="18" charset="0"/>
                <a:ea typeface="Times New Roman" panose="02020603050405020304" pitchFamily="18" charset="0"/>
              </a:rPr>
              <a:t>Los datos en una memoria caché suelen almacenarse en hardware de acceso rápido, como la memoria de acceso aleatorio (RAM) y también puede utilizarse junto con un componente de software. El objetivo principal de la caché es aumentar el rendimiento de recuperación de datos para evitar tener que acceder a la capa subyacente de almacenamiento, que es más lenta.</a:t>
            </a:r>
            <a:endParaRPr lang="es-EC" sz="2400" dirty="0">
              <a:effectLst/>
              <a:latin typeface="Times New Roman" panose="02020603050405020304" pitchFamily="18" charset="0"/>
              <a:ea typeface="Times New Roman" panose="02020603050405020304" pitchFamily="18" charset="0"/>
            </a:endParaRPr>
          </a:p>
          <a:p>
            <a:pPr marL="0" indent="0">
              <a:spcBef>
                <a:spcPts val="1125"/>
              </a:spcBef>
              <a:buNone/>
            </a:pPr>
            <a:r>
              <a:rPr lang="es-EC" sz="2400" dirty="0">
                <a:solidFill>
                  <a:srgbClr val="333333"/>
                </a:solidFill>
                <a:effectLst/>
                <a:latin typeface="Times New Roman" panose="02020603050405020304" pitchFamily="18" charset="0"/>
                <a:ea typeface="Times New Roman" panose="02020603050405020304" pitchFamily="18" charset="0"/>
              </a:rPr>
              <a:t>Al intercambiar capacidad por velocidad, una memoria caché normalmente almacena un subconjunto de datos de forma transitoria, a diferencia de las bases de datos cuyos elementos suelen ser completos y duraderos.</a:t>
            </a:r>
            <a:endParaRPr lang="es-EC" sz="2400" dirty="0">
              <a:effectLst/>
              <a:latin typeface="Times New Roman" panose="02020603050405020304" pitchFamily="18" charset="0"/>
              <a:ea typeface="Times New Roman" panose="02020603050405020304" pitchFamily="18" charset="0"/>
            </a:endParaRPr>
          </a:p>
          <a:p>
            <a:pPr marL="0" indent="0">
              <a:buNone/>
            </a:pPr>
            <a:endParaRPr lang="es-EC" dirty="0"/>
          </a:p>
        </p:txBody>
      </p:sp>
    </p:spTree>
    <p:extLst>
      <p:ext uri="{BB962C8B-B14F-4D97-AF65-F5344CB8AC3E}">
        <p14:creationId xmlns:p14="http://schemas.microsoft.com/office/powerpoint/2010/main" val="403883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E436E-E658-472E-9485-C548F0A13554}"/>
              </a:ext>
            </a:extLst>
          </p:cNvPr>
          <p:cNvSpPr>
            <a:spLocks noGrp="1"/>
          </p:cNvSpPr>
          <p:nvPr>
            <p:ph type="title"/>
          </p:nvPr>
        </p:nvSpPr>
        <p:spPr/>
        <p:txBody>
          <a:bodyPr/>
          <a:lstStyle/>
          <a:p>
            <a:r>
              <a:rPr lang="es-ES" b="1" dirty="0">
                <a:latin typeface="Times New Roman" panose="02020603050405020304" pitchFamily="18" charset="0"/>
                <a:cs typeface="Times New Roman" panose="02020603050405020304" pitchFamily="18" charset="0"/>
              </a:rPr>
              <a:t>Diagrama de la memoria Cache</a:t>
            </a:r>
            <a:endParaRPr lang="es-EC" b="1" dirty="0">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FB030789-ED75-45BA-BEE3-F88780F32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157" y="1844287"/>
            <a:ext cx="9945915" cy="4351338"/>
          </a:xfrm>
        </p:spPr>
      </p:pic>
    </p:spTree>
    <p:extLst>
      <p:ext uri="{BB962C8B-B14F-4D97-AF65-F5344CB8AC3E}">
        <p14:creationId xmlns:p14="http://schemas.microsoft.com/office/powerpoint/2010/main" val="395879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A96C1-F18F-4011-A1C7-7FE08A45A351}"/>
              </a:ext>
            </a:extLst>
          </p:cNvPr>
          <p:cNvSpPr>
            <a:spLocks noGrp="1"/>
          </p:cNvSpPr>
          <p:nvPr>
            <p:ph type="title"/>
          </p:nvPr>
        </p:nvSpPr>
        <p:spPr>
          <a:xfrm>
            <a:off x="2469777" y="187137"/>
            <a:ext cx="10515600" cy="1325563"/>
          </a:xfrm>
        </p:spPr>
        <p:txBody>
          <a:bodyPr>
            <a:normAutofit/>
          </a:bodyPr>
          <a:lstStyle/>
          <a:p>
            <a:r>
              <a:rPr lang="es-EC" sz="2800" b="1" dirty="0">
                <a:effectLst/>
                <a:latin typeface="Times New Roman" panose="02020603050405020304" pitchFamily="18" charset="0"/>
                <a:ea typeface="Calibri" panose="020F0502020204030204" pitchFamily="34" charset="0"/>
                <a:cs typeface="Times New Roman" panose="02020603050405020304" pitchFamily="18" charset="0"/>
              </a:rPr>
              <a:t>Latencia</a:t>
            </a:r>
            <a:r>
              <a:rPr lang="es-EC" sz="2800" b="1" dirty="0">
                <a:latin typeface="Calibri" panose="020F0502020204030204" pitchFamily="34" charset="0"/>
                <a:ea typeface="Calibri" panose="020F0502020204030204" pitchFamily="34" charset="0"/>
                <a:cs typeface="Times New Roman" panose="02020603050405020304" pitchFamily="18" charset="0"/>
              </a:rPr>
              <a:t> y el </a:t>
            </a:r>
            <a:r>
              <a:rPr lang="es-EC" sz="2800" b="1" dirty="0">
                <a:latin typeface="Times New Roman" panose="02020603050405020304" pitchFamily="18" charset="0"/>
                <a:ea typeface="Calibri" panose="020F0502020204030204" pitchFamily="34" charset="0"/>
                <a:cs typeface="Times New Roman" panose="02020603050405020304" pitchFamily="18" charset="0"/>
              </a:rPr>
              <a:t>a</a:t>
            </a:r>
            <a:r>
              <a:rPr lang="es-EC" sz="2800" b="1" dirty="0">
                <a:effectLst/>
                <a:latin typeface="Times New Roman" panose="02020603050405020304" pitchFamily="18" charset="0"/>
                <a:ea typeface="Calibri" panose="020F0502020204030204" pitchFamily="34" charset="0"/>
                <a:cs typeface="Times New Roman" panose="02020603050405020304" pitchFamily="18" charset="0"/>
              </a:rPr>
              <a:t>ncho de banda</a:t>
            </a:r>
            <a:endParaRPr lang="es-EC" sz="6000" dirty="0"/>
          </a:p>
        </p:txBody>
      </p:sp>
      <p:sp>
        <p:nvSpPr>
          <p:cNvPr id="3" name="Marcador de contenido 2">
            <a:extLst>
              <a:ext uri="{FF2B5EF4-FFF2-40B4-BE49-F238E27FC236}">
                <a16:creationId xmlns:a16="http://schemas.microsoft.com/office/drawing/2014/main" id="{A8755DD7-529E-4C26-B710-D02BCEFCDCCA}"/>
              </a:ext>
            </a:extLst>
          </p:cNvPr>
          <p:cNvSpPr>
            <a:spLocks noGrp="1"/>
          </p:cNvSpPr>
          <p:nvPr>
            <p:ph idx="1"/>
          </p:nvPr>
        </p:nvSpPr>
        <p:spPr>
          <a:xfrm>
            <a:off x="1008529" y="1757082"/>
            <a:ext cx="9820836" cy="4080669"/>
          </a:xfrm>
        </p:spPr>
        <p:txBody>
          <a:bodyPr>
            <a:normAutofit/>
          </a:bodyPr>
          <a:lstStyle/>
          <a:p>
            <a:pPr marL="0" indent="0">
              <a:buNone/>
            </a:pPr>
            <a:r>
              <a:rPr lang="es-ES" sz="2400" b="1" dirty="0">
                <a:latin typeface="Times New Roman" panose="02020603050405020304" pitchFamily="18" charset="0"/>
                <a:cs typeface="Times New Roman" panose="02020603050405020304" pitchFamily="18" charset="0"/>
              </a:rPr>
              <a:t>Latencia: </a:t>
            </a:r>
            <a:r>
              <a:rPr lang="es-ES" sz="2000" dirty="0">
                <a:latin typeface="Times New Roman" panose="02020603050405020304" pitchFamily="18" charset="0"/>
                <a:cs typeface="Times New Roman" panose="02020603050405020304" pitchFamily="18" charset="0"/>
              </a:rPr>
              <a:t>Un recurso más grande incurre en una latencia (En redes informáticas de datos, la latencia de red es la suma de retardos temporales dentro de una red. Un retardo es producido por la demora en la propagación y transmisión de paquetes dentro de la red) significativa para el acceso, por ejemplo puede tomar cientos de ciclos de reloj para que un procesador moderno de 4 GHz llegue a tener disponible los datos de una DRAM.</a:t>
            </a:r>
          </a:p>
          <a:p>
            <a:pPr marL="0" indent="0">
              <a:buNone/>
            </a:pPr>
            <a:r>
              <a:rPr lang="es-EC" sz="2400" b="1" dirty="0">
                <a:effectLst/>
                <a:latin typeface="Times New Roman" panose="02020603050405020304" pitchFamily="18" charset="0"/>
                <a:ea typeface="Calibri" panose="020F0502020204030204" pitchFamily="34" charset="0"/>
                <a:cs typeface="Times New Roman" panose="02020603050405020304" pitchFamily="18" charset="0"/>
              </a:rPr>
              <a:t>Ancho de banda: </a:t>
            </a:r>
            <a:r>
              <a:rPr lang="es-EC" sz="2400" dirty="0">
                <a:effectLst/>
                <a:latin typeface="Times New Roman" panose="02020603050405020304" pitchFamily="18" charset="0"/>
                <a:ea typeface="Calibri" panose="020F0502020204030204" pitchFamily="34" charset="0"/>
                <a:cs typeface="Times New Roman" panose="02020603050405020304" pitchFamily="18" charset="0"/>
              </a:rPr>
              <a:t>E</a:t>
            </a: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l uso de una caché también permite un mayor rendimiento (en inglés se usa el término </a:t>
            </a:r>
            <a:r>
              <a:rPr lang="es-EC" sz="2000" dirty="0" err="1">
                <a:effectLst/>
                <a:latin typeface="Times New Roman" panose="02020603050405020304" pitchFamily="18" charset="0"/>
                <a:ea typeface="Calibri" panose="020F0502020204030204" pitchFamily="34" charset="0"/>
                <a:cs typeface="Times New Roman" panose="02020603050405020304" pitchFamily="18" charset="0"/>
              </a:rPr>
              <a:t>throughput</a:t>
            </a: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 del recurso subyacente, mediante el empaquetado de múltiples transferencias de pequeñas en solicitudes más grandes y más eficientes. </a:t>
            </a:r>
            <a:endParaRPr lang="es-EC"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s-EC" dirty="0"/>
          </a:p>
        </p:txBody>
      </p:sp>
    </p:spTree>
    <p:extLst>
      <p:ext uri="{BB962C8B-B14F-4D97-AF65-F5344CB8AC3E}">
        <p14:creationId xmlns:p14="http://schemas.microsoft.com/office/powerpoint/2010/main" val="165598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70500C20-92F3-4136-885A-B3178652EC4B}"/>
              </a:ext>
            </a:extLst>
          </p:cNvPr>
          <p:cNvPicPr>
            <a:picLocks noGrp="1" noChangeAspect="1"/>
          </p:cNvPicPr>
          <p:nvPr>
            <p:ph idx="1"/>
          </p:nvPr>
        </p:nvPicPr>
        <p:blipFill rotWithShape="1">
          <a:blip r:embed="rId2"/>
          <a:srcRect l="12221" t="27679" r="38411" b="31117"/>
          <a:stretch/>
        </p:blipFill>
        <p:spPr>
          <a:xfrm>
            <a:off x="650097" y="731465"/>
            <a:ext cx="10891806" cy="5113523"/>
          </a:xfrm>
        </p:spPr>
      </p:pic>
    </p:spTree>
    <p:extLst>
      <p:ext uri="{BB962C8B-B14F-4D97-AF65-F5344CB8AC3E}">
        <p14:creationId xmlns:p14="http://schemas.microsoft.com/office/powerpoint/2010/main" val="149437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F0D0B-BF4D-4D25-9525-CE2D96C8F970}"/>
              </a:ext>
            </a:extLst>
          </p:cNvPr>
          <p:cNvSpPr>
            <a:spLocks noGrp="1"/>
          </p:cNvSpPr>
          <p:nvPr>
            <p:ph type="title"/>
          </p:nvPr>
        </p:nvSpPr>
        <p:spPr>
          <a:xfrm>
            <a:off x="2855259" y="440062"/>
            <a:ext cx="10515600" cy="1325563"/>
          </a:xfrm>
        </p:spPr>
        <p:txBody>
          <a:bodyPr/>
          <a:lstStyle/>
          <a:p>
            <a:r>
              <a:rPr lang="es-ES" dirty="0">
                <a:latin typeface="Times New Roman" panose="02020603050405020304" pitchFamily="18" charset="0"/>
                <a:cs typeface="Times New Roman" panose="02020603050405020304" pitchFamily="18" charset="0"/>
              </a:rPr>
              <a:t>Tipos de Cache</a:t>
            </a:r>
            <a:endParaRPr lang="es-EC"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6A4A063D-F318-4DCF-ADCC-E82139E4CEDC}"/>
              </a:ext>
            </a:extLst>
          </p:cNvPr>
          <p:cNvSpPr>
            <a:spLocks noGrp="1"/>
          </p:cNvSpPr>
          <p:nvPr>
            <p:ph idx="1"/>
          </p:nvPr>
        </p:nvSpPr>
        <p:spPr>
          <a:xfrm>
            <a:off x="1573305" y="1869982"/>
            <a:ext cx="8269941" cy="4351338"/>
          </a:xfrm>
        </p:spPr>
        <p:txBody>
          <a:bodyPr>
            <a:normAutofit/>
          </a:bodyPr>
          <a:lstStyle/>
          <a:p>
            <a:pPr marL="0" indent="0">
              <a:buNone/>
            </a:pPr>
            <a:r>
              <a:rPr lang="es-ES" sz="2000" dirty="0">
                <a:latin typeface="Times New Roman" panose="02020603050405020304" pitchFamily="18" charset="0"/>
                <a:cs typeface="Times New Roman" panose="02020603050405020304" pitchFamily="18" charset="0"/>
              </a:rPr>
              <a:t>La memoria caché puede ser de dos tipos:</a:t>
            </a:r>
          </a:p>
          <a:p>
            <a:r>
              <a:rPr lang="es-ES" sz="2000" dirty="0">
                <a:latin typeface="Times New Roman" panose="02020603050405020304" pitchFamily="18" charset="0"/>
                <a:cs typeface="Times New Roman" panose="02020603050405020304" pitchFamily="18" charset="0"/>
              </a:rPr>
              <a:t>Caché de lectura: Cuando la UCP intenta realizar una operación de lectura sobre un dispositivo de memoria, principal o auxiliar (disco), antes comprueba si esa información existe ya en la memoria caché. En el caso de que así fuera, toma el dato de la memoria caché ahorrando tiempo de proceso y operaciones de entrada / salida.</a:t>
            </a:r>
          </a:p>
          <a:p>
            <a:r>
              <a:rPr lang="es-ES" sz="2000" dirty="0">
                <a:latin typeface="Times New Roman" panose="02020603050405020304" pitchFamily="18" charset="0"/>
                <a:cs typeface="Times New Roman" panose="02020603050405020304" pitchFamily="18" charset="0"/>
              </a:rPr>
              <a:t>Caché de escritura: En este tipo de caché las operaciones de escritura no se apuntan directamente sobre memoria principal, sino que se escriben en memoria caché, con lo cual la operación de entrada / salida se da por finalizada y puede continuarse con el proceso de la siguiente instrucción. Posteriormente esta información se transfiere de forma asíncrona a memoria principal.</a:t>
            </a:r>
            <a:endParaRPr lang="es-EC"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99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F38EE-05EA-4DDD-99B8-5B8301C565E3}"/>
              </a:ext>
            </a:extLst>
          </p:cNvPr>
          <p:cNvSpPr>
            <a:spLocks noGrp="1"/>
          </p:cNvSpPr>
          <p:nvPr>
            <p:ph type="title"/>
          </p:nvPr>
        </p:nvSpPr>
        <p:spPr>
          <a:xfrm>
            <a:off x="838200" y="196943"/>
            <a:ext cx="10515600" cy="1325563"/>
          </a:xfrm>
        </p:spPr>
        <p:txBody>
          <a:bodyPr>
            <a:noAutofit/>
          </a:bodyPr>
          <a:lstStyle/>
          <a:p>
            <a:r>
              <a:rPr lang="es-ES" sz="2000" b="0" i="0" dirty="0">
                <a:effectLst/>
                <a:latin typeface="Times New Roman" panose="02020603050405020304" pitchFamily="18" charset="0"/>
                <a:cs typeface="Times New Roman" panose="02020603050405020304" pitchFamily="18" charset="0"/>
              </a:rPr>
              <a:t>Hay tres tipos de caché frecuentemente usados en </a:t>
            </a:r>
            <a:r>
              <a:rPr lang="es-ES" sz="2000" dirty="0">
                <a:latin typeface="Times New Roman" panose="02020603050405020304" pitchFamily="18" charset="0"/>
                <a:cs typeface="Times New Roman" panose="02020603050405020304" pitchFamily="18" charset="0"/>
              </a:rPr>
              <a:t>computadoras personales</a:t>
            </a:r>
            <a:r>
              <a:rPr lang="es-ES" sz="2000" b="0" i="0" dirty="0">
                <a:effectLst/>
                <a:latin typeface="Times New Roman" panose="02020603050405020304" pitchFamily="18" charset="0"/>
                <a:cs typeface="Times New Roman" panose="02020603050405020304" pitchFamily="18" charset="0"/>
              </a:rPr>
              <a:t>: </a:t>
            </a:r>
            <a:r>
              <a:rPr lang="es-ES" sz="2000" dirty="0">
                <a:latin typeface="Times New Roman" panose="02020603050405020304" pitchFamily="18" charset="0"/>
                <a:cs typeface="Times New Roman" panose="02020603050405020304" pitchFamily="18" charset="0"/>
              </a:rPr>
              <a:t>caché de disco</a:t>
            </a:r>
            <a:r>
              <a:rPr lang="es-ES" sz="2000" b="0" i="0" dirty="0">
                <a:effectLst/>
                <a:latin typeface="Times New Roman" panose="02020603050405020304" pitchFamily="18" charset="0"/>
                <a:cs typeface="Times New Roman" panose="02020603050405020304" pitchFamily="18" charset="0"/>
              </a:rPr>
              <a:t>, </a:t>
            </a:r>
            <a:r>
              <a:rPr lang="es-ES" sz="2000" dirty="0">
                <a:latin typeface="Times New Roman" panose="02020603050405020304" pitchFamily="18" charset="0"/>
                <a:cs typeface="Times New Roman" panose="02020603050405020304" pitchFamily="18" charset="0"/>
              </a:rPr>
              <a:t>caché de pista</a:t>
            </a:r>
            <a:r>
              <a:rPr lang="es-ES" sz="2000" b="0" i="0" dirty="0">
                <a:effectLst/>
                <a:latin typeface="Times New Roman" panose="02020603050405020304" pitchFamily="18" charset="0"/>
                <a:cs typeface="Times New Roman" panose="02020603050405020304" pitchFamily="18" charset="0"/>
              </a:rPr>
              <a:t> y </a:t>
            </a:r>
            <a:r>
              <a:rPr lang="es-ES" sz="2000" dirty="0">
                <a:latin typeface="Times New Roman" panose="02020603050405020304" pitchFamily="18" charset="0"/>
                <a:cs typeface="Times New Roman" panose="02020603050405020304" pitchFamily="18" charset="0"/>
              </a:rPr>
              <a:t>caché web</a:t>
            </a:r>
            <a:r>
              <a:rPr lang="es-ES" sz="2000" b="0" i="0" dirty="0">
                <a:effectLst/>
                <a:latin typeface="Times New Roman" panose="02020603050405020304" pitchFamily="18" charset="0"/>
                <a:cs typeface="Times New Roman" panose="02020603050405020304" pitchFamily="18" charset="0"/>
              </a:rPr>
              <a:t>.</a:t>
            </a:r>
            <a:endParaRPr lang="es-EC" sz="20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75B5D09-BCB6-47A9-8F16-BA2D1D14E6AF}"/>
              </a:ext>
            </a:extLst>
          </p:cNvPr>
          <p:cNvSpPr>
            <a:spLocks noGrp="1"/>
          </p:cNvSpPr>
          <p:nvPr>
            <p:ph idx="1"/>
          </p:nvPr>
        </p:nvSpPr>
        <p:spPr>
          <a:xfrm>
            <a:off x="838200" y="1253331"/>
            <a:ext cx="10515600" cy="4351338"/>
          </a:xfrm>
        </p:spPr>
        <p:txBody>
          <a:bodyPr/>
          <a:lstStyle/>
          <a:p>
            <a:r>
              <a:rPr lang="es-EC" sz="2000" b="1" i="0" dirty="0">
                <a:solidFill>
                  <a:srgbClr val="000000"/>
                </a:solidFill>
                <a:effectLst/>
                <a:latin typeface="Times New Roman" panose="02020603050405020304" pitchFamily="18" charset="0"/>
                <a:cs typeface="Times New Roman" panose="02020603050405020304" pitchFamily="18" charset="0"/>
              </a:rPr>
              <a:t>Caché de disco: </a:t>
            </a:r>
            <a:r>
              <a:rPr lang="es-ES" sz="2000" b="0" i="0" dirty="0">
                <a:effectLst/>
                <a:latin typeface="Times New Roman" panose="02020603050405020304" pitchFamily="18" charset="0"/>
                <a:cs typeface="Times New Roman" panose="02020603050405020304" pitchFamily="18" charset="0"/>
              </a:rPr>
              <a:t>Es una porción de </a:t>
            </a:r>
            <a:r>
              <a:rPr lang="es-ES" sz="2000" dirty="0">
                <a:latin typeface="Times New Roman" panose="02020603050405020304" pitchFamily="18" charset="0"/>
                <a:cs typeface="Times New Roman" panose="02020603050405020304" pitchFamily="18" charset="0"/>
              </a:rPr>
              <a:t>memoria RAM</a:t>
            </a:r>
            <a:r>
              <a:rPr lang="es-ES" sz="2000" b="0" i="0" dirty="0">
                <a:effectLst/>
                <a:latin typeface="Times New Roman" panose="02020603050405020304" pitchFamily="18" charset="0"/>
                <a:cs typeface="Times New Roman" panose="02020603050405020304" pitchFamily="18" charset="0"/>
              </a:rPr>
              <a:t> asociada a un disco, con el fin de almacenar datos recientemente leídos y agilizar su carga en el caso de que sean solicitados otra vez. Puede mejorar notablemente el rendimiento de las </a:t>
            </a:r>
            <a:r>
              <a:rPr lang="es-ES" sz="2000" dirty="0">
                <a:latin typeface="Times New Roman" panose="02020603050405020304" pitchFamily="18" charset="0"/>
                <a:cs typeface="Times New Roman" panose="02020603050405020304" pitchFamily="18" charset="0"/>
              </a:rPr>
              <a:t>aplicaciones</a:t>
            </a:r>
            <a:r>
              <a:rPr lang="es-ES" sz="2000" b="0" i="0" dirty="0">
                <a:effectLst/>
                <a:latin typeface="Times New Roman" panose="02020603050405020304" pitchFamily="18" charset="0"/>
                <a:cs typeface="Times New Roman" panose="02020603050405020304" pitchFamily="18" charset="0"/>
              </a:rPr>
              <a:t>, dado que acceder a un </a:t>
            </a:r>
            <a:r>
              <a:rPr lang="es-ES" sz="2000" dirty="0">
                <a:latin typeface="Times New Roman" panose="02020603050405020304" pitchFamily="18" charset="0"/>
                <a:cs typeface="Times New Roman" panose="02020603050405020304" pitchFamily="18" charset="0"/>
              </a:rPr>
              <a:t>byte</a:t>
            </a:r>
            <a:r>
              <a:rPr lang="es-ES" sz="2000" b="0" i="0" dirty="0">
                <a:effectLst/>
                <a:latin typeface="Times New Roman" panose="02020603050405020304" pitchFamily="18" charset="0"/>
                <a:cs typeface="Times New Roman" panose="02020603050405020304" pitchFamily="18" charset="0"/>
              </a:rPr>
              <a:t> de datos en </a:t>
            </a:r>
            <a:r>
              <a:rPr lang="es-ES" sz="2000" dirty="0">
                <a:latin typeface="Times New Roman" panose="02020603050405020304" pitchFamily="18" charset="0"/>
                <a:cs typeface="Times New Roman" panose="02020603050405020304" pitchFamily="18" charset="0"/>
              </a:rPr>
              <a:t>RAM</a:t>
            </a:r>
            <a:r>
              <a:rPr lang="es-ES" sz="2000" b="0" i="0" dirty="0">
                <a:effectLst/>
                <a:latin typeface="Times New Roman" panose="02020603050405020304" pitchFamily="18" charset="0"/>
                <a:cs typeface="Times New Roman" panose="02020603050405020304" pitchFamily="18" charset="0"/>
              </a:rPr>
              <a:t> puede ser miles de veces más rápido que acceder a un </a:t>
            </a:r>
            <a:r>
              <a:rPr lang="es-ES" sz="2000" dirty="0">
                <a:latin typeface="Times New Roman" panose="02020603050405020304" pitchFamily="18" charset="0"/>
                <a:cs typeface="Times New Roman" panose="02020603050405020304" pitchFamily="18" charset="0"/>
              </a:rPr>
              <a:t>byte</a:t>
            </a:r>
            <a:r>
              <a:rPr lang="es-ES" sz="2000" b="0" i="0" dirty="0">
                <a:effectLst/>
                <a:latin typeface="Times New Roman" panose="02020603050405020304" pitchFamily="18" charset="0"/>
                <a:cs typeface="Times New Roman" panose="02020603050405020304" pitchFamily="18" charset="0"/>
              </a:rPr>
              <a:t> del disco duro.</a:t>
            </a:r>
          </a:p>
          <a:p>
            <a:pPr algn="l"/>
            <a:r>
              <a:rPr lang="es-ES" sz="2000" b="1" i="0" dirty="0">
                <a:solidFill>
                  <a:srgbClr val="000000"/>
                </a:solidFill>
                <a:effectLst/>
                <a:latin typeface="Times New Roman" panose="02020603050405020304" pitchFamily="18" charset="0"/>
                <a:cs typeface="Times New Roman" panose="02020603050405020304" pitchFamily="18" charset="0"/>
              </a:rPr>
              <a:t>Caché de pista</a:t>
            </a:r>
            <a:r>
              <a:rPr lang="es-ES" sz="2000" b="1" i="0" dirty="0">
                <a:solidFill>
                  <a:srgbClr val="54595D"/>
                </a:solidFill>
                <a:effectLst/>
                <a:latin typeface="Times New Roman" panose="02020603050405020304" pitchFamily="18" charset="0"/>
                <a:cs typeface="Times New Roman" panose="02020603050405020304" pitchFamily="18" charset="0"/>
              </a:rPr>
              <a:t>: </a:t>
            </a:r>
            <a:r>
              <a:rPr lang="es-ES" sz="2000" b="0" i="0" dirty="0">
                <a:effectLst/>
                <a:latin typeface="Times New Roman" panose="02020603050405020304" pitchFamily="18" charset="0"/>
                <a:cs typeface="Times New Roman" panose="02020603050405020304" pitchFamily="18" charset="0"/>
              </a:rPr>
              <a:t>Es una memoria de estado sólido tipo </a:t>
            </a:r>
            <a:r>
              <a:rPr lang="es-ES" sz="2000" dirty="0">
                <a:latin typeface="Times New Roman" panose="02020603050405020304" pitchFamily="18" charset="0"/>
                <a:cs typeface="Times New Roman" panose="02020603050405020304" pitchFamily="18" charset="0"/>
              </a:rPr>
              <a:t>RAM</a:t>
            </a:r>
            <a:r>
              <a:rPr lang="es-ES" sz="2000" b="0" i="0" dirty="0">
                <a:effectLst/>
                <a:latin typeface="Times New Roman" panose="02020603050405020304" pitchFamily="18" charset="0"/>
                <a:cs typeface="Times New Roman" panose="02020603050405020304" pitchFamily="18" charset="0"/>
              </a:rPr>
              <a:t> cuyo uso generalmente se limita a las </a:t>
            </a:r>
            <a:r>
              <a:rPr lang="es-ES" sz="2000" dirty="0">
                <a:latin typeface="Times New Roman" panose="02020603050405020304" pitchFamily="18" charset="0"/>
                <a:cs typeface="Times New Roman" panose="02020603050405020304" pitchFamily="18" charset="0"/>
              </a:rPr>
              <a:t>supercomputadoras</a:t>
            </a:r>
            <a:r>
              <a:rPr lang="es-ES" sz="2000" b="0" i="0" dirty="0">
                <a:effectLst/>
                <a:latin typeface="Times New Roman" panose="02020603050405020304" pitchFamily="18" charset="0"/>
                <a:cs typeface="Times New Roman" panose="02020603050405020304" pitchFamily="18" charset="0"/>
              </a:rPr>
              <a:t> por su costo tan elevado.</a:t>
            </a:r>
          </a:p>
          <a:p>
            <a:pPr algn="l"/>
            <a:r>
              <a:rPr lang="es-ES" sz="2000" b="1" i="0" dirty="0">
                <a:solidFill>
                  <a:srgbClr val="000000"/>
                </a:solidFill>
                <a:effectLst/>
                <a:latin typeface="Times New Roman" panose="02020603050405020304" pitchFamily="18" charset="0"/>
                <a:cs typeface="Times New Roman" panose="02020603050405020304" pitchFamily="18" charset="0"/>
              </a:rPr>
              <a:t>Caché web: </a:t>
            </a:r>
            <a:r>
              <a:rPr lang="es-ES" sz="2000" b="0" i="0" dirty="0">
                <a:effectLst/>
                <a:latin typeface="Times New Roman" panose="02020603050405020304" pitchFamily="18" charset="0"/>
                <a:cs typeface="Times New Roman" panose="02020603050405020304" pitchFamily="18" charset="0"/>
              </a:rPr>
              <a:t>Es la encargada de almacenar documentos web para reducir el ancho de banda consumido, la carga de los servidores y el retraso de las descargas. Existen tres tipos de caché web: </a:t>
            </a:r>
            <a:r>
              <a:rPr lang="es-ES" sz="2000" dirty="0">
                <a:latin typeface="Times New Roman" panose="02020603050405020304" pitchFamily="18" charset="0"/>
                <a:cs typeface="Times New Roman" panose="02020603050405020304" pitchFamily="18" charset="0"/>
              </a:rPr>
              <a:t>privados</a:t>
            </a:r>
            <a:r>
              <a:rPr lang="es-ES" sz="2000" b="0" i="0" dirty="0">
                <a:effectLst/>
                <a:latin typeface="Times New Roman" panose="02020603050405020304" pitchFamily="18" charset="0"/>
                <a:cs typeface="Times New Roman" panose="02020603050405020304" pitchFamily="18" charset="0"/>
              </a:rPr>
              <a:t>, que solo funcionan para un usuario; </a:t>
            </a:r>
            <a:r>
              <a:rPr lang="es-ES" sz="2000" dirty="0">
                <a:latin typeface="Times New Roman" panose="02020603050405020304" pitchFamily="18" charset="0"/>
                <a:cs typeface="Times New Roman" panose="02020603050405020304" pitchFamily="18" charset="0"/>
              </a:rPr>
              <a:t>compartidos</a:t>
            </a:r>
            <a:r>
              <a:rPr lang="es-ES" sz="2000" b="0" i="0" dirty="0">
                <a:effectLst/>
                <a:latin typeface="Times New Roman" panose="02020603050405020304" pitchFamily="18" charset="0"/>
                <a:cs typeface="Times New Roman" panose="02020603050405020304" pitchFamily="18" charset="0"/>
              </a:rPr>
              <a:t>, que sirven páginas a varios usuarios, y </a:t>
            </a:r>
            <a:r>
              <a:rPr lang="es-ES" sz="2000" dirty="0">
                <a:latin typeface="Times New Roman" panose="02020603050405020304" pitchFamily="18" charset="0"/>
                <a:cs typeface="Times New Roman" panose="02020603050405020304" pitchFamily="18" charset="0"/>
              </a:rPr>
              <a:t>pasarela</a:t>
            </a:r>
            <a:r>
              <a:rPr lang="es-ES" sz="2000" b="0" i="0" dirty="0">
                <a:effectLst/>
                <a:latin typeface="Times New Roman" panose="02020603050405020304" pitchFamily="18" charset="0"/>
                <a:cs typeface="Times New Roman" panose="02020603050405020304" pitchFamily="18" charset="0"/>
              </a:rPr>
              <a:t>, que funcionan a cargo del propio servidor original, de forma que los clientes no distinguen unos de otros.</a:t>
            </a:r>
          </a:p>
          <a:p>
            <a:pPr algn="l"/>
            <a:endParaRPr lang="es-ES" sz="2000" b="0" i="0" dirty="0">
              <a:effectLst/>
              <a:latin typeface="Times New Roman" panose="02020603050405020304" pitchFamily="18" charset="0"/>
              <a:cs typeface="Times New Roman" panose="02020603050405020304" pitchFamily="18" charset="0"/>
            </a:endParaRPr>
          </a:p>
          <a:p>
            <a:endParaRPr lang="es-EC" sz="2000" b="1" i="0" dirty="0">
              <a:effectLst/>
              <a:latin typeface="Arial" panose="020B0604020202020204" pitchFamily="34" charset="0"/>
            </a:endParaRPr>
          </a:p>
          <a:p>
            <a:pPr marL="0" indent="0">
              <a:buNone/>
            </a:pPr>
            <a:endParaRPr lang="es-EC" dirty="0"/>
          </a:p>
        </p:txBody>
      </p:sp>
    </p:spTree>
    <p:extLst>
      <p:ext uri="{BB962C8B-B14F-4D97-AF65-F5344CB8AC3E}">
        <p14:creationId xmlns:p14="http://schemas.microsoft.com/office/powerpoint/2010/main" val="213294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F72AA-0F06-4C34-BAA3-85680CD03234}"/>
              </a:ext>
            </a:extLst>
          </p:cNvPr>
          <p:cNvSpPr>
            <a:spLocks noGrp="1"/>
          </p:cNvSpPr>
          <p:nvPr>
            <p:ph type="title"/>
          </p:nvPr>
        </p:nvSpPr>
        <p:spPr>
          <a:xfrm>
            <a:off x="1134035" y="132042"/>
            <a:ext cx="10515600" cy="1325563"/>
          </a:xfrm>
        </p:spPr>
        <p:txBody>
          <a:bodyPr/>
          <a:lstStyle/>
          <a:p>
            <a:r>
              <a:rPr lang="es-EC" b="0" i="0" dirty="0">
                <a:solidFill>
                  <a:srgbClr val="000000"/>
                </a:solidFill>
                <a:effectLst/>
                <a:latin typeface="Times New Roman" panose="02020603050405020304" pitchFamily="18" charset="0"/>
                <a:cs typeface="Times New Roman" panose="02020603050405020304" pitchFamily="18" charset="0"/>
              </a:rPr>
              <a:t>Composición interna</a:t>
            </a:r>
            <a:endParaRPr lang="es-EC"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40134709-CAFE-4B25-B287-9A189A8295B5}"/>
              </a:ext>
            </a:extLst>
          </p:cNvPr>
          <p:cNvSpPr>
            <a:spLocks noGrp="1"/>
          </p:cNvSpPr>
          <p:nvPr>
            <p:ph idx="1"/>
          </p:nvPr>
        </p:nvSpPr>
        <p:spPr>
          <a:xfrm>
            <a:off x="1134035" y="1690688"/>
            <a:ext cx="9229165" cy="4198657"/>
          </a:xfrm>
        </p:spPr>
        <p:txBody>
          <a:bodyPr/>
          <a:lstStyle/>
          <a:p>
            <a:pPr marL="0" indent="0" algn="l">
              <a:buNone/>
            </a:pPr>
            <a:r>
              <a:rPr lang="es-ES" sz="2000" b="0" i="0" dirty="0">
                <a:solidFill>
                  <a:srgbClr val="202122"/>
                </a:solidFill>
                <a:effectLst/>
                <a:latin typeface="Times New Roman" panose="02020603050405020304" pitchFamily="18" charset="0"/>
                <a:cs typeface="Times New Roman" panose="02020603050405020304" pitchFamily="18" charset="0"/>
              </a:rPr>
              <a:t>Los datos en la memoria caché se alojan en distintos niveles según la frecuencia de uso que tengan. La información puede transferirse entre los distintos niveles de forma inclusiva o exclusiva:</a:t>
            </a:r>
          </a:p>
          <a:p>
            <a:pPr algn="l">
              <a:buFont typeface="Arial" panose="020B0604020202020204" pitchFamily="34" charset="0"/>
              <a:buChar char="•"/>
            </a:pPr>
            <a:r>
              <a:rPr lang="es-ES" sz="2000" b="0" i="0" dirty="0">
                <a:solidFill>
                  <a:srgbClr val="202122"/>
                </a:solidFill>
                <a:effectLst/>
                <a:latin typeface="Times New Roman" panose="02020603050405020304" pitchFamily="18" charset="0"/>
                <a:cs typeface="Times New Roman" panose="02020603050405020304" pitchFamily="18" charset="0"/>
              </a:rPr>
              <a:t>Caché inclusivo: los datos solicitados se quedan en la memoria caché de procedencia, es decir, se mantiene una copia en dos o más niveles.</a:t>
            </a:r>
          </a:p>
          <a:p>
            <a:pPr algn="l">
              <a:buFont typeface="Arial" panose="020B0604020202020204" pitchFamily="34" charset="0"/>
              <a:buChar char="•"/>
            </a:pPr>
            <a:r>
              <a:rPr lang="es-ES" sz="2000" b="0" i="0" dirty="0">
                <a:solidFill>
                  <a:srgbClr val="202122"/>
                </a:solidFill>
                <a:effectLst/>
                <a:latin typeface="Times New Roman" panose="02020603050405020304" pitchFamily="18" charset="0"/>
                <a:cs typeface="Times New Roman" panose="02020603050405020304" pitchFamily="18" charset="0"/>
              </a:rPr>
              <a:t>Caché exclusivo: los datos solicitados se eliminan de la memoria caché de procedencia una vez transferidos al nuevo nivel.</a:t>
            </a:r>
          </a:p>
          <a:p>
            <a:endParaRPr lang="es-EC" dirty="0"/>
          </a:p>
        </p:txBody>
      </p:sp>
    </p:spTree>
    <p:extLst>
      <p:ext uri="{BB962C8B-B14F-4D97-AF65-F5344CB8AC3E}">
        <p14:creationId xmlns:p14="http://schemas.microsoft.com/office/powerpoint/2010/main" val="40936693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2175</Words>
  <Application>Microsoft Office PowerPoint</Application>
  <PresentationFormat>Panorámica</PresentationFormat>
  <Paragraphs>86</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arial</vt:lpstr>
      <vt:lpstr>Calibri</vt:lpstr>
      <vt:lpstr>Calibri Light</vt:lpstr>
      <vt:lpstr>Roboto</vt:lpstr>
      <vt:lpstr>Times New Roman</vt:lpstr>
      <vt:lpstr>Tema de Office</vt:lpstr>
      <vt:lpstr>Presentación de PowerPoint</vt:lpstr>
      <vt:lpstr>¿Que es la memoria Cache?</vt:lpstr>
      <vt:lpstr>¿Cómo funciona el almacenamiento en caché?</vt:lpstr>
      <vt:lpstr>Diagrama de la memoria Cache</vt:lpstr>
      <vt:lpstr>Latencia y el ancho de banda</vt:lpstr>
      <vt:lpstr>Presentación de PowerPoint</vt:lpstr>
      <vt:lpstr>Tipos de Cache</vt:lpstr>
      <vt:lpstr>Hay tres tipos de caché frecuentemente usados en computadoras personales: caché de disco, caché de pista y caché web.</vt:lpstr>
      <vt:lpstr>Composición interna</vt:lpstr>
      <vt:lpstr>Niveles de la memoria Cache</vt:lpstr>
      <vt:lpstr>Diseño</vt:lpstr>
      <vt:lpstr>Presentación de PowerPoint</vt:lpstr>
      <vt:lpstr>Optimización</vt:lpstr>
      <vt:lpstr>Tipos de fallos</vt:lpstr>
      <vt:lpstr>Memoria Virtual</vt:lpstr>
      <vt:lpstr>Presentación de PowerPoint</vt:lpstr>
      <vt:lpstr>Operación de la Memoria Virtual</vt:lpstr>
      <vt:lpstr>Paginación y memoria virtual</vt:lpstr>
      <vt:lpstr>Presentación de PowerPoint</vt:lpstr>
      <vt:lpstr>Memoria principal</vt:lpstr>
      <vt:lpstr>Memoria entrelazada</vt:lpstr>
      <vt:lpstr>Presentación de PowerPoint</vt:lpstr>
      <vt:lpstr>Presentación de PowerPoint</vt:lpstr>
      <vt:lpstr>Detección y Corrección de Errores método Hamming</vt:lpstr>
      <vt:lpstr>Código Hamming</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dc:creator>
  <cp:lastModifiedBy>John.</cp:lastModifiedBy>
  <cp:revision>13</cp:revision>
  <dcterms:created xsi:type="dcterms:W3CDTF">2022-10-13T02:38:13Z</dcterms:created>
  <dcterms:modified xsi:type="dcterms:W3CDTF">2022-10-13T10:43:26Z</dcterms:modified>
</cp:coreProperties>
</file>