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72" r:id="rId5"/>
    <p:sldId id="273" r:id="rId6"/>
    <p:sldId id="260" r:id="rId7"/>
    <p:sldId id="274" r:id="rId8"/>
    <p:sldId id="267" r:id="rId9"/>
    <p:sldId id="275" r:id="rId10"/>
    <p:sldId id="261" r:id="rId11"/>
    <p:sldId id="276" r:id="rId12"/>
    <p:sldId id="268" r:id="rId13"/>
    <p:sldId id="277" r:id="rId14"/>
    <p:sldId id="278" r:id="rId15"/>
    <p:sldId id="281" r:id="rId16"/>
    <p:sldId id="279" r:id="rId17"/>
    <p:sldId id="280" r:id="rId18"/>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94660"/>
  </p:normalViewPr>
  <p:slideViewPr>
    <p:cSldViewPr snapToGrid="0">
      <p:cViewPr varScale="1">
        <p:scale>
          <a:sx n="85" d="100"/>
          <a:sy n="85" d="100"/>
        </p:scale>
        <p:origin x="77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073C4-2C09-4C15-9CE7-896C484A636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CBFAA1D4-EC84-4C91-BA51-88B6828CB6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0F50EFBA-5EEC-47A5-A79A-09E3BCD62360}"/>
              </a:ext>
            </a:extLst>
          </p:cNvPr>
          <p:cNvSpPr>
            <a:spLocks noGrp="1"/>
          </p:cNvSpPr>
          <p:nvPr>
            <p:ph type="dt" sz="half" idx="10"/>
          </p:nvPr>
        </p:nvSpPr>
        <p:spPr/>
        <p:txBody>
          <a:bodyPr/>
          <a:lstStyle/>
          <a:p>
            <a:fld id="{0C9B8899-1AFB-4C0A-A67F-C022490972B4}" type="datetimeFigureOut">
              <a:rPr lang="es-EC" smtClean="0"/>
              <a:t>30/8/2022</a:t>
            </a:fld>
            <a:endParaRPr lang="es-EC"/>
          </a:p>
        </p:txBody>
      </p:sp>
      <p:sp>
        <p:nvSpPr>
          <p:cNvPr id="5" name="Marcador de pie de página 4">
            <a:extLst>
              <a:ext uri="{FF2B5EF4-FFF2-40B4-BE49-F238E27FC236}">
                <a16:creationId xmlns:a16="http://schemas.microsoft.com/office/drawing/2014/main" id="{E1165ACE-F49E-412C-8207-F87C5C3F889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D9696FDD-8B01-4C4D-B98A-2AC7A89A6FED}"/>
              </a:ext>
            </a:extLst>
          </p:cNvPr>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200961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D9FF3-890A-4EA8-AF33-9E5B3C5F045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A645C76-6F64-4826-AB87-A2A2C7A9CDF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84833E86-1D56-4307-AEE0-2A9D69277548}"/>
              </a:ext>
            </a:extLst>
          </p:cNvPr>
          <p:cNvSpPr>
            <a:spLocks noGrp="1"/>
          </p:cNvSpPr>
          <p:nvPr>
            <p:ph type="dt" sz="half" idx="10"/>
          </p:nvPr>
        </p:nvSpPr>
        <p:spPr/>
        <p:txBody>
          <a:bodyPr/>
          <a:lstStyle/>
          <a:p>
            <a:fld id="{0C9B8899-1AFB-4C0A-A67F-C022490972B4}" type="datetimeFigureOut">
              <a:rPr lang="es-EC" smtClean="0"/>
              <a:t>30/8/2022</a:t>
            </a:fld>
            <a:endParaRPr lang="es-EC"/>
          </a:p>
        </p:txBody>
      </p:sp>
      <p:sp>
        <p:nvSpPr>
          <p:cNvPr id="5" name="Marcador de pie de página 4">
            <a:extLst>
              <a:ext uri="{FF2B5EF4-FFF2-40B4-BE49-F238E27FC236}">
                <a16:creationId xmlns:a16="http://schemas.microsoft.com/office/drawing/2014/main" id="{E71810C4-37F2-4D42-8574-19956FD2951D}"/>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F04EB0DD-44C4-46AB-947B-262D3C224843}"/>
              </a:ext>
            </a:extLst>
          </p:cNvPr>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2895795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746F88-4F5F-497D-8FBB-00394C77206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BB612B1F-167D-476C-A259-1B293E0D8A9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01A775EB-AC2D-4D2D-84EF-81125294B2D4}"/>
              </a:ext>
            </a:extLst>
          </p:cNvPr>
          <p:cNvSpPr>
            <a:spLocks noGrp="1"/>
          </p:cNvSpPr>
          <p:nvPr>
            <p:ph type="dt" sz="half" idx="10"/>
          </p:nvPr>
        </p:nvSpPr>
        <p:spPr/>
        <p:txBody>
          <a:bodyPr/>
          <a:lstStyle/>
          <a:p>
            <a:fld id="{0C9B8899-1AFB-4C0A-A67F-C022490972B4}" type="datetimeFigureOut">
              <a:rPr lang="es-EC" smtClean="0"/>
              <a:t>30/8/2022</a:t>
            </a:fld>
            <a:endParaRPr lang="es-EC"/>
          </a:p>
        </p:txBody>
      </p:sp>
      <p:sp>
        <p:nvSpPr>
          <p:cNvPr id="5" name="Marcador de pie de página 4">
            <a:extLst>
              <a:ext uri="{FF2B5EF4-FFF2-40B4-BE49-F238E27FC236}">
                <a16:creationId xmlns:a16="http://schemas.microsoft.com/office/drawing/2014/main" id="{A46F6ACA-D6E7-4F88-A09A-7B70DF0B89DF}"/>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2FD2CAC8-AA15-465E-804E-882856C5B8B8}"/>
              </a:ext>
            </a:extLst>
          </p:cNvPr>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318760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4C8BFE-FC85-4DC6-8680-F87FD91B9862}"/>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99AEDA2F-11F2-4C96-A6DB-6198946852E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0654D517-1E94-48B4-BB91-C834736D866B}"/>
              </a:ext>
            </a:extLst>
          </p:cNvPr>
          <p:cNvSpPr>
            <a:spLocks noGrp="1"/>
          </p:cNvSpPr>
          <p:nvPr>
            <p:ph type="dt" sz="half" idx="10"/>
          </p:nvPr>
        </p:nvSpPr>
        <p:spPr/>
        <p:txBody>
          <a:bodyPr/>
          <a:lstStyle/>
          <a:p>
            <a:fld id="{0C9B8899-1AFB-4C0A-A67F-C022490972B4}" type="datetimeFigureOut">
              <a:rPr lang="es-EC" smtClean="0"/>
              <a:t>30/8/2022</a:t>
            </a:fld>
            <a:endParaRPr lang="es-EC"/>
          </a:p>
        </p:txBody>
      </p:sp>
      <p:sp>
        <p:nvSpPr>
          <p:cNvPr id="5" name="Marcador de pie de página 4">
            <a:extLst>
              <a:ext uri="{FF2B5EF4-FFF2-40B4-BE49-F238E27FC236}">
                <a16:creationId xmlns:a16="http://schemas.microsoft.com/office/drawing/2014/main" id="{65D8D05D-A706-4DB8-BFFB-714155B476A6}"/>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76CADBA0-52D2-45E8-ACAB-556BF600A5CF}"/>
              </a:ext>
            </a:extLst>
          </p:cNvPr>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341571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27A790-9EF3-430B-8592-BDD95634995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C3B74530-A4B7-4A2A-9936-602554916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A77CB5C-4C53-46AB-81F2-17CB724F8683}"/>
              </a:ext>
            </a:extLst>
          </p:cNvPr>
          <p:cNvSpPr>
            <a:spLocks noGrp="1"/>
          </p:cNvSpPr>
          <p:nvPr>
            <p:ph type="dt" sz="half" idx="10"/>
          </p:nvPr>
        </p:nvSpPr>
        <p:spPr/>
        <p:txBody>
          <a:bodyPr/>
          <a:lstStyle/>
          <a:p>
            <a:fld id="{0C9B8899-1AFB-4C0A-A67F-C022490972B4}" type="datetimeFigureOut">
              <a:rPr lang="es-EC" smtClean="0"/>
              <a:t>30/8/2022</a:t>
            </a:fld>
            <a:endParaRPr lang="es-EC"/>
          </a:p>
        </p:txBody>
      </p:sp>
      <p:sp>
        <p:nvSpPr>
          <p:cNvPr id="5" name="Marcador de pie de página 4">
            <a:extLst>
              <a:ext uri="{FF2B5EF4-FFF2-40B4-BE49-F238E27FC236}">
                <a16:creationId xmlns:a16="http://schemas.microsoft.com/office/drawing/2014/main" id="{34A03191-DC61-431B-9A00-6E48F9CD45B4}"/>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677D9209-656E-4841-AA3E-4FA4F2555EB3}"/>
              </a:ext>
            </a:extLst>
          </p:cNvPr>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38550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68465-82DB-4E16-8386-2F050E515AE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BF16C168-42FC-45DB-95E6-90B0C98FBB1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61F6E8C0-1DF0-4E51-BCD1-B77DA795272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0BDFE093-E120-4D16-B451-3630DC49D00C}"/>
              </a:ext>
            </a:extLst>
          </p:cNvPr>
          <p:cNvSpPr>
            <a:spLocks noGrp="1"/>
          </p:cNvSpPr>
          <p:nvPr>
            <p:ph type="dt" sz="half" idx="10"/>
          </p:nvPr>
        </p:nvSpPr>
        <p:spPr/>
        <p:txBody>
          <a:bodyPr/>
          <a:lstStyle/>
          <a:p>
            <a:fld id="{0C9B8899-1AFB-4C0A-A67F-C022490972B4}" type="datetimeFigureOut">
              <a:rPr lang="es-EC" smtClean="0"/>
              <a:t>30/8/2022</a:t>
            </a:fld>
            <a:endParaRPr lang="es-EC"/>
          </a:p>
        </p:txBody>
      </p:sp>
      <p:sp>
        <p:nvSpPr>
          <p:cNvPr id="6" name="Marcador de pie de página 5">
            <a:extLst>
              <a:ext uri="{FF2B5EF4-FFF2-40B4-BE49-F238E27FC236}">
                <a16:creationId xmlns:a16="http://schemas.microsoft.com/office/drawing/2014/main" id="{9F48A041-991D-4F2A-99E6-2DBCE20BAD88}"/>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504F06B7-9714-4DE2-95BC-A6249F17CA4A}"/>
              </a:ext>
            </a:extLst>
          </p:cNvPr>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423574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ADCB37-ADDE-414A-829D-F545CD5C0EE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70F24CBD-2718-4C1A-B935-9C6300678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9174D32-3D84-4BBF-8653-D1F8EC653C8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D04B7F32-7D93-422D-AC7B-1D547C921B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A293A0E-51BA-47EE-94C1-DB01B0A6B1F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B6C56668-70C7-4A7F-A95B-04AC1C72BF23}"/>
              </a:ext>
            </a:extLst>
          </p:cNvPr>
          <p:cNvSpPr>
            <a:spLocks noGrp="1"/>
          </p:cNvSpPr>
          <p:nvPr>
            <p:ph type="dt" sz="half" idx="10"/>
          </p:nvPr>
        </p:nvSpPr>
        <p:spPr/>
        <p:txBody>
          <a:bodyPr/>
          <a:lstStyle/>
          <a:p>
            <a:fld id="{0C9B8899-1AFB-4C0A-A67F-C022490972B4}" type="datetimeFigureOut">
              <a:rPr lang="es-EC" smtClean="0"/>
              <a:t>30/8/2022</a:t>
            </a:fld>
            <a:endParaRPr lang="es-EC"/>
          </a:p>
        </p:txBody>
      </p:sp>
      <p:sp>
        <p:nvSpPr>
          <p:cNvPr id="8" name="Marcador de pie de página 7">
            <a:extLst>
              <a:ext uri="{FF2B5EF4-FFF2-40B4-BE49-F238E27FC236}">
                <a16:creationId xmlns:a16="http://schemas.microsoft.com/office/drawing/2014/main" id="{C9DDB50B-C467-4A4B-8CFA-14C76B3A55FE}"/>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22DB6623-5165-4131-9CDA-B48E347DA742}"/>
              </a:ext>
            </a:extLst>
          </p:cNvPr>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230805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151FF-B171-47C3-A03E-EB360B650D80}"/>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8F0389AE-EE18-45C5-BEF5-6FB369578F71}"/>
              </a:ext>
            </a:extLst>
          </p:cNvPr>
          <p:cNvSpPr>
            <a:spLocks noGrp="1"/>
          </p:cNvSpPr>
          <p:nvPr>
            <p:ph type="dt" sz="half" idx="10"/>
          </p:nvPr>
        </p:nvSpPr>
        <p:spPr/>
        <p:txBody>
          <a:bodyPr/>
          <a:lstStyle/>
          <a:p>
            <a:fld id="{0C9B8899-1AFB-4C0A-A67F-C022490972B4}" type="datetimeFigureOut">
              <a:rPr lang="es-EC" smtClean="0"/>
              <a:t>30/8/2022</a:t>
            </a:fld>
            <a:endParaRPr lang="es-EC"/>
          </a:p>
        </p:txBody>
      </p:sp>
      <p:sp>
        <p:nvSpPr>
          <p:cNvPr id="4" name="Marcador de pie de página 3">
            <a:extLst>
              <a:ext uri="{FF2B5EF4-FFF2-40B4-BE49-F238E27FC236}">
                <a16:creationId xmlns:a16="http://schemas.microsoft.com/office/drawing/2014/main" id="{11836561-1C60-4110-8D87-79926DC5D045}"/>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9AE91878-6BE8-416B-BE29-B276F24B7A4A}"/>
              </a:ext>
            </a:extLst>
          </p:cNvPr>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8495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8F5E900-7D2D-46B8-88A1-0BD9FFA2927C}"/>
              </a:ext>
            </a:extLst>
          </p:cNvPr>
          <p:cNvSpPr>
            <a:spLocks noGrp="1"/>
          </p:cNvSpPr>
          <p:nvPr>
            <p:ph type="dt" sz="half" idx="10"/>
          </p:nvPr>
        </p:nvSpPr>
        <p:spPr/>
        <p:txBody>
          <a:bodyPr/>
          <a:lstStyle/>
          <a:p>
            <a:fld id="{0C9B8899-1AFB-4C0A-A67F-C022490972B4}" type="datetimeFigureOut">
              <a:rPr lang="es-EC" smtClean="0"/>
              <a:t>30/8/2022</a:t>
            </a:fld>
            <a:endParaRPr lang="es-EC"/>
          </a:p>
        </p:txBody>
      </p:sp>
      <p:sp>
        <p:nvSpPr>
          <p:cNvPr id="3" name="Marcador de pie de página 2">
            <a:extLst>
              <a:ext uri="{FF2B5EF4-FFF2-40B4-BE49-F238E27FC236}">
                <a16:creationId xmlns:a16="http://schemas.microsoft.com/office/drawing/2014/main" id="{EEE8DA53-000D-4A59-A054-41719CC9CB71}"/>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13328FF5-EC6C-4630-B72A-BD7AA72E8A3A}"/>
              </a:ext>
            </a:extLst>
          </p:cNvPr>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381794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0E1B3-8BEF-49C6-A9FF-D30DC204455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E4A31196-A43C-490D-B4AF-8641F60B2B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B906DDE2-1AD4-4A71-954C-6C15A99EA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83E5482-2720-431B-BB02-497F00C95B3F}"/>
              </a:ext>
            </a:extLst>
          </p:cNvPr>
          <p:cNvSpPr>
            <a:spLocks noGrp="1"/>
          </p:cNvSpPr>
          <p:nvPr>
            <p:ph type="dt" sz="half" idx="10"/>
          </p:nvPr>
        </p:nvSpPr>
        <p:spPr/>
        <p:txBody>
          <a:bodyPr/>
          <a:lstStyle/>
          <a:p>
            <a:fld id="{0C9B8899-1AFB-4C0A-A67F-C022490972B4}" type="datetimeFigureOut">
              <a:rPr lang="es-EC" smtClean="0"/>
              <a:t>30/8/2022</a:t>
            </a:fld>
            <a:endParaRPr lang="es-EC"/>
          </a:p>
        </p:txBody>
      </p:sp>
      <p:sp>
        <p:nvSpPr>
          <p:cNvPr id="6" name="Marcador de pie de página 5">
            <a:extLst>
              <a:ext uri="{FF2B5EF4-FFF2-40B4-BE49-F238E27FC236}">
                <a16:creationId xmlns:a16="http://schemas.microsoft.com/office/drawing/2014/main" id="{4A3B45D4-9878-458D-8C5C-4DAB7D551CCA}"/>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F9DDEC56-A2D0-4E7B-A98D-B2FD35507034}"/>
              </a:ext>
            </a:extLst>
          </p:cNvPr>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228645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76EC7-F96B-4574-87FE-F65B4B35C10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86EB9378-B5BA-443C-ABCA-0C62BA52E3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67628EBD-F077-4C6A-AF50-65A4CE081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A84F29C-AB7E-432F-95AB-2AEE0CB6DD82}"/>
              </a:ext>
            </a:extLst>
          </p:cNvPr>
          <p:cNvSpPr>
            <a:spLocks noGrp="1"/>
          </p:cNvSpPr>
          <p:nvPr>
            <p:ph type="dt" sz="half" idx="10"/>
          </p:nvPr>
        </p:nvSpPr>
        <p:spPr/>
        <p:txBody>
          <a:bodyPr/>
          <a:lstStyle/>
          <a:p>
            <a:fld id="{0C9B8899-1AFB-4C0A-A67F-C022490972B4}" type="datetimeFigureOut">
              <a:rPr lang="es-EC" smtClean="0"/>
              <a:t>30/8/2022</a:t>
            </a:fld>
            <a:endParaRPr lang="es-EC"/>
          </a:p>
        </p:txBody>
      </p:sp>
      <p:sp>
        <p:nvSpPr>
          <p:cNvPr id="6" name="Marcador de pie de página 5">
            <a:extLst>
              <a:ext uri="{FF2B5EF4-FFF2-40B4-BE49-F238E27FC236}">
                <a16:creationId xmlns:a16="http://schemas.microsoft.com/office/drawing/2014/main" id="{811374E2-F470-49BA-BC66-7D01643E865A}"/>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6BE44A9D-9A4A-4080-B132-4C7573F757C5}"/>
              </a:ext>
            </a:extLst>
          </p:cNvPr>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238717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D1AE938-40DC-4E90-B7FA-25361C6E25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5C37B2E1-1629-49C3-B46B-84CDF457F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F412E274-1F36-4B07-8A0B-BC396A0C2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B8899-1AFB-4C0A-A67F-C022490972B4}" type="datetimeFigureOut">
              <a:rPr lang="es-EC" smtClean="0"/>
              <a:t>30/8/2022</a:t>
            </a:fld>
            <a:endParaRPr lang="es-EC"/>
          </a:p>
        </p:txBody>
      </p:sp>
      <p:sp>
        <p:nvSpPr>
          <p:cNvPr id="5" name="Marcador de pie de página 4">
            <a:extLst>
              <a:ext uri="{FF2B5EF4-FFF2-40B4-BE49-F238E27FC236}">
                <a16:creationId xmlns:a16="http://schemas.microsoft.com/office/drawing/2014/main" id="{195B8796-DA6D-4643-8F26-EA2EEE441D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294E6BE5-AC93-4E4A-9CAF-A6980CCE16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1DB0A-C5A2-42C3-9A05-72D1FBCD2A07}" type="slidenum">
              <a:rPr lang="es-EC" smtClean="0"/>
              <a:t>‹Nº›</a:t>
            </a:fld>
            <a:endParaRPr lang="es-EC"/>
          </a:p>
        </p:txBody>
      </p:sp>
    </p:spTree>
    <p:extLst>
      <p:ext uri="{BB962C8B-B14F-4D97-AF65-F5344CB8AC3E}">
        <p14:creationId xmlns:p14="http://schemas.microsoft.com/office/powerpoint/2010/main" val="31135866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2D99D1-405D-4C10-914A-AEC8F99CADD8}"/>
              </a:ext>
            </a:extLst>
          </p:cNvPr>
          <p:cNvSpPr>
            <a:spLocks noChangeArrowheads="1"/>
          </p:cNvSpPr>
          <p:nvPr/>
        </p:nvSpPr>
        <p:spPr bwMode="auto">
          <a:xfrm>
            <a:off x="134470" y="8337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5" name="Rectangle 4">
            <a:extLst>
              <a:ext uri="{FF2B5EF4-FFF2-40B4-BE49-F238E27FC236}">
                <a16:creationId xmlns:a16="http://schemas.microsoft.com/office/drawing/2014/main" id="{B7ADA9FF-E660-44E5-9876-0CC77F05855D}"/>
              </a:ext>
            </a:extLst>
          </p:cNvPr>
          <p:cNvSpPr>
            <a:spLocks noChangeArrowheads="1"/>
          </p:cNvSpPr>
          <p:nvPr/>
        </p:nvSpPr>
        <p:spPr bwMode="auto">
          <a:xfrm>
            <a:off x="3334321" y="349803"/>
            <a:ext cx="5523357" cy="96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UNIVERSIDAD TÉCNICA DE ESMERALDAS LUIS VARGAS TORRES</a:t>
            </a:r>
            <a:endParaRPr kumimoji="0" lang="es-ES" altLang="es-EC" sz="3600" b="0" i="0" u="none" strike="noStrike" cap="none" normalizeH="0" baseline="0" dirty="0">
              <a:ln>
                <a:noFill/>
              </a:ln>
              <a:solidFill>
                <a:schemeClr val="tx1"/>
              </a:solidFill>
              <a:effectLst/>
              <a:latin typeface="Arial Black" panose="020B0A04020102020204" pitchFamily="34" charset="0"/>
            </a:endParaRPr>
          </a:p>
        </p:txBody>
      </p:sp>
      <p:sp>
        <p:nvSpPr>
          <p:cNvPr id="6" name="Rectangle 5">
            <a:extLst>
              <a:ext uri="{FF2B5EF4-FFF2-40B4-BE49-F238E27FC236}">
                <a16:creationId xmlns:a16="http://schemas.microsoft.com/office/drawing/2014/main" id="{AEFA8997-27B8-4B34-955B-50167CA9ABCF}"/>
              </a:ext>
            </a:extLst>
          </p:cNvPr>
          <p:cNvSpPr>
            <a:spLocks noChangeArrowheads="1"/>
          </p:cNvSpPr>
          <p:nvPr/>
        </p:nvSpPr>
        <p:spPr bwMode="auto">
          <a:xfrm>
            <a:off x="1762120" y="1329258"/>
            <a:ext cx="8667757" cy="4199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FACULTAD DE INGENIERIAS</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ARQUITECTURA DEL COMPUTADOR</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TAREA # 2</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TEMA: TAXONOMIAS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DOCENTE: Ing. Henrry Rentería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INTEGRANTES: Fidel Pérez, Mirian Lema, Anthony Ganchozo</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NIVEL: 3</a:t>
            </a:r>
            <a:r>
              <a:rPr kumimoji="0" lang="es-ES" altLang="es-EC" sz="2000" b="1" i="0" u="none" strike="noStrike" cap="none" normalizeH="0" baseline="3000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ro</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PARALELO: “B”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FECHA: </a:t>
            </a:r>
            <a:r>
              <a:rPr lang="es-ES" altLang="es-EC" sz="2000" b="1" dirty="0">
                <a:latin typeface="Arial Black" panose="020B0A04020102020204" pitchFamily="34" charset="0"/>
                <a:ea typeface="Garamond" panose="02020404030301010803" pitchFamily="18" charset="0"/>
                <a:cs typeface="Garamond" panose="02020404030301010803" pitchFamily="18" charset="0"/>
              </a:rPr>
              <a:t>30</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/08/2022</a:t>
            </a:r>
            <a:endParaRPr kumimoji="0" lang="es-ES" altLang="es-EC" sz="3600" b="1" i="0" u="none" strike="noStrike" cap="none" normalizeH="0" baseline="0" dirty="0">
              <a:ln>
                <a:noFill/>
              </a:ln>
              <a:solidFill>
                <a:schemeClr val="tx1"/>
              </a:solidFill>
              <a:effectLst/>
              <a:latin typeface="Arial Black" panose="020B0A04020102020204" pitchFamily="34" charset="0"/>
            </a:endParaRPr>
          </a:p>
        </p:txBody>
      </p:sp>
      <p:pic>
        <p:nvPicPr>
          <p:cNvPr id="11" name="Imagen 10">
            <a:extLst>
              <a:ext uri="{FF2B5EF4-FFF2-40B4-BE49-F238E27FC236}">
                <a16:creationId xmlns:a16="http://schemas.microsoft.com/office/drawing/2014/main" id="{81CF9BEE-A6F4-4F03-9F8D-DB6FC33A9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564" y="236274"/>
            <a:ext cx="1282959" cy="1539551"/>
          </a:xfrm>
          <a:prstGeom prst="rect">
            <a:avLst/>
          </a:prstGeom>
        </p:spPr>
      </p:pic>
      <p:pic>
        <p:nvPicPr>
          <p:cNvPr id="13" name="Imagen 12">
            <a:extLst>
              <a:ext uri="{FF2B5EF4-FFF2-40B4-BE49-F238E27FC236}">
                <a16:creationId xmlns:a16="http://schemas.microsoft.com/office/drawing/2014/main" id="{6678FEDC-7CCC-4754-866A-354607808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956" y="259530"/>
            <a:ext cx="1601454" cy="1605576"/>
          </a:xfrm>
          <a:prstGeom prst="rect">
            <a:avLst/>
          </a:prstGeom>
        </p:spPr>
      </p:pic>
    </p:spTree>
    <p:extLst>
      <p:ext uri="{BB962C8B-B14F-4D97-AF65-F5344CB8AC3E}">
        <p14:creationId xmlns:p14="http://schemas.microsoft.com/office/powerpoint/2010/main" val="378667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DA74E-2329-44D9-879C-90D279E706CD}"/>
              </a:ext>
            </a:extLst>
          </p:cNvPr>
          <p:cNvSpPr>
            <a:spLocks noGrp="1"/>
          </p:cNvSpPr>
          <p:nvPr>
            <p:ph type="title"/>
          </p:nvPr>
        </p:nvSpPr>
        <p:spPr>
          <a:xfrm>
            <a:off x="1196606" y="167901"/>
            <a:ext cx="10515600" cy="1325563"/>
          </a:xfrm>
        </p:spPr>
        <p:txBody>
          <a:bodyPr>
            <a:normAutofit/>
          </a:bodyPr>
          <a:lstStyle/>
          <a:p>
            <a:r>
              <a:rPr lang="es-EC" sz="2800" b="1" dirty="0">
                <a:solidFill>
                  <a:srgbClr val="FF0000"/>
                </a:solidFill>
                <a:effectLst/>
                <a:latin typeface="Times New Roman" panose="02020603050405020304" pitchFamily="18" charset="0"/>
                <a:ea typeface="Times New Roman" panose="02020603050405020304" pitchFamily="18" charset="0"/>
              </a:rPr>
              <a:t>SIMD</a:t>
            </a:r>
            <a:endParaRPr lang="es-EC" sz="6000" b="1" dirty="0">
              <a:solidFill>
                <a:srgbClr val="FF0000"/>
              </a:solidFill>
            </a:endParaRPr>
          </a:p>
        </p:txBody>
      </p:sp>
      <p:sp>
        <p:nvSpPr>
          <p:cNvPr id="3" name="Marcador de contenido 2">
            <a:extLst>
              <a:ext uri="{FF2B5EF4-FFF2-40B4-BE49-F238E27FC236}">
                <a16:creationId xmlns:a16="http://schemas.microsoft.com/office/drawing/2014/main" id="{EC2F1A4B-B482-4C7A-B00D-2181FE54D43F}"/>
              </a:ext>
            </a:extLst>
          </p:cNvPr>
          <p:cNvSpPr>
            <a:spLocks noGrp="1"/>
          </p:cNvSpPr>
          <p:nvPr>
            <p:ph idx="1"/>
          </p:nvPr>
        </p:nvSpPr>
        <p:spPr>
          <a:xfrm>
            <a:off x="418322" y="1493463"/>
            <a:ext cx="6495662" cy="4790796"/>
          </a:xfrm>
        </p:spPr>
        <p:txBody>
          <a:bodyPr>
            <a:normAutofit fontScale="77500" lnSpcReduction="20000"/>
          </a:bodyPr>
          <a:lstStyle/>
          <a:p>
            <a:pPr marL="0" lvl="0" indent="0">
              <a:lnSpc>
                <a:spcPct val="100000"/>
              </a:lnSpc>
              <a:spcAft>
                <a:spcPts val="1000"/>
              </a:spcAft>
              <a:buSzPts val="1000"/>
              <a:buNone/>
              <a:tabLst>
                <a:tab pos="457200" algn="l"/>
              </a:tabLst>
            </a:pPr>
            <a:r>
              <a:rPr lang="es-EC" sz="2700" dirty="0">
                <a:effectLst/>
                <a:latin typeface="Times New Roman" panose="02020603050405020304" pitchFamily="18" charset="0"/>
                <a:ea typeface="Times New Roman" panose="02020603050405020304" pitchFamily="18" charset="0"/>
              </a:rPr>
              <a:t>SIMD (Single instruction multiple data) permite efectuar varias operaciones de cálculo con una sola instrucción.</a:t>
            </a:r>
            <a:endParaRPr lang="es-EC" sz="27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s-EC" sz="2700" dirty="0">
                <a:effectLst/>
                <a:latin typeface="Times New Roman" panose="02020603050405020304" pitchFamily="18" charset="0"/>
                <a:ea typeface="Times New Roman" panose="02020603050405020304" pitchFamily="18" charset="0"/>
              </a:rPr>
              <a:t>Las computadoras SIMD tienen una sola unidad de control y múltiples unidades funcionales. La unidad de control se encarga de enviar la misma instrucción a todas las unidades funcionales. </a:t>
            </a:r>
          </a:p>
          <a:p>
            <a:pPr marL="0" indent="0">
              <a:lnSpc>
                <a:spcPct val="115000"/>
              </a:lnSpc>
              <a:spcAft>
                <a:spcPts val="1000"/>
              </a:spcAft>
              <a:buNone/>
            </a:pPr>
            <a:r>
              <a:rPr lang="es-EC" sz="2700" dirty="0">
                <a:effectLst/>
                <a:latin typeface="Times New Roman" panose="02020603050405020304" pitchFamily="18" charset="0"/>
                <a:ea typeface="Times New Roman" panose="02020603050405020304" pitchFamily="18" charset="0"/>
              </a:rPr>
              <a:t>Cada unidad funcional trabaja sobre datos diferentes. Estos equipos son de propósito específico, es decir, son apropiados para ciertas aplicaciones particulares, como por ejemplo el procesamiento de imágenes.</a:t>
            </a:r>
            <a:endParaRPr lang="es-EC" sz="2700" dirty="0">
              <a:effectLst/>
              <a:latin typeface="Calibri" panose="020F0502020204030204" pitchFamily="34" charset="0"/>
              <a:ea typeface="Calibri" panose="020F0502020204030204" pitchFamily="34" charset="0"/>
            </a:endParaRPr>
          </a:p>
          <a:p>
            <a:pPr marL="0" indent="0">
              <a:buNone/>
            </a:pPr>
            <a:br>
              <a:rPr lang="es-EC" sz="1800" dirty="0">
                <a:effectLst/>
                <a:latin typeface="Times New Roman" panose="02020603050405020304" pitchFamily="18" charset="0"/>
                <a:ea typeface="Times New Roman" panose="02020603050405020304" pitchFamily="18" charset="0"/>
              </a:rPr>
            </a:br>
            <a:endParaRPr lang="es-EC" dirty="0"/>
          </a:p>
        </p:txBody>
      </p:sp>
      <p:pic>
        <p:nvPicPr>
          <p:cNvPr id="4" name="Imagen 3">
            <a:extLst>
              <a:ext uri="{FF2B5EF4-FFF2-40B4-BE49-F238E27FC236}">
                <a16:creationId xmlns:a16="http://schemas.microsoft.com/office/drawing/2014/main" id="{29504577-7F98-4EC2-88FC-A9EFE44B819A}"/>
              </a:ext>
            </a:extLst>
          </p:cNvPr>
          <p:cNvPicPr/>
          <p:nvPr/>
        </p:nvPicPr>
        <p:blipFill>
          <a:blip r:embed="rId2">
            <a:extLst>
              <a:ext uri="{28A0092B-C50C-407E-A947-70E740481C1C}">
                <a14:useLocalDpi xmlns:a14="http://schemas.microsoft.com/office/drawing/2010/main" val="0"/>
              </a:ext>
            </a:extLst>
          </a:blip>
          <a:stretch>
            <a:fillRect/>
          </a:stretch>
        </p:blipFill>
        <p:spPr>
          <a:xfrm>
            <a:off x="7534148" y="1325512"/>
            <a:ext cx="3550619" cy="3554398"/>
          </a:xfrm>
          <a:prstGeom prst="rect">
            <a:avLst/>
          </a:prstGeom>
        </p:spPr>
      </p:pic>
    </p:spTree>
    <p:extLst>
      <p:ext uri="{BB962C8B-B14F-4D97-AF65-F5344CB8AC3E}">
        <p14:creationId xmlns:p14="http://schemas.microsoft.com/office/powerpoint/2010/main" val="282992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449F98-3D41-4235-8A32-D68CEFBB8DB2}"/>
              </a:ext>
            </a:extLst>
          </p:cNvPr>
          <p:cNvSpPr>
            <a:spLocks noGrp="1"/>
          </p:cNvSpPr>
          <p:nvPr>
            <p:ph type="title"/>
          </p:nvPr>
        </p:nvSpPr>
        <p:spPr>
          <a:xfrm>
            <a:off x="1824318" y="302372"/>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ARQUITECTURA SIMD</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9" name="Imagen 8">
            <a:extLst>
              <a:ext uri="{FF2B5EF4-FFF2-40B4-BE49-F238E27FC236}">
                <a16:creationId xmlns:a16="http://schemas.microsoft.com/office/drawing/2014/main" id="{92D4E79D-F49F-49A6-B805-E17B617D39DB}"/>
              </a:ext>
            </a:extLst>
          </p:cNvPr>
          <p:cNvPicPr>
            <a:picLocks noChangeAspect="1"/>
          </p:cNvPicPr>
          <p:nvPr/>
        </p:nvPicPr>
        <p:blipFill rotWithShape="1">
          <a:blip r:embed="rId2"/>
          <a:srcRect l="28161" t="36551" r="35074" b="33072"/>
          <a:stretch/>
        </p:blipFill>
        <p:spPr>
          <a:xfrm>
            <a:off x="598607" y="1514903"/>
            <a:ext cx="10203863" cy="4742463"/>
          </a:xfrm>
          <a:prstGeom prst="rect">
            <a:avLst/>
          </a:prstGeom>
        </p:spPr>
      </p:pic>
    </p:spTree>
    <p:extLst>
      <p:ext uri="{BB962C8B-B14F-4D97-AF65-F5344CB8AC3E}">
        <p14:creationId xmlns:p14="http://schemas.microsoft.com/office/powerpoint/2010/main" val="348133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BBAC9E-73AA-4A09-8BD0-C0EF2036790F}"/>
              </a:ext>
            </a:extLst>
          </p:cNvPr>
          <p:cNvSpPr>
            <a:spLocks noGrp="1"/>
          </p:cNvSpPr>
          <p:nvPr>
            <p:ph type="title"/>
          </p:nvPr>
        </p:nvSpPr>
        <p:spPr>
          <a:xfrm>
            <a:off x="1099612" y="-366222"/>
            <a:ext cx="1619410" cy="1325563"/>
          </a:xfrm>
        </p:spPr>
        <p:txBody>
          <a:bodyPr>
            <a:normAutofit/>
          </a:bodyPr>
          <a:lstStyle/>
          <a:p>
            <a:r>
              <a:rPr lang="es-EC" sz="2800" b="1" dirty="0">
                <a:solidFill>
                  <a:srgbClr val="FF0000"/>
                </a:solidFill>
                <a:effectLst/>
                <a:latin typeface="Times New Roman" panose="02020603050405020304" pitchFamily="18" charset="0"/>
                <a:ea typeface="Calibri" panose="020F0502020204030204" pitchFamily="34" charset="0"/>
              </a:rPr>
              <a:t>MIMD</a:t>
            </a:r>
            <a:endParaRPr lang="es-EC" sz="6000" b="1" dirty="0">
              <a:solidFill>
                <a:srgbClr val="FF0000"/>
              </a:solidFill>
            </a:endParaRPr>
          </a:p>
        </p:txBody>
      </p:sp>
      <p:sp>
        <p:nvSpPr>
          <p:cNvPr id="3" name="Marcador de contenido 2">
            <a:extLst>
              <a:ext uri="{FF2B5EF4-FFF2-40B4-BE49-F238E27FC236}">
                <a16:creationId xmlns:a16="http://schemas.microsoft.com/office/drawing/2014/main" id="{3671EE7F-77AF-49BF-A96C-A70B1BC39923}"/>
              </a:ext>
            </a:extLst>
          </p:cNvPr>
          <p:cNvSpPr>
            <a:spLocks noGrp="1"/>
          </p:cNvSpPr>
          <p:nvPr>
            <p:ph idx="1"/>
          </p:nvPr>
        </p:nvSpPr>
        <p:spPr>
          <a:xfrm>
            <a:off x="1099613" y="959341"/>
            <a:ext cx="5991470" cy="5226306"/>
          </a:xfrm>
        </p:spPr>
        <p:txBody>
          <a:bodyPr>
            <a:normAutofit/>
          </a:bodyPr>
          <a:lstStyle/>
          <a:p>
            <a:pPr marL="0" indent="0">
              <a:buNone/>
            </a:pPr>
            <a:r>
              <a:rPr lang="es-ES" sz="2000" dirty="0">
                <a:latin typeface="Times New Roman" panose="02020603050405020304" pitchFamily="18" charset="0"/>
                <a:cs typeface="Times New Roman" panose="02020603050405020304" pitchFamily="18" charset="0"/>
              </a:rPr>
              <a:t>E</a:t>
            </a:r>
            <a:r>
              <a:rPr lang="es-ES" sz="2000" b="0" i="0" dirty="0">
                <a:effectLst/>
                <a:latin typeface="Times New Roman" panose="02020603050405020304" pitchFamily="18" charset="0"/>
                <a:cs typeface="Times New Roman" panose="02020603050405020304" pitchFamily="18" charset="0"/>
              </a:rPr>
              <a:t>s una técnica empleada para lograr </a:t>
            </a:r>
            <a:r>
              <a:rPr lang="es-ES" sz="2000" dirty="0">
                <a:latin typeface="Times New Roman" panose="02020603050405020304" pitchFamily="18" charset="0"/>
                <a:cs typeface="Times New Roman" panose="02020603050405020304" pitchFamily="18" charset="0"/>
              </a:rPr>
              <a:t>paralelismo</a:t>
            </a:r>
            <a:r>
              <a:rPr lang="es-ES" sz="2000" b="0" i="0" dirty="0">
                <a:effectLst/>
                <a:latin typeface="Times New Roman" panose="02020603050405020304" pitchFamily="18" charset="0"/>
                <a:cs typeface="Times New Roman" panose="02020603050405020304" pitchFamily="18" charset="0"/>
              </a:rPr>
              <a:t>. Las máquinas que usan MIMD tienen un número de procesadores que funcionan de manera asíncrona e independiente. En cualquier momento, cualquier procesador puede ejecutar diferentes instrucciones sobre distintos datos. </a:t>
            </a:r>
          </a:p>
          <a:p>
            <a:pPr marL="0" indent="0">
              <a:buNone/>
            </a:pPr>
            <a:r>
              <a:rPr lang="es-ES" sz="2000" b="0" i="0" dirty="0">
                <a:effectLst/>
                <a:latin typeface="Times New Roman" panose="02020603050405020304" pitchFamily="18" charset="0"/>
                <a:cs typeface="Times New Roman" panose="02020603050405020304" pitchFamily="18" charset="0"/>
              </a:rPr>
              <a:t>La arquitectura MIMD pueden utilizarse en una amplia gama de aplicaciones como el </a:t>
            </a:r>
            <a:r>
              <a:rPr lang="es-ES" sz="2000" dirty="0">
                <a:latin typeface="Times New Roman" panose="02020603050405020304" pitchFamily="18" charset="0"/>
                <a:cs typeface="Times New Roman" panose="02020603050405020304" pitchFamily="18" charset="0"/>
              </a:rPr>
              <a:t>diseño asistido</a:t>
            </a:r>
            <a:r>
              <a:rPr lang="es-ES" sz="2000" b="0" i="0" dirty="0">
                <a:effectLst/>
                <a:latin typeface="Times New Roman" panose="02020603050405020304" pitchFamily="18" charset="0"/>
                <a:cs typeface="Times New Roman" panose="02020603050405020304" pitchFamily="18" charset="0"/>
              </a:rPr>
              <a:t>, </a:t>
            </a:r>
            <a:r>
              <a:rPr lang="es-ES" sz="2000" dirty="0">
                <a:latin typeface="Times New Roman" panose="02020603050405020304" pitchFamily="18" charset="0"/>
                <a:cs typeface="Times New Roman" panose="02020603050405020304" pitchFamily="18" charset="0"/>
              </a:rPr>
              <a:t>simulación</a:t>
            </a:r>
            <a:r>
              <a:rPr lang="es-ES" sz="2000" b="0" i="0" dirty="0">
                <a:effectLst/>
                <a:latin typeface="Times New Roman" panose="02020603050405020304" pitchFamily="18" charset="0"/>
                <a:cs typeface="Times New Roman" panose="02020603050405020304" pitchFamily="18" charset="0"/>
              </a:rPr>
              <a:t>, </a:t>
            </a:r>
            <a:r>
              <a:rPr lang="es-ES" sz="2000" dirty="0">
                <a:latin typeface="Times New Roman" panose="02020603050405020304" pitchFamily="18" charset="0"/>
                <a:cs typeface="Times New Roman" panose="02020603050405020304" pitchFamily="18" charset="0"/>
              </a:rPr>
              <a:t>modelado</a:t>
            </a:r>
            <a:r>
              <a:rPr lang="es-ES" sz="2000" b="0" i="0" dirty="0">
                <a:effectLst/>
                <a:latin typeface="Times New Roman" panose="02020603050405020304" pitchFamily="18" charset="0"/>
                <a:cs typeface="Times New Roman" panose="02020603050405020304" pitchFamily="18" charset="0"/>
              </a:rPr>
              <a:t> y en </a:t>
            </a:r>
            <a:r>
              <a:rPr lang="es-ES" sz="2000" dirty="0">
                <a:latin typeface="Times New Roman" panose="02020603050405020304" pitchFamily="18" charset="0"/>
                <a:cs typeface="Times New Roman" panose="02020603050405020304" pitchFamily="18" charset="0"/>
              </a:rPr>
              <a:t>interruptores</a:t>
            </a:r>
            <a:r>
              <a:rPr lang="es-ES" sz="2000" b="0" i="0" dirty="0">
                <a:effectLst/>
                <a:latin typeface="Times New Roman" panose="02020603050405020304" pitchFamily="18" charset="0"/>
                <a:cs typeface="Times New Roman" panose="02020603050405020304" pitchFamily="18" charset="0"/>
              </a:rPr>
              <a:t>. </a:t>
            </a:r>
          </a:p>
          <a:p>
            <a:pPr marL="0" indent="0">
              <a:buNone/>
            </a:pPr>
            <a:r>
              <a:rPr lang="es-ES" sz="2000" b="0" i="0" dirty="0">
                <a:effectLst/>
                <a:latin typeface="Times New Roman" panose="02020603050405020304" pitchFamily="18" charset="0"/>
                <a:cs typeface="Times New Roman" panose="02020603050405020304" pitchFamily="18" charset="0"/>
              </a:rPr>
              <a:t>Las computadoras MIMD pueden categorizarse por tener </a:t>
            </a:r>
            <a:r>
              <a:rPr lang="es-ES" sz="2000" dirty="0">
                <a:latin typeface="Times New Roman" panose="02020603050405020304" pitchFamily="18" charset="0"/>
                <a:cs typeface="Times New Roman" panose="02020603050405020304" pitchFamily="18" charset="0"/>
              </a:rPr>
              <a:t>memoria</a:t>
            </a:r>
            <a:r>
              <a:rPr lang="es-ES" sz="2000" b="0" i="0" dirty="0">
                <a:effectLst/>
                <a:latin typeface="Times New Roman" panose="02020603050405020304" pitchFamily="18" charset="0"/>
                <a:cs typeface="Times New Roman" panose="02020603050405020304" pitchFamily="18" charset="0"/>
              </a:rPr>
              <a:t> compartida o distribuida, clasificación que se basa en cómo el procesador MIMD accede a la memoria. La memoria compartida de las máquinas puede estar basada en </a:t>
            </a:r>
            <a:r>
              <a:rPr lang="es-ES" sz="2000" dirty="0">
                <a:latin typeface="Times New Roman" panose="02020603050405020304" pitchFamily="18" charset="0"/>
                <a:cs typeface="Times New Roman" panose="02020603050405020304" pitchFamily="18" charset="0"/>
              </a:rPr>
              <a:t>buses</a:t>
            </a:r>
            <a:r>
              <a:rPr lang="es-ES" sz="2000" b="0" i="0" dirty="0">
                <a:effectLst/>
                <a:latin typeface="Times New Roman" panose="02020603050405020304" pitchFamily="18" charset="0"/>
                <a:cs typeface="Times New Roman" panose="02020603050405020304" pitchFamily="18" charset="0"/>
              </a:rPr>
              <a:t>, extensiones, o de tipo jerárquico. Las máquinas con memoria distribuida pueden tener esquemas de interconexión en hipercubo o </a:t>
            </a:r>
            <a:r>
              <a:rPr lang="es-ES" sz="2000" dirty="0">
                <a:latin typeface="Times New Roman" panose="02020603050405020304" pitchFamily="18" charset="0"/>
                <a:cs typeface="Times New Roman" panose="02020603050405020304" pitchFamily="18" charset="0"/>
              </a:rPr>
              <a:t>malla</a:t>
            </a:r>
            <a:r>
              <a:rPr lang="es-ES" sz="2000" b="0" i="0" dirty="0">
                <a:effectLst/>
                <a:latin typeface="Times New Roman" panose="02020603050405020304" pitchFamily="18" charset="0"/>
                <a:cs typeface="Times New Roman" panose="02020603050405020304" pitchFamily="18" charset="0"/>
              </a:rPr>
              <a:t>.</a:t>
            </a:r>
            <a:endParaRPr lang="es-EC" sz="2000" dirty="0">
              <a:latin typeface="Times New Roman" panose="02020603050405020304" pitchFamily="18" charset="0"/>
              <a:cs typeface="Times New Roman" panose="02020603050405020304" pitchFamily="18" charset="0"/>
            </a:endParaRPr>
          </a:p>
        </p:txBody>
      </p:sp>
      <p:pic>
        <p:nvPicPr>
          <p:cNvPr id="7" name="Imagen 6">
            <a:extLst>
              <a:ext uri="{FF2B5EF4-FFF2-40B4-BE49-F238E27FC236}">
                <a16:creationId xmlns:a16="http://schemas.microsoft.com/office/drawing/2014/main" id="{48D33B4A-253A-4E07-8946-060034DA741E}"/>
              </a:ext>
            </a:extLst>
          </p:cNvPr>
          <p:cNvPicPr/>
          <p:nvPr/>
        </p:nvPicPr>
        <p:blipFill>
          <a:blip r:embed="rId2">
            <a:extLst>
              <a:ext uri="{28A0092B-C50C-407E-A947-70E740481C1C}">
                <a14:useLocalDpi xmlns:a14="http://schemas.microsoft.com/office/drawing/2010/main" val="0"/>
              </a:ext>
            </a:extLst>
          </a:blip>
          <a:stretch>
            <a:fillRect/>
          </a:stretch>
        </p:blipFill>
        <p:spPr>
          <a:xfrm>
            <a:off x="7237207" y="1073971"/>
            <a:ext cx="4578275" cy="4528969"/>
          </a:xfrm>
          <a:prstGeom prst="rect">
            <a:avLst/>
          </a:prstGeom>
        </p:spPr>
      </p:pic>
    </p:spTree>
    <p:extLst>
      <p:ext uri="{BB962C8B-B14F-4D97-AF65-F5344CB8AC3E}">
        <p14:creationId xmlns:p14="http://schemas.microsoft.com/office/powerpoint/2010/main" val="1169975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87B0E-731B-4E27-A8A1-C0BD5B8017E5}"/>
              </a:ext>
            </a:extLst>
          </p:cNvPr>
          <p:cNvSpPr>
            <a:spLocks noGrp="1"/>
          </p:cNvSpPr>
          <p:nvPr>
            <p:ph type="title"/>
          </p:nvPr>
        </p:nvSpPr>
        <p:spPr>
          <a:xfrm>
            <a:off x="1676400" y="0"/>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ARQUITECTURA MIMD </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EDB45FA6-BCD2-423F-8904-291EB5600F7E}"/>
              </a:ext>
            </a:extLst>
          </p:cNvPr>
          <p:cNvPicPr>
            <a:picLocks noGrp="1" noChangeAspect="1"/>
          </p:cNvPicPr>
          <p:nvPr>
            <p:ph idx="1"/>
          </p:nvPr>
        </p:nvPicPr>
        <p:blipFill rotWithShape="1">
          <a:blip r:embed="rId2"/>
          <a:srcRect l="25896" t="40452" r="34703" b="17313"/>
          <a:stretch/>
        </p:blipFill>
        <p:spPr>
          <a:xfrm>
            <a:off x="681317" y="995080"/>
            <a:ext cx="9337287" cy="5629838"/>
          </a:xfrm>
        </p:spPr>
      </p:pic>
    </p:spTree>
    <p:extLst>
      <p:ext uri="{BB962C8B-B14F-4D97-AF65-F5344CB8AC3E}">
        <p14:creationId xmlns:p14="http://schemas.microsoft.com/office/powerpoint/2010/main" val="59378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34F374-7E64-45AA-87F3-9DF4FC98B0C3}"/>
              </a:ext>
            </a:extLst>
          </p:cNvPr>
          <p:cNvSpPr>
            <a:spLocks noGrp="1"/>
          </p:cNvSpPr>
          <p:nvPr>
            <p:ph type="title"/>
          </p:nvPr>
        </p:nvSpPr>
        <p:spPr>
          <a:xfrm>
            <a:off x="2487705" y="309376"/>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COMPUTADOR MTMD</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9A7806B-F090-405F-BDAE-08B029E3A0F3}"/>
              </a:ext>
            </a:extLst>
          </p:cNvPr>
          <p:cNvSpPr>
            <a:spLocks noGrp="1"/>
          </p:cNvSpPr>
          <p:nvPr>
            <p:ph idx="1"/>
          </p:nvPr>
        </p:nvSpPr>
        <p:spPr>
          <a:xfrm>
            <a:off x="1734672" y="2054599"/>
            <a:ext cx="8216153" cy="4351338"/>
          </a:xfrm>
        </p:spPr>
        <p:txBody>
          <a:bodyPr/>
          <a:lstStyle/>
          <a:p>
            <a:pPr marL="0" indent="0" algn="just" rtl="0">
              <a:lnSpc>
                <a:spcPct val="100000"/>
              </a:lnSpc>
              <a:spcBef>
                <a:spcPts val="0"/>
              </a:spcBef>
              <a:spcAft>
                <a:spcPts val="0"/>
              </a:spcAft>
              <a:buNone/>
            </a:pPr>
            <a:r>
              <a:rPr lang="es-ES" sz="1800" b="0" i="0" u="none" strike="noStrike" dirty="0">
                <a:solidFill>
                  <a:srgbClr val="000000"/>
                </a:solidFill>
                <a:effectLst/>
                <a:latin typeface="Times New Roman" panose="02020603050405020304" pitchFamily="18" charset="0"/>
                <a:cs typeface="Times New Roman" panose="02020603050405020304" pitchFamily="18" charset="0"/>
              </a:rPr>
              <a:t>Estos computadores surgen como una extensión a la clasificación de Flynn, algo restringida al contemplar la ejecución sólo a nivel de instrucciones. Múltiples Tareas con Múltiples Flujos de Datos.</a:t>
            </a:r>
            <a:endParaRPr lang="es-ES" sz="1800" i="0" u="none" strike="noStrike" dirty="0">
              <a:solidFill>
                <a:srgbClr val="000000"/>
              </a:solidFill>
              <a:latin typeface="Times New Roman" panose="02020603050405020304" pitchFamily="18" charset="0"/>
              <a:cs typeface="Times New Roman" panose="02020603050405020304" pitchFamily="18" charset="0"/>
            </a:endParaRPr>
          </a:p>
          <a:p>
            <a:pPr marL="0" indent="0" algn="just" rtl="0">
              <a:lnSpc>
                <a:spcPct val="100000"/>
              </a:lnSpc>
              <a:spcBef>
                <a:spcPts val="0"/>
              </a:spcBef>
              <a:spcAft>
                <a:spcPts val="0"/>
              </a:spcAft>
              <a:buNone/>
            </a:pPr>
            <a:br>
              <a:rPr lang="es-ES" b="0" dirty="0">
                <a:effectLst/>
                <a:latin typeface="Times New Roman" panose="02020603050405020304" pitchFamily="18" charset="0"/>
                <a:cs typeface="Times New Roman" panose="02020603050405020304" pitchFamily="18" charset="0"/>
              </a:rPr>
            </a:br>
            <a:r>
              <a:rPr lang="es-ES" sz="1800" b="0" i="0" u="none" strike="noStrike" dirty="0">
                <a:solidFill>
                  <a:srgbClr val="000000"/>
                </a:solidFill>
                <a:effectLst/>
                <a:latin typeface="Times New Roman" panose="02020603050405020304" pitchFamily="18" charset="0"/>
                <a:cs typeface="Times New Roman" panose="02020603050405020304" pitchFamily="18" charset="0"/>
              </a:rPr>
              <a:t>Son como los computadores MIMD, la única diferencia es la tarea que se aplica a cada Unidad de Proceso. Estos computadores son capaces de ejecutar concurrentemente un número determinado de tareas, cada una con su propio conjunto de datos.</a:t>
            </a:r>
            <a:endParaRPr lang="es-ES" b="0" dirty="0">
              <a:effectLst/>
              <a:latin typeface="Times New Roman" panose="02020603050405020304" pitchFamily="18" charset="0"/>
              <a:cs typeface="Times New Roman" panose="02020603050405020304" pitchFamily="18" charset="0"/>
            </a:endParaRPr>
          </a:p>
          <a:p>
            <a:pPr marL="0" indent="0">
              <a:buNone/>
            </a:pPr>
            <a:br>
              <a:rPr lang="es-ES" dirty="0"/>
            </a:br>
            <a:endParaRPr lang="es-EC" dirty="0"/>
          </a:p>
        </p:txBody>
      </p:sp>
    </p:spTree>
    <p:extLst>
      <p:ext uri="{BB962C8B-B14F-4D97-AF65-F5344CB8AC3E}">
        <p14:creationId xmlns:p14="http://schemas.microsoft.com/office/powerpoint/2010/main" val="463329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BD89A8-247B-4A17-9D1B-807B9564D198}"/>
              </a:ext>
            </a:extLst>
          </p:cNvPr>
          <p:cNvSpPr>
            <a:spLocks noGrp="1"/>
          </p:cNvSpPr>
          <p:nvPr>
            <p:ph idx="1"/>
          </p:nvPr>
        </p:nvSpPr>
        <p:spPr>
          <a:xfrm>
            <a:off x="587188" y="2309719"/>
            <a:ext cx="10515600" cy="4351338"/>
          </a:xfrm>
        </p:spPr>
        <p:txBody>
          <a:bodyPr/>
          <a:lstStyle/>
          <a:p>
            <a:r>
              <a:rPr lang="es-ES" dirty="0"/>
              <a:t>La clasificación de Flynn es en cierta forma demasiado amplia: dentro de una clase pueden quedar asociadas arquitecturas totalmente diferentes. Un intento de solucionar esta falta de detalle es la taxonomía de Shore (1973). Esta clasificación esta basada en la forma en que se organizan las diferentes partes del ordenador.</a:t>
            </a:r>
            <a:endParaRPr lang="es-EC" dirty="0"/>
          </a:p>
        </p:txBody>
      </p:sp>
      <p:sp>
        <p:nvSpPr>
          <p:cNvPr id="4" name="Título 1">
            <a:extLst>
              <a:ext uri="{FF2B5EF4-FFF2-40B4-BE49-F238E27FC236}">
                <a16:creationId xmlns:a16="http://schemas.microsoft.com/office/drawing/2014/main" id="{74C7D2F7-A291-42D2-8806-DC394E3AF6B9}"/>
              </a:ext>
            </a:extLst>
          </p:cNvPr>
          <p:cNvSpPr>
            <a:spLocks noGrp="1"/>
          </p:cNvSpPr>
          <p:nvPr>
            <p:ph type="title"/>
          </p:nvPr>
        </p:nvSpPr>
        <p:spPr>
          <a:xfrm>
            <a:off x="98612" y="417725"/>
            <a:ext cx="12707471" cy="1325563"/>
          </a:xfrm>
        </p:spPr>
        <p:txBody>
          <a:bodyPr>
            <a:normAutofit/>
          </a:bodyPr>
          <a:lstStyle/>
          <a:p>
            <a:r>
              <a:rPr lang="es-ES" b="1" dirty="0">
                <a:solidFill>
                  <a:srgbClr val="FF0000"/>
                </a:solidFill>
                <a:latin typeface="Times New Roman" panose="02020603050405020304" pitchFamily="18" charset="0"/>
                <a:cs typeface="Times New Roman" panose="02020603050405020304" pitchFamily="18" charset="0"/>
              </a:rPr>
              <a:t>CONCLUSION E INTRDUCCION A LA TAXONOMIA DE SHORE</a:t>
            </a:r>
            <a:endParaRPr lang="es-EC"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256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A08F5-F808-41D3-A79F-8FCEB27D75EB}"/>
              </a:ext>
            </a:extLst>
          </p:cNvPr>
          <p:cNvSpPr>
            <a:spLocks noGrp="1"/>
          </p:cNvSpPr>
          <p:nvPr>
            <p:ph type="title"/>
          </p:nvPr>
        </p:nvSpPr>
        <p:spPr/>
        <p:txBody>
          <a:bodyPr/>
          <a:lstStyle/>
          <a:p>
            <a:r>
              <a:rPr lang="es-ES" b="1" dirty="0">
                <a:solidFill>
                  <a:srgbClr val="FF0000"/>
                </a:solidFill>
                <a:latin typeface="Times New Roman" panose="02020603050405020304" pitchFamily="18" charset="0"/>
                <a:cs typeface="Times New Roman" panose="02020603050405020304" pitchFamily="18" charset="0"/>
              </a:rPr>
              <a:t>TAXONOMIA DE SHORE</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1BA5B456-847C-4BF3-8673-D0BC10EBB6C3}"/>
              </a:ext>
            </a:extLst>
          </p:cNvPr>
          <p:cNvSpPr>
            <a:spLocks noGrp="1"/>
          </p:cNvSpPr>
          <p:nvPr>
            <p:ph idx="1"/>
          </p:nvPr>
        </p:nvSpPr>
        <p:spPr/>
        <p:txBody>
          <a:bodyPr>
            <a:normAutofit fontScale="92500" lnSpcReduction="20000"/>
          </a:bodyPr>
          <a:lstStyle/>
          <a:p>
            <a:pPr marL="0" indent="0">
              <a:buNone/>
            </a:pPr>
            <a:r>
              <a:rPr lang="es-ES" sz="1800" b="0" i="0" u="none" strike="noStrike" dirty="0">
                <a:solidFill>
                  <a:srgbClr val="000000"/>
                </a:solidFill>
                <a:effectLst/>
                <a:latin typeface="Garamond" panose="02020404030301010803" pitchFamily="18" charset="0"/>
              </a:rPr>
              <a:t>Existen otras taxonomías que no son tan populares como la de Flynn entre las que destaca la taxonomía de Shore que al igual que la de Flynn, clasifica los computadores en función del número de elementos; pero mientras que la taxonomía de Flynn pretende clasificarlos por la organización del software (Instrucciones y Datos), la clasificación de Shore lo hace por la estructura del hardware (Unidad de Control, Unidad de Proceso y Memoria de Datos e Instrucciones). P</a:t>
            </a:r>
            <a:r>
              <a:rPr lang="es-EC" sz="1800" b="0" i="0" u="none" strike="noStrike" dirty="0">
                <a:solidFill>
                  <a:srgbClr val="000000"/>
                </a:solidFill>
                <a:effectLst/>
                <a:latin typeface="Garamond" panose="02020404030301010803" pitchFamily="18" charset="0"/>
              </a:rPr>
              <a:t>aralelismo dentro de cada uno de estos componentes no se valora.</a:t>
            </a:r>
            <a:r>
              <a:rPr lang="es-EC" sz="1200" b="0" i="0" u="none" strike="noStrike" dirty="0">
                <a:solidFill>
                  <a:srgbClr val="000000"/>
                </a:solidFill>
                <a:effectLst/>
                <a:latin typeface="Garamond" panose="02020404030301010803" pitchFamily="18" charset="0"/>
              </a:rPr>
              <a:t>                                                                                                                        </a:t>
            </a:r>
          </a:p>
          <a:p>
            <a:pPr marL="0" indent="0">
              <a:buNone/>
            </a:pPr>
            <a:r>
              <a:rPr lang="es-EC" sz="1800" b="0" i="0" u="none" strike="noStrike" dirty="0">
                <a:solidFill>
                  <a:srgbClr val="000000"/>
                </a:solidFill>
                <a:effectLst/>
                <a:latin typeface="Garamond" panose="02020404030301010803" pitchFamily="18" charset="0"/>
              </a:rPr>
              <a:t>La arquitectura Shore se representa seis tipos:</a:t>
            </a:r>
          </a:p>
          <a:p>
            <a:pPr marL="0" indent="0">
              <a:buNone/>
            </a:pPr>
            <a:endParaRPr lang="es-ES" sz="1800" b="0" i="0" u="none" strike="noStrike" dirty="0">
              <a:solidFill>
                <a:srgbClr val="000000"/>
              </a:solidFill>
              <a:effectLst/>
              <a:latin typeface="Garamond" panose="02020404030301010803" pitchFamily="18" charset="0"/>
            </a:endParaRPr>
          </a:p>
          <a:p>
            <a:pPr marL="312420" algn="just" rtl="0" fontAlgn="base">
              <a:spcBef>
                <a:spcPts val="0"/>
              </a:spcBef>
              <a:spcAft>
                <a:spcPts val="0"/>
              </a:spcAft>
              <a:buFont typeface="+mj-lt"/>
              <a:buAutoNum type="arabicPeriod"/>
            </a:pPr>
            <a:r>
              <a:rPr lang="es-ES" sz="1800" b="1" i="0" u="none" strike="noStrike" dirty="0">
                <a:solidFill>
                  <a:srgbClr val="000000"/>
                </a:solidFill>
                <a:effectLst/>
                <a:latin typeface="Garamond" panose="02020404030301010803" pitchFamily="18" charset="0"/>
              </a:rPr>
              <a:t>Tipo 1</a:t>
            </a:r>
            <a:r>
              <a:rPr lang="es-ES" sz="1800" b="0" i="0" u="none" strike="noStrike" dirty="0">
                <a:solidFill>
                  <a:srgbClr val="000000"/>
                </a:solidFill>
                <a:effectLst/>
                <a:latin typeface="Garamond" panose="02020404030301010803" pitchFamily="18" charset="0"/>
              </a:rPr>
              <a:t>: Formada por una UC (Unidad de Control) conectada a una UP (Unidad de Proceso) y a una Memoria de Instrucciones.</a:t>
            </a:r>
          </a:p>
          <a:p>
            <a:pPr marL="312420" algn="just" rtl="0" fontAlgn="base">
              <a:spcBef>
                <a:spcPts val="0"/>
              </a:spcBef>
              <a:spcAft>
                <a:spcPts val="0"/>
              </a:spcAft>
              <a:buFont typeface="+mj-lt"/>
              <a:buAutoNum type="arabicPeriod"/>
            </a:pPr>
            <a:r>
              <a:rPr lang="es-ES" sz="1800" b="1" i="0" u="none" strike="noStrike" dirty="0">
                <a:solidFill>
                  <a:srgbClr val="000000"/>
                </a:solidFill>
                <a:effectLst/>
                <a:latin typeface="Garamond" panose="02020404030301010803" pitchFamily="18" charset="0"/>
              </a:rPr>
              <a:t>Tipo 2</a:t>
            </a:r>
            <a:r>
              <a:rPr lang="es-ES" sz="1800" b="0" i="0" u="none" strike="noStrike" dirty="0">
                <a:solidFill>
                  <a:srgbClr val="000000"/>
                </a:solidFill>
                <a:effectLst/>
                <a:latin typeface="Garamond" panose="02020404030301010803" pitchFamily="18" charset="0"/>
              </a:rPr>
              <a:t>: Similar a la anterior, con la salvedad de que las lecturas de memoria se realizan de forma paralela, es decir, un bit de cada palabra por cada acceso. Así la unidad de proceso está preparada para realizar operaciones con los datos leídos de esta forma.</a:t>
            </a:r>
          </a:p>
          <a:p>
            <a:pPr marL="312420" algn="just" rtl="0" fontAlgn="base">
              <a:spcBef>
                <a:spcPts val="0"/>
              </a:spcBef>
              <a:spcAft>
                <a:spcPts val="0"/>
              </a:spcAft>
              <a:buFont typeface="+mj-lt"/>
              <a:buAutoNum type="arabicPeriod"/>
            </a:pPr>
            <a:r>
              <a:rPr lang="es-ES" sz="1800" b="1" i="0" u="none" strike="noStrike" dirty="0">
                <a:solidFill>
                  <a:srgbClr val="000000"/>
                </a:solidFill>
                <a:effectLst/>
                <a:latin typeface="Garamond" panose="02020404030301010803" pitchFamily="18" charset="0"/>
              </a:rPr>
              <a:t>Tipo 3</a:t>
            </a:r>
            <a:r>
              <a:rPr lang="es-ES" sz="1800" b="0" i="0" u="none" strike="noStrike" dirty="0">
                <a:solidFill>
                  <a:srgbClr val="000000"/>
                </a:solidFill>
                <a:effectLst/>
                <a:latin typeface="Garamond" panose="02020404030301010803" pitchFamily="18" charset="0"/>
              </a:rPr>
              <a:t>: Es una combinación de las arquitecturas anteriores; está formada por una memoria bidimensional a la que acceden dos UP que operan en consecuencia a la lectura que realizan, horizontal o vertical. La UC supervisa las dos UP.</a:t>
            </a:r>
          </a:p>
          <a:p>
            <a:pPr marL="312420" algn="just" rtl="0" fontAlgn="base">
              <a:spcBef>
                <a:spcPts val="0"/>
              </a:spcBef>
              <a:spcAft>
                <a:spcPts val="0"/>
              </a:spcAft>
              <a:buFont typeface="+mj-lt"/>
              <a:buAutoNum type="arabicPeriod"/>
            </a:pPr>
            <a:r>
              <a:rPr lang="es-ES" sz="1800" b="1" i="0" u="none" strike="noStrike" dirty="0">
                <a:solidFill>
                  <a:srgbClr val="000000"/>
                </a:solidFill>
                <a:effectLst/>
                <a:latin typeface="Garamond" panose="02020404030301010803" pitchFamily="18" charset="0"/>
              </a:rPr>
              <a:t>Tipo 4</a:t>
            </a:r>
            <a:r>
              <a:rPr lang="es-ES" sz="1800" b="0" i="0" u="none" strike="noStrike" dirty="0">
                <a:solidFill>
                  <a:srgbClr val="000000"/>
                </a:solidFill>
                <a:effectLst/>
                <a:latin typeface="Garamond" panose="02020404030301010803" pitchFamily="18" charset="0"/>
              </a:rPr>
              <a:t>: Existen múltiples UP conectadas a una sola UC, que recibe órdenes de una Memoria de Instrucciones. Cada UP trabaja con una Memoria local de Datos. No existe ninguna comunicación entre ellas.</a:t>
            </a:r>
          </a:p>
          <a:p>
            <a:pPr marL="312420" algn="just" rtl="0" fontAlgn="base">
              <a:spcBef>
                <a:spcPts val="0"/>
              </a:spcBef>
              <a:spcAft>
                <a:spcPts val="0"/>
              </a:spcAft>
              <a:buFont typeface="+mj-lt"/>
              <a:buAutoNum type="arabicPeriod"/>
            </a:pPr>
            <a:r>
              <a:rPr lang="es-ES" sz="1800" b="1" i="0" u="none" strike="noStrike" dirty="0">
                <a:solidFill>
                  <a:srgbClr val="000000"/>
                </a:solidFill>
                <a:effectLst/>
                <a:latin typeface="Garamond" panose="02020404030301010803" pitchFamily="18" charset="0"/>
              </a:rPr>
              <a:t>Tipo 5</a:t>
            </a:r>
            <a:r>
              <a:rPr lang="es-ES" sz="1800" b="0" i="0" u="none" strike="noStrike" dirty="0">
                <a:solidFill>
                  <a:srgbClr val="000000"/>
                </a:solidFill>
                <a:effectLst/>
                <a:latin typeface="Garamond" panose="02020404030301010803" pitchFamily="18" charset="0"/>
              </a:rPr>
              <a:t>: Es similar a la anterior, pero las UP se encuentran interconectadas entre ellas, pudiendo así la misma UP acceder a varios módulos de memoria.</a:t>
            </a:r>
          </a:p>
          <a:p>
            <a:pPr marL="312420" algn="just" rtl="0" fontAlgn="base">
              <a:spcBef>
                <a:spcPts val="0"/>
              </a:spcBef>
              <a:spcAft>
                <a:spcPts val="0"/>
              </a:spcAft>
              <a:buFont typeface="+mj-lt"/>
              <a:buAutoNum type="arabicPeriod"/>
            </a:pPr>
            <a:r>
              <a:rPr lang="es-ES" sz="1800" b="1" i="0" u="none" strike="noStrike" dirty="0">
                <a:solidFill>
                  <a:srgbClr val="000000"/>
                </a:solidFill>
                <a:effectLst/>
                <a:latin typeface="Garamond" panose="02020404030301010803" pitchFamily="18" charset="0"/>
              </a:rPr>
              <a:t>Tipo 6:</a:t>
            </a:r>
            <a:r>
              <a:rPr lang="es-ES" sz="1800" b="0" i="0" u="none" strike="noStrike" dirty="0">
                <a:solidFill>
                  <a:srgbClr val="000000"/>
                </a:solidFill>
                <a:effectLst/>
                <a:latin typeface="Garamond" panose="02020404030301010803" pitchFamily="18" charset="0"/>
              </a:rPr>
              <a:t> En esta arquitectura se integran la UP y la Memoria local en un solo componente, que lógicamente estará conectado a una UC.</a:t>
            </a:r>
          </a:p>
          <a:p>
            <a:pPr marL="0" indent="0">
              <a:buNone/>
            </a:pPr>
            <a:endParaRPr lang="es-EC" dirty="0"/>
          </a:p>
        </p:txBody>
      </p:sp>
    </p:spTree>
    <p:extLst>
      <p:ext uri="{BB962C8B-B14F-4D97-AF65-F5344CB8AC3E}">
        <p14:creationId xmlns:p14="http://schemas.microsoft.com/office/powerpoint/2010/main" val="369341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89B9B-65EE-48D4-8A09-02AEAD027E2A}"/>
              </a:ext>
            </a:extLst>
          </p:cNvPr>
          <p:cNvSpPr>
            <a:spLocks noGrp="1"/>
          </p:cNvSpPr>
          <p:nvPr>
            <p:ph type="title"/>
          </p:nvPr>
        </p:nvSpPr>
        <p:spPr>
          <a:xfrm>
            <a:off x="2290483" y="417725"/>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TAXONOMIA DE SHORE</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21F30DAE-1796-4CE7-939A-E18FA87B2CF2}"/>
              </a:ext>
            </a:extLst>
          </p:cNvPr>
          <p:cNvSpPr>
            <a:spLocks noGrp="1"/>
          </p:cNvSpPr>
          <p:nvPr>
            <p:ph idx="1"/>
          </p:nvPr>
        </p:nvSpPr>
        <p:spPr>
          <a:xfrm>
            <a:off x="286871" y="1425388"/>
            <a:ext cx="11430000" cy="5100918"/>
          </a:xfrm>
        </p:spPr>
        <p:txBody>
          <a:bodyPr/>
          <a:lstStyle/>
          <a:p>
            <a:pPr marL="0" indent="0">
              <a:buNone/>
            </a:pPr>
            <a:br>
              <a:rPr lang="es-EC" dirty="0"/>
            </a:br>
            <a:endParaRPr lang="es-EC" dirty="0"/>
          </a:p>
        </p:txBody>
      </p:sp>
      <p:pic>
        <p:nvPicPr>
          <p:cNvPr id="5" name="Imagen 4">
            <a:extLst>
              <a:ext uri="{FF2B5EF4-FFF2-40B4-BE49-F238E27FC236}">
                <a16:creationId xmlns:a16="http://schemas.microsoft.com/office/drawing/2014/main" id="{8676D050-B761-40DE-8701-C0C078DA8DE6}"/>
              </a:ext>
            </a:extLst>
          </p:cNvPr>
          <p:cNvPicPr>
            <a:picLocks noChangeAspect="1"/>
          </p:cNvPicPr>
          <p:nvPr/>
        </p:nvPicPr>
        <p:blipFill rotWithShape="1">
          <a:blip r:embed="rId2"/>
          <a:srcRect l="45515" t="27583" r="27868" b="34901"/>
          <a:stretch/>
        </p:blipFill>
        <p:spPr>
          <a:xfrm>
            <a:off x="3056966" y="1891552"/>
            <a:ext cx="5737410" cy="4548723"/>
          </a:xfrm>
          <a:prstGeom prst="rect">
            <a:avLst/>
          </a:prstGeom>
        </p:spPr>
      </p:pic>
    </p:spTree>
    <p:extLst>
      <p:ext uri="{BB962C8B-B14F-4D97-AF65-F5344CB8AC3E}">
        <p14:creationId xmlns:p14="http://schemas.microsoft.com/office/powerpoint/2010/main" val="74258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D39F2-0947-4926-ACAB-08A290FDFFE6}"/>
              </a:ext>
            </a:extLst>
          </p:cNvPr>
          <p:cNvSpPr>
            <a:spLocks noGrp="1"/>
          </p:cNvSpPr>
          <p:nvPr>
            <p:ph type="title"/>
          </p:nvPr>
        </p:nvSpPr>
        <p:spPr>
          <a:xfrm>
            <a:off x="2173942" y="660961"/>
            <a:ext cx="10515600" cy="1325563"/>
          </a:xfrm>
        </p:spPr>
        <p:txBody>
          <a:bodyPr>
            <a:normAutofit/>
          </a:bodyPr>
          <a:lstStyle/>
          <a:p>
            <a:r>
              <a:rPr lang="es-EC"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s-EC" sz="32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Qué</a:t>
            </a:r>
            <a:r>
              <a:rPr lang="es-EC" sz="3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es la taxonomía general? </a:t>
            </a:r>
            <a:endParaRPr lang="es-EC" sz="8800"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038918D8-62E6-4BD7-9E9B-2A4B3874A3D8}"/>
              </a:ext>
            </a:extLst>
          </p:cNvPr>
          <p:cNvSpPr>
            <a:spLocks noGrp="1"/>
          </p:cNvSpPr>
          <p:nvPr>
            <p:ph idx="1"/>
          </p:nvPr>
        </p:nvSpPr>
        <p:spPr>
          <a:xfrm>
            <a:off x="987401" y="2132338"/>
            <a:ext cx="10069375" cy="4351338"/>
          </a:xfrm>
        </p:spPr>
        <p:txBody>
          <a:bodyPr>
            <a:normAutofit/>
          </a:bodyPr>
          <a:lstStyle/>
          <a:p>
            <a:pPr marL="0" indent="0">
              <a:lnSpc>
                <a:spcPct val="115000"/>
              </a:lnSpc>
              <a:spcAft>
                <a:spcPts val="1000"/>
              </a:spcAft>
              <a:buNone/>
            </a:pPr>
            <a:r>
              <a:rPr lang="es-EC" sz="2000" b="1" dirty="0">
                <a:effectLst/>
                <a:latin typeface="Times New Roman" panose="02020603050405020304" pitchFamily="18" charset="0"/>
                <a:ea typeface="Calibri" panose="020F0502020204030204" pitchFamily="34" charset="0"/>
              </a:rPr>
              <a:t>La taxonomía es, en un sentido general, una clasificación ordenada y jerárquica.​ Usualmente se emplea el término para designar a la taxonomía biológica, el modo de ordenar a los organismos en un sistema de clasificación compuesto por una jerarquía de taxones anidados.</a:t>
            </a:r>
            <a:endParaRPr lang="es-EC" sz="2000" b="1" dirty="0">
              <a:effectLst/>
              <a:latin typeface="Calibri" panose="020F0502020204030204" pitchFamily="34" charset="0"/>
              <a:ea typeface="Calibri" panose="020F0502020204030204" pitchFamily="34" charset="0"/>
            </a:endParaRPr>
          </a:p>
          <a:p>
            <a:pPr marL="0" indent="0">
              <a:buNone/>
            </a:pPr>
            <a:r>
              <a:rPr lang="es-EC" sz="2000" b="1" dirty="0">
                <a:effectLst/>
                <a:latin typeface="Times New Roman" panose="02020603050405020304" pitchFamily="18" charset="0"/>
                <a:ea typeface="Times New Roman" panose="02020603050405020304" pitchFamily="18" charset="0"/>
              </a:rPr>
              <a:t>Según las diferentes arquitecturas desarrolladas pueden clasificarse los computadores de diferentes puntos de vista. Una de las clasificaciones más extendida es la denominada taxonomía de Flynn (1966), que se detalla a continuación.</a:t>
            </a:r>
            <a:endParaRPr lang="es-EC" sz="2000" b="1" dirty="0">
              <a:effectLst/>
              <a:latin typeface="Calibri" panose="020F0502020204030204" pitchFamily="34" charset="0"/>
              <a:ea typeface="Calibri" panose="020F0502020204030204" pitchFamily="34" charset="0"/>
            </a:endParaRPr>
          </a:p>
          <a:p>
            <a:pPr marL="0" indent="0">
              <a:buNone/>
            </a:pPr>
            <a:endParaRPr lang="es-EC" dirty="0"/>
          </a:p>
        </p:txBody>
      </p:sp>
    </p:spTree>
    <p:extLst>
      <p:ext uri="{BB962C8B-B14F-4D97-AF65-F5344CB8AC3E}">
        <p14:creationId xmlns:p14="http://schemas.microsoft.com/office/powerpoint/2010/main" val="192807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767837-9A24-4A34-A784-CB9F3A60EE51}"/>
              </a:ext>
            </a:extLst>
          </p:cNvPr>
          <p:cNvSpPr>
            <a:spLocks noGrp="1"/>
          </p:cNvSpPr>
          <p:nvPr>
            <p:ph type="title"/>
          </p:nvPr>
        </p:nvSpPr>
        <p:spPr>
          <a:xfrm>
            <a:off x="2541494" y="69290"/>
            <a:ext cx="10515600" cy="1325563"/>
          </a:xfrm>
        </p:spPr>
        <p:txBody>
          <a:bodyPr>
            <a:normAutofit/>
          </a:bodyPr>
          <a:lstStyle/>
          <a:p>
            <a:pPr marL="914400" lvl="2">
              <a:lnSpc>
                <a:spcPct val="115000"/>
              </a:lnSpc>
              <a:spcAft>
                <a:spcPts val="1000"/>
              </a:spcAft>
              <a:buSzPts val="1200"/>
            </a:pPr>
            <a:r>
              <a:rPr lang="es-EC" sz="3600" b="1" dirty="0">
                <a:solidFill>
                  <a:srgbClr val="FF0000"/>
                </a:solidFill>
                <a:latin typeface="Times New Roman" panose="02020603050405020304" pitchFamily="18" charset="0"/>
                <a:ea typeface="Times New Roman" panose="02020603050405020304" pitchFamily="18" charset="0"/>
              </a:rPr>
              <a:t>¿Quin es Michael </a:t>
            </a:r>
            <a:r>
              <a:rPr lang="es-EC" sz="3600" b="1" dirty="0">
                <a:solidFill>
                  <a:srgbClr val="FF0000"/>
                </a:solidFill>
                <a:effectLst/>
                <a:latin typeface="Times New Roman" panose="02020603050405020304" pitchFamily="18" charset="0"/>
                <a:ea typeface="Times New Roman" panose="02020603050405020304" pitchFamily="18" charset="0"/>
              </a:rPr>
              <a:t>Flynn?</a:t>
            </a:r>
            <a:endParaRPr lang="es-EC" sz="3600" dirty="0">
              <a:solidFill>
                <a:srgbClr val="FF0000"/>
              </a:solidFill>
              <a:effectLst/>
              <a:latin typeface="Calibri" panose="020F0502020204030204" pitchFamily="34" charset="0"/>
              <a:ea typeface="Calibri" panose="020F0502020204030204" pitchFamily="34" charset="0"/>
            </a:endParaRPr>
          </a:p>
        </p:txBody>
      </p:sp>
      <p:sp>
        <p:nvSpPr>
          <p:cNvPr id="3" name="Marcador de contenido 2">
            <a:extLst>
              <a:ext uri="{FF2B5EF4-FFF2-40B4-BE49-F238E27FC236}">
                <a16:creationId xmlns:a16="http://schemas.microsoft.com/office/drawing/2014/main" id="{11B2A307-2FF9-42F2-81AF-DF66B474A6A6}"/>
              </a:ext>
            </a:extLst>
          </p:cNvPr>
          <p:cNvSpPr>
            <a:spLocks noGrp="1"/>
          </p:cNvSpPr>
          <p:nvPr>
            <p:ph idx="1"/>
          </p:nvPr>
        </p:nvSpPr>
        <p:spPr>
          <a:xfrm>
            <a:off x="838200" y="1511860"/>
            <a:ext cx="10515600" cy="4351338"/>
          </a:xfrm>
        </p:spPr>
        <p:txBody>
          <a:bodyPr>
            <a:normAutofit/>
          </a:bodyPr>
          <a:lstStyle/>
          <a:p>
            <a:pPr marL="0" indent="0">
              <a:buNone/>
            </a:pPr>
            <a:r>
              <a:rPr lang="es-ES" sz="2000" i="0" dirty="0">
                <a:effectLst/>
                <a:latin typeface="Times New Roman" panose="02020603050405020304" pitchFamily="18" charset="0"/>
                <a:cs typeface="Times New Roman" panose="02020603050405020304" pitchFamily="18" charset="0"/>
              </a:rPr>
              <a:t>Michael Flynn (nacido el 20 de mayo de 1934 en </a:t>
            </a:r>
            <a:r>
              <a:rPr lang="es-ES" sz="2000" dirty="0">
                <a:latin typeface="Times New Roman" panose="02020603050405020304" pitchFamily="18" charset="0"/>
                <a:cs typeface="Times New Roman" panose="02020603050405020304" pitchFamily="18" charset="0"/>
              </a:rPr>
              <a:t>Nueva York</a:t>
            </a:r>
            <a:r>
              <a:rPr lang="es-ES" sz="2000" i="0" dirty="0">
                <a:effectLst/>
                <a:latin typeface="Times New Roman" panose="02020603050405020304" pitchFamily="18" charset="0"/>
                <a:cs typeface="Times New Roman" panose="02020603050405020304" pitchFamily="18" charset="0"/>
              </a:rPr>
              <a:t>) es un profesor </a:t>
            </a:r>
            <a:r>
              <a:rPr lang="es-ES" sz="2000" dirty="0">
                <a:latin typeface="Times New Roman" panose="02020603050405020304" pitchFamily="18" charset="0"/>
                <a:cs typeface="Times New Roman" panose="02020603050405020304" pitchFamily="18" charset="0"/>
              </a:rPr>
              <a:t>emérito</a:t>
            </a:r>
            <a:r>
              <a:rPr lang="es-ES" sz="2000" i="0" dirty="0">
                <a:effectLst/>
                <a:latin typeface="Times New Roman" panose="02020603050405020304" pitchFamily="18" charset="0"/>
                <a:cs typeface="Times New Roman" panose="02020603050405020304" pitchFamily="18" charset="0"/>
              </a:rPr>
              <a:t> de la </a:t>
            </a:r>
            <a:r>
              <a:rPr lang="es-ES" sz="2000" dirty="0">
                <a:latin typeface="Times New Roman" panose="02020603050405020304" pitchFamily="18" charset="0"/>
                <a:cs typeface="Times New Roman" panose="02020603050405020304" pitchFamily="18" charset="0"/>
              </a:rPr>
              <a:t>Universidad Stanford</a:t>
            </a:r>
            <a:r>
              <a:rPr lang="es-ES" sz="2000" i="0" dirty="0">
                <a:effectLst/>
                <a:latin typeface="Times New Roman" panose="02020603050405020304" pitchFamily="18" charset="0"/>
                <a:cs typeface="Times New Roman" panose="02020603050405020304" pitchFamily="18" charset="0"/>
              </a:rPr>
              <a:t> </a:t>
            </a:r>
            <a:r>
              <a:rPr lang="es-ES" sz="2000" dirty="0">
                <a:latin typeface="Times New Roman" panose="02020603050405020304" pitchFamily="18" charset="0"/>
                <a:cs typeface="Times New Roman" panose="02020603050405020304" pitchFamily="18" charset="0"/>
              </a:rPr>
              <a:t>estadounidense</a:t>
            </a:r>
            <a:r>
              <a:rPr lang="es-ES" sz="2000" i="0" dirty="0">
                <a:effectLst/>
                <a:latin typeface="Times New Roman" panose="02020603050405020304" pitchFamily="18" charset="0"/>
                <a:cs typeface="Times New Roman" panose="02020603050405020304" pitchFamily="18" charset="0"/>
              </a:rPr>
              <a:t>, con estudios en </a:t>
            </a:r>
            <a:r>
              <a:rPr lang="es-ES" sz="2000" dirty="0">
                <a:latin typeface="Times New Roman" panose="02020603050405020304" pitchFamily="18" charset="0"/>
                <a:cs typeface="Times New Roman" panose="02020603050405020304" pitchFamily="18" charset="0"/>
              </a:rPr>
              <a:t>ingeniería electrónica</a:t>
            </a:r>
            <a:r>
              <a:rPr lang="es-ES" sz="2000" i="0" dirty="0">
                <a:effectLst/>
                <a:latin typeface="Times New Roman" panose="02020603050405020304" pitchFamily="18" charset="0"/>
                <a:cs typeface="Times New Roman" panose="02020603050405020304" pitchFamily="18" charset="0"/>
              </a:rPr>
              <a:t> y </a:t>
            </a:r>
            <a:r>
              <a:rPr lang="es-ES" sz="2000" dirty="0">
                <a:latin typeface="Times New Roman" panose="02020603050405020304" pitchFamily="18" charset="0"/>
                <a:cs typeface="Times New Roman" panose="02020603050405020304" pitchFamily="18" charset="0"/>
              </a:rPr>
              <a:t>ciencias de la computación</a:t>
            </a:r>
            <a:r>
              <a:rPr lang="es-ES" sz="2000" i="0" dirty="0">
                <a:effectLst/>
                <a:latin typeface="Times New Roman" panose="02020603050405020304" pitchFamily="18" charset="0"/>
                <a:cs typeface="Times New Roman" panose="02020603050405020304" pitchFamily="18" charset="0"/>
              </a:rPr>
              <a:t>. Flynn cofundó Palyn Associates junto a </a:t>
            </a:r>
            <a:r>
              <a:rPr lang="es-ES" sz="2000" dirty="0">
                <a:latin typeface="Times New Roman" panose="02020603050405020304" pitchFamily="18" charset="0"/>
                <a:cs typeface="Times New Roman" panose="02020603050405020304" pitchFamily="18" charset="0"/>
              </a:rPr>
              <a:t>Max Paley</a:t>
            </a:r>
            <a:r>
              <a:rPr lang="es-ES" sz="2000" i="0" dirty="0">
                <a:effectLst/>
                <a:latin typeface="Times New Roman" panose="02020603050405020304" pitchFamily="18" charset="0"/>
                <a:cs typeface="Times New Roman" panose="02020603050405020304" pitchFamily="18" charset="0"/>
              </a:rPr>
              <a:t> y es el Presidente de </a:t>
            </a:r>
            <a:r>
              <a:rPr lang="es-ES" sz="2000" dirty="0">
                <a:latin typeface="Times New Roman" panose="02020603050405020304" pitchFamily="18" charset="0"/>
                <a:cs typeface="Times New Roman" panose="02020603050405020304" pitchFamily="18" charset="0"/>
              </a:rPr>
              <a:t>Maxeler Technologies</a:t>
            </a:r>
            <a:r>
              <a:rPr lang="es-ES" sz="2000" i="0" dirty="0">
                <a:effectLst/>
                <a:latin typeface="Times New Roman" panose="02020603050405020304" pitchFamily="18" charset="0"/>
                <a:cs typeface="Times New Roman" panose="02020603050405020304" pitchFamily="18" charset="0"/>
              </a:rPr>
              <a:t>. En 1966, propuso la </a:t>
            </a:r>
            <a:r>
              <a:rPr lang="es-ES" sz="2000" dirty="0">
                <a:latin typeface="Times New Roman" panose="02020603050405020304" pitchFamily="18" charset="0"/>
                <a:cs typeface="Times New Roman" panose="02020603050405020304" pitchFamily="18" charset="0"/>
              </a:rPr>
              <a:t>taxonomía de Flynn</a:t>
            </a:r>
            <a:r>
              <a:rPr lang="es-ES" sz="2000" i="0" dirty="0">
                <a:effectLst/>
                <a:latin typeface="Times New Roman" panose="02020603050405020304" pitchFamily="18" charset="0"/>
                <a:cs typeface="Times New Roman" panose="02020603050405020304" pitchFamily="18" charset="0"/>
              </a:rPr>
              <a:t>, haciendo una extensión sobre ella en 1972.</a:t>
            </a:r>
          </a:p>
          <a:p>
            <a:pPr marL="0" indent="0">
              <a:buNone/>
            </a:pPr>
            <a:r>
              <a:rPr lang="es-ES" sz="2000" i="0" dirty="0">
                <a:solidFill>
                  <a:srgbClr val="212529"/>
                </a:solidFill>
                <a:effectLst/>
                <a:latin typeface="Times New Roman" panose="02020603050405020304" pitchFamily="18" charset="0"/>
                <a:cs typeface="Times New Roman" panose="02020603050405020304" pitchFamily="18" charset="0"/>
              </a:rPr>
              <a:t>Michael J. Flynn cumplió 88 años el 20 de mayo de este año. La edad actual es 88 años.</a:t>
            </a:r>
          </a:p>
          <a:p>
            <a:pPr marL="0" indent="0">
              <a:buNone/>
            </a:pPr>
            <a:endParaRPr lang="es-EC" sz="3200" dirty="0">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8079BF8A-9006-4AB6-823A-AC2904756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29000"/>
            <a:ext cx="2539239" cy="2959800"/>
          </a:xfrm>
          <a:prstGeom prst="rect">
            <a:avLst/>
          </a:prstGeom>
        </p:spPr>
      </p:pic>
    </p:spTree>
    <p:extLst>
      <p:ext uri="{BB962C8B-B14F-4D97-AF65-F5344CB8AC3E}">
        <p14:creationId xmlns:p14="http://schemas.microsoft.com/office/powerpoint/2010/main" val="240648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0A8D3-FF37-4C4D-A1BB-F01ED91DAAFF}"/>
              </a:ext>
            </a:extLst>
          </p:cNvPr>
          <p:cNvSpPr>
            <a:spLocks noGrp="1"/>
          </p:cNvSpPr>
          <p:nvPr>
            <p:ph type="title"/>
          </p:nvPr>
        </p:nvSpPr>
        <p:spPr>
          <a:xfrm>
            <a:off x="2624416" y="-11206"/>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Taxonomía de Flynn</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B706989C-FD31-4024-A73C-A9F756321E16}"/>
              </a:ext>
            </a:extLst>
          </p:cNvPr>
          <p:cNvSpPr>
            <a:spLocks noGrp="1"/>
          </p:cNvSpPr>
          <p:nvPr>
            <p:ph idx="1"/>
          </p:nvPr>
        </p:nvSpPr>
        <p:spPr>
          <a:xfrm>
            <a:off x="286869" y="1387801"/>
            <a:ext cx="4675095" cy="4351338"/>
          </a:xfrm>
        </p:spPr>
        <p:txBody>
          <a:bodyPr/>
          <a:lstStyle/>
          <a:p>
            <a:pPr marL="53340" indent="0">
              <a:lnSpc>
                <a:spcPct val="115000"/>
              </a:lnSpc>
              <a:buNone/>
            </a:pPr>
            <a:r>
              <a:rPr lang="es-EC" sz="2000" dirty="0">
                <a:effectLst/>
                <a:latin typeface="Times New Roman" panose="02020603050405020304" pitchFamily="18" charset="0"/>
                <a:ea typeface="Calibri" panose="020F0502020204030204" pitchFamily="34" charset="0"/>
              </a:rPr>
              <a:t>El proceso computacional consiste en la ejecución de una secuencia de instrucciones sobre un conjunto de datos. Flujo de instrucciones es la secuencia sobre la que opera un procesador, y el flujo de datos comprende la secuencia de datos de entrada y los resultados parciales y totales.</a:t>
            </a:r>
            <a:endParaRPr lang="es-EC" sz="2000" dirty="0">
              <a:effectLst/>
              <a:latin typeface="Calibri" panose="020F0502020204030204" pitchFamily="34" charset="0"/>
              <a:ea typeface="Calibri" panose="020F0502020204030204" pitchFamily="34" charset="0"/>
            </a:endParaRPr>
          </a:p>
          <a:p>
            <a:pPr marL="53340" indent="0">
              <a:lnSpc>
                <a:spcPct val="115000"/>
              </a:lnSpc>
              <a:spcAft>
                <a:spcPts val="1000"/>
              </a:spcAft>
              <a:buNone/>
            </a:pPr>
            <a:r>
              <a:rPr lang="es-EC" sz="2000" dirty="0">
                <a:effectLst/>
                <a:latin typeface="Times New Roman" panose="02020603050405020304" pitchFamily="18" charset="0"/>
                <a:ea typeface="Calibri" panose="020F0502020204030204" pitchFamily="34" charset="0"/>
              </a:rPr>
              <a:t>Las arquitecturas de computadores se caracterizan por el hardware que destinan a atender a los flujos de instrucciones y datos.</a:t>
            </a:r>
            <a:endParaRPr lang="es-EC" sz="2000" dirty="0">
              <a:effectLst/>
              <a:latin typeface="Calibri" panose="020F0502020204030204" pitchFamily="34" charset="0"/>
              <a:ea typeface="Calibri" panose="020F0502020204030204" pitchFamily="34" charset="0"/>
            </a:endParaRPr>
          </a:p>
          <a:p>
            <a:endParaRPr lang="es-EC" dirty="0"/>
          </a:p>
        </p:txBody>
      </p:sp>
      <p:sp>
        <p:nvSpPr>
          <p:cNvPr id="5" name="Cuadro de texto 12">
            <a:extLst>
              <a:ext uri="{FF2B5EF4-FFF2-40B4-BE49-F238E27FC236}">
                <a16:creationId xmlns:a16="http://schemas.microsoft.com/office/drawing/2014/main" id="{A40A197F-D101-4533-A1E7-70DD19F021F9}"/>
              </a:ext>
            </a:extLst>
          </p:cNvPr>
          <p:cNvSpPr txBox="1"/>
          <p:nvPr/>
        </p:nvSpPr>
        <p:spPr>
          <a:xfrm>
            <a:off x="5755343" y="1253331"/>
            <a:ext cx="6149788" cy="2789890"/>
          </a:xfrm>
          <a:prstGeom prst="rect">
            <a:avLst/>
          </a:prstGeom>
          <a:solidFill>
            <a:schemeClr val="bg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s-EC" sz="2000" dirty="0">
                <a:effectLst/>
                <a:latin typeface="Times New Roman" panose="02020603050405020304" pitchFamily="18" charset="0"/>
                <a:ea typeface="Calibri" panose="020F0502020204030204" pitchFamily="34" charset="0"/>
              </a:rPr>
              <a:t>Flynn propuso 4 categorías:</a:t>
            </a:r>
            <a:endParaRPr lang="es-EC" sz="2000" dirty="0">
              <a:effectLst/>
              <a:latin typeface="Calibri" panose="020F0502020204030204" pitchFamily="34" charset="0"/>
              <a:ea typeface="Calibri" panose="020F0502020204030204" pitchFamily="34" charset="0"/>
            </a:endParaRPr>
          </a:p>
          <a:p>
            <a:pPr>
              <a:lnSpc>
                <a:spcPct val="115000"/>
              </a:lnSpc>
              <a:spcAft>
                <a:spcPts val="1000"/>
              </a:spcAft>
            </a:pPr>
            <a:r>
              <a:rPr lang="es-EC" sz="2000" dirty="0">
                <a:effectLst/>
                <a:latin typeface="Times New Roman" panose="02020603050405020304" pitchFamily="18" charset="0"/>
                <a:ea typeface="Calibri" panose="020F0502020204030204" pitchFamily="34" charset="0"/>
              </a:rPr>
              <a:t>1 SISD: Simple flujo de instrucciones, simple flujo de datos.</a:t>
            </a:r>
            <a:endParaRPr lang="es-EC" sz="2000" dirty="0">
              <a:effectLst/>
              <a:latin typeface="Calibri" panose="020F0502020204030204" pitchFamily="34" charset="0"/>
              <a:ea typeface="Calibri" panose="020F0502020204030204" pitchFamily="34" charset="0"/>
            </a:endParaRPr>
          </a:p>
          <a:p>
            <a:pPr>
              <a:lnSpc>
                <a:spcPct val="115000"/>
              </a:lnSpc>
              <a:spcAft>
                <a:spcPts val="1000"/>
              </a:spcAft>
            </a:pPr>
            <a:r>
              <a:rPr lang="es-EC" sz="2000" dirty="0">
                <a:effectLst/>
                <a:latin typeface="Times New Roman" panose="02020603050405020304" pitchFamily="18" charset="0"/>
                <a:ea typeface="Calibri" panose="020F0502020204030204" pitchFamily="34" charset="0"/>
              </a:rPr>
              <a:t>2 MISD: Múltiple flujo de instrucciones, simple flujo de datos.</a:t>
            </a:r>
            <a:endParaRPr lang="es-EC" sz="2000" dirty="0">
              <a:effectLst/>
              <a:latin typeface="Calibri" panose="020F0502020204030204" pitchFamily="34" charset="0"/>
              <a:ea typeface="Calibri" panose="020F0502020204030204" pitchFamily="34" charset="0"/>
            </a:endParaRPr>
          </a:p>
          <a:p>
            <a:pPr>
              <a:lnSpc>
                <a:spcPct val="115000"/>
              </a:lnSpc>
              <a:spcAft>
                <a:spcPts val="1000"/>
              </a:spcAft>
            </a:pPr>
            <a:r>
              <a:rPr lang="es-EC" sz="2000" dirty="0">
                <a:effectLst/>
                <a:latin typeface="Times New Roman" panose="02020603050405020304" pitchFamily="18" charset="0"/>
                <a:ea typeface="Calibri" panose="020F0502020204030204" pitchFamily="34" charset="0"/>
              </a:rPr>
              <a:t>3 SIMD: Simple flujo de instrucciones, múltiple flujo de datos.</a:t>
            </a:r>
            <a:endParaRPr lang="es-EC" sz="2000" dirty="0">
              <a:effectLst/>
              <a:latin typeface="Calibri" panose="020F0502020204030204" pitchFamily="34" charset="0"/>
              <a:ea typeface="Calibri" panose="020F0502020204030204" pitchFamily="34" charset="0"/>
            </a:endParaRPr>
          </a:p>
          <a:p>
            <a:pPr>
              <a:lnSpc>
                <a:spcPct val="115000"/>
              </a:lnSpc>
              <a:spcAft>
                <a:spcPts val="1000"/>
              </a:spcAft>
            </a:pPr>
            <a:r>
              <a:rPr lang="es-EC" sz="2000" dirty="0">
                <a:effectLst/>
                <a:latin typeface="Times New Roman" panose="02020603050405020304" pitchFamily="18" charset="0"/>
                <a:ea typeface="Calibri" panose="020F0502020204030204" pitchFamily="34" charset="0"/>
              </a:rPr>
              <a:t>4 MIMD: Múltiple flujo de instrucciones, múltiple flujo de datos.</a:t>
            </a:r>
            <a:endParaRPr lang="es-EC" sz="2000" dirty="0">
              <a:effectLst/>
              <a:latin typeface="Calibri" panose="020F0502020204030204" pitchFamily="34" charset="0"/>
              <a:ea typeface="Calibri" panose="020F0502020204030204" pitchFamily="34" charset="0"/>
            </a:endParaRPr>
          </a:p>
          <a:p>
            <a:pPr>
              <a:lnSpc>
                <a:spcPct val="115000"/>
              </a:lnSpc>
              <a:spcAft>
                <a:spcPts val="1000"/>
              </a:spcAft>
            </a:pPr>
            <a:r>
              <a:rPr lang="es-EC" sz="2000" dirty="0">
                <a:effectLst/>
                <a:latin typeface="Times New Roman" panose="02020603050405020304" pitchFamily="18" charset="0"/>
                <a:ea typeface="Calibri" panose="020F0502020204030204" pitchFamily="34" charset="0"/>
              </a:rPr>
              <a:t>Después introdujo una quinta clasificación separada un poco de las cuatro anteriores:</a:t>
            </a:r>
            <a:endParaRPr lang="es-EC" sz="2000" dirty="0">
              <a:effectLst/>
              <a:latin typeface="Calibri" panose="020F0502020204030204" pitchFamily="34" charset="0"/>
              <a:ea typeface="Calibri" panose="020F0502020204030204" pitchFamily="34" charset="0"/>
            </a:endParaRPr>
          </a:p>
          <a:p>
            <a:pPr>
              <a:lnSpc>
                <a:spcPct val="115000"/>
              </a:lnSpc>
              <a:spcAft>
                <a:spcPts val="1000"/>
              </a:spcAft>
            </a:pPr>
            <a:r>
              <a:rPr lang="es-EC" sz="2000" dirty="0">
                <a:effectLst/>
                <a:latin typeface="Times New Roman" panose="02020603050405020304" pitchFamily="18" charset="0"/>
                <a:ea typeface="Calibri" panose="020F0502020204030204" pitchFamily="34" charset="0"/>
              </a:rPr>
              <a:t>5 MTMD: Múltiple tareas, múltiple flujo de datos.</a:t>
            </a:r>
            <a:endParaRPr lang="es-EC"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0767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631A67D-98B8-42F5-94DF-70B93912C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61817"/>
          </a:xfrm>
          <a:prstGeom prst="rect">
            <a:avLst/>
          </a:prstGeom>
        </p:spPr>
      </p:pic>
    </p:spTree>
    <p:extLst>
      <p:ext uri="{BB962C8B-B14F-4D97-AF65-F5344CB8AC3E}">
        <p14:creationId xmlns:p14="http://schemas.microsoft.com/office/powerpoint/2010/main" val="354066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FB2E8-A84A-4ED0-9253-236325B5BDAB}"/>
              </a:ext>
            </a:extLst>
          </p:cNvPr>
          <p:cNvSpPr>
            <a:spLocks noGrp="1"/>
          </p:cNvSpPr>
          <p:nvPr>
            <p:ph type="title"/>
          </p:nvPr>
        </p:nvSpPr>
        <p:spPr>
          <a:xfrm>
            <a:off x="2801471" y="141008"/>
            <a:ext cx="10515600" cy="1325563"/>
          </a:xfrm>
        </p:spPr>
        <p:txBody>
          <a:bodyPr/>
          <a:lstStyle/>
          <a:p>
            <a:r>
              <a:rPr lang="es-ES" b="1" dirty="0">
                <a:solidFill>
                  <a:srgbClr val="FF0000"/>
                </a:solidFill>
              </a:rPr>
              <a:t>SISD</a:t>
            </a:r>
            <a:endParaRPr lang="es-EC" b="1" dirty="0">
              <a:solidFill>
                <a:srgbClr val="FF0000"/>
              </a:solidFill>
            </a:endParaRPr>
          </a:p>
        </p:txBody>
      </p:sp>
      <p:sp>
        <p:nvSpPr>
          <p:cNvPr id="3" name="Marcador de contenido 2">
            <a:extLst>
              <a:ext uri="{FF2B5EF4-FFF2-40B4-BE49-F238E27FC236}">
                <a16:creationId xmlns:a16="http://schemas.microsoft.com/office/drawing/2014/main" id="{17A25B6B-253C-4D79-AC82-3ABF72FFC9EF}"/>
              </a:ext>
            </a:extLst>
          </p:cNvPr>
          <p:cNvSpPr>
            <a:spLocks noGrp="1"/>
          </p:cNvSpPr>
          <p:nvPr>
            <p:ph idx="1"/>
          </p:nvPr>
        </p:nvSpPr>
        <p:spPr>
          <a:xfrm>
            <a:off x="304801" y="1237128"/>
            <a:ext cx="6463552" cy="5360896"/>
          </a:xfrm>
        </p:spPr>
        <p:txBody>
          <a:bodyPr/>
          <a:lstStyle/>
          <a:p>
            <a:pPr marL="0" indent="0">
              <a:lnSpc>
                <a:spcPct val="115000"/>
              </a:lnSpc>
              <a:spcAft>
                <a:spcPts val="1000"/>
              </a:spcAft>
              <a:buNone/>
            </a:pPr>
            <a:r>
              <a:rPr lang="es-EC" sz="2100" dirty="0">
                <a:effectLst/>
                <a:latin typeface="Times New Roman" panose="02020603050405020304" pitchFamily="18" charset="0"/>
                <a:ea typeface="Calibri" panose="020F0502020204030204" pitchFamily="34" charset="0"/>
              </a:rPr>
              <a:t>Se refiere a las computadoras convencionales de Von Neuman. </a:t>
            </a:r>
            <a:br>
              <a:rPr lang="es-EC" sz="2100" dirty="0">
                <a:effectLst/>
                <a:latin typeface="Times New Roman" panose="02020603050405020304" pitchFamily="18" charset="0"/>
                <a:ea typeface="Calibri" panose="020F0502020204030204" pitchFamily="34" charset="0"/>
              </a:rPr>
            </a:br>
            <a:r>
              <a:rPr lang="es-EC" sz="2100" dirty="0">
                <a:effectLst/>
                <a:latin typeface="Times New Roman" panose="02020603050405020304" pitchFamily="18" charset="0"/>
                <a:ea typeface="Calibri" panose="020F0502020204030204" pitchFamily="34" charset="0"/>
              </a:rPr>
              <a:t>En la categoría SISD están la gran mayoría de las computadoras existentes. Son equipos con un solo procesador que trabaja sobre un solo dato a la vez. A estos equipos se les llama también computadoras secuenciales.</a:t>
            </a:r>
            <a:endParaRPr lang="es-EC" sz="21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s-EC" sz="2100" dirty="0">
                <a:effectLst/>
                <a:latin typeface="Times New Roman" panose="02020603050405020304" pitchFamily="18" charset="0"/>
                <a:ea typeface="Calibri" panose="020F0502020204030204" pitchFamily="34" charset="0"/>
              </a:rPr>
              <a:t>Todas las computadoras SISD utilizan un registro simple llamado "el contador del programa", el cual lleva el conteo de la ejecución serial de las instrucciones. Como cada instrucción es fetche-ada desde la memoria, el contador del programa es actualizado para direccionar a la siguiente instrucción ha de ser fetche-ada y ejecutada; lo que resulta ser una orden serial de ejecución.</a:t>
            </a:r>
            <a:endParaRPr lang="es-EC" sz="2100" dirty="0">
              <a:effectLst/>
              <a:latin typeface="Calibri" panose="020F0502020204030204" pitchFamily="34" charset="0"/>
              <a:ea typeface="Calibri" panose="020F0502020204030204" pitchFamily="34" charset="0"/>
            </a:endParaRPr>
          </a:p>
          <a:p>
            <a:pPr marL="0" indent="0">
              <a:buNone/>
            </a:pPr>
            <a:endParaRPr lang="es-EC" dirty="0"/>
          </a:p>
        </p:txBody>
      </p:sp>
      <p:pic>
        <p:nvPicPr>
          <p:cNvPr id="5" name="Imagen 4">
            <a:extLst>
              <a:ext uri="{FF2B5EF4-FFF2-40B4-BE49-F238E27FC236}">
                <a16:creationId xmlns:a16="http://schemas.microsoft.com/office/drawing/2014/main" id="{F8A79E0E-A3AA-473F-BC0D-26DDA4D12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669" y="1380564"/>
            <a:ext cx="4392707" cy="4392707"/>
          </a:xfrm>
          <a:prstGeom prst="rect">
            <a:avLst/>
          </a:prstGeom>
        </p:spPr>
      </p:pic>
    </p:spTree>
    <p:extLst>
      <p:ext uri="{BB962C8B-B14F-4D97-AF65-F5344CB8AC3E}">
        <p14:creationId xmlns:p14="http://schemas.microsoft.com/office/powerpoint/2010/main" val="23620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312F5-C6D8-4BE6-AAC6-8849CBD0037A}"/>
              </a:ext>
            </a:extLst>
          </p:cNvPr>
          <p:cNvSpPr>
            <a:spLocks noGrp="1"/>
          </p:cNvSpPr>
          <p:nvPr>
            <p:ph type="title"/>
          </p:nvPr>
        </p:nvSpPr>
        <p:spPr>
          <a:xfrm>
            <a:off x="2487707" y="347196"/>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ARQUITECTURA SISD</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4" name="Marcador de contenido 3">
            <a:extLst>
              <a:ext uri="{FF2B5EF4-FFF2-40B4-BE49-F238E27FC236}">
                <a16:creationId xmlns:a16="http://schemas.microsoft.com/office/drawing/2014/main" id="{40B58FF9-DE33-4B59-BCF0-B22457FBFE1B}"/>
              </a:ext>
            </a:extLst>
          </p:cNvPr>
          <p:cNvPicPr>
            <a:picLocks noGrp="1" noChangeAspect="1"/>
          </p:cNvPicPr>
          <p:nvPr>
            <p:ph idx="1"/>
          </p:nvPr>
        </p:nvPicPr>
        <p:blipFill rotWithShape="1">
          <a:blip r:embed="rId2"/>
          <a:srcRect l="30515" t="37778" r="32794" b="51242"/>
          <a:stretch/>
        </p:blipFill>
        <p:spPr>
          <a:xfrm>
            <a:off x="152780" y="2191870"/>
            <a:ext cx="11743005" cy="1976718"/>
          </a:xfrm>
          <a:prstGeom prst="rect">
            <a:avLst/>
          </a:prstGeom>
        </p:spPr>
      </p:pic>
    </p:spTree>
    <p:extLst>
      <p:ext uri="{BB962C8B-B14F-4D97-AF65-F5344CB8AC3E}">
        <p14:creationId xmlns:p14="http://schemas.microsoft.com/office/powerpoint/2010/main" val="2999991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044D405C-A023-453F-956A-527FC5C3F58C}"/>
              </a:ext>
            </a:extLst>
          </p:cNvPr>
          <p:cNvSpPr>
            <a:spLocks noGrp="1"/>
          </p:cNvSpPr>
          <p:nvPr>
            <p:ph type="title"/>
          </p:nvPr>
        </p:nvSpPr>
        <p:spPr>
          <a:xfrm>
            <a:off x="2227729" y="158544"/>
            <a:ext cx="10515600" cy="1325563"/>
          </a:xfrm>
        </p:spPr>
        <p:txBody>
          <a:bodyPr>
            <a:normAutofit/>
          </a:bodyPr>
          <a:lstStyle/>
          <a:p>
            <a:r>
              <a:rPr lang="es-EC" sz="3200" b="1" dirty="0">
                <a:solidFill>
                  <a:srgbClr val="FF0000"/>
                </a:solidFill>
                <a:effectLst/>
                <a:latin typeface="Times New Roman" panose="02020603050405020304" pitchFamily="18" charset="0"/>
                <a:ea typeface="Times New Roman" panose="02020603050405020304" pitchFamily="18" charset="0"/>
              </a:rPr>
              <a:t>MISD</a:t>
            </a:r>
            <a:endParaRPr lang="es-EC" sz="6600" b="1" dirty="0">
              <a:solidFill>
                <a:srgbClr val="FF0000"/>
              </a:solidFill>
            </a:endParaRPr>
          </a:p>
        </p:txBody>
      </p:sp>
      <p:sp>
        <p:nvSpPr>
          <p:cNvPr id="6" name="CuadroTexto 5">
            <a:extLst>
              <a:ext uri="{FF2B5EF4-FFF2-40B4-BE49-F238E27FC236}">
                <a16:creationId xmlns:a16="http://schemas.microsoft.com/office/drawing/2014/main" id="{5D37C96C-C0E6-4EC8-866F-9FC6E7EBB631}"/>
              </a:ext>
            </a:extLst>
          </p:cNvPr>
          <p:cNvSpPr txBox="1"/>
          <p:nvPr/>
        </p:nvSpPr>
        <p:spPr>
          <a:xfrm>
            <a:off x="295837" y="1529324"/>
            <a:ext cx="6696634" cy="4470455"/>
          </a:xfrm>
          <a:prstGeom prst="rect">
            <a:avLst/>
          </a:prstGeom>
          <a:noFill/>
        </p:spPr>
        <p:txBody>
          <a:bodyPr wrap="square" rtlCol="0">
            <a:spAutoFit/>
          </a:bodyPr>
          <a:lstStyle/>
          <a:p>
            <a:pPr>
              <a:lnSpc>
                <a:spcPct val="115000"/>
              </a:lnSpc>
              <a:spcAft>
                <a:spcPts val="1000"/>
              </a:spcAft>
            </a:pPr>
            <a:r>
              <a:rPr lang="es-EC" sz="2100" dirty="0">
                <a:effectLst/>
                <a:latin typeface="Times New Roman" panose="02020603050405020304" pitchFamily="18" charset="0"/>
                <a:ea typeface="Times New Roman" panose="02020603050405020304" pitchFamily="18" charset="0"/>
              </a:rPr>
              <a:t>Un procesador pipeline es un procesador MISD que trabaja de acorde al principio del funcionamiento de un Pipe. </a:t>
            </a:r>
            <a:endParaRPr lang="es-EC" sz="2100" dirty="0">
              <a:effectLst/>
              <a:latin typeface="Calibri" panose="020F0502020204030204" pitchFamily="34" charset="0"/>
              <a:ea typeface="Calibri" panose="020F0502020204030204" pitchFamily="34" charset="0"/>
            </a:endParaRPr>
          </a:p>
          <a:p>
            <a:pPr>
              <a:lnSpc>
                <a:spcPct val="115000"/>
              </a:lnSpc>
              <a:spcAft>
                <a:spcPts val="1000"/>
              </a:spcAft>
            </a:pPr>
            <a:r>
              <a:rPr lang="es-EC" sz="2100" dirty="0">
                <a:effectLst/>
                <a:latin typeface="Times New Roman" panose="02020603050405020304" pitchFamily="18" charset="0"/>
                <a:ea typeface="Times New Roman" panose="02020603050405020304" pitchFamily="18" charset="0"/>
              </a:rPr>
              <a:t>La arquitectura Pipeline es la forma es la forma fundamental de ejecución paralela de un proceso y es una idea poderosa que puede probar de manera significativa e rendimiento de una computadora SIMD.</a:t>
            </a:r>
            <a:endParaRPr lang="es-EC" sz="2100" dirty="0">
              <a:effectLst/>
              <a:latin typeface="Calibri" panose="020F0502020204030204" pitchFamily="34" charset="0"/>
              <a:ea typeface="Calibri" panose="020F0502020204030204" pitchFamily="34" charset="0"/>
            </a:endParaRPr>
          </a:p>
          <a:p>
            <a:pPr>
              <a:lnSpc>
                <a:spcPct val="115000"/>
              </a:lnSpc>
              <a:spcAft>
                <a:spcPts val="1000"/>
              </a:spcAft>
            </a:pPr>
            <a:r>
              <a:rPr lang="es-EC" sz="2100" dirty="0">
                <a:effectLst/>
                <a:latin typeface="Times New Roman" panose="02020603050405020304" pitchFamily="18" charset="0"/>
                <a:ea typeface="Times New Roman" panose="02020603050405020304" pitchFamily="18" charset="0"/>
              </a:rPr>
              <a:t>Hay N secuencias de instrucciones(algoritmos/programas) y una secuencia de datos. El paralelismo es alcanzado dejando que los procesadores realicen diferentes cosas al mismo tiempo en el mismo dato.  </a:t>
            </a:r>
            <a:endParaRPr lang="es-EC" sz="2100" dirty="0">
              <a:effectLst/>
              <a:latin typeface="Calibri" panose="020F0502020204030204" pitchFamily="34" charset="0"/>
              <a:ea typeface="Calibri" panose="020F0502020204030204" pitchFamily="34" charset="0"/>
            </a:endParaRPr>
          </a:p>
          <a:p>
            <a:endParaRPr lang="es-EC" dirty="0"/>
          </a:p>
        </p:txBody>
      </p:sp>
      <p:pic>
        <p:nvPicPr>
          <p:cNvPr id="10" name="Imagen 9">
            <a:extLst>
              <a:ext uri="{FF2B5EF4-FFF2-40B4-BE49-F238E27FC236}">
                <a16:creationId xmlns:a16="http://schemas.microsoft.com/office/drawing/2014/main" id="{7AA12180-6B1D-4D93-B696-594487DAFF7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485529" y="1529324"/>
            <a:ext cx="3114040" cy="3114040"/>
          </a:xfrm>
          <a:prstGeom prst="rect">
            <a:avLst/>
          </a:prstGeom>
        </p:spPr>
      </p:pic>
    </p:spTree>
    <p:extLst>
      <p:ext uri="{BB962C8B-B14F-4D97-AF65-F5344CB8AC3E}">
        <p14:creationId xmlns:p14="http://schemas.microsoft.com/office/powerpoint/2010/main" val="94087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488E4-5BA6-48E6-B9C1-6A95E310E0A2}"/>
              </a:ext>
            </a:extLst>
          </p:cNvPr>
          <p:cNvSpPr>
            <a:spLocks noGrp="1"/>
          </p:cNvSpPr>
          <p:nvPr>
            <p:ph type="title"/>
          </p:nvPr>
        </p:nvSpPr>
        <p:spPr>
          <a:xfrm>
            <a:off x="2209800" y="141008"/>
            <a:ext cx="10515600" cy="1325563"/>
          </a:xfrm>
        </p:spPr>
        <p:txBody>
          <a:bodyPr/>
          <a:lstStyle/>
          <a:p>
            <a:r>
              <a:rPr lang="es-ES" dirty="0">
                <a:solidFill>
                  <a:srgbClr val="FF0000"/>
                </a:solidFill>
                <a:latin typeface="Times New Roman" panose="02020603050405020304" pitchFamily="18" charset="0"/>
                <a:cs typeface="Times New Roman" panose="02020603050405020304" pitchFamily="18" charset="0"/>
              </a:rPr>
              <a:t>ARQUITECTURA MISD</a:t>
            </a:r>
            <a:endParaRPr lang="es-EC" dirty="0">
              <a:solidFill>
                <a:srgbClr val="FF0000"/>
              </a:solidFill>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0568B921-7A88-496B-8FC9-66DA32A43600}"/>
              </a:ext>
            </a:extLst>
          </p:cNvPr>
          <p:cNvPicPr>
            <a:picLocks noGrp="1" noChangeAspect="1"/>
          </p:cNvPicPr>
          <p:nvPr>
            <p:ph idx="1"/>
          </p:nvPr>
        </p:nvPicPr>
        <p:blipFill rotWithShape="1">
          <a:blip r:embed="rId2"/>
          <a:srcRect l="28098" t="28504" r="29256" b="30498"/>
          <a:stretch/>
        </p:blipFill>
        <p:spPr>
          <a:xfrm>
            <a:off x="1098340" y="1269553"/>
            <a:ext cx="8991593" cy="4862305"/>
          </a:xfrm>
        </p:spPr>
      </p:pic>
    </p:spTree>
    <p:extLst>
      <p:ext uri="{BB962C8B-B14F-4D97-AF65-F5344CB8AC3E}">
        <p14:creationId xmlns:p14="http://schemas.microsoft.com/office/powerpoint/2010/main" val="29818716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TotalTime>
  <Words>1291</Words>
  <Application>Microsoft Office PowerPoint</Application>
  <PresentationFormat>Panorámica</PresentationFormat>
  <Paragraphs>64</Paragraphs>
  <Slides>17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Arial Black</vt:lpstr>
      <vt:lpstr>Calibri</vt:lpstr>
      <vt:lpstr>Calibri Light</vt:lpstr>
      <vt:lpstr>Garamond</vt:lpstr>
      <vt:lpstr>Times New Roman</vt:lpstr>
      <vt:lpstr>Tema de Office</vt:lpstr>
      <vt:lpstr>Presentación de PowerPoint</vt:lpstr>
      <vt:lpstr>¿Qué es la taxonomía general? </vt:lpstr>
      <vt:lpstr>¿Quin es Michael Flynn?</vt:lpstr>
      <vt:lpstr>Taxonomía de Flynn</vt:lpstr>
      <vt:lpstr>Presentación de PowerPoint</vt:lpstr>
      <vt:lpstr>SISD</vt:lpstr>
      <vt:lpstr>ARQUITECTURA SISD</vt:lpstr>
      <vt:lpstr>MISD</vt:lpstr>
      <vt:lpstr>ARQUITECTURA MISD</vt:lpstr>
      <vt:lpstr>SIMD</vt:lpstr>
      <vt:lpstr>ARQUITECTURA SIMD</vt:lpstr>
      <vt:lpstr>MIMD</vt:lpstr>
      <vt:lpstr>ARQUITECTURA MIMD </vt:lpstr>
      <vt:lpstr>COMPUTADOR MTMD</vt:lpstr>
      <vt:lpstr>CONCLUSION E INTRDUCCION A LA TAXONOMIA DE SHORE</vt:lpstr>
      <vt:lpstr>TAXONOMIA DE SHORE</vt:lpstr>
      <vt:lpstr>TAXONOMIA DE SHORE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John.</dc:creator>
  <cp:lastModifiedBy>John.</cp:lastModifiedBy>
  <cp:revision>25</cp:revision>
  <dcterms:created xsi:type="dcterms:W3CDTF">2022-08-23T22:29:42Z</dcterms:created>
  <dcterms:modified xsi:type="dcterms:W3CDTF">2022-08-31T01:58:35Z</dcterms:modified>
</cp:coreProperties>
</file>