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72" r:id="rId5"/>
    <p:sldId id="273" r:id="rId6"/>
    <p:sldId id="259" r:id="rId7"/>
    <p:sldId id="274" r:id="rId8"/>
    <p:sldId id="275" r:id="rId9"/>
    <p:sldId id="276" r:id="rId10"/>
    <p:sldId id="260" r:id="rId11"/>
    <p:sldId id="277" r:id="rId12"/>
    <p:sldId id="278" r:id="rId13"/>
    <p:sldId id="279" r:id="rId14"/>
    <p:sldId id="280" r:id="rId15"/>
    <p:sldId id="281" r:id="rId16"/>
    <p:sldId id="282" r:id="rId17"/>
    <p:sldId id="283" r:id="rId18"/>
    <p:sldId id="284" r:id="rId19"/>
    <p:sldId id="267" r:id="rId20"/>
    <p:sldId id="261" r:id="rId21"/>
    <p:sldId id="285" r:id="rId22"/>
    <p:sldId id="268" r:id="rId23"/>
    <p:sldId id="269"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9"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4660"/>
  </p:normalViewPr>
  <p:slideViewPr>
    <p:cSldViewPr snapToGrid="0">
      <p:cViewPr varScale="1">
        <p:scale>
          <a:sx n="85" d="100"/>
          <a:sy n="85"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14/9/2022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40498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14/9/2022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2821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14/9/2022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88455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14/9/2022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33921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9B8899-1AFB-4C0A-A67F-C022490972B4}" type="datetimeFigureOut">
              <a:rPr lang="es-EC" smtClean="0"/>
              <a:t>14/9/2022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82053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9B8899-1AFB-4C0A-A67F-C022490972B4}" type="datetimeFigureOut">
              <a:rPr lang="es-EC" smtClean="0"/>
              <a:t>14/9/2022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09726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9B8899-1AFB-4C0A-A67F-C022490972B4}" type="datetimeFigureOut">
              <a:rPr lang="es-EC" smtClean="0"/>
              <a:t>14/9/2022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3119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9B8899-1AFB-4C0A-A67F-C022490972B4}" type="datetimeFigureOut">
              <a:rPr lang="es-EC" smtClean="0"/>
              <a:t>14/9/2022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24525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B8899-1AFB-4C0A-A67F-C022490972B4}" type="datetimeFigureOut">
              <a:rPr lang="es-EC" smtClean="0"/>
              <a:t>14/9/2022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57613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9B8899-1AFB-4C0A-A67F-C022490972B4}" type="datetimeFigureOut">
              <a:rPr lang="es-EC" smtClean="0"/>
              <a:t>14/9/2022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03265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9B8899-1AFB-4C0A-A67F-C022490972B4}" type="datetimeFigureOut">
              <a:rPr lang="es-EC" smtClean="0"/>
              <a:t>14/9/2022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75092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8899-1AFB-4C0A-A67F-C022490972B4}" type="datetimeFigureOut">
              <a:rPr lang="es-EC" smtClean="0"/>
              <a:t>14/9/2022</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DB0A-C5A2-42C3-9A05-72D1FBCD2A07}" type="slidenum">
              <a:rPr lang="es-EC" smtClean="0"/>
              <a:t>‹Nº›</a:t>
            </a:fld>
            <a:endParaRPr lang="es-EC"/>
          </a:p>
        </p:txBody>
      </p:sp>
    </p:spTree>
    <p:extLst>
      <p:ext uri="{BB962C8B-B14F-4D97-AF65-F5344CB8AC3E}">
        <p14:creationId xmlns:p14="http://schemas.microsoft.com/office/powerpoint/2010/main" val="27262262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ncepto.de/informac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D99D1-405D-4C10-914A-AEC8F99CADD8}"/>
              </a:ext>
            </a:extLst>
          </p:cNvPr>
          <p:cNvSpPr>
            <a:spLocks noChangeArrowheads="1"/>
          </p:cNvSpPr>
          <p:nvPr/>
        </p:nvSpPr>
        <p:spPr bwMode="auto">
          <a:xfrm>
            <a:off x="134470" y="8337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4">
            <a:extLst>
              <a:ext uri="{FF2B5EF4-FFF2-40B4-BE49-F238E27FC236}">
                <a16:creationId xmlns:a16="http://schemas.microsoft.com/office/drawing/2014/main" id="{B7ADA9FF-E660-44E5-9876-0CC77F05855D}"/>
              </a:ext>
            </a:extLst>
          </p:cNvPr>
          <p:cNvSpPr>
            <a:spLocks noChangeArrowheads="1"/>
          </p:cNvSpPr>
          <p:nvPr/>
        </p:nvSpPr>
        <p:spPr bwMode="auto">
          <a:xfrm>
            <a:off x="3334321" y="349803"/>
            <a:ext cx="5523357" cy="9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UNIVERSIDAD TÉCNICA DE ESMERALDAS LUIS VARGAS TORRES</a:t>
            </a:r>
            <a:endParaRPr kumimoji="0" lang="es-ES" altLang="es-EC" sz="3600" b="0" i="0" u="none" strike="noStrike" cap="none" normalizeH="0" baseline="0" dirty="0">
              <a:ln>
                <a:noFill/>
              </a:ln>
              <a:solidFill>
                <a:schemeClr val="tx1"/>
              </a:solidFill>
              <a:effectLst/>
              <a:latin typeface="Arial Black" panose="020B0A04020102020204" pitchFamily="34" charset="0"/>
            </a:endParaRPr>
          </a:p>
        </p:txBody>
      </p:sp>
      <p:sp>
        <p:nvSpPr>
          <p:cNvPr id="6" name="Rectangle 5">
            <a:extLst>
              <a:ext uri="{FF2B5EF4-FFF2-40B4-BE49-F238E27FC236}">
                <a16:creationId xmlns:a16="http://schemas.microsoft.com/office/drawing/2014/main" id="{AEFA8997-27B8-4B34-955B-50167CA9ABCF}"/>
              </a:ext>
            </a:extLst>
          </p:cNvPr>
          <p:cNvSpPr>
            <a:spLocks noChangeArrowheads="1"/>
          </p:cNvSpPr>
          <p:nvPr/>
        </p:nvSpPr>
        <p:spPr bwMode="auto">
          <a:xfrm>
            <a:off x="1762120" y="1329258"/>
            <a:ext cx="8667757" cy="419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FACULTAD DE INGENIERIAS</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ARQUITECTURA DEL COMPUTADOR</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TAREA </a:t>
            </a:r>
            <a:r>
              <a:rPr lang="es-ES" altLang="es-EC" sz="2000" b="1" dirty="0">
                <a:latin typeface="Arial Black" panose="020B0A04020102020204" pitchFamily="34" charset="0"/>
                <a:ea typeface="Garamond" panose="02020404030301010803" pitchFamily="18" charset="0"/>
                <a:cs typeface="Garamond" panose="02020404030301010803" pitchFamily="18" charset="0"/>
              </a:rPr>
              <a:t>1</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UNIDAD: </a:t>
            </a:r>
            <a:r>
              <a:rPr lang="es-ES" altLang="es-EC" sz="2000" b="1" dirty="0">
                <a:latin typeface="Arial Black" panose="020B0A04020102020204" pitchFamily="34" charset="0"/>
                <a:ea typeface="Garamond" panose="02020404030301010803" pitchFamily="18" charset="0"/>
                <a:cs typeface="Garamond" panose="02020404030301010803" pitchFamily="18" charset="0"/>
              </a:rPr>
              <a:t>2#</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DOCENTE: Ing. Henrry Rentería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INTEGRANTES: Fidel Pérez, Mirian Lema, Anthony Ganchozo</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NIVEL: 3</a:t>
            </a:r>
            <a:r>
              <a:rPr kumimoji="0" lang="es-ES" altLang="es-EC" sz="2000" b="1" i="0" u="none" strike="noStrike" cap="none" normalizeH="0" baseline="3000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ro</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PARALELO: “B”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FECHA: 13/09/2022</a:t>
            </a:r>
            <a:endParaRPr kumimoji="0" lang="es-ES" altLang="es-EC" sz="3600" b="1" i="0" u="none" strike="noStrike" cap="none" normalizeH="0" baseline="0" dirty="0">
              <a:ln>
                <a:noFill/>
              </a:ln>
              <a:solidFill>
                <a:schemeClr val="tx1"/>
              </a:solidFill>
              <a:effectLst/>
              <a:latin typeface="Arial Black" panose="020B0A04020102020204" pitchFamily="34" charset="0"/>
            </a:endParaRPr>
          </a:p>
        </p:txBody>
      </p:sp>
      <p:pic>
        <p:nvPicPr>
          <p:cNvPr id="11" name="Imagen 10">
            <a:extLst>
              <a:ext uri="{FF2B5EF4-FFF2-40B4-BE49-F238E27FC236}">
                <a16:creationId xmlns:a16="http://schemas.microsoft.com/office/drawing/2014/main" id="{81CF9BEE-A6F4-4F03-9F8D-DB6FC33A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564" y="236274"/>
            <a:ext cx="1282959" cy="1539551"/>
          </a:xfrm>
          <a:prstGeom prst="rect">
            <a:avLst/>
          </a:prstGeom>
        </p:spPr>
      </p:pic>
      <p:pic>
        <p:nvPicPr>
          <p:cNvPr id="13" name="Imagen 12">
            <a:extLst>
              <a:ext uri="{FF2B5EF4-FFF2-40B4-BE49-F238E27FC236}">
                <a16:creationId xmlns:a16="http://schemas.microsoft.com/office/drawing/2014/main" id="{6678FEDC-7CCC-4754-866A-354607808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956" y="259530"/>
            <a:ext cx="1601454" cy="1605576"/>
          </a:xfrm>
          <a:prstGeom prst="rect">
            <a:avLst/>
          </a:prstGeom>
        </p:spPr>
      </p:pic>
    </p:spTree>
    <p:extLst>
      <p:ext uri="{BB962C8B-B14F-4D97-AF65-F5344CB8AC3E}">
        <p14:creationId xmlns:p14="http://schemas.microsoft.com/office/powerpoint/2010/main" val="378667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4FD0692-2366-48C2-B4E8-2310861D928D}"/>
              </a:ext>
            </a:extLst>
          </p:cNvPr>
          <p:cNvSpPr txBox="1">
            <a:spLocks/>
          </p:cNvSpPr>
          <p:nvPr/>
        </p:nvSpPr>
        <p:spPr>
          <a:xfrm>
            <a:off x="1385047" y="1690688"/>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El microprocesador surgió de la evolución de distintas tecnologías predecesoras,</a:t>
            </a:r>
          </a:p>
          <a:p>
            <a:pPr marL="0" indent="0">
              <a:buFont typeface="Arial" panose="020B0604020202020204" pitchFamily="34" charset="0"/>
              <a:buNone/>
            </a:pPr>
            <a:r>
              <a:rPr lang="es-ES" dirty="0"/>
              <a:t>básicamente de la computación y de la tecnología de semiconductores. El inicio de esta</a:t>
            </a:r>
          </a:p>
          <a:p>
            <a:pPr marL="0" indent="0">
              <a:buFont typeface="Arial" panose="020B0604020202020204" pitchFamily="34" charset="0"/>
              <a:buNone/>
            </a:pPr>
            <a:r>
              <a:rPr lang="es-ES" dirty="0"/>
              <a:t>última data de mitad de la década de 1950; estas tecnologías se fusionaron a principios</a:t>
            </a:r>
          </a:p>
          <a:p>
            <a:pPr marL="0" indent="0">
              <a:buFont typeface="Arial" panose="020B0604020202020204" pitchFamily="34" charset="0"/>
              <a:buNone/>
            </a:pPr>
            <a:r>
              <a:rPr lang="es-ES" dirty="0"/>
              <a:t>de los años 1970, produciendo el primer microprocesador. Dichas tecnologías iniciaron</a:t>
            </a:r>
          </a:p>
          <a:p>
            <a:pPr marL="0" indent="0">
              <a:buFont typeface="Arial" panose="020B0604020202020204" pitchFamily="34" charset="0"/>
              <a:buNone/>
            </a:pPr>
            <a:r>
              <a:rPr lang="es-ES" dirty="0"/>
              <a:t>su desarrollo a partir de la segunda guerra mundial; en este tiempo los científicos</a:t>
            </a:r>
          </a:p>
          <a:p>
            <a:pPr marL="0" indent="0">
              <a:buFont typeface="Arial" panose="020B0604020202020204" pitchFamily="34" charset="0"/>
              <a:buNone/>
            </a:pPr>
            <a:r>
              <a:rPr lang="es-ES" dirty="0"/>
              <a:t>desarrollaron computadoras específicas para aplicaciones militares. En la posguerra, a</a:t>
            </a:r>
          </a:p>
          <a:p>
            <a:pPr marL="0" indent="0">
              <a:buFont typeface="Arial" panose="020B0604020202020204" pitchFamily="34" charset="0"/>
              <a:buNone/>
            </a:pPr>
            <a:r>
              <a:rPr lang="es-ES" dirty="0"/>
              <a:t>mediados de la década de 1940, la computación digital emprendió un fuerte crecimiento</a:t>
            </a:r>
          </a:p>
          <a:p>
            <a:pPr marL="0" indent="0">
              <a:buFont typeface="Arial" panose="020B0604020202020204" pitchFamily="34" charset="0"/>
              <a:buNone/>
            </a:pPr>
            <a:r>
              <a:rPr lang="es-ES" dirty="0"/>
              <a:t>también para propósitos científicos y civiles. La tecnología electrónica avanzó y los</a:t>
            </a:r>
          </a:p>
          <a:p>
            <a:pPr marL="0" indent="0">
              <a:buFont typeface="Arial" panose="020B0604020202020204" pitchFamily="34" charset="0"/>
              <a:buNone/>
            </a:pPr>
            <a:r>
              <a:rPr lang="es-ES" dirty="0"/>
              <a:t>científicos hicieron grandes progresos en el diseño de componentes de estado</a:t>
            </a:r>
          </a:p>
          <a:p>
            <a:pPr marL="0" indent="0">
              <a:buFont typeface="Arial" panose="020B0604020202020204" pitchFamily="34" charset="0"/>
              <a:buNone/>
            </a:pPr>
            <a:r>
              <a:rPr lang="es-ES" dirty="0"/>
              <a:t>sólido (semiconductores). En 1948 en los laboratorios Bell crearon el transistor.</a:t>
            </a:r>
            <a:endParaRPr lang="es-EC" dirty="0"/>
          </a:p>
        </p:txBody>
      </p:sp>
    </p:spTree>
    <p:extLst>
      <p:ext uri="{BB962C8B-B14F-4D97-AF65-F5344CB8AC3E}">
        <p14:creationId xmlns:p14="http://schemas.microsoft.com/office/powerpoint/2010/main" val="23620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3F832-AE75-4D45-A862-9C309C252037}"/>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Pentium Pro y Pentium II</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E692E46-6534-4D18-A174-26D5551DBF81}"/>
              </a:ext>
            </a:extLst>
          </p:cNvPr>
          <p:cNvSpPr>
            <a:spLocks noGrp="1"/>
          </p:cNvSpPr>
          <p:nvPr>
            <p:ph idx="1"/>
          </p:nvPr>
        </p:nvSpPr>
        <p:spPr/>
        <p:txBody>
          <a:bodyPr/>
          <a:lstStyle/>
          <a:p>
            <a:r>
              <a:rPr lang="es-ES" dirty="0"/>
              <a:t>La aparición, el 27 de Marzo de 1995 del procesador Intel Pentium Pro supuso para los servidores de red y las estaciones de trabajo un aire nuevo gracias a la arquitectura de 64 bits y el empleo de una nueva tecnología revolucionaria como es la de 32 micras lo que permitía la inclusión de cinco millones y medio de transistores en su interior.</a:t>
            </a:r>
            <a:endParaRPr lang="es-EC" dirty="0"/>
          </a:p>
        </p:txBody>
      </p:sp>
    </p:spTree>
    <p:extLst>
      <p:ext uri="{BB962C8B-B14F-4D97-AF65-F5344CB8AC3E}">
        <p14:creationId xmlns:p14="http://schemas.microsoft.com/office/powerpoint/2010/main" val="277154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DBB5D09D-9EB6-4F5B-AA58-2FC9A9634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24" y="1864657"/>
            <a:ext cx="4627283" cy="4338077"/>
          </a:xfrm>
        </p:spPr>
      </p:pic>
      <p:pic>
        <p:nvPicPr>
          <p:cNvPr id="9" name="Imagen 8">
            <a:extLst>
              <a:ext uri="{FF2B5EF4-FFF2-40B4-BE49-F238E27FC236}">
                <a16:creationId xmlns:a16="http://schemas.microsoft.com/office/drawing/2014/main" id="{4AA136EC-6D95-441D-B377-51267D03B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286" y="2290480"/>
            <a:ext cx="6692608" cy="3186956"/>
          </a:xfrm>
          <a:prstGeom prst="rect">
            <a:avLst/>
          </a:prstGeom>
        </p:spPr>
      </p:pic>
      <p:sp>
        <p:nvSpPr>
          <p:cNvPr id="10" name="Título 1">
            <a:extLst>
              <a:ext uri="{FF2B5EF4-FFF2-40B4-BE49-F238E27FC236}">
                <a16:creationId xmlns:a16="http://schemas.microsoft.com/office/drawing/2014/main" id="{689A6EE4-68FA-4CB1-B72E-6EB1D32C0A8B}"/>
              </a:ext>
            </a:extLst>
          </p:cNvPr>
          <p:cNvSpPr>
            <a:spLocks noGrp="1"/>
          </p:cNvSpPr>
          <p:nvPr>
            <p:ph type="title"/>
          </p:nvPr>
        </p:nvSpPr>
        <p:spPr>
          <a:xfrm>
            <a:off x="838200" y="21599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Microprocesador Intel Pentium Pro</a:t>
            </a:r>
            <a:endParaRPr lang="es-EC"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6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D3E26-8275-432C-A124-24FCB3FA21A1}"/>
              </a:ext>
            </a:extLst>
          </p:cNvPr>
          <p:cNvSpPr>
            <a:spLocks noGrp="1"/>
          </p:cNvSpPr>
          <p:nvPr>
            <p:ph type="title"/>
          </p:nvPr>
        </p:nvSpPr>
        <p:spPr>
          <a:xfrm>
            <a:off x="3428999" y="0"/>
            <a:ext cx="10515600" cy="1325563"/>
          </a:xfrm>
        </p:spPr>
        <p:txBody>
          <a:bodyPr/>
          <a:lstStyle/>
          <a:p>
            <a:r>
              <a:rPr lang="es-ES" b="1" dirty="0">
                <a:solidFill>
                  <a:srgbClr val="FF0000"/>
                </a:solidFill>
              </a:rPr>
              <a:t>Procesador Pentium II</a:t>
            </a:r>
            <a:endParaRPr lang="es-EC" b="1" dirty="0">
              <a:solidFill>
                <a:srgbClr val="FF0000"/>
              </a:solidFill>
            </a:endParaRPr>
          </a:p>
        </p:txBody>
      </p:sp>
      <p:sp>
        <p:nvSpPr>
          <p:cNvPr id="3" name="Marcador de contenido 2">
            <a:extLst>
              <a:ext uri="{FF2B5EF4-FFF2-40B4-BE49-F238E27FC236}">
                <a16:creationId xmlns:a16="http://schemas.microsoft.com/office/drawing/2014/main" id="{B8E4E471-C178-4DC3-B0AF-CF94D892E7F7}"/>
              </a:ext>
            </a:extLst>
          </p:cNvPr>
          <p:cNvSpPr>
            <a:spLocks noGrp="1"/>
          </p:cNvSpPr>
          <p:nvPr>
            <p:ph idx="1"/>
          </p:nvPr>
        </p:nvSpPr>
        <p:spPr>
          <a:xfrm>
            <a:off x="125506" y="1126378"/>
            <a:ext cx="11949953" cy="4351338"/>
          </a:xfrm>
        </p:spPr>
        <p:txBody>
          <a:bodyPr/>
          <a:lstStyle/>
          <a:p>
            <a:r>
              <a:rPr lang="es-ES" dirty="0"/>
              <a:t>Una evolución que demostró Intel hace muy poco con un nuevo procesador denominado Pentium II el cual </a:t>
            </a:r>
            <a:r>
              <a:rPr lang="es-ES" b="0" i="0" dirty="0">
                <a:effectLst/>
                <a:latin typeface="arial" panose="020B0604020202020204" pitchFamily="34" charset="0"/>
              </a:rPr>
              <a:t>es un microprocesador con arquitectura x86 diseñado por Intel, introducido en el mercado el 7 de mayo de 1997.</a:t>
            </a:r>
            <a:r>
              <a:rPr lang="es-ES" b="0" i="0" dirty="0">
                <a:solidFill>
                  <a:srgbClr val="4D5156"/>
                </a:solidFill>
                <a:effectLst/>
                <a:latin typeface="arial" panose="020B0604020202020204" pitchFamily="34" charset="0"/>
              </a:rPr>
              <a:t> </a:t>
            </a:r>
            <a:r>
              <a:rPr lang="es-ES" b="0" i="0" dirty="0">
                <a:effectLst/>
                <a:latin typeface="arial" panose="020B0604020202020204" pitchFamily="34" charset="0"/>
              </a:rPr>
              <a:t>Está basado en una versión modificada del núcleo P6, usado por primera vez en el Intel Pentium Pro.</a:t>
            </a:r>
            <a:endParaRPr lang="es-EC" dirty="0"/>
          </a:p>
        </p:txBody>
      </p:sp>
      <p:pic>
        <p:nvPicPr>
          <p:cNvPr id="5" name="Imagen 4">
            <a:extLst>
              <a:ext uri="{FF2B5EF4-FFF2-40B4-BE49-F238E27FC236}">
                <a16:creationId xmlns:a16="http://schemas.microsoft.com/office/drawing/2014/main" id="{4A504BB8-44B1-43F6-BF50-8C38CD124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5" y="3509683"/>
            <a:ext cx="5836628" cy="2677553"/>
          </a:xfrm>
          <a:prstGeom prst="rect">
            <a:avLst/>
          </a:prstGeom>
        </p:spPr>
      </p:pic>
      <p:pic>
        <p:nvPicPr>
          <p:cNvPr id="7" name="Imagen 6">
            <a:extLst>
              <a:ext uri="{FF2B5EF4-FFF2-40B4-BE49-F238E27FC236}">
                <a16:creationId xmlns:a16="http://schemas.microsoft.com/office/drawing/2014/main" id="{BEF3529E-18CA-4F52-A4E5-A683546A2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292" y="3509682"/>
            <a:ext cx="5161548" cy="2677553"/>
          </a:xfrm>
          <a:prstGeom prst="rect">
            <a:avLst/>
          </a:prstGeom>
        </p:spPr>
      </p:pic>
    </p:spTree>
    <p:extLst>
      <p:ext uri="{BB962C8B-B14F-4D97-AF65-F5344CB8AC3E}">
        <p14:creationId xmlns:p14="http://schemas.microsoft.com/office/powerpoint/2010/main" val="120711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25787-0789-4CEC-8E17-FC23B33D53A1}"/>
              </a:ext>
            </a:extLst>
          </p:cNvPr>
          <p:cNvSpPr>
            <a:spLocks noGrp="1"/>
          </p:cNvSpPr>
          <p:nvPr>
            <p:ph type="title"/>
          </p:nvPr>
        </p:nvSpPr>
        <p:spPr>
          <a:xfrm>
            <a:off x="2837330" y="168367"/>
            <a:ext cx="10515600" cy="1325563"/>
          </a:xfrm>
        </p:spPr>
        <p:txBody>
          <a:bodyPr/>
          <a:lstStyle/>
          <a:p>
            <a:r>
              <a:rPr lang="es-ES" b="1" dirty="0">
                <a:solidFill>
                  <a:srgbClr val="FF0000"/>
                </a:solidFill>
              </a:rPr>
              <a:t>Ley de Moore (1965)</a:t>
            </a:r>
            <a:endParaRPr lang="es-EC" b="1" dirty="0">
              <a:solidFill>
                <a:srgbClr val="FF0000"/>
              </a:solidFill>
            </a:endParaRPr>
          </a:p>
        </p:txBody>
      </p:sp>
      <p:sp>
        <p:nvSpPr>
          <p:cNvPr id="3" name="Marcador de contenido 2">
            <a:extLst>
              <a:ext uri="{FF2B5EF4-FFF2-40B4-BE49-F238E27FC236}">
                <a16:creationId xmlns:a16="http://schemas.microsoft.com/office/drawing/2014/main" id="{46935E6D-CB8A-4ECA-B76C-86A189F95B36}"/>
              </a:ext>
            </a:extLst>
          </p:cNvPr>
          <p:cNvSpPr>
            <a:spLocks noGrp="1"/>
          </p:cNvSpPr>
          <p:nvPr>
            <p:ph idx="1"/>
          </p:nvPr>
        </p:nvSpPr>
        <p:spPr>
          <a:xfrm>
            <a:off x="605117" y="1493930"/>
            <a:ext cx="10515600" cy="4351338"/>
          </a:xfrm>
        </p:spPr>
        <p:txBody>
          <a:bodyPr>
            <a:normAutofit fontScale="92500"/>
          </a:bodyPr>
          <a:lstStyle/>
          <a:p>
            <a:pPr marL="0" indent="0">
              <a:buNone/>
            </a:pPr>
            <a:r>
              <a:rPr lang="es-ES" dirty="0"/>
              <a:t>El Dr. Gordon Moore, uno de los fundadores de Intel Corporation, formuló en el año 1965 una ley que se ha venido a conocer como la “Ley de Moore” para establecer los avances tecnológicos.</a:t>
            </a:r>
          </a:p>
          <a:p>
            <a:pPr marL="0" indent="0">
              <a:buNone/>
            </a:pPr>
            <a:r>
              <a:rPr lang="es-ES" dirty="0"/>
              <a:t>Esta ley establece que cada dieciocho meses se dobla aproximadamente el número de transistores que hay en un circuito integrado. Esto va unido a un aumento de potencia y rendimiento significativos.</a:t>
            </a:r>
          </a:p>
          <a:p>
            <a:pPr marL="0" indent="0">
              <a:buNone/>
            </a:pPr>
            <a:r>
              <a:rPr lang="es-ES" dirty="0"/>
              <a:t>Según esta ley, se predijo que para el año 2011 existiría un circuito integrado compuesto por 1,5 Gigas de transistores con una frecuencia de trabajo de 10 </a:t>
            </a:r>
            <a:r>
              <a:rPr lang="es-ES" dirty="0" err="1"/>
              <a:t>Ghz</a:t>
            </a:r>
            <a:r>
              <a:rPr lang="es-ES" dirty="0"/>
              <a:t>, tecnología de 0,07 micras y un rendimiento de 10000 Mips. Esto supone u gran aumento en el número de transistores teniendo en cuenta que en el año 1999 el Pentium III contaba con 9,5 millones.</a:t>
            </a:r>
            <a:endParaRPr lang="es-EC" dirty="0"/>
          </a:p>
        </p:txBody>
      </p:sp>
    </p:spTree>
    <p:extLst>
      <p:ext uri="{BB962C8B-B14F-4D97-AF65-F5344CB8AC3E}">
        <p14:creationId xmlns:p14="http://schemas.microsoft.com/office/powerpoint/2010/main" val="335737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22536-3B18-46CB-BBF5-F2B3B39C36A0}"/>
              </a:ext>
            </a:extLst>
          </p:cNvPr>
          <p:cNvSpPr>
            <a:spLocks noGrp="1"/>
          </p:cNvSpPr>
          <p:nvPr>
            <p:ph type="title"/>
          </p:nvPr>
        </p:nvSpPr>
        <p:spPr/>
        <p:txBody>
          <a:bodyPr/>
          <a:lstStyle/>
          <a:p>
            <a:r>
              <a:rPr lang="es-ES" dirty="0"/>
              <a:t>Limitaciones en el avance de la tecnología</a:t>
            </a:r>
            <a:endParaRPr lang="es-EC" dirty="0"/>
          </a:p>
        </p:txBody>
      </p:sp>
      <p:sp>
        <p:nvSpPr>
          <p:cNvPr id="3" name="Marcador de contenido 2">
            <a:extLst>
              <a:ext uri="{FF2B5EF4-FFF2-40B4-BE49-F238E27FC236}">
                <a16:creationId xmlns:a16="http://schemas.microsoft.com/office/drawing/2014/main" id="{8D580D30-DAD4-4D33-8838-A3EA248B6CB6}"/>
              </a:ext>
            </a:extLst>
          </p:cNvPr>
          <p:cNvSpPr>
            <a:spLocks noGrp="1"/>
          </p:cNvSpPr>
          <p:nvPr>
            <p:ph idx="1"/>
          </p:nvPr>
        </p:nvSpPr>
        <p:spPr/>
        <p:txBody>
          <a:bodyPr>
            <a:normAutofit fontScale="92500"/>
          </a:bodyPr>
          <a:lstStyle/>
          <a:p>
            <a:r>
              <a:rPr lang="es-ES" sz="2400" b="1" dirty="0">
                <a:solidFill>
                  <a:srgbClr val="FF0000"/>
                </a:solidFill>
              </a:rPr>
              <a:t>La temperatura: </a:t>
            </a:r>
            <a:r>
              <a:rPr lang="es-ES" sz="2400" dirty="0"/>
              <a:t>la miniaturización y la frecuencia actual de los procesadores hace que se genere mucho calor. La solución a este problema son sistemas de refrigeración más potentes y eficaces.</a:t>
            </a:r>
          </a:p>
          <a:p>
            <a:r>
              <a:rPr lang="es-ES" sz="2400" b="1" dirty="0">
                <a:solidFill>
                  <a:srgbClr val="FF0000"/>
                </a:solidFill>
              </a:rPr>
              <a:t>El espacio: </a:t>
            </a:r>
            <a:r>
              <a:rPr lang="es-ES" sz="2400" dirty="0"/>
              <a:t>Al aumentar el número de transistores, aumenta la superficie del procesador. </a:t>
            </a:r>
          </a:p>
          <a:p>
            <a:pPr marL="0" indent="0">
              <a:buNone/>
            </a:pPr>
            <a:r>
              <a:rPr lang="es-ES" sz="2400" dirty="0"/>
              <a:t>También, al aumentar la escala de integración, los transistores están más juntos. Debido a esto se producen problemas, como:</a:t>
            </a:r>
          </a:p>
          <a:p>
            <a:pPr marL="0" indent="0">
              <a:buNone/>
            </a:pPr>
            <a:r>
              <a:rPr lang="es-ES" sz="2400" b="1" dirty="0"/>
              <a:t>­ </a:t>
            </a:r>
            <a:r>
              <a:rPr lang="es-ES" sz="2400" b="1" dirty="0">
                <a:solidFill>
                  <a:schemeClr val="accent6"/>
                </a:solidFill>
              </a:rPr>
              <a:t>Fenómenos de inversión: </a:t>
            </a:r>
            <a:r>
              <a:rPr lang="es-ES" sz="2400" dirty="0"/>
              <a:t>Al comunicarse transistores relativamente lejanos a frecuencias</a:t>
            </a:r>
          </a:p>
          <a:p>
            <a:pPr marL="0" indent="0">
              <a:buNone/>
            </a:pPr>
            <a:r>
              <a:rPr lang="es-ES" sz="2400" dirty="0"/>
              <a:t>elevadas, puede ocurrir que el transistor emisor envíe un 1 y el transistor receptor reciba un 0.</a:t>
            </a:r>
          </a:p>
          <a:p>
            <a:pPr marL="0" indent="0">
              <a:buNone/>
            </a:pPr>
            <a:r>
              <a:rPr lang="es-ES" sz="2400" dirty="0">
                <a:solidFill>
                  <a:schemeClr val="accent6"/>
                </a:solidFill>
              </a:rPr>
              <a:t>­ </a:t>
            </a:r>
            <a:r>
              <a:rPr lang="es-ES" sz="2400" b="1" dirty="0">
                <a:solidFill>
                  <a:schemeClr val="accent6"/>
                </a:solidFill>
              </a:rPr>
              <a:t>Electro migración: </a:t>
            </a:r>
            <a:r>
              <a:rPr lang="es-ES" sz="2400" dirty="0"/>
              <a:t>debido a la miniaturización de los transistores pueden migrar los</a:t>
            </a:r>
          </a:p>
          <a:p>
            <a:pPr marL="0" indent="0">
              <a:buNone/>
            </a:pPr>
            <a:r>
              <a:rPr lang="es-ES" sz="2400" dirty="0"/>
              <a:t>electrones de un material al otro del que están compuestos los mismos.</a:t>
            </a:r>
            <a:endParaRPr lang="es-EC" sz="2400" dirty="0"/>
          </a:p>
        </p:txBody>
      </p:sp>
    </p:spTree>
    <p:extLst>
      <p:ext uri="{BB962C8B-B14F-4D97-AF65-F5344CB8AC3E}">
        <p14:creationId xmlns:p14="http://schemas.microsoft.com/office/powerpoint/2010/main" val="7718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1F020-D6DA-43F0-953D-92A8FF356082}"/>
              </a:ext>
            </a:extLst>
          </p:cNvPr>
          <p:cNvSpPr>
            <a:spLocks noGrp="1"/>
          </p:cNvSpPr>
          <p:nvPr>
            <p:ph type="title"/>
          </p:nvPr>
        </p:nvSpPr>
        <p:spPr/>
        <p:txBody>
          <a:bodyPr>
            <a:normAutofit/>
          </a:bodyPr>
          <a:lstStyle/>
          <a:p>
            <a:r>
              <a:rPr lang="es-ES" sz="3200" b="1" i="0" dirty="0">
                <a:solidFill>
                  <a:srgbClr val="FF0000"/>
                </a:solidFill>
                <a:effectLst/>
                <a:latin typeface="intel-clear"/>
              </a:rPr>
              <a:t>¿Cómo solucionar el problema de limitación?</a:t>
            </a:r>
            <a:endParaRPr lang="es-EC" sz="3200" dirty="0">
              <a:solidFill>
                <a:srgbClr val="FF0000"/>
              </a:solidFill>
            </a:endParaRPr>
          </a:p>
        </p:txBody>
      </p:sp>
      <p:sp>
        <p:nvSpPr>
          <p:cNvPr id="3" name="Marcador de contenido 2">
            <a:extLst>
              <a:ext uri="{FF2B5EF4-FFF2-40B4-BE49-F238E27FC236}">
                <a16:creationId xmlns:a16="http://schemas.microsoft.com/office/drawing/2014/main" id="{46436806-56ED-4FAB-B65E-E77C5E7914E2}"/>
              </a:ext>
            </a:extLst>
          </p:cNvPr>
          <p:cNvSpPr>
            <a:spLocks noGrp="1"/>
          </p:cNvSpPr>
          <p:nvPr>
            <p:ph idx="1"/>
          </p:nvPr>
        </p:nvSpPr>
        <p:spPr>
          <a:xfrm>
            <a:off x="605118" y="1547719"/>
            <a:ext cx="10515600" cy="4351338"/>
          </a:xfrm>
        </p:spPr>
        <p:txBody>
          <a:bodyPr>
            <a:normAutofit/>
          </a:bodyPr>
          <a:lstStyle/>
          <a:p>
            <a:pPr algn="l"/>
            <a:r>
              <a:rPr lang="es-ES" sz="2400" b="0" i="0" dirty="0">
                <a:effectLst/>
                <a:latin typeface="intel-clear"/>
              </a:rPr>
              <a:t>Para la construcción de PC (procesadores Intel® en caja), asegúrese de lo siguiente:</a:t>
            </a:r>
          </a:p>
          <a:p>
            <a:pPr algn="l">
              <a:buFont typeface="+mj-lt"/>
              <a:buAutoNum type="arabicPeriod"/>
            </a:pPr>
            <a:r>
              <a:rPr lang="es-ES" sz="2400" b="1" i="0" dirty="0">
                <a:effectLst/>
                <a:latin typeface="intel-clear"/>
              </a:rPr>
              <a:t>Asegúrese de </a:t>
            </a:r>
            <a:r>
              <a:rPr lang="es-ES" sz="2400" b="0" i="0" dirty="0">
                <a:effectLst/>
                <a:latin typeface="intel-clear"/>
              </a:rPr>
              <a:t>que la solución térmica que se está utilizando sea compatible y sea la adecuada para la CPU específica.</a:t>
            </a:r>
          </a:p>
          <a:p>
            <a:pPr algn="l">
              <a:buFont typeface="+mj-lt"/>
              <a:buAutoNum type="arabicPeriod"/>
            </a:pPr>
            <a:r>
              <a:rPr lang="es-ES" sz="2400" b="1" i="0" dirty="0">
                <a:effectLst/>
                <a:latin typeface="intel-clear"/>
              </a:rPr>
              <a:t>Verifique la</a:t>
            </a:r>
            <a:r>
              <a:rPr lang="es-ES" sz="2400" b="0" i="0" dirty="0">
                <a:effectLst/>
                <a:latin typeface="intel-clear"/>
              </a:rPr>
              <a:t> instalación adecuada de la solución térmica para el procesador.</a:t>
            </a:r>
          </a:p>
          <a:p>
            <a:pPr algn="l">
              <a:buFont typeface="+mj-lt"/>
              <a:buAutoNum type="arabicPeriod"/>
            </a:pPr>
            <a:r>
              <a:rPr lang="es-ES" sz="2400" b="1" i="0" dirty="0">
                <a:effectLst/>
                <a:latin typeface="intel-clear"/>
              </a:rPr>
              <a:t>Asegúrese de</a:t>
            </a:r>
            <a:r>
              <a:rPr lang="es-ES" sz="2400" b="0" i="0" dirty="0">
                <a:effectLst/>
                <a:latin typeface="intel-clear"/>
              </a:rPr>
              <a:t> aplicar la cantidad adecuada del material de interfaz térmica (TIM).</a:t>
            </a:r>
          </a:p>
          <a:p>
            <a:pPr algn="l">
              <a:buFont typeface="+mj-lt"/>
              <a:buAutoNum type="arabicPeriod"/>
            </a:pPr>
            <a:r>
              <a:rPr lang="es-ES" sz="2400" b="1" i="0" dirty="0">
                <a:effectLst/>
                <a:latin typeface="intel-clear"/>
              </a:rPr>
              <a:t>Controle el </a:t>
            </a:r>
            <a:r>
              <a:rPr lang="es-ES" sz="2400" b="0" i="0" dirty="0">
                <a:effectLst/>
                <a:latin typeface="intel-clear"/>
              </a:rPr>
              <a:t>funcionamiento del ventilador del sistema.</a:t>
            </a:r>
          </a:p>
          <a:p>
            <a:pPr algn="l">
              <a:buFont typeface="+mj-lt"/>
              <a:buAutoNum type="arabicPeriod"/>
            </a:pPr>
            <a:r>
              <a:rPr lang="es-ES" sz="2400" b="1" i="0" dirty="0">
                <a:effectLst/>
                <a:latin typeface="intel-clear"/>
              </a:rPr>
              <a:t>Controle la </a:t>
            </a:r>
            <a:r>
              <a:rPr lang="es-ES" sz="2400" b="0" i="0" dirty="0">
                <a:effectLst/>
                <a:latin typeface="intel-clear"/>
              </a:rPr>
              <a:t>ventilación de aire.</a:t>
            </a:r>
          </a:p>
          <a:p>
            <a:endParaRPr lang="es-EC" dirty="0"/>
          </a:p>
        </p:txBody>
      </p:sp>
    </p:spTree>
    <p:extLst>
      <p:ext uri="{BB962C8B-B14F-4D97-AF65-F5344CB8AC3E}">
        <p14:creationId xmlns:p14="http://schemas.microsoft.com/office/powerpoint/2010/main" val="166171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E3525-F0D4-4459-B37A-A22E52C3ED18}"/>
              </a:ext>
            </a:extLst>
          </p:cNvPr>
          <p:cNvSpPr>
            <a:spLocks noGrp="1"/>
          </p:cNvSpPr>
          <p:nvPr>
            <p:ph type="title"/>
          </p:nvPr>
        </p:nvSpPr>
        <p:spPr/>
        <p:txBody>
          <a:bodyPr/>
          <a:lstStyle/>
          <a:p>
            <a:r>
              <a:rPr lang="es-ES" b="1" dirty="0">
                <a:solidFill>
                  <a:srgbClr val="FF0000"/>
                </a:solidFill>
              </a:rPr>
              <a:t>Las características más importantes de un microprocesador son:</a:t>
            </a:r>
            <a:endParaRPr lang="es-EC" b="1" dirty="0">
              <a:solidFill>
                <a:srgbClr val="FF0000"/>
              </a:solidFill>
            </a:endParaRPr>
          </a:p>
        </p:txBody>
      </p:sp>
      <p:sp>
        <p:nvSpPr>
          <p:cNvPr id="5" name="Rectangle 2">
            <a:extLst>
              <a:ext uri="{FF2B5EF4-FFF2-40B4-BE49-F238E27FC236}">
                <a16:creationId xmlns:a16="http://schemas.microsoft.com/office/drawing/2014/main" id="{7E5A1C1D-1A30-4D32-BE57-FBF8CA4C7D37}"/>
              </a:ext>
            </a:extLst>
          </p:cNvPr>
          <p:cNvSpPr>
            <a:spLocks noGrp="1" noChangeArrowheads="1"/>
          </p:cNvSpPr>
          <p:nvPr>
            <p:ph idx="1"/>
          </p:nvPr>
        </p:nvSpPr>
        <p:spPr bwMode="auto">
          <a:xfrm>
            <a:off x="838200" y="1996024"/>
            <a:ext cx="10394576"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s-EC" altLang="es-EC" sz="2000" b="1" i="0" strike="noStrike" cap="none" normalizeH="0" baseline="0" dirty="0">
                <a:ln>
                  <a:noFill/>
                </a:ln>
                <a:solidFill>
                  <a:srgbClr val="FF0000"/>
                </a:solidFill>
                <a:effectLst/>
                <a:latin typeface="Montserrat" panose="00000500000000000000" pitchFamily="2" charset="0"/>
              </a:rPr>
              <a:t>Encapsulado.</a:t>
            </a:r>
            <a:r>
              <a:rPr kumimoji="0" lang="es-EC" altLang="es-EC" sz="2000" b="0" i="0" strike="noStrike" cap="none" normalizeH="0" baseline="0" dirty="0">
                <a:ln>
                  <a:noFill/>
                </a:ln>
                <a:solidFill>
                  <a:srgbClr val="FF0000"/>
                </a:solidFill>
                <a:effectLst/>
                <a:latin typeface="Montserrat" panose="00000500000000000000" pitchFamily="2" charset="0"/>
              </a:rPr>
              <a:t> </a:t>
            </a:r>
            <a:r>
              <a:rPr kumimoji="0" lang="es-EC" altLang="es-EC" sz="2000" b="0" i="0" strike="noStrike" cap="none" normalizeH="0" baseline="0" dirty="0">
                <a:ln>
                  <a:noFill/>
                </a:ln>
                <a:effectLst/>
                <a:latin typeface="Montserrat" panose="00000500000000000000" pitchFamily="2" charset="0"/>
              </a:rPr>
              <a:t>Una cubierta cerámica que recubre el silicio y lo protege de los elementos (como el oxígeno del </a:t>
            </a:r>
            <a:r>
              <a:rPr lang="es-EC" altLang="es-EC" sz="2000" dirty="0">
                <a:latin typeface="Montserrat" panose="00000500000000000000" pitchFamily="2" charset="0"/>
              </a:rPr>
              <a:t>aire</a:t>
            </a:r>
            <a:r>
              <a:rPr kumimoji="0" lang="es-EC" altLang="es-EC" sz="2000" b="0" i="0"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None/>
              <a:tabLst/>
            </a:pPr>
            <a:r>
              <a:rPr lang="es-EC" altLang="es-EC" sz="2000" b="1" dirty="0">
                <a:solidFill>
                  <a:srgbClr val="FF0000"/>
                </a:solidFill>
                <a:latin typeface="Montserrat" panose="00000500000000000000" pitchFamily="2" charset="0"/>
              </a:rPr>
              <a:t>Cache</a:t>
            </a:r>
            <a:r>
              <a:rPr kumimoji="0" lang="es-EC" altLang="es-EC" sz="2000" b="1" i="0" strike="noStrike" cap="none" normalizeH="0" baseline="0" dirty="0">
                <a:ln>
                  <a:noFill/>
                </a:ln>
                <a:solidFill>
                  <a:srgbClr val="FF0000"/>
                </a:solidFill>
                <a:effectLst/>
                <a:latin typeface="Montserrat" panose="00000500000000000000" pitchFamily="2" charset="0"/>
              </a:rPr>
              <a:t>. </a:t>
            </a:r>
            <a:r>
              <a:rPr kumimoji="0" lang="es-EC" altLang="es-EC" sz="2000" b="0" i="0" strike="noStrike" cap="none" normalizeH="0" baseline="0" dirty="0">
                <a:ln>
                  <a:noFill/>
                </a:ln>
                <a:effectLst/>
                <a:latin typeface="Montserrat" panose="00000500000000000000" pitchFamily="2" charset="0"/>
              </a:rPr>
              <a:t>Un tipo de memoria ultrarrápida disponible para el procesador, de modo que no emplee </a:t>
            </a:r>
            <a:r>
              <a:rPr lang="es-EC" altLang="es-EC" sz="2000" dirty="0">
                <a:latin typeface="Montserrat" panose="00000500000000000000" pitchFamily="2" charset="0"/>
              </a:rPr>
              <a:t>memoria RAM</a:t>
            </a:r>
            <a:r>
              <a:rPr kumimoji="0" lang="es-EC" altLang="es-EC" sz="2000" b="0" i="0" strike="noStrike" cap="none" normalizeH="0" baseline="0" dirty="0">
                <a:ln>
                  <a:noFill/>
                </a:ln>
                <a:effectLst/>
                <a:latin typeface="Montserrat" panose="00000500000000000000" pitchFamily="2" charset="0"/>
              </a:rPr>
              <a:t> sino cuando sea necesario, ya que en los varios niveles de la </a:t>
            </a:r>
            <a:r>
              <a:rPr lang="es-EC" altLang="es-EC" sz="2000" dirty="0">
                <a:latin typeface="Montserrat" panose="00000500000000000000" pitchFamily="2" charset="0"/>
              </a:rPr>
              <a:t>memoria caché</a:t>
            </a:r>
            <a:r>
              <a:rPr kumimoji="0" lang="es-EC" altLang="es-EC" sz="2000" b="0" i="0" strike="noStrike" cap="none" normalizeH="0" baseline="0" dirty="0">
                <a:ln>
                  <a:noFill/>
                </a:ln>
                <a:effectLst/>
                <a:latin typeface="Montserrat" panose="00000500000000000000" pitchFamily="2" charset="0"/>
              </a:rPr>
              <a:t> se guardan datos en uso para su recuperación inmediata.</a:t>
            </a:r>
          </a:p>
          <a:p>
            <a:pPr marL="0" marR="0" lvl="0" indent="0" algn="l" defTabSz="914400" rtl="0" eaLnBrk="0" fontAlgn="base" latinLnBrk="0" hangingPunct="0">
              <a:lnSpc>
                <a:spcPct val="100000"/>
              </a:lnSpc>
              <a:spcBef>
                <a:spcPct val="0"/>
              </a:spcBef>
              <a:spcAft>
                <a:spcPct val="0"/>
              </a:spcAft>
              <a:buClrTx/>
              <a:buSzTx/>
              <a:buNone/>
              <a:tabLst/>
            </a:pPr>
            <a:r>
              <a:rPr lang="es-ES" sz="2000" b="1" i="0" dirty="0">
                <a:solidFill>
                  <a:srgbClr val="FF0000"/>
                </a:solidFill>
                <a:effectLst/>
                <a:latin typeface="Montserrat" panose="00000500000000000000" pitchFamily="2" charset="0"/>
              </a:rPr>
              <a:t>Coprocesador matemático.</a:t>
            </a:r>
            <a:r>
              <a:rPr lang="es-ES" sz="2000" b="0" i="0" dirty="0">
                <a:solidFill>
                  <a:srgbClr val="FF0000"/>
                </a:solidFill>
                <a:effectLst/>
                <a:latin typeface="Montserrat" panose="00000500000000000000" pitchFamily="2" charset="0"/>
              </a:rPr>
              <a:t> </a:t>
            </a:r>
            <a:r>
              <a:rPr lang="es-ES" sz="2000" b="0" i="0" dirty="0">
                <a:effectLst/>
                <a:latin typeface="Montserrat" panose="00000500000000000000" pitchFamily="2" charset="0"/>
              </a:rPr>
              <a:t>Llamada unidad de coma flotante, es la porción del procesador que se encarga de las operaciones lógicas y formales.</a:t>
            </a:r>
            <a:br>
              <a:rPr lang="es-ES" sz="1400" b="0" i="0" dirty="0">
                <a:effectLst/>
                <a:latin typeface="Montserrat" panose="00000500000000000000" pitchFamily="2" charset="0"/>
              </a:rPr>
            </a:br>
            <a:br>
              <a:rPr lang="es-ES" sz="1400" b="0" i="0" dirty="0">
                <a:effectLst/>
                <a:latin typeface="Montserrat" panose="00000500000000000000" pitchFamily="2" charset="0"/>
              </a:rPr>
            </a:br>
            <a:endParaRPr kumimoji="0" lang="es-EC" altLang="es-EC" sz="2000" b="0" i="0"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s-EC" altLang="es-EC" sz="1200" b="0" i="0" u="none" strike="noStrike" cap="none" normalizeH="0" baseline="0" dirty="0">
                <a:ln>
                  <a:noFill/>
                </a:ln>
                <a:effectLst/>
                <a:latin typeface="Montserrat" panose="00000500000000000000" pitchFamily="2" charset="0"/>
              </a:rPr>
            </a:br>
            <a:br>
              <a:rPr kumimoji="0" lang="es-EC" altLang="es-EC" sz="1200" b="0" i="0" u="none" strike="noStrike" cap="none" normalizeH="0" baseline="0" dirty="0">
                <a:ln>
                  <a:noFill/>
                </a:ln>
                <a:effectLst/>
                <a:latin typeface="Montserrat" panose="00000500000000000000" pitchFamily="2" charset="0"/>
              </a:rPr>
            </a:br>
            <a:endParaRPr kumimoji="0" lang="es-EC" altLang="es-EC" sz="1800" b="0" i="0" u="none" strike="noStrike" cap="none" normalizeH="0" baseline="0" dirty="0">
              <a:ln>
                <a:noFill/>
              </a:ln>
              <a:effectLst/>
              <a:latin typeface="Arial" panose="020B0604020202020204" pitchFamily="34" charset="0"/>
            </a:endParaRPr>
          </a:p>
        </p:txBody>
      </p:sp>
      <p:sp>
        <p:nvSpPr>
          <p:cNvPr id="6" name="Rectangle 3">
            <a:extLst>
              <a:ext uri="{FF2B5EF4-FFF2-40B4-BE49-F238E27FC236}">
                <a16:creationId xmlns:a16="http://schemas.microsoft.com/office/drawing/2014/main" id="{C38153B5-D906-47CF-B159-75D9DE46719B}"/>
              </a:ext>
            </a:extLst>
          </p:cNvPr>
          <p:cNvSpPr>
            <a:spLocks noChangeArrowheads="1"/>
          </p:cNvSpPr>
          <p:nvPr/>
        </p:nvSpPr>
        <p:spPr bwMode="auto">
          <a:xfrm>
            <a:off x="838200" y="4707771"/>
            <a:ext cx="1087124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s-EC" altLang="es-EC" sz="2000" b="1" i="0" u="none" strike="noStrike" cap="none" normalizeH="0" baseline="0" dirty="0">
                <a:ln>
                  <a:noFill/>
                </a:ln>
                <a:solidFill>
                  <a:srgbClr val="FF0000"/>
                </a:solidFill>
                <a:effectLst/>
                <a:latin typeface="Montserrat" panose="00000500000000000000" pitchFamily="2" charset="0"/>
              </a:rPr>
              <a:t>Registros.</a:t>
            </a:r>
            <a:r>
              <a:rPr kumimoji="0" lang="es-EC" altLang="es-EC" sz="2000" b="0" i="0" u="none" strike="noStrike" cap="none" normalizeH="0" baseline="0" dirty="0">
                <a:ln>
                  <a:noFill/>
                </a:ln>
                <a:solidFill>
                  <a:srgbClr val="FF0000"/>
                </a:solidFill>
                <a:effectLst/>
                <a:latin typeface="Montserrat" panose="00000500000000000000" pitchFamily="2" charset="0"/>
              </a:rPr>
              <a:t> </a:t>
            </a:r>
            <a:r>
              <a:rPr kumimoji="0" lang="es-EC" altLang="es-EC" sz="2000" b="0" i="0" u="none" strike="noStrike" cap="none" normalizeH="0" baseline="0" dirty="0">
                <a:ln>
                  <a:noFill/>
                </a:ln>
                <a:effectLst/>
                <a:latin typeface="Montserrat" panose="00000500000000000000" pitchFamily="2" charset="0"/>
              </a:rPr>
              <a:t>Una memoria breve de trabajo en el procesador, diseñada para llevar el control de su propio funcionamiento y condiciones.</a:t>
            </a:r>
          </a:p>
          <a:p>
            <a:pPr marL="0" marR="0" lvl="0" indent="0" algn="l" defTabSz="914400" rtl="0" eaLnBrk="0" fontAlgn="base" latinLnBrk="0" hangingPunct="0">
              <a:lnSpc>
                <a:spcPct val="100000"/>
              </a:lnSpc>
              <a:spcBef>
                <a:spcPct val="0"/>
              </a:spcBef>
              <a:spcAft>
                <a:spcPct val="0"/>
              </a:spcAft>
              <a:buClrTx/>
              <a:buSzTx/>
              <a:tabLst/>
            </a:pPr>
            <a:r>
              <a:rPr kumimoji="0" lang="es-EC" altLang="es-EC" sz="2000" b="1" i="0" u="none" strike="noStrike" cap="none" normalizeH="0" baseline="0" dirty="0">
                <a:ln>
                  <a:noFill/>
                </a:ln>
                <a:solidFill>
                  <a:srgbClr val="FF0000"/>
                </a:solidFill>
                <a:effectLst/>
                <a:latin typeface="Montserrat" panose="00000500000000000000" pitchFamily="2" charset="0"/>
              </a:rPr>
              <a:t>Puertos.</a:t>
            </a:r>
            <a:r>
              <a:rPr kumimoji="0" lang="es-EC" altLang="es-EC" sz="2000" b="0" i="0" u="none" strike="noStrike" cap="none" normalizeH="0" baseline="0" dirty="0">
                <a:ln>
                  <a:noFill/>
                </a:ln>
                <a:solidFill>
                  <a:srgbClr val="FF0000"/>
                </a:solidFill>
                <a:effectLst/>
                <a:latin typeface="Montserrat" panose="00000500000000000000" pitchFamily="2" charset="0"/>
              </a:rPr>
              <a:t> </a:t>
            </a:r>
            <a:r>
              <a:rPr kumimoji="0" lang="es-EC" altLang="es-EC" sz="2000" b="0" i="0" u="none" strike="noStrike" cap="none" normalizeH="0" baseline="0" dirty="0">
                <a:ln>
                  <a:noFill/>
                </a:ln>
                <a:effectLst/>
                <a:latin typeface="Montserrat" panose="00000500000000000000" pitchFamily="2" charset="0"/>
              </a:rPr>
              <a:t>Los conductos que permiten al procesador comunicar la </a:t>
            </a:r>
            <a:r>
              <a:rPr kumimoji="0" lang="es-EC" altLang="es-EC" sz="2000" b="0" i="0" u="none" strike="noStrike" cap="none" normalizeH="0" baseline="0" dirty="0">
                <a:ln>
                  <a:noFill/>
                </a:ln>
                <a:effectLst/>
                <a:latin typeface="Montserrat" panose="00000500000000000000" pitchFamily="2" charset="0"/>
                <a:hlinkClick r:id="rId2">
                  <a:extLst>
                    <a:ext uri="{A12FA001-AC4F-418D-AE19-62706E023703}">
                      <ahyp:hlinkClr xmlns:ahyp="http://schemas.microsoft.com/office/drawing/2018/hyperlinkcolor" val="tx"/>
                    </a:ext>
                  </a:extLst>
                </a:hlinkClick>
              </a:rPr>
              <a:t>información</a:t>
            </a:r>
            <a:r>
              <a:rPr kumimoji="0" lang="es-EC" altLang="es-EC" sz="2000" b="0" i="0" u="none" strike="noStrike" cap="none" normalizeH="0" baseline="0" dirty="0">
                <a:ln>
                  <a:noFill/>
                </a:ln>
                <a:effectLst/>
                <a:latin typeface="Montserrat" panose="00000500000000000000" pitchFamily="2" charset="0"/>
              </a:rPr>
              <a:t> con el resto de los componentes del sistema.</a:t>
            </a:r>
            <a:br>
              <a:rPr kumimoji="0" lang="es-EC" altLang="es-EC" sz="2000" b="0" i="0" u="none" strike="noStrike" cap="none" normalizeH="0" baseline="0" dirty="0">
                <a:ln>
                  <a:noFill/>
                </a:ln>
                <a:effectLst/>
                <a:latin typeface="Montserrat" panose="00000500000000000000" pitchFamily="2" charset="0"/>
              </a:rPr>
            </a:br>
            <a:br>
              <a:rPr kumimoji="0" lang="es-EC" altLang="es-EC" sz="1200" b="0" i="0" u="none" strike="noStrike" cap="none" normalizeH="0" baseline="0" dirty="0">
                <a:ln>
                  <a:noFill/>
                </a:ln>
                <a:effectLst/>
                <a:latin typeface="Montserrat" panose="00000500000000000000" pitchFamily="2" charset="0"/>
              </a:rPr>
            </a:br>
            <a:endParaRPr kumimoji="0" lang="es-EC" altLang="es-EC"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9303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779A3-D83F-4F68-9132-C502495B8FC5}"/>
              </a:ext>
            </a:extLst>
          </p:cNvPr>
          <p:cNvSpPr>
            <a:spLocks noGrp="1"/>
          </p:cNvSpPr>
          <p:nvPr>
            <p:ph type="title"/>
          </p:nvPr>
        </p:nvSpPr>
        <p:spPr>
          <a:xfrm>
            <a:off x="1008529" y="0"/>
            <a:ext cx="10515600" cy="770965"/>
          </a:xfrm>
        </p:spPr>
        <p:txBody>
          <a:bodyPr/>
          <a:lstStyle/>
          <a:p>
            <a:r>
              <a:rPr lang="es-EC" b="1" dirty="0">
                <a:solidFill>
                  <a:srgbClr val="FF0000"/>
                </a:solidFill>
                <a:latin typeface="Times New Roman" panose="02020603050405020304" pitchFamily="18" charset="0"/>
                <a:cs typeface="Times New Roman" panose="02020603050405020304" pitchFamily="18" charset="0"/>
              </a:rPr>
              <a:t>Las conexiones del microprocesador</a:t>
            </a:r>
          </a:p>
        </p:txBody>
      </p:sp>
      <p:sp>
        <p:nvSpPr>
          <p:cNvPr id="3" name="Marcador de contenido 2">
            <a:extLst>
              <a:ext uri="{FF2B5EF4-FFF2-40B4-BE49-F238E27FC236}">
                <a16:creationId xmlns:a16="http://schemas.microsoft.com/office/drawing/2014/main" id="{09AF69A4-F642-4613-AD09-C3B3DA78EBCA}"/>
              </a:ext>
            </a:extLst>
          </p:cNvPr>
          <p:cNvSpPr>
            <a:spLocks noGrp="1"/>
          </p:cNvSpPr>
          <p:nvPr>
            <p:ph idx="1"/>
          </p:nvPr>
        </p:nvSpPr>
        <p:spPr>
          <a:xfrm>
            <a:off x="233082" y="770965"/>
            <a:ext cx="11824447" cy="5351929"/>
          </a:xfrm>
        </p:spPr>
        <p:txBody>
          <a:bodyPr>
            <a:normAutofit/>
          </a:bodyPr>
          <a:lstStyle/>
          <a:p>
            <a:pPr marL="0" indent="0">
              <a:buNone/>
            </a:pPr>
            <a:r>
              <a:rPr lang="es-ES" sz="2000" dirty="0"/>
              <a:t>El microprocesador posee un arreglo de elementos metálicos que permiten la conexión eléctrica entre el circuito integrado que conforma el microprocesador y los circuitos de la placa base. Dependiendo de la complejidad y de la potencia, un procesador puede tener desde 8 hasta más de 2000 elementos metálicos en la superficie de su empaque.</a:t>
            </a:r>
          </a:p>
          <a:p>
            <a:pPr marL="0" indent="0">
              <a:buNone/>
            </a:pPr>
            <a:r>
              <a:rPr lang="es-ES" sz="2000" dirty="0"/>
              <a:t>El montaje del procesador se realiza con la ayuda de un zócalo de CPU soldado sobre la placa base.</a:t>
            </a:r>
          </a:p>
          <a:p>
            <a:pPr marL="0" indent="0">
              <a:buNone/>
            </a:pPr>
            <a:r>
              <a:rPr lang="es-ES" sz="2000" dirty="0"/>
              <a:t>Tipos de Conexiones:</a:t>
            </a:r>
            <a:endParaRPr lang="es-EC" sz="2000" dirty="0"/>
          </a:p>
        </p:txBody>
      </p:sp>
      <p:pic>
        <p:nvPicPr>
          <p:cNvPr id="5" name="Imagen 4">
            <a:extLst>
              <a:ext uri="{FF2B5EF4-FFF2-40B4-BE49-F238E27FC236}">
                <a16:creationId xmlns:a16="http://schemas.microsoft.com/office/drawing/2014/main" id="{C6D2B462-F868-4AB2-B9CE-4F0C2BAE4E64}"/>
              </a:ext>
            </a:extLst>
          </p:cNvPr>
          <p:cNvPicPr>
            <a:picLocks noChangeAspect="1"/>
          </p:cNvPicPr>
          <p:nvPr/>
        </p:nvPicPr>
        <p:blipFill rotWithShape="1">
          <a:blip r:embed="rId2"/>
          <a:srcRect l="28823" t="30327" r="28972" b="29280"/>
          <a:stretch/>
        </p:blipFill>
        <p:spPr>
          <a:xfrm>
            <a:off x="2626659" y="2401916"/>
            <a:ext cx="8059271" cy="4338527"/>
          </a:xfrm>
          <a:prstGeom prst="rect">
            <a:avLst/>
          </a:prstGeom>
        </p:spPr>
      </p:pic>
    </p:spTree>
    <p:extLst>
      <p:ext uri="{BB962C8B-B14F-4D97-AF65-F5344CB8AC3E}">
        <p14:creationId xmlns:p14="http://schemas.microsoft.com/office/powerpoint/2010/main" val="201066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1F4316-8F7F-4A80-8DA5-03E6ED48B873}"/>
              </a:ext>
            </a:extLst>
          </p:cNvPr>
          <p:cNvSpPr>
            <a:spLocks noGrp="1"/>
          </p:cNvSpPr>
          <p:nvPr>
            <p:ph idx="1"/>
          </p:nvPr>
        </p:nvSpPr>
        <p:spPr>
          <a:xfrm>
            <a:off x="838200" y="1923770"/>
            <a:ext cx="10515600" cy="4351338"/>
          </a:xfrm>
        </p:spPr>
        <p:txBody>
          <a:bodyPr/>
          <a:lstStyle/>
          <a:p>
            <a:pPr marL="0" indent="0" algn="l">
              <a:buNone/>
            </a:pPr>
            <a:r>
              <a:rPr lang="es-ES" i="0" dirty="0">
                <a:effectLst/>
                <a:latin typeface="Times New Roman" panose="02020603050405020304" pitchFamily="18" charset="0"/>
                <a:cs typeface="Times New Roman" panose="02020603050405020304" pitchFamily="18" charset="0"/>
              </a:rPr>
              <a:t>Hay muchos tipos de procesadores. Empero, la división más habitual es aquella que discierne entre procesadores de núcleo simple y aquellos de múltiples núcleos.</a:t>
            </a:r>
          </a:p>
          <a:p>
            <a:pPr marL="0" indent="0" algn="l">
              <a:buNone/>
            </a:pPr>
            <a:r>
              <a:rPr lang="es-ES" i="0" dirty="0">
                <a:effectLst/>
                <a:latin typeface="Times New Roman" panose="02020603050405020304" pitchFamily="18" charset="0"/>
                <a:cs typeface="Times New Roman" panose="02020603050405020304" pitchFamily="18" charset="0"/>
              </a:rPr>
              <a:t>Los procesadores de un solo núcleo hacen labores sencillas. Ese único núcleo cumple con todas las funciones del computador. No obstante, este único núcleo puede colapsar en caso de ser muy exigido. Sobre todo cuando la máquina debe hacer multitasking.</a:t>
            </a:r>
          </a:p>
          <a:p>
            <a:pPr marL="0" indent="0">
              <a:buNone/>
            </a:pPr>
            <a:endParaRPr lang="es-EC" dirty="0"/>
          </a:p>
        </p:txBody>
      </p:sp>
      <p:sp>
        <p:nvSpPr>
          <p:cNvPr id="5" name="Título 1">
            <a:extLst>
              <a:ext uri="{FF2B5EF4-FFF2-40B4-BE49-F238E27FC236}">
                <a16:creationId xmlns:a16="http://schemas.microsoft.com/office/drawing/2014/main" id="{DC3BA214-589C-4BB0-A088-7E84D8BDEF1D}"/>
              </a:ext>
            </a:extLst>
          </p:cNvPr>
          <p:cNvSpPr>
            <a:spLocks noGrp="1"/>
          </p:cNvSpPr>
          <p:nvPr>
            <p:ph type="title"/>
          </p:nvPr>
        </p:nvSpPr>
        <p:spPr>
          <a:xfrm>
            <a:off x="838200" y="598207"/>
            <a:ext cx="10515600" cy="1325563"/>
          </a:xfrm>
        </p:spPr>
        <p:txBody>
          <a:bodyPr/>
          <a:lstStyle/>
          <a:p>
            <a:r>
              <a:rPr lang="es-ES" b="0" i="0" dirty="0">
                <a:solidFill>
                  <a:srgbClr val="FF0000"/>
                </a:solidFill>
                <a:effectLst/>
                <a:latin typeface="Roboto" panose="02000000000000000000" pitchFamily="2" charset="0"/>
              </a:rPr>
              <a:t>Clasificación y marcas más utilizados</a:t>
            </a:r>
            <a:endParaRPr lang="es-EC" b="1" dirty="0">
              <a:solidFill>
                <a:srgbClr val="FF0000"/>
              </a:solidFill>
            </a:endParaRPr>
          </a:p>
        </p:txBody>
      </p:sp>
    </p:spTree>
    <p:extLst>
      <p:ext uri="{BB962C8B-B14F-4D97-AF65-F5344CB8AC3E}">
        <p14:creationId xmlns:p14="http://schemas.microsoft.com/office/powerpoint/2010/main" val="94087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E5F60F1-56F0-4C93-B17C-89E0BAD95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 y="1"/>
            <a:ext cx="12187654" cy="6858000"/>
          </a:xfrm>
        </p:spPr>
      </p:pic>
    </p:spTree>
    <p:extLst>
      <p:ext uri="{BB962C8B-B14F-4D97-AF65-F5344CB8AC3E}">
        <p14:creationId xmlns:p14="http://schemas.microsoft.com/office/powerpoint/2010/main" val="215159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DA74E-2329-44D9-879C-90D279E706CD}"/>
              </a:ext>
            </a:extLst>
          </p:cNvPr>
          <p:cNvSpPr>
            <a:spLocks noGrp="1"/>
          </p:cNvSpPr>
          <p:nvPr>
            <p:ph type="title"/>
          </p:nvPr>
        </p:nvSpPr>
        <p:spPr/>
        <p:txBody>
          <a:bodyPr/>
          <a:lstStyle/>
          <a:p>
            <a:pPr algn="l"/>
            <a:r>
              <a:rPr lang="es-EC" b="1" i="0" cap="all" dirty="0">
                <a:solidFill>
                  <a:srgbClr val="FF0000"/>
                </a:solidFill>
                <a:effectLst/>
                <a:latin typeface="Montserrat" panose="00000500000000000000" pitchFamily="2" charset="0"/>
              </a:rPr>
              <a:t>LOS MICROPROCESADORES DE INTEL</a:t>
            </a:r>
          </a:p>
        </p:txBody>
      </p:sp>
      <p:sp>
        <p:nvSpPr>
          <p:cNvPr id="3" name="Marcador de contenido 2">
            <a:extLst>
              <a:ext uri="{FF2B5EF4-FFF2-40B4-BE49-F238E27FC236}">
                <a16:creationId xmlns:a16="http://schemas.microsoft.com/office/drawing/2014/main" id="{EC2F1A4B-B482-4C7A-B00D-2181FE54D43F}"/>
              </a:ext>
            </a:extLst>
          </p:cNvPr>
          <p:cNvSpPr>
            <a:spLocks noGrp="1"/>
          </p:cNvSpPr>
          <p:nvPr>
            <p:ph idx="1"/>
          </p:nvPr>
        </p:nvSpPr>
        <p:spPr/>
        <p:txBody>
          <a:bodyPr>
            <a:normAutofit/>
          </a:bodyPr>
          <a:lstStyle/>
          <a:p>
            <a:pPr marL="0" indent="0">
              <a:buNone/>
            </a:pPr>
            <a:r>
              <a:rPr lang="es-ES" sz="1800" i="0" dirty="0">
                <a:effectLst/>
                <a:latin typeface="Open Sans" panose="020B0606030504020204" pitchFamily="34" charset="0"/>
              </a:rPr>
              <a:t>Esta empresa tiene una amplia tradición. Es la más popular, por eso hemos querido empezar versando sobre ella. Por ello, mostramos un listado con los tipos de procesadores con los cuales se le conoce:</a:t>
            </a:r>
          </a:p>
          <a:p>
            <a:pPr marL="457200" indent="-457200" algn="l">
              <a:buFont typeface="+mj-lt"/>
              <a:buAutoNum type="arabicPeriod"/>
            </a:pPr>
            <a:r>
              <a:rPr lang="es-ES" sz="1800" b="1" i="0" cap="all" dirty="0">
                <a:solidFill>
                  <a:srgbClr val="FF0000"/>
                </a:solidFill>
                <a:effectLst/>
                <a:latin typeface="Montserrat" panose="00000500000000000000" pitchFamily="2" charset="0"/>
              </a:rPr>
              <a:t>PENTIUM: </a:t>
            </a:r>
            <a:r>
              <a:rPr lang="es-ES" sz="1800" b="0" i="0" dirty="0">
                <a:effectLst/>
                <a:latin typeface="Open Sans" panose="020B0606030504020204" pitchFamily="34" charset="0"/>
              </a:rPr>
              <a:t>Son los procesadores de un solo núcleo con los cuales empieza a darse a conocer. La última versión es el Pentium 4. Son sencillos, aunque en su época llegan a causar un verdadero furor. Muy bueno equipos, tienen la ventaja de que se recalientan poco. No obstante, han quedado obsoletos pues ahora se usan computadoras con más de un núcleo.</a:t>
            </a:r>
          </a:p>
          <a:p>
            <a:pPr marL="342900" indent="-342900" algn="l">
              <a:buFont typeface="+mj-lt"/>
              <a:buAutoNum type="arabicPeriod"/>
            </a:pPr>
            <a:r>
              <a:rPr lang="es-ES" sz="1800" b="1" i="0" cap="all" dirty="0">
                <a:solidFill>
                  <a:srgbClr val="FF0000"/>
                </a:solidFill>
                <a:effectLst/>
                <a:latin typeface="Montserrat" panose="00000500000000000000" pitchFamily="2" charset="0"/>
              </a:rPr>
              <a:t>CELERON: </a:t>
            </a:r>
            <a:r>
              <a:rPr lang="es-ES" sz="1800" b="0" i="0" dirty="0">
                <a:effectLst/>
                <a:latin typeface="Open Sans" panose="020B0606030504020204" pitchFamily="34" charset="0"/>
              </a:rPr>
              <a:t>Los microprocesadores celeron son la gama baja de Intel. Son los más económicos. Permiten a esta empresa ganarse un mercado, ampliar sus compradores. Comparados con potentes procesadores actuales, parece que gozan de poca potencia.</a:t>
            </a:r>
          </a:p>
          <a:p>
            <a:pPr marL="0" indent="0" algn="l">
              <a:buNone/>
            </a:pPr>
            <a:endParaRPr lang="es-ES" sz="2000" b="0" i="0" dirty="0">
              <a:effectLst/>
              <a:latin typeface="Open Sans" panose="020B0606030504020204" pitchFamily="34" charset="0"/>
            </a:endParaRPr>
          </a:p>
          <a:p>
            <a:pPr marL="0" indent="0">
              <a:buNone/>
            </a:pPr>
            <a:endParaRPr lang="es-EC" dirty="0"/>
          </a:p>
        </p:txBody>
      </p:sp>
    </p:spTree>
    <p:extLst>
      <p:ext uri="{BB962C8B-B14F-4D97-AF65-F5344CB8AC3E}">
        <p14:creationId xmlns:p14="http://schemas.microsoft.com/office/powerpoint/2010/main" val="282992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511E25-86B9-4A47-8F53-0D736040CAD7}"/>
              </a:ext>
            </a:extLst>
          </p:cNvPr>
          <p:cNvSpPr>
            <a:spLocks noGrp="1"/>
          </p:cNvSpPr>
          <p:nvPr>
            <p:ph idx="1"/>
          </p:nvPr>
        </p:nvSpPr>
        <p:spPr>
          <a:xfrm>
            <a:off x="654424" y="1253331"/>
            <a:ext cx="10372164" cy="4351338"/>
          </a:xfrm>
        </p:spPr>
        <p:txBody>
          <a:bodyPr>
            <a:normAutofit/>
          </a:bodyPr>
          <a:lstStyle/>
          <a:p>
            <a:pPr marL="0" indent="0" algn="l">
              <a:buNone/>
            </a:pPr>
            <a:r>
              <a:rPr lang="es-ES" sz="2400" b="1" i="0" cap="all" dirty="0">
                <a:solidFill>
                  <a:srgbClr val="FF0000"/>
                </a:solidFill>
                <a:effectLst/>
                <a:latin typeface="Montserrat" panose="00000500000000000000" pitchFamily="2" charset="0"/>
              </a:rPr>
              <a:t>CORE 2 DUO: </a:t>
            </a:r>
            <a:r>
              <a:rPr lang="es-ES" sz="2000" b="0" i="0" dirty="0">
                <a:effectLst/>
                <a:latin typeface="Open Sans" panose="020B0606030504020204" pitchFamily="34" charset="0"/>
              </a:rPr>
              <a:t>Se trata de procesadores que tienen más de un simple núcleo. En tiempos recientes, aparecen versiones que hasta cuentan con 6 y hasta 8 núcleos. Ideales para el multitasking. Cuando se les agrega una tarjeta gráfica potente, logran ser de gran potencia y se usan para la minería de monedas virtuales en la red.</a:t>
            </a:r>
          </a:p>
          <a:p>
            <a:pPr marL="0" indent="0" algn="l">
              <a:buNone/>
            </a:pPr>
            <a:r>
              <a:rPr lang="es-ES" sz="2400" b="1" i="0" cap="all" dirty="0">
                <a:solidFill>
                  <a:srgbClr val="FF0000"/>
                </a:solidFill>
                <a:effectLst/>
                <a:latin typeface="Montserrat" panose="00000500000000000000" pitchFamily="2" charset="0"/>
              </a:rPr>
              <a:t>CENTRINO Y PENTIUM: </a:t>
            </a:r>
            <a:r>
              <a:rPr lang="es-ES" sz="2000" b="0" i="0" dirty="0">
                <a:effectLst/>
                <a:latin typeface="Open Sans" panose="020B0606030504020204" pitchFamily="34" charset="0"/>
              </a:rPr>
              <a:t>Son procesadores pequeños y de poco calentamiento. Se usan para laptops. Muy versátiles. No obstante, se ha logrado colocar microprocesadores de varios núcleos en portátiles. Esto deja a estos computadores a la zaga, aunque son de mucha demanda.</a:t>
            </a:r>
          </a:p>
          <a:p>
            <a:pPr marL="0" indent="0">
              <a:buNone/>
            </a:pPr>
            <a:endParaRPr lang="es-EC" dirty="0"/>
          </a:p>
        </p:txBody>
      </p:sp>
    </p:spTree>
    <p:extLst>
      <p:ext uri="{BB962C8B-B14F-4D97-AF65-F5344CB8AC3E}">
        <p14:creationId xmlns:p14="http://schemas.microsoft.com/office/powerpoint/2010/main" val="205231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BAC9E-73AA-4A09-8BD0-C0EF2036790F}"/>
              </a:ext>
            </a:extLst>
          </p:cNvPr>
          <p:cNvSpPr>
            <a:spLocks noGrp="1"/>
          </p:cNvSpPr>
          <p:nvPr>
            <p:ph type="title"/>
          </p:nvPr>
        </p:nvSpPr>
        <p:spPr/>
        <p:txBody>
          <a:bodyPr>
            <a:normAutofit/>
          </a:bodyPr>
          <a:lstStyle/>
          <a:p>
            <a:pPr algn="l"/>
            <a:r>
              <a:rPr lang="es-EC" sz="4000" b="1" i="0" cap="all" dirty="0">
                <a:solidFill>
                  <a:srgbClr val="FF0000"/>
                </a:solidFill>
                <a:effectLst/>
                <a:latin typeface="Montserrat" panose="00000500000000000000" pitchFamily="2" charset="0"/>
              </a:rPr>
              <a:t>LOS MICROPROCESADORES DE AMD:</a:t>
            </a:r>
          </a:p>
        </p:txBody>
      </p:sp>
      <p:sp>
        <p:nvSpPr>
          <p:cNvPr id="3" name="Marcador de contenido 2">
            <a:extLst>
              <a:ext uri="{FF2B5EF4-FFF2-40B4-BE49-F238E27FC236}">
                <a16:creationId xmlns:a16="http://schemas.microsoft.com/office/drawing/2014/main" id="{3671EE7F-77AF-49BF-A96C-A70B1BC39923}"/>
              </a:ext>
            </a:extLst>
          </p:cNvPr>
          <p:cNvSpPr>
            <a:spLocks noGrp="1"/>
          </p:cNvSpPr>
          <p:nvPr>
            <p:ph idx="1"/>
          </p:nvPr>
        </p:nvSpPr>
        <p:spPr>
          <a:xfrm>
            <a:off x="569259" y="1690688"/>
            <a:ext cx="11389659" cy="4351338"/>
          </a:xfrm>
        </p:spPr>
        <p:txBody>
          <a:bodyPr>
            <a:normAutofit/>
          </a:bodyPr>
          <a:lstStyle/>
          <a:p>
            <a:pPr marL="0" indent="0" algn="l">
              <a:buNone/>
            </a:pPr>
            <a:r>
              <a:rPr lang="es-ES" sz="2000" b="0" i="0" dirty="0">
                <a:effectLst/>
                <a:latin typeface="Open Sans" panose="020B0606030504020204" pitchFamily="34" charset="0"/>
              </a:rPr>
              <a:t>Esta empresa se yergue como la competencia de Intel. No obstante, no logra superar a Intel en popularidad. Se dice que estos procesadores se calientan mucho. Empero, tienen defensores entre quienes se dedican al diseño gráfico.</a:t>
            </a:r>
          </a:p>
          <a:p>
            <a:pPr marL="0" indent="0" algn="l">
              <a:buNone/>
            </a:pPr>
            <a:r>
              <a:rPr lang="es-ES" sz="2000" b="1" i="0" cap="all" dirty="0">
                <a:solidFill>
                  <a:srgbClr val="FF0000"/>
                </a:solidFill>
                <a:effectLst/>
                <a:latin typeface="Montserrat" panose="00000500000000000000" pitchFamily="2" charset="0"/>
              </a:rPr>
              <a:t>ATHLON: </a:t>
            </a:r>
            <a:r>
              <a:rPr lang="es-ES" sz="2000" b="0" i="0" dirty="0">
                <a:effectLst/>
                <a:latin typeface="Open Sans" panose="020B0606030504020204" pitchFamily="34" charset="0"/>
              </a:rPr>
              <a:t>Son los más sencillos, equivalente a un Pentium. No son de bajo coste. Uno de los problemas con AMD es que suele ser un tanto más costoso que los procesadores de Intel. No obstante, hay una buena cantidad de adeptos a estos procesadores.</a:t>
            </a:r>
          </a:p>
          <a:p>
            <a:pPr marL="0" indent="0" algn="l">
              <a:buNone/>
            </a:pPr>
            <a:r>
              <a:rPr lang="es-ES" sz="2000" b="1" i="0" cap="all" dirty="0">
                <a:solidFill>
                  <a:srgbClr val="FF0000"/>
                </a:solidFill>
                <a:effectLst/>
                <a:latin typeface="Montserrat" panose="00000500000000000000" pitchFamily="2" charset="0"/>
              </a:rPr>
              <a:t>DURÓN: </a:t>
            </a:r>
            <a:r>
              <a:rPr lang="es-ES" sz="2000" b="0" i="0" dirty="0">
                <a:effectLst/>
                <a:latin typeface="Open Sans" panose="020B0606030504020204" pitchFamily="34" charset="0"/>
              </a:rPr>
              <a:t>Es la versión de bajo coste de AMD. Equivalente a los celeron de Intel. Hay que decir que son bastante económicos, lo cual compensa los costes del Athlon. Por eso, dieron buena competencia a la gama baja de Intel.</a:t>
            </a:r>
          </a:p>
        </p:txBody>
      </p:sp>
    </p:spTree>
    <p:extLst>
      <p:ext uri="{BB962C8B-B14F-4D97-AF65-F5344CB8AC3E}">
        <p14:creationId xmlns:p14="http://schemas.microsoft.com/office/powerpoint/2010/main" val="1169975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EF7DF0-CAAE-4EC2-AD6C-F10462E72CFE}"/>
              </a:ext>
            </a:extLst>
          </p:cNvPr>
          <p:cNvSpPr>
            <a:spLocks noGrp="1"/>
          </p:cNvSpPr>
          <p:nvPr>
            <p:ph idx="1"/>
          </p:nvPr>
        </p:nvSpPr>
        <p:spPr>
          <a:xfrm>
            <a:off x="685800" y="815788"/>
            <a:ext cx="10515600" cy="4599175"/>
          </a:xfrm>
        </p:spPr>
        <p:txBody>
          <a:bodyPr>
            <a:normAutofit/>
          </a:bodyPr>
          <a:lstStyle/>
          <a:p>
            <a:pPr marL="0" indent="0" algn="l">
              <a:buNone/>
            </a:pPr>
            <a:r>
              <a:rPr lang="es-ES" b="1" i="0" cap="all" dirty="0">
                <a:solidFill>
                  <a:srgbClr val="FF0000"/>
                </a:solidFill>
                <a:effectLst/>
                <a:latin typeface="Montserrat" panose="00000500000000000000" pitchFamily="2" charset="0"/>
              </a:rPr>
              <a:t>ATHLON 64 BITS</a:t>
            </a:r>
          </a:p>
          <a:p>
            <a:pPr marL="0" indent="0" algn="l">
              <a:buNone/>
            </a:pPr>
            <a:r>
              <a:rPr lang="es-ES" sz="2000" b="0" i="0" dirty="0">
                <a:effectLst/>
                <a:latin typeface="Open Sans" panose="020B0606030504020204" pitchFamily="34" charset="0"/>
              </a:rPr>
              <a:t>Diseñado para trabajar con Windows de 64 bits. Un procesador muy bueno. No se puede negar que catapulta a AMD entre los buenos estándares de rendimiento. En buena medida, su aceptación obedece a que hace excelentes labores gráficas. Hay que recordar que en tiempos recientes el uso de video es muy solicitado por los usuarios.</a:t>
            </a:r>
          </a:p>
          <a:p>
            <a:pPr marL="0" indent="0" algn="l">
              <a:buNone/>
            </a:pPr>
            <a:r>
              <a:rPr lang="es-ES" b="1" i="0" cap="all" dirty="0">
                <a:solidFill>
                  <a:srgbClr val="FF0000"/>
                </a:solidFill>
                <a:effectLst/>
                <a:latin typeface="Montserrat" panose="00000500000000000000" pitchFamily="2" charset="0"/>
              </a:rPr>
              <a:t>SEMPRON Y TURIÓN</a:t>
            </a:r>
          </a:p>
          <a:p>
            <a:pPr marL="0" indent="0" algn="l">
              <a:buNone/>
            </a:pPr>
            <a:r>
              <a:rPr lang="es-ES" sz="2000" b="0" i="0" dirty="0">
                <a:effectLst/>
                <a:latin typeface="Open Sans" panose="020B0606030504020204" pitchFamily="34" charset="0"/>
              </a:rPr>
              <a:t>Son los procesadores para máquinas portátiles. Su problema es que se calientan mucho. En este segmento, parece que Intel lleva cierta delantera.</a:t>
            </a:r>
          </a:p>
          <a:p>
            <a:pPr marL="0" indent="0" algn="l">
              <a:buNone/>
            </a:pPr>
            <a:r>
              <a:rPr lang="es-ES" sz="2000" b="0" i="0" dirty="0">
                <a:effectLst/>
                <a:latin typeface="Open Sans" panose="020B0606030504020204" pitchFamily="34" charset="0"/>
              </a:rPr>
              <a:t>Estos son los principales procesadores que fabrican tanto AMD como Intel. En épocas recientes, han aparecido muchos otros. Por ejemplo, está en Phenom de AMD. No obstante, se puede considerar como una variedad de procesador de muchos núcleos.</a:t>
            </a:r>
          </a:p>
          <a:p>
            <a:endParaRPr lang="es-EC" dirty="0"/>
          </a:p>
        </p:txBody>
      </p:sp>
    </p:spTree>
    <p:extLst>
      <p:ext uri="{BB962C8B-B14F-4D97-AF65-F5344CB8AC3E}">
        <p14:creationId xmlns:p14="http://schemas.microsoft.com/office/powerpoint/2010/main" val="3377062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983CD-061C-457B-87CE-B47E2C646FC6}"/>
              </a:ext>
            </a:extLst>
          </p:cNvPr>
          <p:cNvSpPr>
            <a:spLocks noGrp="1"/>
          </p:cNvSpPr>
          <p:nvPr>
            <p:ph type="title"/>
          </p:nvPr>
        </p:nvSpPr>
        <p:spPr>
          <a:xfrm>
            <a:off x="1913965" y="-136899"/>
            <a:ext cx="10515600" cy="1325563"/>
          </a:xfrm>
        </p:spPr>
        <p:txBody>
          <a:bodyPr/>
          <a:lstStyle/>
          <a:p>
            <a:r>
              <a:rPr lang="es-ES" b="1" dirty="0">
                <a:solidFill>
                  <a:srgbClr val="FF0000"/>
                </a:solidFill>
              </a:rPr>
              <a:t>Marcas de microprocesadores</a:t>
            </a:r>
            <a:endParaRPr lang="es-EC" b="1" dirty="0">
              <a:solidFill>
                <a:srgbClr val="FF0000"/>
              </a:solidFill>
            </a:endParaRPr>
          </a:p>
        </p:txBody>
      </p:sp>
      <p:pic>
        <p:nvPicPr>
          <p:cNvPr id="5" name="Marcador de contenido 4">
            <a:extLst>
              <a:ext uri="{FF2B5EF4-FFF2-40B4-BE49-F238E27FC236}">
                <a16:creationId xmlns:a16="http://schemas.microsoft.com/office/drawing/2014/main" id="{9A259481-783C-404A-9CA7-DDC2F183F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424" y="-441382"/>
            <a:ext cx="8959967" cy="8106206"/>
          </a:xfrm>
        </p:spPr>
      </p:pic>
    </p:spTree>
    <p:extLst>
      <p:ext uri="{BB962C8B-B14F-4D97-AF65-F5344CB8AC3E}">
        <p14:creationId xmlns:p14="http://schemas.microsoft.com/office/powerpoint/2010/main" val="916273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C434B-C42B-4873-ACE8-FD67486B7D51}"/>
              </a:ext>
            </a:extLst>
          </p:cNvPr>
          <p:cNvSpPr>
            <a:spLocks noGrp="1"/>
          </p:cNvSpPr>
          <p:nvPr>
            <p:ph type="title"/>
          </p:nvPr>
        </p:nvSpPr>
        <p:spPr/>
        <p:txBody>
          <a:bodyPr>
            <a:normAutofit/>
          </a:bodyPr>
          <a:lstStyle/>
          <a:p>
            <a:r>
              <a:rPr lang="es-ES" sz="3200" b="1" i="0" dirty="0">
                <a:solidFill>
                  <a:srgbClr val="FF0000"/>
                </a:solidFill>
                <a:effectLst/>
                <a:latin typeface="Roboto" panose="02000000000000000000" pitchFamily="2" charset="0"/>
              </a:rPr>
              <a:t>Elementos internos principales en el microprocesador</a:t>
            </a:r>
            <a:endParaRPr lang="es-EC" sz="3200" b="1" dirty="0">
              <a:solidFill>
                <a:srgbClr val="FF0000"/>
              </a:solidFill>
            </a:endParaRPr>
          </a:p>
        </p:txBody>
      </p:sp>
      <p:sp>
        <p:nvSpPr>
          <p:cNvPr id="3" name="Marcador de contenido 2">
            <a:extLst>
              <a:ext uri="{FF2B5EF4-FFF2-40B4-BE49-F238E27FC236}">
                <a16:creationId xmlns:a16="http://schemas.microsoft.com/office/drawing/2014/main" id="{012FCA61-53B3-4A52-BFDE-DB2F844117D7}"/>
              </a:ext>
            </a:extLst>
          </p:cNvPr>
          <p:cNvSpPr>
            <a:spLocks noGrp="1"/>
          </p:cNvSpPr>
          <p:nvPr>
            <p:ph idx="1"/>
          </p:nvPr>
        </p:nvSpPr>
        <p:spPr>
          <a:xfrm>
            <a:off x="838200" y="1404284"/>
            <a:ext cx="10515600" cy="4351338"/>
          </a:xfrm>
        </p:spPr>
        <p:txBody>
          <a:bodyPr>
            <a:normAutofit/>
          </a:bodyPr>
          <a:lstStyle/>
          <a:p>
            <a:pPr marL="0" indent="0" algn="l">
              <a:buNone/>
            </a:pPr>
            <a:r>
              <a:rPr lang="es-ES" sz="2000" b="1" i="0" dirty="0">
                <a:effectLst/>
                <a:latin typeface="Poppins" panose="020B0502040204020203" pitchFamily="2" charset="0"/>
              </a:rPr>
              <a:t>Unidad de coma flotante: </a:t>
            </a:r>
            <a:r>
              <a:rPr lang="es-ES" sz="2000" b="0" i="0" dirty="0">
                <a:effectLst/>
                <a:latin typeface="-apple-system"/>
              </a:rPr>
              <a:t>La conocerás como </a:t>
            </a:r>
            <a:r>
              <a:rPr lang="es-ES" sz="2000" b="1" i="0" dirty="0">
                <a:effectLst/>
                <a:latin typeface="-apple-system"/>
              </a:rPr>
              <a:t>FPU</a:t>
            </a:r>
            <a:r>
              <a:rPr lang="es-ES" sz="2000" b="0" i="0" dirty="0">
                <a:effectLst/>
                <a:latin typeface="-apple-system"/>
              </a:rPr>
              <a:t> o </a:t>
            </a:r>
            <a:r>
              <a:rPr lang="es-ES" sz="2000" b="1" i="0" dirty="0" err="1">
                <a:effectLst/>
                <a:latin typeface="-apple-system"/>
              </a:rPr>
              <a:t>Floating</a:t>
            </a:r>
            <a:r>
              <a:rPr lang="es-ES" sz="2000" b="1" i="0" dirty="0">
                <a:effectLst/>
                <a:latin typeface="-apple-system"/>
              </a:rPr>
              <a:t> Point </a:t>
            </a:r>
            <a:r>
              <a:rPr lang="es-ES" sz="2000" b="1" i="0" dirty="0" err="1">
                <a:effectLst/>
                <a:latin typeface="-apple-system"/>
              </a:rPr>
              <a:t>Unit</a:t>
            </a:r>
            <a:r>
              <a:rPr lang="es-ES" sz="2000" b="0" i="0" dirty="0">
                <a:effectLst/>
                <a:latin typeface="-apple-system"/>
              </a:rPr>
              <a:t>. Básicamente es una actualización llevada a cabo de los procesadores de nueva generación </a:t>
            </a:r>
            <a:r>
              <a:rPr lang="es-ES" sz="2000" b="1" i="0" dirty="0">
                <a:effectLst/>
                <a:latin typeface="-apple-system"/>
              </a:rPr>
              <a:t>que se especializa en el cálculo de operaciones en coma flotante </a:t>
            </a:r>
            <a:r>
              <a:rPr lang="es-ES" sz="2000" b="0" i="0" dirty="0">
                <a:effectLst/>
                <a:latin typeface="-apple-system"/>
              </a:rPr>
              <a:t>mediante un coprocesador matemático. Existen unidades que incluso pueden llegar a realizar cálculos trigonométricos o exponenciales.</a:t>
            </a:r>
          </a:p>
          <a:p>
            <a:pPr marL="0" indent="0" algn="l">
              <a:buNone/>
            </a:pPr>
            <a:r>
              <a:rPr lang="es-ES" sz="2000" b="1" i="0" dirty="0">
                <a:effectLst/>
                <a:latin typeface="Poppins" panose="00000500000000000000" pitchFamily="2" charset="0"/>
              </a:rPr>
              <a:t>Registros: </a:t>
            </a:r>
            <a:r>
              <a:rPr lang="es-ES" sz="2000" b="0" i="0" dirty="0">
                <a:effectLst/>
                <a:latin typeface="-apple-system"/>
              </a:rPr>
              <a:t>Lo procesadores actuales cuentan con </a:t>
            </a:r>
            <a:r>
              <a:rPr lang="es-ES" sz="2000" b="1" i="0" dirty="0">
                <a:effectLst/>
                <a:latin typeface="-apple-system"/>
              </a:rPr>
              <a:t>un sistema propio de almacenamiento</a:t>
            </a:r>
            <a:r>
              <a:rPr lang="es-ES" sz="2000" b="0" i="0" dirty="0">
                <a:effectLst/>
                <a:latin typeface="-apple-system"/>
              </a:rPr>
              <a:t>, por así decirlo, y la unidad más pequeña y rápida son los registros. Básicamente se trata de un pequeño almacén en donde </a:t>
            </a:r>
            <a:r>
              <a:rPr lang="es-ES" sz="2000" b="1" i="0" dirty="0">
                <a:effectLst/>
                <a:latin typeface="-apple-system"/>
              </a:rPr>
              <a:t>se almacenan las instrucciones que se están procesado y los resultados obtenidos de ellas.</a:t>
            </a:r>
            <a:endParaRPr lang="es-ES" sz="2000" b="0" i="0" dirty="0">
              <a:effectLst/>
              <a:latin typeface="-apple-system"/>
            </a:endParaRPr>
          </a:p>
          <a:p>
            <a:pPr marL="0" indent="0" algn="l">
              <a:buNone/>
            </a:pPr>
            <a:r>
              <a:rPr lang="es-ES" sz="2000" b="1" i="0" dirty="0">
                <a:effectLst/>
                <a:latin typeface="Poppins" panose="00000500000000000000" pitchFamily="2" charset="0"/>
              </a:rPr>
              <a:t>Memoria caché: </a:t>
            </a:r>
            <a:r>
              <a:rPr lang="es-ES" sz="2000" b="0" i="0" dirty="0">
                <a:effectLst/>
                <a:latin typeface="-apple-system"/>
              </a:rPr>
              <a:t>El siguiente nivel de almacenamiento es la memoria caché, que también es una </a:t>
            </a:r>
            <a:r>
              <a:rPr lang="es-ES" sz="2000" b="1" i="0" dirty="0">
                <a:effectLst/>
                <a:latin typeface="-apple-system"/>
              </a:rPr>
              <a:t>memoria extremadamente rápida</a:t>
            </a:r>
            <a:r>
              <a:rPr lang="es-ES" sz="2000" b="0" i="0" dirty="0">
                <a:effectLst/>
                <a:latin typeface="-apple-system"/>
              </a:rPr>
              <a:t>, mucho más que la memoria RAM que se encarga de almacenar las instrucciones que serán inminentemente usadas por el procesador. O al menos intentará almacenar las instrucciones que cree que será usadas, ya que a veces no hay más remedio que pedirlas directamente desde la memoria RAM.</a:t>
            </a:r>
          </a:p>
          <a:p>
            <a:pPr marL="0" indent="0">
              <a:buNone/>
            </a:pPr>
            <a:endParaRPr lang="es-EC" dirty="0"/>
          </a:p>
        </p:txBody>
      </p:sp>
    </p:spTree>
    <p:extLst>
      <p:ext uri="{BB962C8B-B14F-4D97-AF65-F5344CB8AC3E}">
        <p14:creationId xmlns:p14="http://schemas.microsoft.com/office/powerpoint/2010/main" val="2203792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042C29-AAB8-4B04-ADD5-8156B14CB017}"/>
              </a:ext>
            </a:extLst>
          </p:cNvPr>
          <p:cNvSpPr>
            <a:spLocks noGrp="1"/>
          </p:cNvSpPr>
          <p:nvPr>
            <p:ph idx="1"/>
          </p:nvPr>
        </p:nvSpPr>
        <p:spPr>
          <a:xfrm>
            <a:off x="739588" y="1253331"/>
            <a:ext cx="10515600" cy="4351338"/>
          </a:xfrm>
        </p:spPr>
        <p:txBody>
          <a:bodyPr/>
          <a:lstStyle/>
          <a:p>
            <a:pPr marL="0" indent="0" algn="l">
              <a:buNone/>
            </a:pPr>
            <a:r>
              <a:rPr lang="es-ES" sz="2000" b="1" i="0" dirty="0">
                <a:effectLst/>
                <a:latin typeface="Poppins" panose="00000500000000000000" pitchFamily="2" charset="0"/>
              </a:rPr>
              <a:t>Buses de entrada y salida: </a:t>
            </a:r>
            <a:r>
              <a:rPr lang="es-ES" sz="2000" b="0" i="0" dirty="0">
                <a:effectLst/>
                <a:latin typeface="-apple-system"/>
              </a:rPr>
              <a:t>El bus </a:t>
            </a:r>
            <a:r>
              <a:rPr lang="es-ES" sz="2000" b="1" i="0" dirty="0">
                <a:effectLst/>
                <a:latin typeface="-apple-system"/>
              </a:rPr>
              <a:t>es el canal de comunicación entre los distintos elementos</a:t>
            </a:r>
            <a:r>
              <a:rPr lang="es-ES" sz="2000" b="0" i="0" dirty="0">
                <a:effectLst/>
                <a:latin typeface="-apple-system"/>
              </a:rPr>
              <a:t> </a:t>
            </a:r>
            <a:r>
              <a:rPr lang="es-ES" sz="2000" b="1" i="0" dirty="0">
                <a:effectLst/>
                <a:latin typeface="-apple-system"/>
              </a:rPr>
              <a:t>que forman un ordenador</a:t>
            </a:r>
            <a:r>
              <a:rPr lang="es-ES" sz="2000" b="0" i="0" dirty="0">
                <a:effectLst/>
                <a:latin typeface="-apple-system"/>
              </a:rPr>
              <a:t>. Son las líneas físicas por donde circulan los datos en forma de electricidad, las instrucciones y todos los elementos necesarios para procesar. </a:t>
            </a:r>
            <a:r>
              <a:rPr lang="es-ES" sz="2000" b="1" i="0" dirty="0">
                <a:effectLst/>
                <a:latin typeface="-apple-system"/>
              </a:rPr>
              <a:t>Estos buses se pueden situar directamente dentro del procesador o fuera de él, en la placa base</a:t>
            </a:r>
            <a:r>
              <a:rPr lang="es-ES" sz="2000" b="0" i="0" dirty="0">
                <a:effectLst/>
                <a:latin typeface="-apple-system"/>
              </a:rPr>
              <a:t>.</a:t>
            </a:r>
          </a:p>
          <a:p>
            <a:pPr marL="0" indent="0" algn="l">
              <a:buNone/>
            </a:pPr>
            <a:r>
              <a:rPr lang="es-ES" sz="2000" b="1" i="0" dirty="0">
                <a:effectLst/>
                <a:latin typeface="Poppins" panose="00000500000000000000" pitchFamily="2" charset="0"/>
              </a:rPr>
              <a:t>BSB, unidad de entrada/salida y multiplicador: </a:t>
            </a:r>
            <a:r>
              <a:rPr lang="es-ES" sz="2000" b="0" i="0" dirty="0">
                <a:effectLst/>
                <a:latin typeface="-apple-system"/>
              </a:rPr>
              <a:t>Es importante saber que los </a:t>
            </a:r>
            <a:r>
              <a:rPr lang="es-ES" sz="2000" b="1" i="0" dirty="0">
                <a:effectLst/>
                <a:latin typeface="-apple-system"/>
              </a:rPr>
              <a:t>procesadores actuales no cuentan con el tradicional FSB o Bus Frontal,</a:t>
            </a:r>
            <a:r>
              <a:rPr lang="es-ES" sz="2000" b="0" i="0" dirty="0">
                <a:effectLst/>
                <a:latin typeface="-apple-system"/>
              </a:rPr>
              <a:t> el cual servía para comunicar el CPU con el resto de elementos de la placa base, por ejemplo, chipset y periféricos a través del puente norte y el puente sur.</a:t>
            </a:r>
          </a:p>
          <a:p>
            <a:pPr marL="0" indent="0">
              <a:buNone/>
            </a:pPr>
            <a:r>
              <a:rPr lang="es-EC" sz="2000" b="1" i="0" dirty="0">
                <a:effectLst/>
                <a:latin typeface="Poppins" panose="00000500000000000000" pitchFamily="2" charset="0"/>
              </a:rPr>
              <a:t>IGP o tarjeta gráfica interna: </a:t>
            </a:r>
            <a:r>
              <a:rPr lang="es-ES" sz="2000" b="0" i="0" dirty="0">
                <a:effectLst/>
                <a:latin typeface="-apple-system"/>
              </a:rPr>
              <a:t>Para finalizar con las partes de un procesador no podemos olvidarnos de la </a:t>
            </a:r>
            <a:r>
              <a:rPr lang="es-ES" sz="2000" b="1" i="0" dirty="0">
                <a:effectLst/>
                <a:latin typeface="-apple-system"/>
              </a:rPr>
              <a:t>unidad de gráficos integrados</a:t>
            </a:r>
            <a:r>
              <a:rPr lang="es-ES" sz="2000" b="0" i="0" dirty="0">
                <a:effectLst/>
                <a:latin typeface="-apple-system"/>
              </a:rPr>
              <a:t> que algunos de ellos llevan. Antes hemos visto lo que es una FPU, y en este caso estamos ante algo similar, </a:t>
            </a:r>
            <a:r>
              <a:rPr lang="es-ES" sz="2000" b="1" i="0" dirty="0">
                <a:effectLst/>
                <a:latin typeface="-apple-system"/>
              </a:rPr>
              <a:t>pero con mucha más potencia</a:t>
            </a:r>
            <a:r>
              <a:rPr lang="es-ES" sz="2000" b="0" i="0" dirty="0">
                <a:effectLst/>
                <a:latin typeface="-apple-system"/>
              </a:rPr>
              <a:t>, ya que básicamente </a:t>
            </a:r>
            <a:r>
              <a:rPr lang="es-ES" sz="2000" b="1" i="0" dirty="0">
                <a:effectLst/>
                <a:latin typeface="-apple-system"/>
              </a:rPr>
              <a:t>son una serie de núcleos capaces de procesar de forma independiente los gráficos de nuestro equipo</a:t>
            </a:r>
            <a:r>
              <a:rPr lang="es-ES" sz="2000" b="0" i="0" dirty="0">
                <a:effectLst/>
                <a:latin typeface="-apple-system"/>
              </a:rPr>
              <a:t>, que a efectos matemáticos, son una cantidad masiva de cálculos en coma flotante y renderizado de gráficos que saturaría mucho en procesador.</a:t>
            </a:r>
            <a:endParaRPr lang="es-EC" sz="3200" b="1" i="0" dirty="0">
              <a:effectLst/>
              <a:latin typeface="Poppins" panose="00000500000000000000" pitchFamily="2" charset="0"/>
            </a:endParaRPr>
          </a:p>
          <a:p>
            <a:pPr marL="0" indent="0" algn="l">
              <a:buNone/>
            </a:pPr>
            <a:endParaRPr lang="es-ES" sz="2000" b="0" i="0" dirty="0">
              <a:effectLst/>
              <a:latin typeface="-apple-system"/>
            </a:endParaRPr>
          </a:p>
          <a:p>
            <a:pPr marL="0" indent="0">
              <a:buNone/>
            </a:pPr>
            <a:endParaRPr lang="es-EC" dirty="0"/>
          </a:p>
        </p:txBody>
      </p:sp>
    </p:spTree>
    <p:extLst>
      <p:ext uri="{BB962C8B-B14F-4D97-AF65-F5344CB8AC3E}">
        <p14:creationId xmlns:p14="http://schemas.microsoft.com/office/powerpoint/2010/main" val="1368595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56ED0-A67D-4403-9467-9DE80A04CF39}"/>
              </a:ext>
            </a:extLst>
          </p:cNvPr>
          <p:cNvSpPr>
            <a:spLocks noGrp="1"/>
          </p:cNvSpPr>
          <p:nvPr>
            <p:ph type="title"/>
          </p:nvPr>
        </p:nvSpPr>
        <p:spPr/>
        <p:txBody>
          <a:bodyPr/>
          <a:lstStyle/>
          <a:p>
            <a:r>
              <a:rPr lang="es-ES" b="1" dirty="0">
                <a:solidFill>
                  <a:srgbClr val="FF0000"/>
                </a:solidFill>
              </a:rPr>
              <a:t>Ciclo básico del procesador</a:t>
            </a:r>
            <a:endParaRPr lang="es-EC" b="1" dirty="0">
              <a:solidFill>
                <a:srgbClr val="FF0000"/>
              </a:solidFill>
            </a:endParaRPr>
          </a:p>
        </p:txBody>
      </p:sp>
      <p:sp>
        <p:nvSpPr>
          <p:cNvPr id="3" name="Marcador de contenido 2">
            <a:extLst>
              <a:ext uri="{FF2B5EF4-FFF2-40B4-BE49-F238E27FC236}">
                <a16:creationId xmlns:a16="http://schemas.microsoft.com/office/drawing/2014/main" id="{9E1FDED6-01D7-4503-9EFE-21E02A7CB55E}"/>
              </a:ext>
            </a:extLst>
          </p:cNvPr>
          <p:cNvSpPr>
            <a:spLocks noGrp="1"/>
          </p:cNvSpPr>
          <p:nvPr>
            <p:ph idx="1"/>
          </p:nvPr>
        </p:nvSpPr>
        <p:spPr/>
        <p:txBody>
          <a:bodyPr/>
          <a:lstStyle/>
          <a:p>
            <a:pPr marL="0" indent="0">
              <a:buNone/>
            </a:pPr>
            <a:r>
              <a:rPr lang="es-ES" b="0" i="0" dirty="0">
                <a:effectLst/>
                <a:latin typeface="arial" panose="020B0604020202020204" pitchFamily="34" charset="0"/>
              </a:rPr>
              <a:t>Para cada instrucción, un procesador repite un conjunto de cuatro operaciones básicas, las cuales comprenden un ciclo de computadora: </a:t>
            </a:r>
            <a:r>
              <a:rPr lang="es-ES" b="1" i="0" dirty="0">
                <a:effectLst/>
                <a:latin typeface="arial" panose="020B0604020202020204" pitchFamily="34" charset="0"/>
              </a:rPr>
              <a:t>(1) búsqueda, (2) decodificación, (3) ejecución y (4) almacenamiento</a:t>
            </a:r>
            <a:r>
              <a:rPr lang="es-ES" b="0" i="0" dirty="0">
                <a:effectLst/>
                <a:latin typeface="arial" panose="020B0604020202020204" pitchFamily="34" charset="0"/>
              </a:rPr>
              <a:t>. La búsqueda es el proceso de obtener instrucciones de un programa o un elemento de datos de la memoria.</a:t>
            </a:r>
            <a:endParaRPr lang="es-EC" dirty="0"/>
          </a:p>
        </p:txBody>
      </p:sp>
    </p:spTree>
    <p:extLst>
      <p:ext uri="{BB962C8B-B14F-4D97-AF65-F5344CB8AC3E}">
        <p14:creationId xmlns:p14="http://schemas.microsoft.com/office/powerpoint/2010/main" val="1361662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29AAD7C-56D3-4D10-8A90-EDEA906C0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35" y="1520498"/>
            <a:ext cx="5157651" cy="4615842"/>
          </a:xfrm>
        </p:spPr>
      </p:pic>
      <p:sp>
        <p:nvSpPr>
          <p:cNvPr id="6" name="Título 1">
            <a:extLst>
              <a:ext uri="{FF2B5EF4-FFF2-40B4-BE49-F238E27FC236}">
                <a16:creationId xmlns:a16="http://schemas.microsoft.com/office/drawing/2014/main" id="{28191183-B97A-4CD4-9706-67DAF0A348FF}"/>
              </a:ext>
            </a:extLst>
          </p:cNvPr>
          <p:cNvSpPr>
            <a:spLocks noGrp="1"/>
          </p:cNvSpPr>
          <p:nvPr>
            <p:ph type="title"/>
          </p:nvPr>
        </p:nvSpPr>
        <p:spPr>
          <a:xfrm>
            <a:off x="2191870" y="0"/>
            <a:ext cx="10515600" cy="1325563"/>
          </a:xfrm>
        </p:spPr>
        <p:txBody>
          <a:bodyPr>
            <a:normAutofit/>
          </a:bodyPr>
          <a:lstStyle/>
          <a:p>
            <a:r>
              <a:rPr lang="es-ES" sz="4800" b="1" dirty="0">
                <a:solidFill>
                  <a:srgbClr val="FF0000"/>
                </a:solidFill>
              </a:rPr>
              <a:t>Ciclo básico del procesador</a:t>
            </a:r>
            <a:endParaRPr lang="es-EC" sz="4800" b="1" dirty="0">
              <a:solidFill>
                <a:srgbClr val="FF0000"/>
              </a:solidFill>
            </a:endParaRPr>
          </a:p>
        </p:txBody>
      </p:sp>
      <p:sp>
        <p:nvSpPr>
          <p:cNvPr id="7" name="CuadroTexto 6">
            <a:extLst>
              <a:ext uri="{FF2B5EF4-FFF2-40B4-BE49-F238E27FC236}">
                <a16:creationId xmlns:a16="http://schemas.microsoft.com/office/drawing/2014/main" id="{D792EE82-03C9-4407-A806-044EA5331BBC}"/>
              </a:ext>
            </a:extLst>
          </p:cNvPr>
          <p:cNvSpPr txBox="1"/>
          <p:nvPr/>
        </p:nvSpPr>
        <p:spPr>
          <a:xfrm>
            <a:off x="5593976" y="1246094"/>
            <a:ext cx="6302189" cy="5355312"/>
          </a:xfrm>
          <a:prstGeom prst="rect">
            <a:avLst/>
          </a:prstGeom>
          <a:noFill/>
        </p:spPr>
        <p:txBody>
          <a:bodyPr wrap="square" rtlCol="0">
            <a:spAutoFit/>
          </a:bodyPr>
          <a:lstStyle/>
          <a:p>
            <a:r>
              <a:rPr lang="es-ES" b="0" i="0" dirty="0">
                <a:effectLst/>
                <a:latin typeface="arial" panose="020B0604020202020204" pitchFamily="34" charset="0"/>
              </a:rPr>
              <a:t>La captación es </a:t>
            </a:r>
            <a:r>
              <a:rPr lang="es-ES" b="1" i="0" dirty="0">
                <a:effectLst/>
                <a:latin typeface="arial" panose="020B0604020202020204" pitchFamily="34" charset="0"/>
              </a:rPr>
              <a:t>cuando el banco recolecta dinero del público o las organizaciones</a:t>
            </a:r>
            <a:r>
              <a:rPr lang="es-ES" b="0" i="0" dirty="0">
                <a:effectLst/>
                <a:latin typeface="arial" panose="020B0604020202020204" pitchFamily="34" charset="0"/>
              </a:rPr>
              <a:t>. De acuerdo con el tipo de cuenta que tenga el usuario, se podrán generar intereses.</a:t>
            </a:r>
          </a:p>
          <a:p>
            <a:endParaRPr lang="es-ES" dirty="0">
              <a:latin typeface="arial" panose="020B0604020202020204" pitchFamily="34" charset="0"/>
            </a:endParaRPr>
          </a:p>
          <a:p>
            <a:r>
              <a:rPr lang="es-ES" dirty="0"/>
              <a:t>Una vez captada una instrucción, el siguiente paso es captar los operando fuente. Suponiendo en un formato de instrucción de una dirección, que permite direccionamiento directo e indirecto. Si la instrucción especifica una dirección indirecta, un ciclo indirecto ha de proceder al ciclo de ejecución </a:t>
            </a:r>
          </a:p>
          <a:p>
            <a:endParaRPr lang="es-ES" dirty="0"/>
          </a:p>
          <a:p>
            <a:r>
              <a:rPr lang="es-ES" dirty="0"/>
              <a:t>Los ciclos de captación indirecto y de interrupción son sencillas y predecibles. Cada uno implica una secuencia pequeña y fija de micro operaciones para cada ejecución de una instrucción. ■ Esto no ocurre así en el ciclo de ejecución. </a:t>
            </a:r>
          </a:p>
          <a:p>
            <a:endParaRPr lang="es-ES" dirty="0"/>
          </a:p>
          <a:p>
            <a:r>
              <a:rPr lang="es-ES" dirty="0"/>
              <a:t>Cuando termina el ciclo de ejecución. Se realiza una comprobación para determinar si ha ocurrido alguna interrupción habilitada. Si es así, tiene lugar un ciclo de interrupción. La naturaleza de este ciclo varia mucho de una maquina a otra.</a:t>
            </a:r>
            <a:endParaRPr lang="es-EC" dirty="0"/>
          </a:p>
        </p:txBody>
      </p:sp>
    </p:spTree>
    <p:extLst>
      <p:ext uri="{BB962C8B-B14F-4D97-AF65-F5344CB8AC3E}">
        <p14:creationId xmlns:p14="http://schemas.microsoft.com/office/powerpoint/2010/main" val="1436090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DAEF8-F4E0-42FE-B6D1-8A8EB0E06C53}"/>
              </a:ext>
            </a:extLst>
          </p:cNvPr>
          <p:cNvSpPr>
            <a:spLocks noGrp="1"/>
          </p:cNvSpPr>
          <p:nvPr>
            <p:ph type="title"/>
          </p:nvPr>
        </p:nvSpPr>
        <p:spPr/>
        <p:txBody>
          <a:bodyPr/>
          <a:lstStyle/>
          <a:p>
            <a:r>
              <a:rPr lang="es-EC" b="1" i="0" dirty="0">
                <a:solidFill>
                  <a:srgbClr val="FF0000"/>
                </a:solidFill>
                <a:effectLst/>
                <a:latin typeface="Times New Roman" panose="02020603050405020304" pitchFamily="18" charset="0"/>
                <a:cs typeface="Times New Roman" panose="02020603050405020304" pitchFamily="18" charset="0"/>
              </a:rPr>
              <a:t>Registros interno</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C6C98F9-133F-410A-A6FE-C8B2AE62A2ED}"/>
              </a:ext>
            </a:extLst>
          </p:cNvPr>
          <p:cNvSpPr>
            <a:spLocks noGrp="1"/>
          </p:cNvSpPr>
          <p:nvPr>
            <p:ph idx="1"/>
          </p:nvPr>
        </p:nvSpPr>
        <p:spPr/>
        <p:txBody>
          <a:bodyPr>
            <a:normAutofit fontScale="85000" lnSpcReduction="20000"/>
          </a:bodyPr>
          <a:lstStyle/>
          <a:p>
            <a:pPr marL="0" indent="0">
              <a:buNone/>
            </a:pPr>
            <a:r>
              <a:rPr lang="es-ES" dirty="0"/>
              <a:t>Los registros del procesador se emplean para controlar instrucciones en ejecución, manejar direccionamiento de memoria y proporcionar capacidad aritmética. Los registros son direccionables por medio de un nombre. Los bits por convención, se numeran de derecha a izquierda, como en:</a:t>
            </a:r>
          </a:p>
          <a:p>
            <a:pPr marL="0" indent="0">
              <a:buNone/>
            </a:pPr>
            <a:r>
              <a:rPr lang="es-ES" dirty="0"/>
              <a:t>... 15 14 13 12 11 10 9 8 7 6 5 4 3 2 1 0</a:t>
            </a:r>
          </a:p>
          <a:p>
            <a:pPr marL="0" indent="0">
              <a:buNone/>
            </a:pPr>
            <a:r>
              <a:rPr lang="es-ES" dirty="0"/>
              <a:t>Los registros internos del procesador se puede clasificar en 6 tipos diferentes</a:t>
            </a:r>
          </a:p>
          <a:p>
            <a:pPr marL="0" indent="0">
              <a:buNone/>
            </a:pPr>
            <a:r>
              <a:rPr lang="es-ES" dirty="0"/>
              <a:t>1. Registros de segmento</a:t>
            </a:r>
          </a:p>
          <a:p>
            <a:pPr marL="0" indent="0">
              <a:buNone/>
            </a:pPr>
            <a:r>
              <a:rPr lang="es-ES" dirty="0"/>
              <a:t>2. Registros de propósito general</a:t>
            </a:r>
          </a:p>
          <a:p>
            <a:pPr marL="0" indent="0">
              <a:buNone/>
            </a:pPr>
            <a:r>
              <a:rPr lang="es-ES" dirty="0"/>
              <a:t>3. Registros de apuntadores</a:t>
            </a:r>
          </a:p>
          <a:p>
            <a:pPr marL="0" indent="0">
              <a:buNone/>
            </a:pPr>
            <a:r>
              <a:rPr lang="es-ES" dirty="0"/>
              <a:t>4. Registros de banderas</a:t>
            </a:r>
          </a:p>
          <a:p>
            <a:pPr marL="0" indent="0">
              <a:buNone/>
            </a:pPr>
            <a:r>
              <a:rPr lang="es-ES" dirty="0"/>
              <a:t>5. Registros de Puntero de instrucción</a:t>
            </a:r>
          </a:p>
          <a:p>
            <a:pPr marL="0" indent="0">
              <a:buNone/>
            </a:pPr>
            <a:r>
              <a:rPr lang="es-ES" dirty="0"/>
              <a:t>6. Registros de Pila</a:t>
            </a:r>
            <a:endParaRPr lang="es-EC" dirty="0"/>
          </a:p>
        </p:txBody>
      </p:sp>
    </p:spTree>
    <p:extLst>
      <p:ext uri="{BB962C8B-B14F-4D97-AF65-F5344CB8AC3E}">
        <p14:creationId xmlns:p14="http://schemas.microsoft.com/office/powerpoint/2010/main" val="34983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3608296" y="430491"/>
            <a:ext cx="10515600" cy="1325563"/>
          </a:xfrm>
        </p:spPr>
        <p:txBody>
          <a:bodyPr>
            <a:normAutofit/>
          </a:bodyPr>
          <a:lstStyle/>
          <a:p>
            <a:r>
              <a:rPr lang="es-ES" sz="2800" b="1" dirty="0">
                <a:solidFill>
                  <a:srgbClr val="FF0000"/>
                </a:solidFill>
                <a:effectLst/>
                <a:latin typeface="Times New Roman" panose="02020603050405020304" pitchFamily="18" charset="0"/>
                <a:ea typeface="Times New Roman" panose="02020603050405020304" pitchFamily="18" charset="0"/>
              </a:rPr>
              <a:t>Conceptos y definiciones</a:t>
            </a:r>
            <a:endParaRPr lang="es-EC" sz="6000" b="1" dirty="0"/>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493058" y="1923771"/>
            <a:ext cx="11205883" cy="4351338"/>
          </a:xfrm>
        </p:spPr>
        <p:txBody>
          <a:bodyPr>
            <a:normAutofit/>
          </a:bodyPr>
          <a:lstStyle/>
          <a:p>
            <a:pPr marL="0" indent="0">
              <a:buNone/>
            </a:pPr>
            <a:r>
              <a:rPr lang="es-ES" sz="2200" b="0" i="0" dirty="0">
                <a:effectLst/>
                <a:latin typeface="Times New Roman" panose="02020603050405020304" pitchFamily="18" charset="0"/>
                <a:cs typeface="Times New Roman" panose="02020603050405020304" pitchFamily="18" charset="0"/>
              </a:rPr>
              <a:t>La unidad central de procesamiento CPU o procesador es un componente del hardware dentro de un computador, teléfonos inteligentes y otros dispositivos programables. Su trabajo es interpretar las instrucciones de un programa informático mediante la realización de las operaciones básicas aritméticas, lógicas y externas.</a:t>
            </a:r>
          </a:p>
          <a:p>
            <a:pPr marL="0" indent="0">
              <a:buNone/>
            </a:pPr>
            <a:r>
              <a:rPr lang="es-ES" sz="2200" dirty="0">
                <a:latin typeface="Times New Roman" panose="02020603050405020304" pitchFamily="18" charset="0"/>
                <a:cs typeface="Times New Roman" panose="02020603050405020304" pitchFamily="18" charset="0"/>
              </a:rPr>
              <a:t>El procesador es el que se refiere a los diferentes tipos de artículos de sistemas</a:t>
            </a:r>
          </a:p>
          <a:p>
            <a:pPr marL="0" indent="0">
              <a:buNone/>
            </a:pPr>
            <a:r>
              <a:rPr lang="es-ES" sz="2200" dirty="0">
                <a:latin typeface="Times New Roman" panose="02020603050405020304" pitchFamily="18" charset="0"/>
                <a:cs typeface="Times New Roman" panose="02020603050405020304" pitchFamily="18" charset="0"/>
              </a:rPr>
              <a:t>informáticos que forma parte de un microprocesador que es parte de un CPU o micro</a:t>
            </a:r>
          </a:p>
          <a:p>
            <a:pPr marL="0" indent="0">
              <a:buNone/>
            </a:pPr>
            <a:r>
              <a:rPr lang="es-ES" sz="2200" dirty="0">
                <a:latin typeface="Times New Roman" panose="02020603050405020304" pitchFamily="18" charset="0"/>
                <a:cs typeface="Times New Roman" panose="02020603050405020304" pitchFamily="18" charset="0"/>
              </a:rPr>
              <a:t>que es el cerebro de la computadora y de todos los procesos informáticos desde los más</a:t>
            </a:r>
          </a:p>
          <a:p>
            <a:pPr marL="0" indent="0">
              <a:buNone/>
            </a:pPr>
            <a:r>
              <a:rPr lang="es-ES" sz="2200" dirty="0">
                <a:latin typeface="Times New Roman" panose="02020603050405020304" pitchFamily="18" charset="0"/>
                <a:cs typeface="Times New Roman" panose="02020603050405020304" pitchFamily="18" charset="0"/>
              </a:rPr>
              <a:t>sencillos hasta los más complejos.</a:t>
            </a:r>
            <a:endParaRPr lang="es-EC"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070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516A1-507C-4BB5-A53C-68F6FFD58E56}"/>
              </a:ext>
            </a:extLst>
          </p:cNvPr>
          <p:cNvSpPr>
            <a:spLocks noGrp="1"/>
          </p:cNvSpPr>
          <p:nvPr>
            <p:ph type="title"/>
          </p:nvPr>
        </p:nvSpPr>
        <p:spPr>
          <a:xfrm>
            <a:off x="2989730" y="171543"/>
            <a:ext cx="10515600" cy="1182127"/>
          </a:xfrm>
        </p:spPr>
        <p:txBody>
          <a:bodyPr/>
          <a:lstStyle/>
          <a:p>
            <a:r>
              <a:rPr lang="es-ES" b="1" dirty="0">
                <a:solidFill>
                  <a:srgbClr val="FF0000"/>
                </a:solidFill>
              </a:rPr>
              <a:t>Registros de segmento</a:t>
            </a:r>
            <a:endParaRPr lang="es-EC" b="1" dirty="0">
              <a:solidFill>
                <a:srgbClr val="FF0000"/>
              </a:solidFill>
            </a:endParaRPr>
          </a:p>
        </p:txBody>
      </p:sp>
      <p:sp>
        <p:nvSpPr>
          <p:cNvPr id="3" name="Marcador de contenido 2">
            <a:extLst>
              <a:ext uri="{FF2B5EF4-FFF2-40B4-BE49-F238E27FC236}">
                <a16:creationId xmlns:a16="http://schemas.microsoft.com/office/drawing/2014/main" id="{71CDBA14-8464-4DE7-AF11-6CD2B88045C8}"/>
              </a:ext>
            </a:extLst>
          </p:cNvPr>
          <p:cNvSpPr>
            <a:spLocks noGrp="1"/>
          </p:cNvSpPr>
          <p:nvPr>
            <p:ph idx="1"/>
          </p:nvPr>
        </p:nvSpPr>
        <p:spPr>
          <a:xfrm>
            <a:off x="179294" y="1515036"/>
            <a:ext cx="11833412" cy="5620870"/>
          </a:xfrm>
        </p:spPr>
        <p:txBody>
          <a:bodyPr>
            <a:normAutofit fontScale="25000" lnSpcReduction="20000"/>
          </a:bodyPr>
          <a:lstStyle/>
          <a:p>
            <a:pPr marL="0" indent="0" algn="just" rtl="0">
              <a:spcBef>
                <a:spcPts val="0"/>
              </a:spcBef>
              <a:spcAft>
                <a:spcPts val="0"/>
              </a:spcAft>
              <a:buNone/>
            </a:pPr>
            <a:r>
              <a:rPr lang="es-ES" sz="8000" b="0" i="0" u="none" strike="noStrike" dirty="0">
                <a:effectLst/>
                <a:latin typeface="Times New Roman" panose="02020603050405020304" pitchFamily="18" charset="0"/>
                <a:cs typeface="Times New Roman" panose="02020603050405020304" pitchFamily="18" charset="0"/>
              </a:rPr>
              <a:t>Un registro de segmento tiene 16 bits de longitud y facilita un área de memoria para direccionamiento conocida como el segmento actual.</a:t>
            </a:r>
            <a:endParaRPr lang="es-ES" sz="144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s-ES" sz="5600" b="1" i="0" u="none" strike="noStrike" dirty="0">
              <a:effectLst/>
              <a:latin typeface="Times New Roman" panose="02020603050405020304" pitchFamily="18" charset="0"/>
            </a:endParaRPr>
          </a:p>
          <a:p>
            <a:pPr algn="just" rtl="0">
              <a:spcBef>
                <a:spcPts val="0"/>
              </a:spcBef>
              <a:spcAft>
                <a:spcPts val="0"/>
              </a:spcAft>
            </a:pPr>
            <a:endParaRPr lang="es-ES" sz="5600" b="1" dirty="0">
              <a:latin typeface="Times New Roman" panose="02020603050405020304" pitchFamily="18" charset="0"/>
            </a:endParaRPr>
          </a:p>
          <a:p>
            <a:pPr marL="0" indent="0" algn="just" rtl="0">
              <a:spcBef>
                <a:spcPts val="0"/>
              </a:spcBef>
              <a:spcAft>
                <a:spcPts val="0"/>
              </a:spcAft>
              <a:buNone/>
            </a:pPr>
            <a:r>
              <a:rPr lang="es-ES" sz="8000" b="1" i="0" u="none" strike="noStrike" dirty="0">
                <a:solidFill>
                  <a:srgbClr val="FF0000"/>
                </a:solidFill>
                <a:effectLst/>
                <a:latin typeface="Times New Roman" panose="02020603050405020304" pitchFamily="18" charset="0"/>
              </a:rPr>
              <a:t>Registro CS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El DOS almacena la dirección inicial del segmento de código de un programa en el registro CS. Esta dirección de segmento, mas un valor de desplazamiento en el registro apuntador de instrucción (IP), indica la dirección de una instrucción que es buscada para su ejecución.</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 DS.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La dirección inicial de un segmento de datos de programa es almacenada en el registro DS. En términos sencillos, esta dirección, mas un valor de desplazamiento en una instrucción, genera una referencia a la localidad de un byte especifico en el segmento de datos.</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 SS.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El registro SS permite la colocación en memoria de una pila, para almacenamiento temporal de direcciones y datos. El DOS almacena la dirección de inicio del segmento de pila de un programa en le registro SS. Esta dirección de segmento, mas un valor de desplazamiento en el registro del apuntador de pila (SP), indica la palabra actual en la pila que esta siendo direccionada.</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Registros ES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Alguna operaciones con cadenas de caracteres (datos de caracteres) utilizan el registro extra de segmento para manejar el direccionamiento de memoria. En este contexto, el registro ES esta asociado con el registro DI (índice). Un programa que requiere el uso del registro ES puede inicializarlo con una dirección de segmento apropiada.</a:t>
            </a:r>
            <a:endParaRPr lang="es-ES" sz="8000" b="0" dirty="0">
              <a:effectLst/>
            </a:endParaRPr>
          </a:p>
          <a:p>
            <a:pPr marL="0" indent="0" algn="just" rtl="0">
              <a:spcBef>
                <a:spcPts val="0"/>
              </a:spcBef>
              <a:spcAft>
                <a:spcPts val="0"/>
              </a:spcAft>
              <a:buNone/>
            </a:pPr>
            <a:br>
              <a:rPr lang="es-ES" sz="8000" b="0" dirty="0">
                <a:effectLst/>
              </a:rPr>
            </a:br>
            <a:r>
              <a:rPr lang="es-ES" sz="8000" b="1" i="0" u="none" strike="noStrike" dirty="0">
                <a:solidFill>
                  <a:srgbClr val="FF0000"/>
                </a:solidFill>
                <a:effectLst/>
                <a:latin typeface="Times New Roman" panose="02020603050405020304" pitchFamily="18" charset="0"/>
              </a:rPr>
              <a:t>Registros FS y GS.</a:t>
            </a:r>
            <a:r>
              <a:rPr lang="es-ES" sz="8000" b="0" i="0" u="none" strike="noStrike" dirty="0">
                <a:solidFill>
                  <a:srgbClr val="FF0000"/>
                </a:solidFill>
                <a:effectLst/>
                <a:latin typeface="Times New Roman" panose="02020603050405020304" pitchFamily="18" charset="0"/>
              </a:rPr>
              <a:t> </a:t>
            </a:r>
            <a:r>
              <a:rPr lang="es-ES" sz="8000" b="0" i="0" u="none" strike="noStrike" dirty="0">
                <a:effectLst/>
                <a:latin typeface="Times New Roman" panose="02020603050405020304" pitchFamily="18" charset="0"/>
              </a:rPr>
              <a:t>Son registros extra de segmento en los procesadores 80386 y posteriores.</a:t>
            </a:r>
            <a:endParaRPr lang="es-ES" sz="8000" b="0" dirty="0">
              <a:effectLst/>
            </a:endParaRPr>
          </a:p>
          <a:p>
            <a:pPr marL="0" indent="0">
              <a:buNone/>
            </a:pPr>
            <a:br>
              <a:rPr lang="es-ES" sz="9600" dirty="0"/>
            </a:br>
            <a:br>
              <a:rPr lang="es-ES" sz="9600" b="0" dirty="0">
                <a:effectLst/>
              </a:rPr>
            </a:br>
            <a:endParaRPr lang="es-EC" sz="9600" dirty="0"/>
          </a:p>
        </p:txBody>
      </p:sp>
    </p:spTree>
    <p:extLst>
      <p:ext uri="{BB962C8B-B14F-4D97-AF65-F5344CB8AC3E}">
        <p14:creationId xmlns:p14="http://schemas.microsoft.com/office/powerpoint/2010/main" val="420820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4DE2A-0B2D-4E35-B77C-0B761287A2E9}"/>
              </a:ext>
            </a:extLst>
          </p:cNvPr>
          <p:cNvSpPr>
            <a:spLocks noGrp="1"/>
          </p:cNvSpPr>
          <p:nvPr>
            <p:ph type="title"/>
          </p:nvPr>
        </p:nvSpPr>
        <p:spPr>
          <a:xfrm>
            <a:off x="3258671" y="123544"/>
            <a:ext cx="10515600" cy="1325563"/>
          </a:xfrm>
        </p:spPr>
        <p:txBody>
          <a:bodyPr>
            <a:normAutofit/>
          </a:bodyPr>
          <a:lstStyle/>
          <a:p>
            <a:r>
              <a:rPr lang="es-EC" sz="3200" b="1" i="0" u="none" strike="noStrike" dirty="0">
                <a:solidFill>
                  <a:srgbClr val="FF0000"/>
                </a:solidFill>
                <a:effectLst/>
                <a:latin typeface="Times New Roman" panose="02020603050405020304" pitchFamily="18" charset="0"/>
              </a:rPr>
              <a:t>Registros de propósito general.</a:t>
            </a:r>
            <a:endParaRPr lang="es-EC" sz="6600" b="1" dirty="0"/>
          </a:p>
        </p:txBody>
      </p:sp>
      <p:sp>
        <p:nvSpPr>
          <p:cNvPr id="3" name="Marcador de contenido 2">
            <a:extLst>
              <a:ext uri="{FF2B5EF4-FFF2-40B4-BE49-F238E27FC236}">
                <a16:creationId xmlns:a16="http://schemas.microsoft.com/office/drawing/2014/main" id="{0222FB75-00E7-4A25-ABBE-4D811237AD33}"/>
              </a:ext>
            </a:extLst>
          </p:cNvPr>
          <p:cNvSpPr>
            <a:spLocks noGrp="1"/>
          </p:cNvSpPr>
          <p:nvPr>
            <p:ph idx="1"/>
          </p:nvPr>
        </p:nvSpPr>
        <p:spPr>
          <a:xfrm>
            <a:off x="945777" y="1260849"/>
            <a:ext cx="10515600" cy="5095128"/>
          </a:xfrm>
        </p:spPr>
        <p:txBody>
          <a:bodyPr>
            <a:normAutofit fontScale="92500" lnSpcReduction="20000"/>
          </a:bodyPr>
          <a:lstStyle/>
          <a:p>
            <a:pPr marL="0" indent="0" algn="just" rtl="0">
              <a:spcBef>
                <a:spcPts val="0"/>
              </a:spcBef>
              <a:spcAft>
                <a:spcPts val="0"/>
              </a:spcAft>
              <a:buNone/>
            </a:pPr>
            <a:r>
              <a:rPr lang="es-ES" sz="2200" b="0" i="0" u="none" strike="noStrike" dirty="0">
                <a:effectLst/>
                <a:latin typeface="Times New Roman" panose="02020603050405020304" pitchFamily="18" charset="0"/>
              </a:rPr>
              <a:t>Los registros de propósito general AX, BX, CX y DX son los caballos de batalla del sistema. Son únicos en el sentido de que se puede direccionarlos como una palabra o como una parte de un byte. El ultimo byte de la izquierda es la parte "alta", y el ultimo byte de la derecha es la parte "baja". Por ejemplo, el registro CX consta de una parte CH (alta) y una parte Cl (baja), y usted puede referirse a cualquier parte por su nombre.</a:t>
            </a:r>
            <a:endParaRPr lang="es-ES" sz="3500" b="0" dirty="0">
              <a:effectLst/>
            </a:endParaRPr>
          </a:p>
          <a:p>
            <a:pPr marL="0" indent="0" algn="just" rtl="0">
              <a:spcBef>
                <a:spcPts val="0"/>
              </a:spcBef>
              <a:spcAft>
                <a:spcPts val="0"/>
              </a:spcAft>
              <a:buNone/>
            </a:pPr>
            <a:br>
              <a:rPr lang="es-ES" sz="3500" b="0" dirty="0">
                <a:effectLst/>
              </a:rPr>
            </a:br>
            <a:r>
              <a:rPr lang="es-ES" sz="2200" b="1" i="0" u="none" strike="noStrike" dirty="0">
                <a:effectLst/>
                <a:latin typeface="Times New Roman" panose="02020603050405020304" pitchFamily="18" charset="0"/>
              </a:rPr>
              <a:t>Registro AX.</a:t>
            </a:r>
            <a:r>
              <a:rPr lang="es-ES" sz="2200" b="0" i="0" u="none" strike="noStrike" dirty="0">
                <a:effectLst/>
                <a:latin typeface="Times New Roman" panose="02020603050405020304" pitchFamily="18" charset="0"/>
              </a:rPr>
              <a:t> El registro AX, el acumulador principal, es utilizado para operaciones que implican entrada/salida y la mayor parte de la aritmética. Por ejemplo, las instrucciones para multiplicar , dividir y traducir suponen el uso del AX. También, algunas operaciones generan código mas eficiente si se refieren al AX en lugar de a los otros registros.</a:t>
            </a:r>
          </a:p>
          <a:p>
            <a:pPr marL="0" indent="0" algn="just" rtl="0">
              <a:spcBef>
                <a:spcPts val="0"/>
              </a:spcBef>
              <a:spcAft>
                <a:spcPts val="0"/>
              </a:spcAft>
              <a:buNone/>
            </a:pPr>
            <a:br>
              <a:rPr lang="es-ES" sz="3500" b="0" dirty="0">
                <a:effectLst/>
              </a:rPr>
            </a:br>
            <a:r>
              <a:rPr lang="es-ES" sz="2200" b="1" i="0" u="none" strike="noStrike" dirty="0">
                <a:effectLst/>
                <a:latin typeface="Times New Roman" panose="02020603050405020304" pitchFamily="18" charset="0"/>
              </a:rPr>
              <a:t>Registro BX</a:t>
            </a:r>
            <a:r>
              <a:rPr lang="es-ES" sz="2200" b="0" i="0" u="none" strike="noStrike" dirty="0">
                <a:effectLst/>
                <a:latin typeface="Times New Roman" panose="02020603050405020304" pitchFamily="18" charset="0"/>
              </a:rPr>
              <a:t>. El BX es conocido como el registro base ya que es el único registro de propósito general que puede ser índice para direccionamiento indexado. También es común emplear el BX para cálculos.</a:t>
            </a:r>
            <a:br>
              <a:rPr lang="es-ES" sz="3500" b="0" dirty="0">
                <a:effectLst/>
              </a:rPr>
            </a:br>
            <a:br>
              <a:rPr lang="es-ES" sz="3500" b="0" dirty="0">
                <a:effectLst/>
              </a:rPr>
            </a:br>
            <a:r>
              <a:rPr lang="es-ES" sz="2200" b="1" i="0" u="none" strike="noStrike" dirty="0">
                <a:effectLst/>
                <a:latin typeface="Times New Roman" panose="02020603050405020304" pitchFamily="18" charset="0"/>
              </a:rPr>
              <a:t>Registro DX.</a:t>
            </a:r>
            <a:r>
              <a:rPr lang="es-ES" sz="2200" b="0" i="0" u="none" strike="noStrike" dirty="0">
                <a:effectLst/>
                <a:latin typeface="Times New Roman" panose="02020603050405020304" pitchFamily="18" charset="0"/>
              </a:rPr>
              <a:t> El DX es conocido como l registro de datos. Alguna operaciones de entrada/salida requieren uso, y las operaciones de multiplicación y división con cifras grandes suponen al DX y al AX trabajando juntos</a:t>
            </a:r>
            <a:endParaRPr lang="es-ES" sz="3500" b="0" dirty="0">
              <a:effectLst/>
            </a:endParaRPr>
          </a:p>
          <a:p>
            <a:pPr marL="0" indent="0">
              <a:buNone/>
            </a:pPr>
            <a:br>
              <a:rPr lang="es-ES" dirty="0"/>
            </a:br>
            <a:endParaRPr lang="es-EC" dirty="0"/>
          </a:p>
        </p:txBody>
      </p:sp>
    </p:spTree>
    <p:extLst>
      <p:ext uri="{BB962C8B-B14F-4D97-AF65-F5344CB8AC3E}">
        <p14:creationId xmlns:p14="http://schemas.microsoft.com/office/powerpoint/2010/main" val="1995224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1C4CD-3080-4158-A702-9FAC179180BE}"/>
              </a:ext>
            </a:extLst>
          </p:cNvPr>
          <p:cNvSpPr>
            <a:spLocks noGrp="1"/>
          </p:cNvSpPr>
          <p:nvPr>
            <p:ph type="title"/>
          </p:nvPr>
        </p:nvSpPr>
        <p:spPr>
          <a:xfrm>
            <a:off x="2245658" y="248584"/>
            <a:ext cx="10515600" cy="1325563"/>
          </a:xfrm>
        </p:spPr>
        <p:txBody>
          <a:bodyPr>
            <a:normAutofit/>
          </a:bodyPr>
          <a:lstStyle/>
          <a:p>
            <a:r>
              <a:rPr lang="es-ES" sz="2800" b="1" i="0" u="none" strike="noStrike" dirty="0">
                <a:solidFill>
                  <a:srgbClr val="FF0000"/>
                </a:solidFill>
                <a:effectLst/>
                <a:latin typeface="Times New Roman" panose="02020603050405020304" pitchFamily="18" charset="0"/>
              </a:rPr>
              <a:t>Registro de Apuntador de Instrucciones.</a:t>
            </a:r>
            <a:endParaRPr lang="es-EC" sz="6000" b="1" dirty="0"/>
          </a:p>
        </p:txBody>
      </p:sp>
      <p:sp>
        <p:nvSpPr>
          <p:cNvPr id="3" name="Marcador de contenido 2">
            <a:extLst>
              <a:ext uri="{FF2B5EF4-FFF2-40B4-BE49-F238E27FC236}">
                <a16:creationId xmlns:a16="http://schemas.microsoft.com/office/drawing/2014/main" id="{4FC9E3F8-7791-4F6F-889D-838E3A420011}"/>
              </a:ext>
            </a:extLst>
          </p:cNvPr>
          <p:cNvSpPr>
            <a:spLocks noGrp="1"/>
          </p:cNvSpPr>
          <p:nvPr>
            <p:ph idx="1"/>
          </p:nvPr>
        </p:nvSpPr>
        <p:spPr/>
        <p:txBody>
          <a:bodyPr>
            <a:normAutofit/>
          </a:bodyPr>
          <a:lstStyle/>
          <a:p>
            <a:pPr marL="0" indent="0" algn="just" rtl="0">
              <a:spcBef>
                <a:spcPts val="0"/>
              </a:spcBef>
              <a:spcAft>
                <a:spcPts val="0"/>
              </a:spcAft>
              <a:buNone/>
            </a:pPr>
            <a:r>
              <a:rPr lang="es-ES" sz="2000" b="0" i="0" u="none" strike="noStrike" dirty="0">
                <a:effectLst/>
                <a:latin typeface="Times New Roman" panose="02020603050405020304" pitchFamily="18" charset="0"/>
              </a:rPr>
              <a:t>El registro apuntador de instrucciones (IP) de 16 bits contiene el desplazamiento de dirección de la siguiente instrucción que se ejecuta. El IP esta asociado con el registro CS en el sentido de que el IP indica la instrucción actual dentro del segmento de código que se esta ejecutando actualmente. Los procesadores 80386 y posteriores tienen un IP ampliado de 32 bits, llamado EIP.</a:t>
            </a:r>
            <a:endParaRPr lang="es-ES" sz="3200" b="0" dirty="0">
              <a:effectLst/>
            </a:endParaRPr>
          </a:p>
          <a:p>
            <a:pPr marL="0" indent="0" algn="just" rtl="0">
              <a:spcBef>
                <a:spcPts val="0"/>
              </a:spcBef>
              <a:spcAft>
                <a:spcPts val="0"/>
              </a:spcAft>
              <a:buNone/>
            </a:pPr>
            <a:br>
              <a:rPr lang="es-ES" sz="3200" b="0" dirty="0">
                <a:effectLst/>
              </a:rPr>
            </a:br>
            <a:r>
              <a:rPr lang="es-ES" sz="2000" b="0" i="0" u="none" strike="noStrike" dirty="0">
                <a:effectLst/>
                <a:latin typeface="Times New Roman" panose="02020603050405020304" pitchFamily="18" charset="0"/>
              </a:rPr>
              <a:t>En el ejemplo siguiente, el registro CS contiene 25A4[0]H y el IP contiene 412H. Para encontrar la siguiente instrucción que será ejecutada, el procesador combina las direcciones en el CS y el IP:</a:t>
            </a:r>
            <a:endParaRPr lang="es-ES" sz="3200" b="0" dirty="0">
              <a:effectLst/>
            </a:endParaRPr>
          </a:p>
          <a:p>
            <a:pPr marL="0" indent="0" algn="just" rtl="0">
              <a:spcBef>
                <a:spcPts val="0"/>
              </a:spcBef>
              <a:spcAft>
                <a:spcPts val="0"/>
              </a:spcAft>
              <a:buNone/>
            </a:pPr>
            <a:br>
              <a:rPr lang="es-ES" sz="3200" b="0" dirty="0">
                <a:effectLst/>
              </a:rPr>
            </a:br>
            <a:r>
              <a:rPr lang="es-ES" sz="2000" b="0" i="0" u="none" strike="noStrike" dirty="0">
                <a:effectLst/>
                <a:latin typeface="Times New Roman" panose="02020603050405020304" pitchFamily="18" charset="0"/>
              </a:rPr>
              <a:t>Segmento de dirección en el registro CS: 25A40H Desplazamiento de dirección en el registro IP: + 412H Dirección de la siguiente instrucción: 25E52H</a:t>
            </a:r>
            <a:endParaRPr lang="es-ES" sz="3200" b="0" dirty="0">
              <a:effectLst/>
            </a:endParaRPr>
          </a:p>
          <a:p>
            <a:br>
              <a:rPr lang="es-ES" sz="3200" dirty="0"/>
            </a:br>
            <a:endParaRPr lang="es-EC" sz="3200" dirty="0"/>
          </a:p>
        </p:txBody>
      </p:sp>
    </p:spTree>
    <p:extLst>
      <p:ext uri="{BB962C8B-B14F-4D97-AF65-F5344CB8AC3E}">
        <p14:creationId xmlns:p14="http://schemas.microsoft.com/office/powerpoint/2010/main" val="106070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DC02-F50B-4746-A90F-0E559DBCCF20}"/>
              </a:ext>
            </a:extLst>
          </p:cNvPr>
          <p:cNvSpPr>
            <a:spLocks noGrp="1"/>
          </p:cNvSpPr>
          <p:nvPr>
            <p:ph type="title"/>
          </p:nvPr>
        </p:nvSpPr>
        <p:spPr>
          <a:xfrm>
            <a:off x="3572435" y="239619"/>
            <a:ext cx="10515600" cy="1325563"/>
          </a:xfrm>
        </p:spPr>
        <p:txBody>
          <a:bodyPr>
            <a:normAutofit/>
          </a:bodyPr>
          <a:lstStyle/>
          <a:p>
            <a:pPr rtl="0">
              <a:spcBef>
                <a:spcPts val="0"/>
              </a:spcBef>
              <a:spcAft>
                <a:spcPts val="0"/>
              </a:spcAft>
            </a:pPr>
            <a:r>
              <a:rPr lang="es-EC" sz="2800" b="1" i="0" u="none" strike="noStrike" dirty="0">
                <a:solidFill>
                  <a:srgbClr val="FF0000"/>
                </a:solidFill>
                <a:effectLst/>
                <a:latin typeface="Times New Roman" panose="02020603050405020304" pitchFamily="18" charset="0"/>
              </a:rPr>
              <a:t>Registros Apuntadores.</a:t>
            </a:r>
            <a:endParaRPr lang="es-EC" sz="6000" b="1" dirty="0">
              <a:solidFill>
                <a:srgbClr val="FF0000"/>
              </a:solidFill>
            </a:endParaRPr>
          </a:p>
        </p:txBody>
      </p:sp>
      <p:sp>
        <p:nvSpPr>
          <p:cNvPr id="3" name="Marcador de contenido 2">
            <a:extLst>
              <a:ext uri="{FF2B5EF4-FFF2-40B4-BE49-F238E27FC236}">
                <a16:creationId xmlns:a16="http://schemas.microsoft.com/office/drawing/2014/main" id="{038A56D6-7957-47FD-ADE3-44D13AEEB501}"/>
              </a:ext>
            </a:extLst>
          </p:cNvPr>
          <p:cNvSpPr>
            <a:spLocks noGrp="1"/>
          </p:cNvSpPr>
          <p:nvPr>
            <p:ph idx="1"/>
          </p:nvPr>
        </p:nvSpPr>
        <p:spPr>
          <a:xfrm>
            <a:off x="125507" y="1825625"/>
            <a:ext cx="11797552" cy="4351338"/>
          </a:xfrm>
        </p:spPr>
        <p:txBody>
          <a:bodyPr>
            <a:normAutofit fontScale="92500" lnSpcReduction="20000"/>
          </a:bodyPr>
          <a:lstStyle/>
          <a:p>
            <a:pPr marL="0" indent="0" algn="just" rtl="0">
              <a:spcBef>
                <a:spcPts val="0"/>
              </a:spcBef>
              <a:spcAft>
                <a:spcPts val="0"/>
              </a:spcAft>
              <a:buNone/>
            </a:pPr>
            <a:r>
              <a:rPr lang="es-ES" sz="2200" b="0" i="0" u="none" strike="noStrike" dirty="0">
                <a:effectLst/>
                <a:latin typeface="Times New Roman" panose="02020603050405020304" pitchFamily="18" charset="0"/>
              </a:rPr>
              <a:t>Los registros SP (apuntador de la pila) Y BP (apuntador de base) están asociados con el registro SS y permiten al sistema accesar datos en el segmento de la pila.</a:t>
            </a:r>
            <a:endParaRPr lang="es-ES" sz="3500" b="0" dirty="0">
              <a:effectLst/>
            </a:endParaRPr>
          </a:p>
          <a:p>
            <a:pPr marL="0" indent="0" algn="just" rtl="0">
              <a:spcBef>
                <a:spcPts val="0"/>
              </a:spcBef>
              <a:spcAft>
                <a:spcPts val="0"/>
              </a:spcAft>
              <a:buNone/>
            </a:pPr>
            <a:br>
              <a:rPr lang="es-ES" sz="3500" b="0" dirty="0">
                <a:effectLst/>
              </a:rPr>
            </a:br>
            <a:r>
              <a:rPr lang="es-ES" sz="2200" b="0" i="0" u="none" strike="noStrike" dirty="0">
                <a:effectLst/>
                <a:latin typeface="Times New Roman" panose="02020603050405020304" pitchFamily="18" charset="0"/>
              </a:rPr>
              <a:t>Registro SP. El apuntador de la pila de 16 bits esta asociado con el registro SS y proporciona un valor de desplazamiento que se refiere a la palabra actual que esta siendo procesada en la pila. Los procesadores 80386 y posteriores tienen un apuntador de pila de 32 bits, el registro ESP. El sistema maneja de forma automática estos registros.</a:t>
            </a:r>
            <a:endParaRPr lang="es-ES" sz="3500" b="0" dirty="0">
              <a:effectLst/>
            </a:endParaRPr>
          </a:p>
          <a:p>
            <a:pPr marL="0" indent="0" algn="just" rtl="0">
              <a:spcBef>
                <a:spcPts val="0"/>
              </a:spcBef>
              <a:spcAft>
                <a:spcPts val="0"/>
              </a:spcAft>
              <a:buNone/>
            </a:pPr>
            <a:br>
              <a:rPr lang="es-ES" sz="3500" b="0" dirty="0">
                <a:effectLst/>
              </a:rPr>
            </a:br>
            <a:r>
              <a:rPr lang="es-ES" sz="2200" b="0" i="0" u="none" strike="noStrike" dirty="0">
                <a:effectLst/>
                <a:latin typeface="Times New Roman" panose="02020603050405020304" pitchFamily="18" charset="0"/>
              </a:rPr>
              <a:t>En el ejemplo siguiente, el registro SS contiene la dirección de segmento 27B3[0]H y el SP el desplazamiento 312H. Para encontrar la palabra actual que esta siendo procesada en la pila, la computadora combina las direcciones en el SS y el SP:</a:t>
            </a:r>
            <a:endParaRPr lang="es-ES" sz="3500" b="0" dirty="0">
              <a:effectLst/>
            </a:endParaRPr>
          </a:p>
          <a:p>
            <a:pPr marL="0" indent="0" algn="just" rtl="0">
              <a:spcBef>
                <a:spcPts val="0"/>
              </a:spcBef>
              <a:spcAft>
                <a:spcPts val="0"/>
              </a:spcAft>
              <a:buNone/>
            </a:pPr>
            <a:br>
              <a:rPr lang="es-ES" sz="3500" b="0" dirty="0">
                <a:effectLst/>
              </a:rPr>
            </a:br>
            <a:r>
              <a:rPr lang="es-ES" sz="2200" b="0" i="0" u="none" strike="noStrike" dirty="0">
                <a:effectLst/>
                <a:latin typeface="Times New Roman" panose="02020603050405020304" pitchFamily="18" charset="0"/>
              </a:rPr>
              <a:t>Registro BP. El BP de 16 bits facilita la referencia de parámetros, los cuales son datos y direcciones transmitidos vía pila. Los procesadores 80386 y posteriores tienen un BP ampliado de 32 bits llamado el registro EBP.</a:t>
            </a:r>
            <a:endParaRPr lang="es-ES" sz="3500" b="0" dirty="0">
              <a:effectLst/>
            </a:endParaRPr>
          </a:p>
          <a:p>
            <a:pPr marL="0" indent="0">
              <a:buNone/>
            </a:pPr>
            <a:br>
              <a:rPr lang="es-ES" dirty="0"/>
            </a:br>
            <a:endParaRPr lang="es-EC" dirty="0"/>
          </a:p>
        </p:txBody>
      </p:sp>
    </p:spTree>
    <p:extLst>
      <p:ext uri="{BB962C8B-B14F-4D97-AF65-F5344CB8AC3E}">
        <p14:creationId xmlns:p14="http://schemas.microsoft.com/office/powerpoint/2010/main" val="108673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2A52-7506-4B1C-83C4-ECFDF4F76795}"/>
              </a:ext>
            </a:extLst>
          </p:cNvPr>
          <p:cNvSpPr>
            <a:spLocks noGrp="1"/>
          </p:cNvSpPr>
          <p:nvPr>
            <p:ph type="title"/>
          </p:nvPr>
        </p:nvSpPr>
        <p:spPr>
          <a:xfrm>
            <a:off x="4173071" y="302372"/>
            <a:ext cx="10515600" cy="1325563"/>
          </a:xfrm>
        </p:spPr>
        <p:txBody>
          <a:bodyPr>
            <a:normAutofit/>
          </a:bodyPr>
          <a:lstStyle/>
          <a:p>
            <a:r>
              <a:rPr lang="es-EC" sz="2800" b="1" i="0" u="none" strike="noStrike" dirty="0">
                <a:solidFill>
                  <a:srgbClr val="FF0000"/>
                </a:solidFill>
                <a:effectLst/>
                <a:latin typeface="Times New Roman" panose="02020603050405020304" pitchFamily="18" charset="0"/>
              </a:rPr>
              <a:t>Registros Indice.</a:t>
            </a:r>
            <a:endParaRPr lang="es-EC" sz="6000" b="1" dirty="0">
              <a:solidFill>
                <a:srgbClr val="FF0000"/>
              </a:solidFill>
            </a:endParaRPr>
          </a:p>
        </p:txBody>
      </p:sp>
      <p:sp>
        <p:nvSpPr>
          <p:cNvPr id="3" name="Marcador de contenido 2">
            <a:extLst>
              <a:ext uri="{FF2B5EF4-FFF2-40B4-BE49-F238E27FC236}">
                <a16:creationId xmlns:a16="http://schemas.microsoft.com/office/drawing/2014/main" id="{EF7E51D8-B90E-4691-B999-6B68399A369A}"/>
              </a:ext>
            </a:extLst>
          </p:cNvPr>
          <p:cNvSpPr>
            <a:spLocks noGrp="1"/>
          </p:cNvSpPr>
          <p:nvPr>
            <p:ph idx="1"/>
          </p:nvPr>
        </p:nvSpPr>
        <p:spPr/>
        <p:txBody>
          <a:bodyPr>
            <a:normAutofit/>
          </a:bodyPr>
          <a:lstStyle/>
          <a:p>
            <a:pPr marL="0" indent="0" algn="just" rtl="0">
              <a:spcBef>
                <a:spcPts val="0"/>
              </a:spcBef>
              <a:spcAft>
                <a:spcPts val="0"/>
              </a:spcAft>
              <a:buNone/>
            </a:pPr>
            <a:r>
              <a:rPr lang="es-ES" sz="2000" b="0" i="0" u="none" strike="noStrike" dirty="0">
                <a:effectLst/>
                <a:latin typeface="Times New Roman" panose="02020603050405020304" pitchFamily="18" charset="0"/>
              </a:rPr>
              <a:t>Los registros SI y DI están disponibles para direccionamiento indexado y para sumas y restas.</a:t>
            </a:r>
            <a:endParaRPr lang="es-ES" sz="3200" b="0" dirty="0">
              <a:effectLst/>
            </a:endParaRPr>
          </a:p>
          <a:p>
            <a:pPr marL="0" indent="0" algn="just" rtl="0">
              <a:spcBef>
                <a:spcPts val="0"/>
              </a:spcBef>
              <a:spcAft>
                <a:spcPts val="0"/>
              </a:spcAft>
              <a:buNone/>
            </a:pPr>
            <a:br>
              <a:rPr lang="es-ES" sz="3200" b="0" dirty="0">
                <a:effectLst/>
              </a:rPr>
            </a:br>
            <a:r>
              <a:rPr lang="es-ES" sz="2000" b="1" i="0" u="none" strike="noStrike" dirty="0">
                <a:effectLst/>
                <a:latin typeface="Times New Roman" panose="02020603050405020304" pitchFamily="18" charset="0"/>
              </a:rPr>
              <a:t>Registro SI.</a:t>
            </a:r>
            <a:r>
              <a:rPr lang="es-ES" sz="2000" b="0" i="0" u="none" strike="noStrike" dirty="0">
                <a:effectLst/>
                <a:latin typeface="Times New Roman" panose="02020603050405020304" pitchFamily="18" charset="0"/>
              </a:rPr>
              <a:t> El registro índice fuente de 16 bits es requerido por algunas operaciones con cadenas (de caracteres). En este contexto, el SI esta asociado con el registro DS. Los procesadores 80386 y posteriores permiten el uso de un registro ampliado de 32 bits, el ESI.</a:t>
            </a:r>
            <a:endParaRPr lang="es-ES" sz="3200" b="0" dirty="0">
              <a:effectLst/>
            </a:endParaRPr>
          </a:p>
          <a:p>
            <a:pPr marL="0" indent="0" algn="just" rtl="0">
              <a:spcBef>
                <a:spcPts val="0"/>
              </a:spcBef>
              <a:spcAft>
                <a:spcPts val="0"/>
              </a:spcAft>
              <a:buNone/>
            </a:pPr>
            <a:br>
              <a:rPr lang="es-ES" sz="3200" b="0" dirty="0">
                <a:effectLst/>
              </a:rPr>
            </a:br>
            <a:r>
              <a:rPr lang="es-ES" sz="2000" b="1" i="0" u="none" strike="noStrike" dirty="0">
                <a:effectLst/>
                <a:latin typeface="Times New Roman" panose="02020603050405020304" pitchFamily="18" charset="0"/>
              </a:rPr>
              <a:t>Registro DI.</a:t>
            </a:r>
            <a:r>
              <a:rPr lang="es-ES" sz="2000" b="0" i="0" u="none" strike="noStrike" dirty="0">
                <a:effectLst/>
                <a:latin typeface="Times New Roman" panose="02020603050405020304" pitchFamily="18" charset="0"/>
              </a:rPr>
              <a:t> El registro índice destino también es requerido por algunas operaciones con cadenas de caracteres. En este contexto, el DI esta asociado con el registro ES. Los procesadores 80386 y posteriores permiten el uso de un registro ampliado de 32 bits, el EDI.</a:t>
            </a:r>
            <a:endParaRPr lang="es-ES" sz="3200" b="0" dirty="0">
              <a:effectLst/>
            </a:endParaRPr>
          </a:p>
          <a:p>
            <a:pPr marL="0" indent="0">
              <a:buNone/>
            </a:pPr>
            <a:br>
              <a:rPr lang="es-ES" sz="3200" dirty="0"/>
            </a:br>
            <a:endParaRPr lang="es-EC" sz="3200" dirty="0"/>
          </a:p>
        </p:txBody>
      </p:sp>
    </p:spTree>
    <p:extLst>
      <p:ext uri="{BB962C8B-B14F-4D97-AF65-F5344CB8AC3E}">
        <p14:creationId xmlns:p14="http://schemas.microsoft.com/office/powerpoint/2010/main" val="1984677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B61E9-7D83-404E-AB29-6DD4FD9726E3}"/>
              </a:ext>
            </a:extLst>
          </p:cNvPr>
          <p:cNvSpPr>
            <a:spLocks noGrp="1"/>
          </p:cNvSpPr>
          <p:nvPr>
            <p:ph type="title"/>
          </p:nvPr>
        </p:nvSpPr>
        <p:spPr>
          <a:xfrm>
            <a:off x="3724835" y="0"/>
            <a:ext cx="10515600" cy="800287"/>
          </a:xfrm>
        </p:spPr>
        <p:txBody>
          <a:bodyPr>
            <a:normAutofit/>
          </a:bodyPr>
          <a:lstStyle/>
          <a:p>
            <a:r>
              <a:rPr lang="es-EC" sz="2800" b="1" i="0" u="none" strike="noStrike" dirty="0">
                <a:solidFill>
                  <a:srgbClr val="FF0000"/>
                </a:solidFill>
                <a:effectLst/>
                <a:latin typeface="Times New Roman" panose="02020603050405020304" pitchFamily="18" charset="0"/>
              </a:rPr>
              <a:t>Registro de Banderas.</a:t>
            </a:r>
            <a:endParaRPr lang="es-EC" sz="6000" b="1" dirty="0"/>
          </a:p>
        </p:txBody>
      </p:sp>
      <p:sp>
        <p:nvSpPr>
          <p:cNvPr id="3" name="Marcador de contenido 2">
            <a:extLst>
              <a:ext uri="{FF2B5EF4-FFF2-40B4-BE49-F238E27FC236}">
                <a16:creationId xmlns:a16="http://schemas.microsoft.com/office/drawing/2014/main" id="{BDBEE22D-4660-4F65-8A10-DBD1DA87A1D9}"/>
              </a:ext>
            </a:extLst>
          </p:cNvPr>
          <p:cNvSpPr>
            <a:spLocks noGrp="1"/>
          </p:cNvSpPr>
          <p:nvPr>
            <p:ph idx="1"/>
          </p:nvPr>
        </p:nvSpPr>
        <p:spPr>
          <a:xfrm>
            <a:off x="775447" y="911224"/>
            <a:ext cx="10515600" cy="6269504"/>
          </a:xfrm>
        </p:spPr>
        <p:txBody>
          <a:bodyPr>
            <a:noAutofit/>
          </a:bodyPr>
          <a:lstStyle/>
          <a:p>
            <a:pPr marL="0" indent="0" algn="just" rtl="0">
              <a:spcBef>
                <a:spcPts val="0"/>
              </a:spcBef>
              <a:spcAft>
                <a:spcPts val="0"/>
              </a:spcAft>
              <a:buNone/>
            </a:pPr>
            <a:r>
              <a:rPr lang="es-ES" sz="2000" b="0" i="0" u="none" strike="noStrike" dirty="0">
                <a:effectLst/>
                <a:latin typeface="Times New Roman" panose="02020603050405020304" pitchFamily="18" charset="0"/>
              </a:rPr>
              <a:t>De los 16 bits del registro de banderas, nueve son comunes a toda la familia de procesadores 8086, y sirven para indicar el estado actual de la maquina y el resultado del procesamiento. Muchas instrucciones que piden comparaciones y aritmética cambian el estado de las banderas, algunas cuyas instrucciones pueden realizar pruebas para determinar la acción subsecuente. En resumen, los bits de las banderas comunes son como sigue:</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OF</a:t>
            </a:r>
            <a:r>
              <a:rPr lang="es-ES" sz="2000" b="0" i="0" u="none" strike="noStrike" dirty="0">
                <a:effectLst/>
                <a:latin typeface="Times New Roman" panose="02020603050405020304" pitchFamily="18" charset="0"/>
              </a:rPr>
              <a:t> (Overflow, desbordamiento). Indica desbordamiento de un bit</a:t>
            </a:r>
            <a:endParaRPr lang="es-ES" sz="2000" b="0" dirty="0">
              <a:effectLst/>
            </a:endParaRPr>
          </a:p>
          <a:p>
            <a:pPr marL="0" indent="0" algn="just" rtl="0">
              <a:spcBef>
                <a:spcPts val="0"/>
              </a:spcBef>
              <a:spcAft>
                <a:spcPts val="0"/>
              </a:spcAft>
              <a:buNone/>
            </a:pPr>
            <a:br>
              <a:rPr lang="es-ES" sz="2000" b="0" dirty="0">
                <a:effectLst/>
              </a:rPr>
            </a:br>
            <a:r>
              <a:rPr lang="es-ES" sz="2000" b="0" i="0" u="none" strike="noStrike" dirty="0">
                <a:effectLst/>
                <a:latin typeface="Times New Roman" panose="02020603050405020304" pitchFamily="18" charset="0"/>
              </a:rPr>
              <a:t>de orden alto (mas a la izquierda) después de una operación aritmética.</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DF </a:t>
            </a:r>
            <a:r>
              <a:rPr lang="es-ES" sz="2000" b="0" i="0" u="none" strike="noStrike" dirty="0">
                <a:effectLst/>
                <a:latin typeface="Times New Roman" panose="02020603050405020304" pitchFamily="18" charset="0"/>
              </a:rPr>
              <a:t>(dirección). Designa la dirección hacia la izquierda o hacia la derecha para mover o comparar cadenas de caracteres.</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IF</a:t>
            </a:r>
            <a:r>
              <a:rPr lang="es-ES" sz="2000" b="0" i="0" u="none" strike="noStrike" dirty="0">
                <a:effectLst/>
                <a:latin typeface="Times New Roman" panose="02020603050405020304" pitchFamily="18" charset="0"/>
              </a:rPr>
              <a:t> (interrupción). Indica que una interrupción externa, como la entrada desde el teclado, sea procesada o ignorada.</a:t>
            </a:r>
            <a:endParaRPr lang="es-ES" sz="2000" b="0" dirty="0">
              <a:effectLst/>
            </a:endParaRPr>
          </a:p>
          <a:p>
            <a:pPr marL="0" indent="0" algn="just" rtl="0">
              <a:spcBef>
                <a:spcPts val="0"/>
              </a:spcBef>
              <a:spcAft>
                <a:spcPts val="0"/>
              </a:spcAft>
              <a:buNone/>
            </a:pPr>
            <a:br>
              <a:rPr lang="es-ES" sz="2000" b="0" dirty="0">
                <a:effectLst/>
              </a:rPr>
            </a:br>
            <a:r>
              <a:rPr lang="es-ES" sz="2000" b="1" i="0" u="none" strike="noStrike" dirty="0">
                <a:effectLst/>
                <a:latin typeface="Times New Roman" panose="02020603050405020304" pitchFamily="18" charset="0"/>
              </a:rPr>
              <a:t>TF (</a:t>
            </a:r>
            <a:r>
              <a:rPr lang="es-ES" sz="2000" b="0" i="0" u="none" strike="noStrike" dirty="0">
                <a:effectLst/>
                <a:latin typeface="Times New Roman" panose="02020603050405020304" pitchFamily="18" charset="0"/>
              </a:rPr>
              <a:t>trampa). Permite la operación del procesador en modo de un paso. Los programas depuradores, como el DEBUG, activan esta bandera de manera que usted pueda avanzar en la ejecución de una sola instrucción a un tiempo, para examinar el efecto de esa instrucción sobre los registros de memoria.</a:t>
            </a:r>
            <a:endParaRPr lang="es-ES" sz="2000" b="0" dirty="0">
              <a:effectLst/>
            </a:endParaRPr>
          </a:p>
          <a:p>
            <a:pPr marL="0" indent="0" algn="just" rtl="0">
              <a:spcBef>
                <a:spcPts val="0"/>
              </a:spcBef>
              <a:spcAft>
                <a:spcPts val="0"/>
              </a:spcAft>
              <a:buNone/>
            </a:pPr>
            <a:br>
              <a:rPr lang="es-ES" sz="2000" b="0" dirty="0">
                <a:effectLst/>
              </a:rPr>
            </a:br>
            <a:br>
              <a:rPr lang="es-ES" sz="2000" dirty="0"/>
            </a:br>
            <a:endParaRPr lang="es-EC" sz="2000" dirty="0"/>
          </a:p>
        </p:txBody>
      </p:sp>
    </p:spTree>
    <p:extLst>
      <p:ext uri="{BB962C8B-B14F-4D97-AF65-F5344CB8AC3E}">
        <p14:creationId xmlns:p14="http://schemas.microsoft.com/office/powerpoint/2010/main" val="3233644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34E6A9-7EEF-4943-9E16-4001B682D320}"/>
              </a:ext>
            </a:extLst>
          </p:cNvPr>
          <p:cNvSpPr>
            <a:spLocks noGrp="1"/>
          </p:cNvSpPr>
          <p:nvPr>
            <p:ph idx="1"/>
          </p:nvPr>
        </p:nvSpPr>
        <p:spPr>
          <a:xfrm>
            <a:off x="721658" y="1359459"/>
            <a:ext cx="10515600" cy="4351338"/>
          </a:xfrm>
        </p:spPr>
        <p:txBody>
          <a:bodyPr>
            <a:normAutofit fontScale="62500" lnSpcReduction="20000"/>
          </a:bodyPr>
          <a:lstStyle/>
          <a:p>
            <a:pPr marL="0" indent="0" algn="just" rtl="0">
              <a:spcBef>
                <a:spcPts val="0"/>
              </a:spcBef>
              <a:spcAft>
                <a:spcPts val="0"/>
              </a:spcAft>
              <a:buNone/>
            </a:pPr>
            <a:r>
              <a:rPr lang="es-ES" sz="2800" b="1" i="0" u="none" strike="noStrike" dirty="0">
                <a:effectLst/>
                <a:latin typeface="Times New Roman" panose="02020603050405020304" pitchFamily="18" charset="0"/>
              </a:rPr>
              <a:t>SF </a:t>
            </a:r>
            <a:r>
              <a:rPr lang="es-ES" sz="2800" b="0" i="0" u="none" strike="noStrike" dirty="0">
                <a:effectLst/>
                <a:latin typeface="Times New Roman" panose="02020603050405020304" pitchFamily="18" charset="0"/>
              </a:rPr>
              <a:t>(signo). Contiene el signo resultante de una operación aritmética (0 = positivo y 1 = negativo).</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ZF </a:t>
            </a:r>
            <a:r>
              <a:rPr lang="es-ES" sz="2800" b="0" i="0" u="none" strike="noStrike" dirty="0">
                <a:effectLst/>
                <a:latin typeface="Times New Roman" panose="02020603050405020304" pitchFamily="18" charset="0"/>
              </a:rPr>
              <a:t>(cero). Indica el resultado de una operación aritmética o de comparación (0 = resultado diferente de cero y 1 = resultado igual a cero).</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AF</a:t>
            </a:r>
            <a:r>
              <a:rPr lang="es-ES" sz="2800" b="0" i="0" u="none" strike="noStrike" dirty="0">
                <a:effectLst/>
                <a:latin typeface="Times New Roman" panose="02020603050405020304" pitchFamily="18" charset="0"/>
              </a:rPr>
              <a:t> (acarreo auxiliar). Contiene un acarreo externo del bit 3 en un dato de 8 bits para aritmética especializada.</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PF</a:t>
            </a:r>
            <a:r>
              <a:rPr lang="es-ES" sz="2800" b="0" i="0" u="none" strike="noStrike" dirty="0">
                <a:effectLst/>
                <a:latin typeface="Times New Roman" panose="02020603050405020304" pitchFamily="18" charset="0"/>
              </a:rPr>
              <a:t> (paridad). Indica paridad par o impar de una operación en datos de 8 bits de bajo orden (mas a la derecha).</a:t>
            </a:r>
            <a:endParaRPr lang="es-ES" sz="4000" b="0" dirty="0">
              <a:effectLst/>
            </a:endParaRPr>
          </a:p>
          <a:p>
            <a:pPr marL="0" indent="0" algn="just" rtl="0">
              <a:spcBef>
                <a:spcPts val="0"/>
              </a:spcBef>
              <a:spcAft>
                <a:spcPts val="0"/>
              </a:spcAft>
              <a:buNone/>
            </a:pPr>
            <a:br>
              <a:rPr lang="es-ES" sz="4000" b="0" dirty="0">
                <a:effectLst/>
              </a:rPr>
            </a:br>
            <a:r>
              <a:rPr lang="es-ES" sz="2800" b="1" i="0" u="none" strike="noStrike" dirty="0">
                <a:effectLst/>
                <a:latin typeface="Times New Roman" panose="02020603050405020304" pitchFamily="18" charset="0"/>
              </a:rPr>
              <a:t>CF</a:t>
            </a:r>
            <a:r>
              <a:rPr lang="es-ES" sz="2800" b="0" i="0" u="none" strike="noStrike" dirty="0">
                <a:effectLst/>
                <a:latin typeface="Times New Roman" panose="02020603050405020304" pitchFamily="18" charset="0"/>
              </a:rPr>
              <a:t> (acarreo). Contiene el acarreo de orden mas alto (mas a la izquierda) después de una operación aritmética; también lleva el contenido del ultimo bit en una operación de corrimiento o de rotación. Las banderas están en el registro de banderas en las siguientes posiciones:</a:t>
            </a:r>
            <a:endParaRPr lang="es-ES" sz="4000" b="0" dirty="0">
              <a:effectLst/>
            </a:endParaRPr>
          </a:p>
          <a:p>
            <a:pPr marL="0" indent="0" algn="just" rtl="0">
              <a:spcBef>
                <a:spcPts val="0"/>
              </a:spcBef>
              <a:spcAft>
                <a:spcPts val="0"/>
              </a:spcAft>
              <a:buNone/>
            </a:pPr>
            <a:br>
              <a:rPr lang="es-ES" sz="4000" b="0" dirty="0">
                <a:effectLst/>
              </a:rPr>
            </a:br>
            <a:r>
              <a:rPr lang="es-ES" sz="2800" b="0" i="0" u="none" strike="noStrike" dirty="0">
                <a:effectLst/>
                <a:latin typeface="Times New Roman" panose="02020603050405020304" pitchFamily="18" charset="0"/>
              </a:rPr>
              <a:t>Las banderas mas importantes para la programación en ensamblador son O, S, Z y C, para operaciones de comparación y aritméticas, y D para operaciones de cadenas de caracteres. Los procesadores 80286 y posteriores tienen algunas banderas usadas para propósitos internos, en especial las que afectan al modo protegido. Los procesadores 80286 y posteriores tienen un registro extendido de banderas conocido como </a:t>
            </a:r>
            <a:r>
              <a:rPr lang="es-ES" sz="2800" b="0" i="0" u="none" strike="noStrike" dirty="0" err="1">
                <a:effectLst/>
                <a:latin typeface="Times New Roman" panose="02020603050405020304" pitchFamily="18" charset="0"/>
              </a:rPr>
              <a:t>Eflags</a:t>
            </a:r>
            <a:r>
              <a:rPr lang="es-ES" sz="2800" b="0" i="0" u="none" strike="noStrike" dirty="0">
                <a:effectLst/>
                <a:latin typeface="Times New Roman" panose="02020603050405020304" pitchFamily="18" charset="0"/>
              </a:rPr>
              <a:t>.</a:t>
            </a:r>
            <a:endParaRPr lang="es-ES" sz="4000" b="0" dirty="0">
              <a:effectLst/>
            </a:endParaRPr>
          </a:p>
          <a:p>
            <a:endParaRPr lang="es-EC" dirty="0"/>
          </a:p>
        </p:txBody>
      </p:sp>
    </p:spTree>
    <p:extLst>
      <p:ext uri="{BB962C8B-B14F-4D97-AF65-F5344CB8AC3E}">
        <p14:creationId xmlns:p14="http://schemas.microsoft.com/office/powerpoint/2010/main" val="1447579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D79BA-39C9-4351-80C1-01DFE796C419}"/>
              </a:ext>
            </a:extLst>
          </p:cNvPr>
          <p:cNvSpPr>
            <a:spLocks noGrp="1"/>
          </p:cNvSpPr>
          <p:nvPr>
            <p:ph type="title"/>
          </p:nvPr>
        </p:nvSpPr>
        <p:spPr/>
        <p:txBody>
          <a:bodyPr/>
          <a:lstStyle/>
          <a:p>
            <a:r>
              <a:rPr lang="es-ES" sz="4400" b="0" i="0" u="none" strike="noStrike" dirty="0">
                <a:solidFill>
                  <a:srgbClr val="FF0000"/>
                </a:solidFill>
                <a:effectLst/>
                <a:latin typeface="Times New Roman" panose="02020603050405020304" pitchFamily="18" charset="0"/>
              </a:rPr>
              <a:t>Registros de PILA</a:t>
            </a:r>
            <a:endParaRPr lang="es-EC" dirty="0"/>
          </a:p>
        </p:txBody>
      </p:sp>
      <p:sp>
        <p:nvSpPr>
          <p:cNvPr id="3" name="Marcador de contenido 2">
            <a:extLst>
              <a:ext uri="{FF2B5EF4-FFF2-40B4-BE49-F238E27FC236}">
                <a16:creationId xmlns:a16="http://schemas.microsoft.com/office/drawing/2014/main" id="{788F97D6-6913-4FC7-8B6E-BA809DA74DD1}"/>
              </a:ext>
            </a:extLst>
          </p:cNvPr>
          <p:cNvSpPr>
            <a:spLocks noGrp="1"/>
          </p:cNvSpPr>
          <p:nvPr>
            <p:ph idx="1"/>
          </p:nvPr>
        </p:nvSpPr>
        <p:spPr>
          <a:xfrm>
            <a:off x="838200" y="1216024"/>
            <a:ext cx="10515600" cy="5032375"/>
          </a:xfrm>
        </p:spPr>
        <p:txBody>
          <a:bodyPr>
            <a:normAutofit/>
          </a:bodyPr>
          <a:lstStyle/>
          <a:p>
            <a:pPr marL="0" indent="0" algn="just" rtl="0">
              <a:spcBef>
                <a:spcPts val="0"/>
              </a:spcBef>
              <a:spcAft>
                <a:spcPts val="0"/>
              </a:spcAft>
              <a:buNone/>
            </a:pPr>
            <a:br>
              <a:rPr lang="es-ES" b="0" dirty="0">
                <a:effectLst/>
              </a:rPr>
            </a:br>
            <a:r>
              <a:rPr lang="es-ES" sz="1800" b="0" i="0" u="none" strike="noStrike" dirty="0">
                <a:effectLst/>
                <a:latin typeface="Times New Roman" panose="02020603050405020304" pitchFamily="18" charset="0"/>
              </a:rPr>
              <a:t>La pila es un área de memoria importante y por ello tiene, en vez de uno, dos registros que se usan como desplazamiento (offset) para apuntar a su contenido. Se usan como complemento al registro y son:</a:t>
            </a:r>
            <a:endParaRPr lang="es-ES" b="0" dirty="0">
              <a:effectLst/>
            </a:endParaRPr>
          </a:p>
          <a:p>
            <a:pPr marL="0" indent="0" algn="just" rtl="0">
              <a:spcBef>
                <a:spcPts val="0"/>
              </a:spcBef>
              <a:spcAft>
                <a:spcPts val="0"/>
              </a:spcAft>
              <a:buNone/>
            </a:pPr>
            <a:br>
              <a:rPr lang="es-ES" b="0" dirty="0">
                <a:effectLst/>
              </a:rPr>
            </a:br>
            <a:r>
              <a:rPr lang="es-ES" sz="1800" b="1" i="0" u="none" strike="noStrike" dirty="0">
                <a:effectLst/>
                <a:latin typeface="Times New Roman" panose="02020603050405020304" pitchFamily="18" charset="0"/>
              </a:rPr>
              <a:t>-SP- Stack Pointer:</a:t>
            </a:r>
            <a:r>
              <a:rPr lang="es-ES" sz="1800" b="0" i="0" u="none" strike="noStrike" dirty="0">
                <a:effectLst/>
                <a:latin typeface="Times New Roman" panose="02020603050405020304" pitchFamily="18" charset="0"/>
              </a:rPr>
              <a:t> Se traduce como puntero de pila y es el que se reserva el procesador para uso propio en instrucciones de manipulado de pila. Por lo general , el programador no debe alterar su contenido.</a:t>
            </a:r>
            <a:endParaRPr lang="es-ES" b="0" dirty="0">
              <a:effectLst/>
            </a:endParaRPr>
          </a:p>
          <a:p>
            <a:pPr marL="0" indent="0" algn="just" rtl="0">
              <a:spcBef>
                <a:spcPts val="0"/>
              </a:spcBef>
              <a:spcAft>
                <a:spcPts val="0"/>
              </a:spcAft>
              <a:buNone/>
            </a:pPr>
            <a:br>
              <a:rPr lang="es-ES" b="0" dirty="0">
                <a:effectLst/>
              </a:rPr>
            </a:br>
            <a:r>
              <a:rPr lang="es-ES" sz="1800" b="1" i="0" u="none" strike="noStrike" dirty="0">
                <a:effectLst/>
                <a:latin typeface="Times New Roman" panose="02020603050405020304" pitchFamily="18" charset="0"/>
              </a:rPr>
              <a:t>-BP</a:t>
            </a:r>
            <a:r>
              <a:rPr lang="es-ES" sz="1800" b="0" i="0" u="none" strike="noStrike" dirty="0">
                <a:effectLst/>
                <a:latin typeface="Times New Roman" panose="02020603050405020304" pitchFamily="18" charset="0"/>
              </a:rPr>
              <a:t>- Base pointer: Se usa como registro auxiliar. El programador puede usarlo para su provecho.</a:t>
            </a:r>
            <a:endParaRPr lang="es-ES" b="0" dirty="0">
              <a:effectLst/>
            </a:endParaRPr>
          </a:p>
          <a:p>
            <a:pPr marL="0" indent="0" algn="just" rtl="0">
              <a:spcBef>
                <a:spcPts val="0"/>
              </a:spcBef>
              <a:spcAft>
                <a:spcPts val="0"/>
              </a:spcAft>
              <a:buNone/>
            </a:pPr>
            <a:br>
              <a:rPr lang="es-ES" b="0" dirty="0">
                <a:effectLst/>
              </a:rPr>
            </a:br>
            <a:r>
              <a:rPr lang="es-ES" sz="1800" b="0" i="0" u="none" strike="noStrike" dirty="0">
                <a:effectLst/>
                <a:latin typeface="Times New Roman" panose="02020603050405020304" pitchFamily="18" charset="0"/>
              </a:rPr>
              <a:t>Claro que estos nombres y tipos de registros son estándar, ya que cada fabricante puede utilizar otros registro que reemplacen a estos o los auxilien, aun así, los fabricantes que usan otros registro tienen la misma función que los anteriormente mencionados.</a:t>
            </a:r>
            <a:endParaRPr lang="es-ES" b="0" dirty="0">
              <a:effectLst/>
            </a:endParaRPr>
          </a:p>
          <a:p>
            <a:pPr marL="0" indent="0">
              <a:buNone/>
            </a:pPr>
            <a:br>
              <a:rPr lang="es-ES" dirty="0"/>
            </a:br>
            <a:endParaRPr lang="es-EC" dirty="0"/>
          </a:p>
        </p:txBody>
      </p:sp>
    </p:spTree>
    <p:extLst>
      <p:ext uri="{BB962C8B-B14F-4D97-AF65-F5344CB8AC3E}">
        <p14:creationId xmlns:p14="http://schemas.microsoft.com/office/powerpoint/2010/main" val="56870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38E8-3E3E-4EE5-9E15-665CDF56BFF7}"/>
              </a:ext>
            </a:extLst>
          </p:cNvPr>
          <p:cNvSpPr>
            <a:spLocks noGrp="1"/>
          </p:cNvSpPr>
          <p:nvPr>
            <p:ph type="title"/>
          </p:nvPr>
        </p:nvSpPr>
        <p:spPr>
          <a:xfrm>
            <a:off x="2021542" y="0"/>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de un procesador</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E30C1F1-417D-4FD6-896E-5EB620558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88" y="1087016"/>
            <a:ext cx="6975577" cy="5573537"/>
          </a:xfrm>
        </p:spPr>
      </p:pic>
    </p:spTree>
    <p:extLst>
      <p:ext uri="{BB962C8B-B14F-4D97-AF65-F5344CB8AC3E}">
        <p14:creationId xmlns:p14="http://schemas.microsoft.com/office/powerpoint/2010/main" val="237728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B5DE1-EE26-4940-B7A7-031FE78732D5}"/>
              </a:ext>
            </a:extLst>
          </p:cNvPr>
          <p:cNvSpPr>
            <a:spLocks noGrp="1"/>
          </p:cNvSpPr>
          <p:nvPr>
            <p:ph idx="1"/>
          </p:nvPr>
        </p:nvSpPr>
        <p:spPr>
          <a:xfrm>
            <a:off x="685800" y="2506662"/>
            <a:ext cx="4675094" cy="4351338"/>
          </a:xfrm>
        </p:spPr>
        <p:txBody>
          <a:bodyPr/>
          <a:lstStyle/>
          <a:p>
            <a:pPr marL="0" indent="0">
              <a:buNone/>
            </a:pPr>
            <a:r>
              <a:rPr lang="es-ES" dirty="0">
                <a:latin typeface="Times New Roman" panose="02020603050405020304" pitchFamily="18" charset="0"/>
                <a:cs typeface="Times New Roman" panose="02020603050405020304" pitchFamily="18" charset="0"/>
              </a:rPr>
              <a:t>La unidad de control traduce las instrucciones que hay en memoria y el camino de datos las ejecuta. </a:t>
            </a:r>
            <a:endParaRPr lang="es-EC"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2821046-B0B6-45AE-BF50-44EFDAB09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898" y="1434353"/>
            <a:ext cx="6401756" cy="5019559"/>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BD94CD6-2688-41A5-A594-DAE6FA6A2CD5}"/>
              </a:ext>
            </a:extLst>
          </p:cNvPr>
          <p:cNvSpPr>
            <a:spLocks noGrp="1"/>
          </p:cNvSpPr>
          <p:nvPr>
            <p:ph type="title"/>
          </p:nvPr>
        </p:nvSpPr>
        <p:spPr>
          <a:xfrm>
            <a:off x="1537447" y="868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de un procesador</a:t>
            </a:r>
            <a:endParaRPr lang="es-EC"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45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67837-9A24-4A34-A784-CB9F3A60EE51}"/>
              </a:ext>
            </a:extLst>
          </p:cNvPr>
          <p:cNvSpPr>
            <a:spLocks noGrp="1"/>
          </p:cNvSpPr>
          <p:nvPr>
            <p:ph type="title"/>
          </p:nvPr>
        </p:nvSpPr>
        <p:spPr/>
        <p:txBody>
          <a:bodyPr>
            <a:normAutofit/>
          </a:bodyPr>
          <a:lstStyle/>
          <a:p>
            <a:r>
              <a:rPr lang="es-ES" sz="4800" b="1" dirty="0">
                <a:solidFill>
                  <a:srgbClr val="FF0000"/>
                </a:solidFill>
              </a:rPr>
              <a:t>Historia de los procesadores</a:t>
            </a:r>
            <a:endParaRPr lang="es-EC" sz="4800" b="1" dirty="0">
              <a:solidFill>
                <a:srgbClr val="FF0000"/>
              </a:solidFill>
            </a:endParaRPr>
          </a:p>
        </p:txBody>
      </p:sp>
      <p:sp>
        <p:nvSpPr>
          <p:cNvPr id="3" name="Marcador de contenido 2">
            <a:extLst>
              <a:ext uri="{FF2B5EF4-FFF2-40B4-BE49-F238E27FC236}">
                <a16:creationId xmlns:a16="http://schemas.microsoft.com/office/drawing/2014/main" id="{11B2A307-2FF9-42F2-81AF-DF66B474A6A6}"/>
              </a:ext>
            </a:extLst>
          </p:cNvPr>
          <p:cNvSpPr>
            <a:spLocks noGrp="1"/>
          </p:cNvSpPr>
          <p:nvPr>
            <p:ph idx="1"/>
          </p:nvPr>
        </p:nvSpPr>
        <p:spPr>
          <a:xfrm>
            <a:off x="838200" y="1825625"/>
            <a:ext cx="6279776" cy="4351338"/>
          </a:xfrm>
        </p:spPr>
        <p:txBody>
          <a:bodyPr>
            <a:normAutofit/>
          </a:bodyPr>
          <a:lstStyle/>
          <a:p>
            <a:pPr marL="0" indent="0">
              <a:buNone/>
            </a:pPr>
            <a:r>
              <a:rPr lang="es-ES" dirty="0"/>
              <a:t>Han pasado mas de 25 años desde que Intel desarrollara el primer microprocesador desde aquel microprocesador 4004 hasta el actual Pentium II hemos visto pasar varias generaciones de maquinas que nos han entretenido y ayudado en el trabajo diario.</a:t>
            </a:r>
            <a:endParaRPr lang="es-EC" dirty="0"/>
          </a:p>
        </p:txBody>
      </p:sp>
      <p:pic>
        <p:nvPicPr>
          <p:cNvPr id="5" name="Imagen 4">
            <a:extLst>
              <a:ext uri="{FF2B5EF4-FFF2-40B4-BE49-F238E27FC236}">
                <a16:creationId xmlns:a16="http://schemas.microsoft.com/office/drawing/2014/main" id="{E760A387-4F8E-4952-8CF7-DB506FB336D1}"/>
              </a:ext>
            </a:extLst>
          </p:cNvPr>
          <p:cNvPicPr>
            <a:picLocks noChangeAspect="1"/>
          </p:cNvPicPr>
          <p:nvPr/>
        </p:nvPicPr>
        <p:blipFill rotWithShape="1">
          <a:blip r:embed="rId2"/>
          <a:srcRect l="35294" t="20000" r="31618" b="35817"/>
          <a:stretch/>
        </p:blipFill>
        <p:spPr>
          <a:xfrm>
            <a:off x="7117976" y="1825625"/>
            <a:ext cx="4372530" cy="3284257"/>
          </a:xfrm>
          <a:prstGeom prst="rect">
            <a:avLst/>
          </a:prstGeom>
        </p:spPr>
      </p:pic>
    </p:spTree>
    <p:extLst>
      <p:ext uri="{BB962C8B-B14F-4D97-AF65-F5344CB8AC3E}">
        <p14:creationId xmlns:p14="http://schemas.microsoft.com/office/powerpoint/2010/main" val="240648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1A71D1-BB66-486D-BE75-54FC79975B06}"/>
              </a:ext>
            </a:extLst>
          </p:cNvPr>
          <p:cNvSpPr>
            <a:spLocks noGrp="1"/>
          </p:cNvSpPr>
          <p:nvPr>
            <p:ph idx="1"/>
          </p:nvPr>
        </p:nvSpPr>
        <p:spPr/>
        <p:txBody>
          <a:bodyPr/>
          <a:lstStyle/>
          <a:p>
            <a:pPr marL="0" indent="0">
              <a:buNone/>
            </a:pPr>
            <a:r>
              <a:rPr lang="es-ES" dirty="0">
                <a:latin typeface="Times New Roman" panose="02020603050405020304" pitchFamily="18" charset="0"/>
                <a:cs typeface="Times New Roman" panose="02020603050405020304" pitchFamily="18" charset="0"/>
              </a:rPr>
              <a:t>El microprocesador surgió de la evolución de distintas tecnologías predecesoras, básicamente de la computación y de la tecnología de semiconductores. El inicio de esta última data de mitad de la década de 1950; estas tecnologías se fusionaron a principios de los años 1970, produciendo el primer microprocesador.</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08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49807-645E-478D-8E43-3F8638EE84A2}"/>
              </a:ext>
            </a:extLst>
          </p:cNvPr>
          <p:cNvSpPr>
            <a:spLocks noGrp="1"/>
          </p:cNvSpPr>
          <p:nvPr>
            <p:ph type="title"/>
          </p:nvPr>
        </p:nvSpPr>
        <p:spPr>
          <a:xfrm>
            <a:off x="2218764" y="1825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El primer micro procesador</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06E499C-470D-469C-ACB2-C4440A9C3797}"/>
              </a:ext>
            </a:extLst>
          </p:cNvPr>
          <p:cNvSpPr>
            <a:spLocks noGrp="1"/>
          </p:cNvSpPr>
          <p:nvPr>
            <p:ph idx="1"/>
          </p:nvPr>
        </p:nvSpPr>
        <p:spPr>
          <a:xfrm>
            <a:off x="838200" y="1253331"/>
            <a:ext cx="10515600" cy="4351338"/>
          </a:xfrm>
        </p:spPr>
        <p:txBody>
          <a:bodyPr/>
          <a:lstStyle/>
          <a:p>
            <a:pPr marL="0" indent="0">
              <a:buNone/>
            </a:pPr>
            <a:r>
              <a:rPr lang="es-ES" b="1" i="0" dirty="0">
                <a:effectLst/>
                <a:latin typeface="Times New Roman" panose="02020603050405020304" pitchFamily="18" charset="0"/>
                <a:cs typeface="Times New Roman" panose="02020603050405020304" pitchFamily="18" charset="0"/>
              </a:rPr>
              <a:t>Intel 4004</a:t>
            </a:r>
            <a:r>
              <a:rPr lang="es-ES" b="0" i="0" dirty="0">
                <a:effectLst/>
                <a:latin typeface="Times New Roman" panose="02020603050405020304" pitchFamily="18" charset="0"/>
                <a:cs typeface="Times New Roman" panose="02020603050405020304" pitchFamily="18" charset="0"/>
              </a:rPr>
              <a:t> (el primer microprocesador de la historia) El 4004 fue lanzado en un paquete de 16 pines CERDIP el </a:t>
            </a:r>
            <a:r>
              <a:rPr lang="es-ES" b="1" i="0" dirty="0">
                <a:effectLst/>
                <a:latin typeface="Times New Roman" panose="02020603050405020304" pitchFamily="18" charset="0"/>
                <a:cs typeface="Times New Roman" panose="02020603050405020304" pitchFamily="18" charset="0"/>
              </a:rPr>
              <a:t>15 de noviembre de 1971</a:t>
            </a:r>
            <a:r>
              <a:rPr lang="es-ES" b="0" i="0" dirty="0">
                <a:effectLst/>
                <a:latin typeface="Times New Roman" panose="02020603050405020304" pitchFamily="18" charset="0"/>
                <a:cs typeface="Times New Roman" panose="02020603050405020304" pitchFamily="18" charset="0"/>
              </a:rPr>
              <a:t>. El 4004 fue el primer procesador de computadora diseñado y fabricado por el fabricante de chips Intel, quien previamente hacía semiconductores de chips de memoria. ​ </a:t>
            </a:r>
            <a:r>
              <a:rPr lang="es-ES" b="0" i="0" dirty="0" err="1">
                <a:effectLst/>
                <a:latin typeface="Times New Roman" panose="02020603050405020304" pitchFamily="18" charset="0"/>
                <a:cs typeface="Times New Roman" panose="02020603050405020304" pitchFamily="18" charset="0"/>
              </a:rPr>
              <a:t>Marcian</a:t>
            </a:r>
            <a:r>
              <a:rPr lang="es-ES" b="0" i="0" dirty="0">
                <a:effectLst/>
                <a:latin typeface="Times New Roman" panose="02020603050405020304" pitchFamily="18" charset="0"/>
                <a:cs typeface="Times New Roman" panose="02020603050405020304" pitchFamily="18" charset="0"/>
              </a:rPr>
              <a:t> "Ted" </a:t>
            </a:r>
            <a:r>
              <a:rPr lang="es-ES" b="0" i="0" dirty="0" err="1">
                <a:effectLst/>
                <a:latin typeface="Times New Roman" panose="02020603050405020304" pitchFamily="18" charset="0"/>
                <a:cs typeface="Times New Roman" panose="02020603050405020304" pitchFamily="18" charset="0"/>
              </a:rPr>
              <a:t>Hoff</a:t>
            </a:r>
            <a:r>
              <a:rPr lang="es-ES" b="0" i="0" dirty="0">
                <a:effectLst/>
                <a:latin typeface="Times New Roman" panose="02020603050405020304" pitchFamily="18" charset="0"/>
                <a:cs typeface="Times New Roman" panose="02020603050405020304" pitchFamily="18" charset="0"/>
              </a:rPr>
              <a:t> formuló la propuesta arquitectónica en 1969.</a:t>
            </a:r>
          </a:p>
          <a:p>
            <a:pPr marL="0" indent="0">
              <a:buNone/>
            </a:pPr>
            <a:r>
              <a:rPr lang="es-ES" sz="2800" dirty="0">
                <a:latin typeface="Times New Roman" panose="02020603050405020304" pitchFamily="18" charset="0"/>
                <a:cs typeface="Times New Roman" panose="02020603050405020304" pitchFamily="18" charset="0"/>
              </a:rPr>
              <a:t>Este microprocesador poseía características únicas como:</a:t>
            </a:r>
          </a:p>
          <a:p>
            <a:r>
              <a:rPr lang="es-ES" sz="2800" dirty="0">
                <a:latin typeface="Times New Roman" panose="02020603050405020304" pitchFamily="18" charset="0"/>
                <a:cs typeface="Times New Roman" panose="02020603050405020304" pitchFamily="18" charset="0"/>
              </a:rPr>
              <a:t>Una velocidad de reloj la cual sobrepasaba los 100 KHz .</a:t>
            </a:r>
          </a:p>
          <a:p>
            <a:r>
              <a:rPr lang="es-ES" sz="2800" dirty="0">
                <a:latin typeface="Times New Roman" panose="02020603050405020304" pitchFamily="18" charset="0"/>
                <a:cs typeface="Times New Roman" panose="02020603050405020304" pitchFamily="18" charset="0"/>
              </a:rPr>
              <a:t>Disponía de un bus de 4 bits y podía manejar un máximo de 640 bytes de memoria. </a:t>
            </a:r>
            <a:endParaRPr lang="es-EC" sz="2800" dirty="0">
              <a:latin typeface="Times New Roman" panose="02020603050405020304" pitchFamily="18" charset="0"/>
              <a:cs typeface="Times New Roman" panose="02020603050405020304" pitchFamily="18" charset="0"/>
            </a:endParaRPr>
          </a:p>
          <a:p>
            <a:pPr marL="0" indent="0">
              <a:buNone/>
            </a:pP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18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14A51-692C-4E99-9F20-73E6C6458960}"/>
              </a:ext>
            </a:extLst>
          </p:cNvPr>
          <p:cNvSpPr>
            <a:spLocks noGrp="1"/>
          </p:cNvSpPr>
          <p:nvPr>
            <p:ph idx="1"/>
          </p:nvPr>
        </p:nvSpPr>
        <p:spPr/>
        <p:txBody>
          <a:bodyPr>
            <a:normAutofit/>
          </a:bodyPr>
          <a:lstStyle/>
          <a:p>
            <a:pPr marL="0" indent="0">
              <a:buNone/>
            </a:pPr>
            <a:r>
              <a:rPr lang="es-ES" sz="2400" dirty="0">
                <a:latin typeface="Times New Roman" panose="02020603050405020304" pitchFamily="18" charset="0"/>
                <a:cs typeface="Times New Roman" panose="02020603050405020304" pitchFamily="18" charset="0"/>
              </a:rPr>
              <a:t>El 1 de Abril de 1972, Intel anunciaba una nueva versión de su microprocesador. Se trataba del 8008 que contaba como principal novedad con un bus de 8 bits y la memoria se ampliaba a los 16 kb (</a:t>
            </a:r>
            <a:r>
              <a:rPr lang="es-EC" sz="2400" i="0" dirty="0">
                <a:effectLst/>
                <a:latin typeface="Times New Roman" panose="02020603050405020304" pitchFamily="18" charset="0"/>
                <a:cs typeface="Times New Roman" panose="02020603050405020304" pitchFamily="18" charset="0"/>
              </a:rPr>
              <a:t>Kilobyte</a:t>
            </a:r>
            <a:r>
              <a:rPr lang="es-ES" sz="2400" dirty="0">
                <a:latin typeface="Times New Roman" panose="02020603050405020304" pitchFamily="18" charset="0"/>
                <a:cs typeface="Times New Roman" panose="02020603050405020304" pitchFamily="18" charset="0"/>
              </a:rPr>
              <a:t>).</a:t>
            </a:r>
          </a:p>
          <a:p>
            <a:pPr marL="0" indent="0">
              <a:buNone/>
            </a:pPr>
            <a:r>
              <a:rPr lang="es-ES" sz="2400" dirty="0">
                <a:latin typeface="Times New Roman" panose="02020603050405020304" pitchFamily="18" charset="0"/>
                <a:cs typeface="Times New Roman" panose="02020603050405020304" pitchFamily="18" charset="0"/>
              </a:rPr>
              <a:t>El año 1985 es un punto clave en la historia de los procesadores. El 17 de Octubre Intel anunciaba la aparición del procesador 80386 el primero en poseer una arquitectura de 32 bits, y si esto parecía revolución no se tuvo que esperar mucho para que el 10 de Abril de 1989 apareciera Intel 80486 con una tecnología de 32 bits </a:t>
            </a:r>
            <a:endParaRPr lang="es-EC"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80188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1103</TotalTime>
  <Words>4351</Words>
  <Application>Microsoft Office PowerPoint</Application>
  <PresentationFormat>Panorámica</PresentationFormat>
  <Paragraphs>171</Paragraphs>
  <Slides>37</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37</vt:i4>
      </vt:variant>
    </vt:vector>
  </HeadingPairs>
  <TitlesOfParts>
    <vt:vector size="50" baseType="lpstr">
      <vt:lpstr>-apple-system</vt:lpstr>
      <vt:lpstr>Arial</vt:lpstr>
      <vt:lpstr>Arial</vt:lpstr>
      <vt:lpstr>Arial Black</vt:lpstr>
      <vt:lpstr>Calibri</vt:lpstr>
      <vt:lpstr>Calibri Light</vt:lpstr>
      <vt:lpstr>intel-clear</vt:lpstr>
      <vt:lpstr>Montserrat</vt:lpstr>
      <vt:lpstr>Open Sans</vt:lpstr>
      <vt:lpstr>Poppins</vt:lpstr>
      <vt:lpstr>Roboto</vt:lpstr>
      <vt:lpstr>Times New Roman</vt:lpstr>
      <vt:lpstr>Office Theme</vt:lpstr>
      <vt:lpstr>Presentación de PowerPoint</vt:lpstr>
      <vt:lpstr>Presentación de PowerPoint</vt:lpstr>
      <vt:lpstr>Conceptos y definiciones</vt:lpstr>
      <vt:lpstr>Arquitectura de un procesador</vt:lpstr>
      <vt:lpstr>Arquitectura de un procesador</vt:lpstr>
      <vt:lpstr>Historia de los procesadores</vt:lpstr>
      <vt:lpstr>Presentación de PowerPoint</vt:lpstr>
      <vt:lpstr>El primer micro procesador</vt:lpstr>
      <vt:lpstr>Presentación de PowerPoint</vt:lpstr>
      <vt:lpstr>Presentación de PowerPoint</vt:lpstr>
      <vt:lpstr>Pentium Pro y Pentium II</vt:lpstr>
      <vt:lpstr>Microprocesador Intel Pentium Pro</vt:lpstr>
      <vt:lpstr>Procesador Pentium II</vt:lpstr>
      <vt:lpstr>Ley de Moore (1965)</vt:lpstr>
      <vt:lpstr>Limitaciones en el avance de la tecnología</vt:lpstr>
      <vt:lpstr>¿Cómo solucionar el problema de limitación?</vt:lpstr>
      <vt:lpstr>Las características más importantes de un microprocesador son:</vt:lpstr>
      <vt:lpstr>Las conexiones del microprocesador</vt:lpstr>
      <vt:lpstr>Clasificación y marcas más utilizados</vt:lpstr>
      <vt:lpstr>LOS MICROPROCESADORES DE INTEL</vt:lpstr>
      <vt:lpstr>Presentación de PowerPoint</vt:lpstr>
      <vt:lpstr>LOS MICROPROCESADORES DE AMD:</vt:lpstr>
      <vt:lpstr>Presentación de PowerPoint</vt:lpstr>
      <vt:lpstr>Marcas de microprocesadores</vt:lpstr>
      <vt:lpstr>Elementos internos principales en el microprocesador</vt:lpstr>
      <vt:lpstr>Presentación de PowerPoint</vt:lpstr>
      <vt:lpstr>Ciclo básico del procesador</vt:lpstr>
      <vt:lpstr>Ciclo básico del procesador</vt:lpstr>
      <vt:lpstr>Registros interno</vt:lpstr>
      <vt:lpstr>Registros de segmento</vt:lpstr>
      <vt:lpstr>Registros de propósito general.</vt:lpstr>
      <vt:lpstr>Registro de Apuntador de Instrucciones.</vt:lpstr>
      <vt:lpstr>Registros Apuntadores.</vt:lpstr>
      <vt:lpstr>Registros Indice.</vt:lpstr>
      <vt:lpstr>Registro de Banderas.</vt:lpstr>
      <vt:lpstr>Presentación de PowerPoint</vt:lpstr>
      <vt:lpstr>Registros de PILA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30</cp:revision>
  <dcterms:created xsi:type="dcterms:W3CDTF">2022-08-23T22:29:42Z</dcterms:created>
  <dcterms:modified xsi:type="dcterms:W3CDTF">2022-09-14T20:33:36Z</dcterms:modified>
</cp:coreProperties>
</file>