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333" r:id="rId5"/>
    <p:sldId id="341" r:id="rId6"/>
    <p:sldId id="343" r:id="rId7"/>
    <p:sldId id="353" r:id="rId8"/>
    <p:sldId id="354" r:id="rId9"/>
    <p:sldId id="356" r:id="rId10"/>
    <p:sldId id="276" r:id="rId11"/>
    <p:sldId id="279" r:id="rId12"/>
    <p:sldId id="281" r:id="rId13"/>
    <p:sldId id="359" r:id="rId14"/>
    <p:sldId id="363" r:id="rId15"/>
    <p:sldId id="367" r:id="rId16"/>
    <p:sldId id="379" r:id="rId17"/>
    <p:sldId id="383" r:id="rId18"/>
    <p:sldId id="384" r:id="rId19"/>
    <p:sldId id="386" r:id="rId20"/>
    <p:sldId id="370" r:id="rId21"/>
    <p:sldId id="388" r:id="rId22"/>
    <p:sldId id="375" r:id="rId23"/>
    <p:sldId id="377" r:id="rId24"/>
    <p:sldId id="387" r:id="rId2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7CB951-BE4E-42A3-A970-801AEB0B3772}"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s-EC"/>
        </a:p>
      </dgm:t>
    </dgm:pt>
    <dgm:pt modelId="{BF284410-86A5-48D3-BD9B-818132787B1E}">
      <dgm:prSet phldrT="[Texto]"/>
      <dgm:spPr/>
      <dgm:t>
        <a:bodyPr/>
        <a:lstStyle/>
        <a:p>
          <a:r>
            <a:rPr lang="es-ES" dirty="0">
              <a:solidFill>
                <a:schemeClr val="tx1"/>
              </a:solidFill>
            </a:rPr>
            <a:t>Memoria DRAM</a:t>
          </a:r>
          <a:endParaRPr lang="es-EC" dirty="0">
            <a:solidFill>
              <a:schemeClr val="tx1"/>
            </a:solidFill>
          </a:endParaRPr>
        </a:p>
      </dgm:t>
    </dgm:pt>
    <dgm:pt modelId="{3BA9344E-9169-413C-83D8-9006DA65188F}" type="parTrans" cxnId="{5AA4E350-8BC9-4170-9433-F5CA689EF1D7}">
      <dgm:prSet/>
      <dgm:spPr/>
      <dgm:t>
        <a:bodyPr/>
        <a:lstStyle/>
        <a:p>
          <a:endParaRPr lang="es-EC"/>
        </a:p>
      </dgm:t>
    </dgm:pt>
    <dgm:pt modelId="{D4FEC8D4-B125-433F-8136-93CFDFDD3A32}" type="sibTrans" cxnId="{5AA4E350-8BC9-4170-9433-F5CA689EF1D7}">
      <dgm:prSet/>
      <dgm:spPr/>
      <dgm:t>
        <a:bodyPr/>
        <a:lstStyle/>
        <a:p>
          <a:endParaRPr lang="es-EC"/>
        </a:p>
      </dgm:t>
    </dgm:pt>
    <dgm:pt modelId="{374D82AB-1F9D-436C-B984-20D0A3F661A3}">
      <dgm:prSet phldrT="[Texto]"/>
      <dgm:spPr/>
      <dgm:t>
        <a:bodyPr/>
        <a:lstStyle/>
        <a:p>
          <a:r>
            <a:rPr lang="es-ES" dirty="0">
              <a:solidFill>
                <a:schemeClr val="tx1"/>
              </a:solidFill>
            </a:rPr>
            <a:t>FPM DRAM</a:t>
          </a:r>
          <a:endParaRPr lang="es-EC" dirty="0">
            <a:solidFill>
              <a:schemeClr val="tx1"/>
            </a:solidFill>
          </a:endParaRPr>
        </a:p>
      </dgm:t>
    </dgm:pt>
    <dgm:pt modelId="{9548BCBF-03AB-45E0-AA0B-D54E640A3665}" type="parTrans" cxnId="{59F3D0C2-46A9-4E2E-869A-3C79311F27CA}">
      <dgm:prSet/>
      <dgm:spPr/>
      <dgm:t>
        <a:bodyPr/>
        <a:lstStyle/>
        <a:p>
          <a:endParaRPr lang="es-EC"/>
        </a:p>
      </dgm:t>
    </dgm:pt>
    <dgm:pt modelId="{A85F946C-D933-4DE7-AEFC-476979C1204D}" type="sibTrans" cxnId="{59F3D0C2-46A9-4E2E-869A-3C79311F27CA}">
      <dgm:prSet/>
      <dgm:spPr/>
      <dgm:t>
        <a:bodyPr/>
        <a:lstStyle/>
        <a:p>
          <a:endParaRPr lang="es-EC"/>
        </a:p>
      </dgm:t>
    </dgm:pt>
    <dgm:pt modelId="{FF160864-6FE4-4ED3-A317-FE0308F5F2BA}">
      <dgm:prSet phldrT="[Texto]"/>
      <dgm:spPr/>
      <dgm:t>
        <a:bodyPr/>
        <a:lstStyle/>
        <a:p>
          <a:r>
            <a:rPr lang="es-ES" dirty="0">
              <a:solidFill>
                <a:schemeClr val="tx1"/>
              </a:solidFill>
            </a:rPr>
            <a:t>Memoria VRAM</a:t>
          </a:r>
          <a:endParaRPr lang="es-EC" dirty="0">
            <a:solidFill>
              <a:schemeClr val="tx1"/>
            </a:solidFill>
          </a:endParaRPr>
        </a:p>
      </dgm:t>
    </dgm:pt>
    <dgm:pt modelId="{32CFBFDE-5634-49FD-A57C-D51E01F53641}" type="parTrans" cxnId="{64EC8BDD-B042-4094-AD42-C358FCF0CE9A}">
      <dgm:prSet/>
      <dgm:spPr/>
      <dgm:t>
        <a:bodyPr/>
        <a:lstStyle/>
        <a:p>
          <a:endParaRPr lang="es-EC"/>
        </a:p>
      </dgm:t>
    </dgm:pt>
    <dgm:pt modelId="{31648B6D-6856-470B-B50C-5273480505DB}" type="sibTrans" cxnId="{64EC8BDD-B042-4094-AD42-C358FCF0CE9A}">
      <dgm:prSet/>
      <dgm:spPr/>
      <dgm:t>
        <a:bodyPr/>
        <a:lstStyle/>
        <a:p>
          <a:endParaRPr lang="es-EC"/>
        </a:p>
      </dgm:t>
    </dgm:pt>
    <dgm:pt modelId="{58200D7C-E00F-435E-9200-777408238585}" type="pres">
      <dgm:prSet presAssocID="{5D7CB951-BE4E-42A3-A970-801AEB0B3772}" presName="Name0" presStyleCnt="0">
        <dgm:presLayoutVars>
          <dgm:dir/>
          <dgm:resizeHandles val="exact"/>
        </dgm:presLayoutVars>
      </dgm:prSet>
      <dgm:spPr/>
    </dgm:pt>
    <dgm:pt modelId="{35D4A4D3-A256-4991-B96A-45A9D4832B7E}" type="pres">
      <dgm:prSet presAssocID="{BF284410-86A5-48D3-BD9B-818132787B1E}" presName="composite" presStyleCnt="0"/>
      <dgm:spPr/>
    </dgm:pt>
    <dgm:pt modelId="{E1733E55-2EBD-4C9D-ACA8-27A42F3E7953}" type="pres">
      <dgm:prSet presAssocID="{BF284410-86A5-48D3-BD9B-818132787B1E}" presName="rect1" presStyleLbl="bgShp" presStyleIdx="0" presStyleCnt="3" custScaleX="87652" custScaleY="94368" custLinFactNeighborX="-1570" custLinFactNeighborY="-2681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D2514AD4-13BF-4323-A973-5A854323A68A}" type="pres">
      <dgm:prSet presAssocID="{BF284410-86A5-48D3-BD9B-818132787B1E}" presName="rect2" presStyleLbl="trBgShp" presStyleIdx="0" presStyleCnt="3" custLinFactNeighborX="314" custLinFactNeighborY="55402">
        <dgm:presLayoutVars>
          <dgm:bulletEnabled val="1"/>
        </dgm:presLayoutVars>
      </dgm:prSet>
      <dgm:spPr/>
    </dgm:pt>
    <dgm:pt modelId="{4878FB49-2B72-4E62-A1D9-65412C3DD0E5}" type="pres">
      <dgm:prSet presAssocID="{D4FEC8D4-B125-433F-8136-93CFDFDD3A32}" presName="sibTrans" presStyleCnt="0"/>
      <dgm:spPr/>
    </dgm:pt>
    <dgm:pt modelId="{CE7AD47B-12C6-4D3D-83B9-FFB461BC985B}" type="pres">
      <dgm:prSet presAssocID="{374D82AB-1F9D-436C-B984-20D0A3F661A3}" presName="composite" presStyleCnt="0"/>
      <dgm:spPr/>
    </dgm:pt>
    <dgm:pt modelId="{7BD478CD-C979-4EC1-9F05-30FF2B3D665E}" type="pres">
      <dgm:prSet presAssocID="{374D82AB-1F9D-436C-B984-20D0A3F661A3}" presName="rect1" presStyleLbl="bgShp" presStyleIdx="1" presStyleCnt="3" custLinFactNeighborY="-23583"/>
      <dgm:spPr>
        <a:blipFill>
          <a:blip xmlns:r="http://schemas.openxmlformats.org/officeDocument/2006/relationships" r:embed="rId2"/>
          <a:srcRect/>
          <a:stretch>
            <a:fillRect t="-8000" b="-8000"/>
          </a:stretch>
        </a:blipFill>
      </dgm:spPr>
    </dgm:pt>
    <dgm:pt modelId="{80160DDA-163F-4DAF-8C11-DBDB58E214E4}" type="pres">
      <dgm:prSet presAssocID="{374D82AB-1F9D-436C-B984-20D0A3F661A3}" presName="rect2" presStyleLbl="trBgShp" presStyleIdx="1" presStyleCnt="3" custLinFactNeighborX="-3766" custLinFactNeighborY="55402">
        <dgm:presLayoutVars>
          <dgm:bulletEnabled val="1"/>
        </dgm:presLayoutVars>
      </dgm:prSet>
      <dgm:spPr/>
    </dgm:pt>
    <dgm:pt modelId="{0431A9B3-D83A-424C-AE4E-4D82FC17944C}" type="pres">
      <dgm:prSet presAssocID="{A85F946C-D933-4DE7-AEFC-476979C1204D}" presName="sibTrans" presStyleCnt="0"/>
      <dgm:spPr/>
    </dgm:pt>
    <dgm:pt modelId="{46E92030-9925-4AFD-A7ED-69C4D31326C8}" type="pres">
      <dgm:prSet presAssocID="{FF160864-6FE4-4ED3-A317-FE0308F5F2BA}" presName="composite" presStyleCnt="0"/>
      <dgm:spPr/>
    </dgm:pt>
    <dgm:pt modelId="{06A88673-3944-4BDA-997F-B4F1CF39C097}" type="pres">
      <dgm:prSet presAssocID="{FF160864-6FE4-4ED3-A317-FE0308F5F2BA}" presName="rect1" presStyleLbl="bgShp" presStyleIdx="2" presStyleCnt="3" custScaleX="94910" custScaleY="60325" custLinFactNeighborX="435" custLinFactNeighborY="-6621"/>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dgm:spPr>
    </dgm:pt>
    <dgm:pt modelId="{274C9C4B-DDAC-4843-9A9F-94BD8EA731A7}" type="pres">
      <dgm:prSet presAssocID="{FF160864-6FE4-4ED3-A317-FE0308F5F2BA}" presName="rect2" presStyleLbl="trBgShp" presStyleIdx="2" presStyleCnt="3" custLinFactNeighborX="-3992" custLinFactNeighborY="84230">
        <dgm:presLayoutVars>
          <dgm:bulletEnabled val="1"/>
        </dgm:presLayoutVars>
      </dgm:prSet>
      <dgm:spPr/>
    </dgm:pt>
  </dgm:ptLst>
  <dgm:cxnLst>
    <dgm:cxn modelId="{EA32FF32-E0EA-46CD-BE2E-D65AB8E2C5A1}" type="presOf" srcId="{5D7CB951-BE4E-42A3-A970-801AEB0B3772}" destId="{58200D7C-E00F-435E-9200-777408238585}" srcOrd="0" destOrd="0" presId="urn:microsoft.com/office/officeart/2008/layout/BendingPictureSemiTransparentText"/>
    <dgm:cxn modelId="{5AA4E350-8BC9-4170-9433-F5CA689EF1D7}" srcId="{5D7CB951-BE4E-42A3-A970-801AEB0B3772}" destId="{BF284410-86A5-48D3-BD9B-818132787B1E}" srcOrd="0" destOrd="0" parTransId="{3BA9344E-9169-413C-83D8-9006DA65188F}" sibTransId="{D4FEC8D4-B125-433F-8136-93CFDFDD3A32}"/>
    <dgm:cxn modelId="{C4129D58-4B17-4F5B-B3F0-2FE4C0745406}" type="presOf" srcId="{FF160864-6FE4-4ED3-A317-FE0308F5F2BA}" destId="{274C9C4B-DDAC-4843-9A9F-94BD8EA731A7}" srcOrd="0" destOrd="0" presId="urn:microsoft.com/office/officeart/2008/layout/BendingPictureSemiTransparentText"/>
    <dgm:cxn modelId="{2A605EBD-4998-4FB8-8B6E-83B237338B02}" type="presOf" srcId="{BF284410-86A5-48D3-BD9B-818132787B1E}" destId="{D2514AD4-13BF-4323-A973-5A854323A68A}" srcOrd="0" destOrd="0" presId="urn:microsoft.com/office/officeart/2008/layout/BendingPictureSemiTransparentText"/>
    <dgm:cxn modelId="{59F3D0C2-46A9-4E2E-869A-3C79311F27CA}" srcId="{5D7CB951-BE4E-42A3-A970-801AEB0B3772}" destId="{374D82AB-1F9D-436C-B984-20D0A3F661A3}" srcOrd="1" destOrd="0" parTransId="{9548BCBF-03AB-45E0-AA0B-D54E640A3665}" sibTransId="{A85F946C-D933-4DE7-AEFC-476979C1204D}"/>
    <dgm:cxn modelId="{64EC8BDD-B042-4094-AD42-C358FCF0CE9A}" srcId="{5D7CB951-BE4E-42A3-A970-801AEB0B3772}" destId="{FF160864-6FE4-4ED3-A317-FE0308F5F2BA}" srcOrd="2" destOrd="0" parTransId="{32CFBFDE-5634-49FD-A57C-D51E01F53641}" sibTransId="{31648B6D-6856-470B-B50C-5273480505DB}"/>
    <dgm:cxn modelId="{3ED563FB-C3C2-400B-A280-4233DAFFA9D2}" type="presOf" srcId="{374D82AB-1F9D-436C-B984-20D0A3F661A3}" destId="{80160DDA-163F-4DAF-8C11-DBDB58E214E4}" srcOrd="0" destOrd="0" presId="urn:microsoft.com/office/officeart/2008/layout/BendingPictureSemiTransparentText"/>
    <dgm:cxn modelId="{A499E212-75B4-47C9-A385-5F0349021BD0}" type="presParOf" srcId="{58200D7C-E00F-435E-9200-777408238585}" destId="{35D4A4D3-A256-4991-B96A-45A9D4832B7E}" srcOrd="0" destOrd="0" presId="urn:microsoft.com/office/officeart/2008/layout/BendingPictureSemiTransparentText"/>
    <dgm:cxn modelId="{C8F02A97-E147-40CA-A22E-74F2A06DAB86}" type="presParOf" srcId="{35D4A4D3-A256-4991-B96A-45A9D4832B7E}" destId="{E1733E55-2EBD-4C9D-ACA8-27A42F3E7953}" srcOrd="0" destOrd="0" presId="urn:microsoft.com/office/officeart/2008/layout/BendingPictureSemiTransparentText"/>
    <dgm:cxn modelId="{C55294DF-BF97-4506-98B9-2309DFB047ED}" type="presParOf" srcId="{35D4A4D3-A256-4991-B96A-45A9D4832B7E}" destId="{D2514AD4-13BF-4323-A973-5A854323A68A}" srcOrd="1" destOrd="0" presId="urn:microsoft.com/office/officeart/2008/layout/BendingPictureSemiTransparentText"/>
    <dgm:cxn modelId="{90087289-26D6-4D9D-AFD4-0921C440B2DC}" type="presParOf" srcId="{58200D7C-E00F-435E-9200-777408238585}" destId="{4878FB49-2B72-4E62-A1D9-65412C3DD0E5}" srcOrd="1" destOrd="0" presId="urn:microsoft.com/office/officeart/2008/layout/BendingPictureSemiTransparentText"/>
    <dgm:cxn modelId="{AD5C6550-040A-449D-8C8E-65A4E11262DB}" type="presParOf" srcId="{58200D7C-E00F-435E-9200-777408238585}" destId="{CE7AD47B-12C6-4D3D-83B9-FFB461BC985B}" srcOrd="2" destOrd="0" presId="urn:microsoft.com/office/officeart/2008/layout/BendingPictureSemiTransparentText"/>
    <dgm:cxn modelId="{2F22D1AE-FC37-4110-8130-FDDD28086125}" type="presParOf" srcId="{CE7AD47B-12C6-4D3D-83B9-FFB461BC985B}" destId="{7BD478CD-C979-4EC1-9F05-30FF2B3D665E}" srcOrd="0" destOrd="0" presId="urn:microsoft.com/office/officeart/2008/layout/BendingPictureSemiTransparentText"/>
    <dgm:cxn modelId="{B8F5D293-1F95-44A5-B253-14E04623D404}" type="presParOf" srcId="{CE7AD47B-12C6-4D3D-83B9-FFB461BC985B}" destId="{80160DDA-163F-4DAF-8C11-DBDB58E214E4}" srcOrd="1" destOrd="0" presId="urn:microsoft.com/office/officeart/2008/layout/BendingPictureSemiTransparentText"/>
    <dgm:cxn modelId="{0FBADBD9-F89E-4C17-8BD7-1EEC6B407ED0}" type="presParOf" srcId="{58200D7C-E00F-435E-9200-777408238585}" destId="{0431A9B3-D83A-424C-AE4E-4D82FC17944C}" srcOrd="3" destOrd="0" presId="urn:microsoft.com/office/officeart/2008/layout/BendingPictureSemiTransparentText"/>
    <dgm:cxn modelId="{B70F9D8F-5D91-42E6-80A3-F89347AABCED}" type="presParOf" srcId="{58200D7C-E00F-435E-9200-777408238585}" destId="{46E92030-9925-4AFD-A7ED-69C4D31326C8}" srcOrd="4" destOrd="0" presId="urn:microsoft.com/office/officeart/2008/layout/BendingPictureSemiTransparentText"/>
    <dgm:cxn modelId="{20974A8C-CFC1-4E63-A1D7-D6591B87B65E}" type="presParOf" srcId="{46E92030-9925-4AFD-A7ED-69C4D31326C8}" destId="{06A88673-3944-4BDA-997F-B4F1CF39C097}" srcOrd="0" destOrd="0" presId="urn:microsoft.com/office/officeart/2008/layout/BendingPictureSemiTransparentText"/>
    <dgm:cxn modelId="{E5B20084-1053-4C3F-9E4A-BFF388AA3B85}" type="presParOf" srcId="{46E92030-9925-4AFD-A7ED-69C4D31326C8}" destId="{274C9C4B-DDAC-4843-9A9F-94BD8EA731A7}"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33E55-2EBD-4C9D-ACA8-27A42F3E7953}">
      <dsp:nvSpPr>
        <dsp:cNvPr id="0" name=""/>
        <dsp:cNvSpPr/>
      </dsp:nvSpPr>
      <dsp:spPr>
        <a:xfrm>
          <a:off x="134009" y="0"/>
          <a:ext cx="2503848" cy="23105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dsp:spPr>
      <dsp:style>
        <a:lnRef idx="0">
          <a:scrgbClr r="0" g="0" b="0"/>
        </a:lnRef>
        <a:fillRef idx="1">
          <a:scrgbClr r="0" g="0" b="0"/>
        </a:fillRef>
        <a:effectRef idx="0">
          <a:scrgbClr r="0" g="0" b="0"/>
        </a:effectRef>
        <a:fontRef idx="minor"/>
      </dsp:style>
    </dsp:sp>
    <dsp:sp modelId="{D2514AD4-13BF-4323-A973-5A854323A68A}">
      <dsp:nvSpPr>
        <dsp:cNvPr id="0" name=""/>
        <dsp:cNvSpPr/>
      </dsp:nvSpPr>
      <dsp:spPr>
        <a:xfrm>
          <a:off x="11461" y="2295280"/>
          <a:ext cx="2856579" cy="587622"/>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s-ES" sz="3000" kern="1200" dirty="0">
              <a:solidFill>
                <a:schemeClr val="tx1"/>
              </a:solidFill>
            </a:rPr>
            <a:t>Memoria DRAM</a:t>
          </a:r>
          <a:endParaRPr lang="es-EC" sz="3000" kern="1200" dirty="0">
            <a:solidFill>
              <a:schemeClr val="tx1"/>
            </a:solidFill>
          </a:endParaRPr>
        </a:p>
      </dsp:txBody>
      <dsp:txXfrm>
        <a:off x="11461" y="2295280"/>
        <a:ext cx="2856579" cy="587622"/>
      </dsp:txXfrm>
    </dsp:sp>
    <dsp:sp modelId="{7BD478CD-C979-4EC1-9F05-30FF2B3D665E}">
      <dsp:nvSpPr>
        <dsp:cNvPr id="0" name=""/>
        <dsp:cNvSpPr/>
      </dsp:nvSpPr>
      <dsp:spPr>
        <a:xfrm>
          <a:off x="3150433" y="0"/>
          <a:ext cx="2856579" cy="2448426"/>
        </a:xfrm>
        <a:prstGeom prst="rect">
          <a:avLst/>
        </a:prstGeom>
        <a:blipFill>
          <a:blip xmlns:r="http://schemas.openxmlformats.org/officeDocument/2006/relationships" r:embed="rId2"/>
          <a:srcRect/>
          <a:stretch>
            <a:fillRect t="-8000" b="-8000"/>
          </a:stretch>
        </a:blipFill>
        <a:ln>
          <a:noFill/>
        </a:ln>
        <a:effectLst/>
      </dsp:spPr>
      <dsp:style>
        <a:lnRef idx="0">
          <a:scrgbClr r="0" g="0" b="0"/>
        </a:lnRef>
        <a:fillRef idx="1">
          <a:scrgbClr r="0" g="0" b="0"/>
        </a:fillRef>
        <a:effectRef idx="0">
          <a:scrgbClr r="0" g="0" b="0"/>
        </a:effectRef>
        <a:fontRef idx="minor"/>
      </dsp:style>
    </dsp:sp>
    <dsp:sp modelId="{80160DDA-163F-4DAF-8C11-DBDB58E214E4}">
      <dsp:nvSpPr>
        <dsp:cNvPr id="0" name=""/>
        <dsp:cNvSpPr/>
      </dsp:nvSpPr>
      <dsp:spPr>
        <a:xfrm>
          <a:off x="3042855" y="2295280"/>
          <a:ext cx="2856579" cy="587622"/>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s-ES" sz="3000" kern="1200" dirty="0">
              <a:solidFill>
                <a:schemeClr val="tx1"/>
              </a:solidFill>
            </a:rPr>
            <a:t>FPM DRAM</a:t>
          </a:r>
          <a:endParaRPr lang="es-EC" sz="3000" kern="1200" dirty="0">
            <a:solidFill>
              <a:schemeClr val="tx1"/>
            </a:solidFill>
          </a:endParaRPr>
        </a:p>
      </dsp:txBody>
      <dsp:txXfrm>
        <a:off x="3042855" y="2295280"/>
        <a:ext cx="2856579" cy="587622"/>
      </dsp:txXfrm>
    </dsp:sp>
    <dsp:sp modelId="{06A88673-3944-4BDA-997F-B4F1CF39C097}">
      <dsp:nvSpPr>
        <dsp:cNvPr id="0" name=""/>
        <dsp:cNvSpPr/>
      </dsp:nvSpPr>
      <dsp:spPr>
        <a:xfrm>
          <a:off x="6383501" y="410023"/>
          <a:ext cx="2711179" cy="147701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a:noFill/>
        </a:ln>
        <a:effectLst/>
      </dsp:spPr>
      <dsp:style>
        <a:lnRef idx="0">
          <a:scrgbClr r="0" g="0" b="0"/>
        </a:lnRef>
        <a:fillRef idx="1">
          <a:scrgbClr r="0" g="0" b="0"/>
        </a:fillRef>
        <a:effectRef idx="0">
          <a:scrgbClr r="0" g="0" b="0"/>
        </a:effectRef>
        <a:fontRef idx="minor"/>
      </dsp:style>
    </dsp:sp>
    <dsp:sp modelId="{274C9C4B-DDAC-4843-9A9F-94BD8EA731A7}">
      <dsp:nvSpPr>
        <dsp:cNvPr id="0" name=""/>
        <dsp:cNvSpPr/>
      </dsp:nvSpPr>
      <dsp:spPr>
        <a:xfrm>
          <a:off x="6184341" y="2295279"/>
          <a:ext cx="2856579" cy="587622"/>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s-ES" sz="3000" kern="1200" dirty="0">
              <a:solidFill>
                <a:schemeClr val="tx1"/>
              </a:solidFill>
            </a:rPr>
            <a:t>Memoria VRAM</a:t>
          </a:r>
          <a:endParaRPr lang="es-EC" sz="3000" kern="1200" dirty="0">
            <a:solidFill>
              <a:schemeClr val="tx1"/>
            </a:solidFill>
          </a:endParaRPr>
        </a:p>
      </dsp:txBody>
      <dsp:txXfrm>
        <a:off x="6184341" y="2295279"/>
        <a:ext cx="2856579" cy="587622"/>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88302-E072-43B6-A09B-2DE0A1A5C8B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36AF9DE0-66FE-4DA1-A5CC-E3F52DDD0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7B8D4D16-EECE-4ED6-A096-EB1D8F9436F0}"/>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5" name="Marcador de pie de página 4">
            <a:extLst>
              <a:ext uri="{FF2B5EF4-FFF2-40B4-BE49-F238E27FC236}">
                <a16:creationId xmlns:a16="http://schemas.microsoft.com/office/drawing/2014/main" id="{22BCC90A-C924-4140-A6A9-D978D8A8564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3A74F80-58A8-4E02-B9AB-497C60A0C5F9}"/>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392771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7547D-7C6C-46C4-ADEA-931FB8ED702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648A6A8-AF9F-4115-97FE-82189D372E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F16E42F-EABB-46C1-8B22-026DB1D584D4}"/>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5" name="Marcador de pie de página 4">
            <a:extLst>
              <a:ext uri="{FF2B5EF4-FFF2-40B4-BE49-F238E27FC236}">
                <a16:creationId xmlns:a16="http://schemas.microsoft.com/office/drawing/2014/main" id="{004BB3B4-A849-4A76-A108-9553590C9B5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4FCD8BB-824E-4272-A63C-80C0436AD1D2}"/>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88027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4D61BB-12E4-49B4-90D5-4358D720E48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AF0B995-2F3C-4733-8CD6-461E48ED708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A0B521E-A688-47B9-A130-CF82519C75BF}"/>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5" name="Marcador de pie de página 4">
            <a:extLst>
              <a:ext uri="{FF2B5EF4-FFF2-40B4-BE49-F238E27FC236}">
                <a16:creationId xmlns:a16="http://schemas.microsoft.com/office/drawing/2014/main" id="{682A9870-E711-4271-8D7C-C620F69E0B3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2F1C012-0D6F-4CB0-9485-59FF38263A36}"/>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25841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F6B5A-E589-47FE-879A-B2568DB0646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F9F157E-06D8-4BC4-BA3C-324D8A80518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291770B-12BD-428E-BF4D-186B9C65949D}"/>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5" name="Marcador de pie de página 4">
            <a:extLst>
              <a:ext uri="{FF2B5EF4-FFF2-40B4-BE49-F238E27FC236}">
                <a16:creationId xmlns:a16="http://schemas.microsoft.com/office/drawing/2014/main" id="{249B546E-CC07-476B-9D0D-69AF8828DDE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ECBC720-76BF-4316-99DD-E2C462592F8B}"/>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39543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E2CE7-E82F-4D8F-A809-7A9A95E3A61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AF2CCBFE-4B57-4892-BE50-643314943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94F84E1-45AD-4A8B-B531-FF3C2FDA964F}"/>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5" name="Marcador de pie de página 4">
            <a:extLst>
              <a:ext uri="{FF2B5EF4-FFF2-40B4-BE49-F238E27FC236}">
                <a16:creationId xmlns:a16="http://schemas.microsoft.com/office/drawing/2014/main" id="{7C43BE0B-511E-4A88-919B-A343419053B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5242F19-986F-4A40-90B7-FD96E85AEA21}"/>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350820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CAB2D-D91F-4B47-B520-172016E412C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B43748B-3B64-4651-AD4D-82AB78F82D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7D871EE6-E476-4DCB-AE41-7C37FF4B47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35F4EF68-A962-4151-9C86-F61FDB16490D}"/>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6" name="Marcador de pie de página 5">
            <a:extLst>
              <a:ext uri="{FF2B5EF4-FFF2-40B4-BE49-F238E27FC236}">
                <a16:creationId xmlns:a16="http://schemas.microsoft.com/office/drawing/2014/main" id="{EF51AEBB-9D6B-48B3-804A-5E1DBC8B1814}"/>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3DFDBBE3-01E1-4B75-BAE5-846D6F0FD4EB}"/>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238623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65BA8-4989-4575-8376-8013256AE16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EA83C40-FF47-4F19-A2D2-F4CC1F5C5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2852F1E-AB87-4E4E-A280-2D43871CBEF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BF1849AA-F357-4C3F-B5CB-EDA264DCC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9425839-F83F-4BBA-B02D-165E9948A6D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E716316F-6335-48AD-A118-F4AEA3D9564D}"/>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8" name="Marcador de pie de página 7">
            <a:extLst>
              <a:ext uri="{FF2B5EF4-FFF2-40B4-BE49-F238E27FC236}">
                <a16:creationId xmlns:a16="http://schemas.microsoft.com/office/drawing/2014/main" id="{8A9D6350-8783-4BA0-B045-8BD2DD9728B0}"/>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04913340-6A0A-4493-8946-036871E473C6}"/>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18807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7B25-56E0-401B-93F0-B90776E3C92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77F95E05-6C3B-4F06-B1ED-AD778B209C50}"/>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4" name="Marcador de pie de página 3">
            <a:extLst>
              <a:ext uri="{FF2B5EF4-FFF2-40B4-BE49-F238E27FC236}">
                <a16:creationId xmlns:a16="http://schemas.microsoft.com/office/drawing/2014/main" id="{CF106103-4A0B-4D85-BC8E-5CE41B4E9CD1}"/>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6DDB1982-DCCB-47DB-913B-B8150AEDE578}"/>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78432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A8EBD8C-A970-4E88-B2DF-6A0F93AE4E8B}"/>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3" name="Marcador de pie de página 2">
            <a:extLst>
              <a:ext uri="{FF2B5EF4-FFF2-40B4-BE49-F238E27FC236}">
                <a16:creationId xmlns:a16="http://schemas.microsoft.com/office/drawing/2014/main" id="{93C10693-1CAC-4220-859C-512FB3177883}"/>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B734175C-E916-4DE5-BC7A-77EBF20F6655}"/>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104231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945EE-80B9-4A3D-8B86-77BE299FE6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1AC06DA-D532-4F72-9AB6-6753196F8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CADD5CAA-991B-4234-8115-7E8899808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51427F-9A19-402D-964A-2704B6925841}"/>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6" name="Marcador de pie de página 5">
            <a:extLst>
              <a:ext uri="{FF2B5EF4-FFF2-40B4-BE49-F238E27FC236}">
                <a16:creationId xmlns:a16="http://schemas.microsoft.com/office/drawing/2014/main" id="{116D0AB5-2982-40B8-A7AE-2003A45334F3}"/>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113E3C1-0278-4044-9C3E-CF139D3602CE}"/>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226253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FBBCA-FA8A-4277-9AA6-F4EAF098DB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0ECAF5DF-785D-4075-B560-8896A603C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EF0AE4C7-4053-4B82-9C76-4D3BEF45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D2FDD-9192-4F4D-AE31-4BE1B277D0E1}"/>
              </a:ext>
            </a:extLst>
          </p:cNvPr>
          <p:cNvSpPr>
            <a:spLocks noGrp="1"/>
          </p:cNvSpPr>
          <p:nvPr>
            <p:ph type="dt" sz="half" idx="10"/>
          </p:nvPr>
        </p:nvSpPr>
        <p:spPr/>
        <p:txBody>
          <a:bodyPr/>
          <a:lstStyle/>
          <a:p>
            <a:fld id="{5D9EB4A9-CC3D-4523-BAFA-4D9F2E679077}" type="datetimeFigureOut">
              <a:rPr lang="es-EC" smtClean="0"/>
              <a:t>25/10/2022</a:t>
            </a:fld>
            <a:endParaRPr lang="es-EC"/>
          </a:p>
        </p:txBody>
      </p:sp>
      <p:sp>
        <p:nvSpPr>
          <p:cNvPr id="6" name="Marcador de pie de página 5">
            <a:extLst>
              <a:ext uri="{FF2B5EF4-FFF2-40B4-BE49-F238E27FC236}">
                <a16:creationId xmlns:a16="http://schemas.microsoft.com/office/drawing/2014/main" id="{FE91DA92-BE76-48E0-B377-41958BBA953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1538F902-DA5B-4E7C-90C2-177EFE80CED1}"/>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119786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EED0DCC-BDBB-4898-9BDE-1E1C89895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B2E88957-8149-442C-8789-95C920DB7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039BF72-175B-46DA-855C-EA663DC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EB4A9-CC3D-4523-BAFA-4D9F2E679077}" type="datetimeFigureOut">
              <a:rPr lang="es-EC" smtClean="0"/>
              <a:t>25/10/2022</a:t>
            </a:fld>
            <a:endParaRPr lang="es-EC"/>
          </a:p>
        </p:txBody>
      </p:sp>
      <p:sp>
        <p:nvSpPr>
          <p:cNvPr id="5" name="Marcador de pie de página 4">
            <a:extLst>
              <a:ext uri="{FF2B5EF4-FFF2-40B4-BE49-F238E27FC236}">
                <a16:creationId xmlns:a16="http://schemas.microsoft.com/office/drawing/2014/main" id="{4374B6BF-976A-4775-A84A-0E34BEBFE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B7A69828-98F3-4ABD-83DB-A85BCBE2B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2AFF5-EB8C-4FD1-BE04-9EBA12F12FCE}" type="slidenum">
              <a:rPr lang="es-EC" smtClean="0"/>
              <a:t>‹Nº›</a:t>
            </a:fld>
            <a:endParaRPr lang="es-EC"/>
          </a:p>
        </p:txBody>
      </p:sp>
    </p:spTree>
    <p:extLst>
      <p:ext uri="{BB962C8B-B14F-4D97-AF65-F5344CB8AC3E}">
        <p14:creationId xmlns:p14="http://schemas.microsoft.com/office/powerpoint/2010/main" val="49460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E160C04A-3FB5-4A4B-8E9F-CE3CBEF93B9C}"/>
              </a:ext>
            </a:extLst>
          </p:cNvPr>
          <p:cNvSpPr>
            <a:spLocks noChangeArrowheads="1"/>
          </p:cNvSpPr>
          <p:nvPr/>
        </p:nvSpPr>
        <p:spPr bwMode="auto">
          <a:xfrm>
            <a:off x="1699367" y="720003"/>
            <a:ext cx="8667757" cy="419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FACULTAD DE INGENIERIAS</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ARQUITECTURA DEL COMPUTADOR</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Unidad # 2</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TEMA: </a:t>
            </a:r>
            <a:r>
              <a:rPr lang="es-EC" sz="2000" b="0" i="0" dirty="0">
                <a:effectLst/>
                <a:latin typeface="Arial Black" panose="020B0A04020102020204" pitchFamily="34" charset="0"/>
              </a:rPr>
              <a:t>Resumen de la unidad #2</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DOCENTE: Ing. Henrry Rentería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INTEGRANTES: Fidel Pérez, Mirian Lema, Anthony Ganchozo</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NIVEL: 3</a:t>
            </a:r>
            <a:r>
              <a:rPr kumimoji="0" lang="es-ES" altLang="es-EC" sz="2000" b="1" i="0" u="none" strike="noStrike" cap="none" normalizeH="0" baseline="3000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ro</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PARALELO: “B”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FECHA: 2</a:t>
            </a:r>
            <a:r>
              <a:rPr lang="es-ES" altLang="es-EC" sz="2000" b="1" dirty="0">
                <a:latin typeface="Arial Black" panose="020B0A04020102020204" pitchFamily="34" charset="0"/>
                <a:ea typeface="Garamond" panose="02020404030301010803" pitchFamily="18" charset="0"/>
                <a:cs typeface="Garamond" panose="02020404030301010803" pitchFamily="18" charset="0"/>
              </a:rPr>
              <a:t>6</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/10/2022</a:t>
            </a:r>
            <a:endParaRPr kumimoji="0" lang="es-ES" altLang="es-EC" sz="3600" b="1" i="0" u="none" strike="noStrike" cap="none" normalizeH="0" baseline="0" dirty="0">
              <a:ln>
                <a:noFill/>
              </a:ln>
              <a:solidFill>
                <a:schemeClr val="tx1"/>
              </a:solidFill>
              <a:effectLst/>
              <a:latin typeface="Arial Black" panose="020B0A04020102020204" pitchFamily="34" charset="0"/>
            </a:endParaRPr>
          </a:p>
        </p:txBody>
      </p:sp>
      <p:pic>
        <p:nvPicPr>
          <p:cNvPr id="5" name="Imagen 4">
            <a:extLst>
              <a:ext uri="{FF2B5EF4-FFF2-40B4-BE49-F238E27FC236}">
                <a16:creationId xmlns:a16="http://schemas.microsoft.com/office/drawing/2014/main" id="{E0DFEF49-0057-48CF-80B3-E9ED4B664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68" y="720003"/>
            <a:ext cx="1601454" cy="1605576"/>
          </a:xfrm>
          <a:prstGeom prst="rect">
            <a:avLst/>
          </a:prstGeom>
        </p:spPr>
      </p:pic>
      <p:pic>
        <p:nvPicPr>
          <p:cNvPr id="6" name="Imagen 5">
            <a:extLst>
              <a:ext uri="{FF2B5EF4-FFF2-40B4-BE49-F238E27FC236}">
                <a16:creationId xmlns:a16="http://schemas.microsoft.com/office/drawing/2014/main" id="{C9693C60-A17D-4630-B8BD-B111ACE08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877" y="786028"/>
            <a:ext cx="1282959" cy="1539551"/>
          </a:xfrm>
          <a:prstGeom prst="rect">
            <a:avLst/>
          </a:prstGeom>
        </p:spPr>
      </p:pic>
    </p:spTree>
    <p:extLst>
      <p:ext uri="{BB962C8B-B14F-4D97-AF65-F5344CB8AC3E}">
        <p14:creationId xmlns:p14="http://schemas.microsoft.com/office/powerpoint/2010/main" val="424040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AA6FC-463A-41B2-8E6C-EF98D0962AB4}"/>
              </a:ext>
            </a:extLst>
          </p:cNvPr>
          <p:cNvSpPr>
            <a:spLocks noGrp="1"/>
          </p:cNvSpPr>
          <p:nvPr>
            <p:ph type="title"/>
          </p:nvPr>
        </p:nvSpPr>
        <p:spPr>
          <a:xfrm>
            <a:off x="3079378" y="-115376"/>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Memoria entrelazada</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4" name="Marcador de contenido 3" descr="Entrelazado de orden superior">
            <a:extLst>
              <a:ext uri="{FF2B5EF4-FFF2-40B4-BE49-F238E27FC236}">
                <a16:creationId xmlns:a16="http://schemas.microsoft.com/office/drawing/2014/main" id="{7C9A3CF2-C164-4903-A123-64F63F9516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612" y="1210187"/>
            <a:ext cx="7500658" cy="5446591"/>
          </a:xfrm>
          <a:prstGeom prst="rect">
            <a:avLst/>
          </a:prstGeom>
          <a:noFill/>
          <a:ln>
            <a:noFill/>
          </a:ln>
        </p:spPr>
      </p:pic>
    </p:spTree>
    <p:extLst>
      <p:ext uri="{BB962C8B-B14F-4D97-AF65-F5344CB8AC3E}">
        <p14:creationId xmlns:p14="http://schemas.microsoft.com/office/powerpoint/2010/main" val="362797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A9538-CCB1-4C6C-B6B7-5D2CFC600943}"/>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Detección y Corrección de Errores método Hamming</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E65F9657-EF93-4AA7-A6A7-E61935E53A94}"/>
              </a:ext>
            </a:extLst>
          </p:cNvPr>
          <p:cNvSpPr>
            <a:spLocks noGrp="1"/>
          </p:cNvSpPr>
          <p:nvPr>
            <p:ph idx="1"/>
          </p:nvPr>
        </p:nvSpPr>
        <p:spPr>
          <a:xfrm>
            <a:off x="838200" y="2141537"/>
            <a:ext cx="10515600" cy="4351338"/>
          </a:xfrm>
        </p:spPr>
        <p:txBody>
          <a:bodyPr/>
          <a:lstStyle/>
          <a:p>
            <a:pPr marL="0" indent="0">
              <a:buNone/>
            </a:pPr>
            <a:r>
              <a:rPr lang="es-ES" b="0" i="0" dirty="0">
                <a:effectLst/>
                <a:latin typeface="arial" panose="020B0604020202020204" pitchFamily="34" charset="0"/>
              </a:rPr>
              <a:t>En informática, el código de Hamming es un código detector y corrector de errores que lleva el nombre de su inventor, Richard Hamming. En los datos codificados en Hamming se pueden detectar errores en un bit y corregirlos, sin embargo no se distingue entre errores de dos bits y de un bit.</a:t>
            </a:r>
            <a:endParaRPr lang="es-EC" dirty="0"/>
          </a:p>
        </p:txBody>
      </p:sp>
    </p:spTree>
    <p:extLst>
      <p:ext uri="{BB962C8B-B14F-4D97-AF65-F5344CB8AC3E}">
        <p14:creationId xmlns:p14="http://schemas.microsoft.com/office/powerpoint/2010/main" val="46958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3840B7E-77A9-43AD-B3E0-49E9459C9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188" y="149224"/>
            <a:ext cx="9641294" cy="6402323"/>
          </a:xfrm>
        </p:spPr>
      </p:pic>
      <p:pic>
        <p:nvPicPr>
          <p:cNvPr id="6" name="Imagen 5">
            <a:extLst>
              <a:ext uri="{FF2B5EF4-FFF2-40B4-BE49-F238E27FC236}">
                <a16:creationId xmlns:a16="http://schemas.microsoft.com/office/drawing/2014/main" id="{EC912C88-5036-4108-A87F-66E131B7AE74}"/>
              </a:ext>
            </a:extLst>
          </p:cNvPr>
          <p:cNvPicPr>
            <a:picLocks noChangeAspect="1"/>
          </p:cNvPicPr>
          <p:nvPr/>
        </p:nvPicPr>
        <p:blipFill rotWithShape="1">
          <a:blip r:embed="rId3"/>
          <a:srcRect l="38308" t="30196" r="48456" b="61569"/>
          <a:stretch/>
        </p:blipFill>
        <p:spPr>
          <a:xfrm>
            <a:off x="7566212" y="306453"/>
            <a:ext cx="2996763" cy="1048870"/>
          </a:xfrm>
          <a:prstGeom prst="rect">
            <a:avLst/>
          </a:prstGeom>
        </p:spPr>
      </p:pic>
      <p:sp>
        <p:nvSpPr>
          <p:cNvPr id="7" name="CuadroTexto 6">
            <a:extLst>
              <a:ext uri="{FF2B5EF4-FFF2-40B4-BE49-F238E27FC236}">
                <a16:creationId xmlns:a16="http://schemas.microsoft.com/office/drawing/2014/main" id="{C556B61E-579C-4272-BDAC-422303A3EBE8}"/>
              </a:ext>
            </a:extLst>
          </p:cNvPr>
          <p:cNvSpPr txBox="1"/>
          <p:nvPr/>
        </p:nvSpPr>
        <p:spPr>
          <a:xfrm>
            <a:off x="5898776" y="507721"/>
            <a:ext cx="1921000" cy="646331"/>
          </a:xfrm>
          <a:prstGeom prst="rect">
            <a:avLst/>
          </a:prstGeom>
          <a:noFill/>
        </p:spPr>
        <p:txBody>
          <a:bodyPr wrap="square" rtlCol="0">
            <a:spAutoFit/>
          </a:bodyPr>
          <a:lstStyle/>
          <a:p>
            <a:r>
              <a:rPr lang="es-ES" sz="3600" b="1" dirty="0">
                <a:solidFill>
                  <a:srgbClr val="FF0000"/>
                </a:solidFill>
              </a:rPr>
              <a:t>Formula:</a:t>
            </a:r>
            <a:endParaRPr lang="es-EC" sz="3600" b="1" dirty="0">
              <a:solidFill>
                <a:srgbClr val="FF0000"/>
              </a:solidFill>
            </a:endParaRPr>
          </a:p>
        </p:txBody>
      </p:sp>
    </p:spTree>
    <p:extLst>
      <p:ext uri="{BB962C8B-B14F-4D97-AF65-F5344CB8AC3E}">
        <p14:creationId xmlns:p14="http://schemas.microsoft.com/office/powerpoint/2010/main" val="327620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39F2-0947-4926-ACAB-08A290FDFFE6}"/>
              </a:ext>
            </a:extLst>
          </p:cNvPr>
          <p:cNvSpPr>
            <a:spLocks noGrp="1"/>
          </p:cNvSpPr>
          <p:nvPr>
            <p:ph type="title"/>
          </p:nvPr>
        </p:nvSpPr>
        <p:spPr>
          <a:xfrm>
            <a:off x="3413311" y="-181536"/>
            <a:ext cx="5365377" cy="1325563"/>
          </a:xfrm>
        </p:spPr>
        <p:txBody>
          <a:bodyPr>
            <a:normAutofit/>
          </a:bodyPr>
          <a:lstStyle/>
          <a:p>
            <a:pPr algn="just"/>
            <a:r>
              <a:rPr lang="es-EC" sz="3200" b="1" dirty="0">
                <a:solidFill>
                  <a:srgbClr val="FF0000"/>
                </a:solidFill>
                <a:effectLst/>
                <a:latin typeface="Times New Roman" panose="02020603050405020304" pitchFamily="18" charset="0"/>
                <a:ea typeface="Times New Roman" panose="02020603050405020304" pitchFamily="18" charset="0"/>
              </a:rPr>
              <a:t>La memoria externa</a:t>
            </a:r>
            <a:endParaRPr lang="es-EC" sz="3200" dirty="0">
              <a:solidFill>
                <a:srgbClr val="FF0000"/>
              </a:solidFill>
              <a:effectLst/>
              <a:latin typeface="Times New Roman" panose="02020603050405020304" pitchFamily="18" charset="0"/>
              <a:ea typeface="Times New Roman" panose="02020603050405020304" pitchFamily="18" charset="0"/>
            </a:endParaRPr>
          </a:p>
        </p:txBody>
      </p:sp>
      <p:sp>
        <p:nvSpPr>
          <p:cNvPr id="3" name="Marcador de contenido 2">
            <a:extLst>
              <a:ext uri="{FF2B5EF4-FFF2-40B4-BE49-F238E27FC236}">
                <a16:creationId xmlns:a16="http://schemas.microsoft.com/office/drawing/2014/main" id="{038918D8-62E6-4BD7-9E9B-2A4B3874A3D8}"/>
              </a:ext>
            </a:extLst>
          </p:cNvPr>
          <p:cNvSpPr>
            <a:spLocks noGrp="1"/>
          </p:cNvSpPr>
          <p:nvPr>
            <p:ph idx="1"/>
          </p:nvPr>
        </p:nvSpPr>
        <p:spPr>
          <a:xfrm>
            <a:off x="721659" y="1089957"/>
            <a:ext cx="10905565" cy="4351338"/>
          </a:xfrm>
        </p:spPr>
        <p:txBody>
          <a:bodyPr>
            <a:normAutofit/>
          </a:bodyPr>
          <a:lstStyle/>
          <a:p>
            <a:pPr marL="0" indent="0">
              <a:buNone/>
            </a:pPr>
            <a:r>
              <a:rPr lang="es-EC" sz="2000" b="1" dirty="0">
                <a:solidFill>
                  <a:srgbClr val="202020"/>
                </a:solidFill>
                <a:effectLst/>
                <a:latin typeface="Times New Roman" panose="02020603050405020304" pitchFamily="18" charset="0"/>
                <a:ea typeface="Times New Roman" panose="02020603050405020304" pitchFamily="18" charset="0"/>
              </a:rPr>
              <a:t>Estas no son más que dispositivos que retienen y logran memorizar durante un periodo de tiempo cualquier tipo de información que el usuario necesite resguardar. Por ejemplo, las computadoras actuales guardan conocimiento del software para poder funcionar adecuadamente, además de las aplicaciones y documentos que poseen.</a:t>
            </a:r>
          </a:p>
          <a:p>
            <a:pPr marL="0" indent="0">
              <a:buNone/>
            </a:pPr>
            <a:r>
              <a:rPr lang="es-EC" sz="1800" b="1" dirty="0">
                <a:solidFill>
                  <a:srgbClr val="202020"/>
                </a:solidFill>
                <a:effectLst/>
                <a:latin typeface="Times New Roman" panose="02020603050405020304" pitchFamily="18" charset="0"/>
                <a:ea typeface="Times New Roman" panose="02020603050405020304" pitchFamily="18" charset="0"/>
              </a:rPr>
              <a:t>Las memorias son un gran dispositivo que permiten no solo almacenar la información, sino que esta se puede transportar a diferentes lugares con el objetivo de ser reproducida cuando sea necesario.</a:t>
            </a:r>
            <a:endParaRPr lang="es-EC" sz="1800" b="1" dirty="0">
              <a:effectLst/>
              <a:latin typeface="Times New Roman" panose="02020603050405020304" pitchFamily="18" charset="0"/>
              <a:ea typeface="Times New Roman" panose="02020603050405020304" pitchFamily="18" charset="0"/>
            </a:endParaRPr>
          </a:p>
          <a:p>
            <a:endParaRPr lang="es-EC" sz="2000" b="1"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F9580063-7415-4C24-8437-9066D2CF416D}"/>
              </a:ext>
            </a:extLst>
          </p:cNvPr>
          <p:cNvPicPr/>
          <p:nvPr/>
        </p:nvPicPr>
        <p:blipFill>
          <a:blip r:embed="rId2">
            <a:extLst>
              <a:ext uri="{28A0092B-C50C-407E-A947-70E740481C1C}">
                <a14:useLocalDpi xmlns:a14="http://schemas.microsoft.com/office/drawing/2010/main" val="0"/>
              </a:ext>
            </a:extLst>
          </a:blip>
          <a:stretch>
            <a:fillRect/>
          </a:stretch>
        </p:blipFill>
        <p:spPr>
          <a:xfrm>
            <a:off x="2568387" y="3190593"/>
            <a:ext cx="5598459" cy="3219171"/>
          </a:xfrm>
          <a:prstGeom prst="rect">
            <a:avLst/>
          </a:prstGeom>
        </p:spPr>
      </p:pic>
    </p:spTree>
    <p:extLst>
      <p:ext uri="{BB962C8B-B14F-4D97-AF65-F5344CB8AC3E}">
        <p14:creationId xmlns:p14="http://schemas.microsoft.com/office/powerpoint/2010/main" val="402064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1AE34-B44B-429C-83B5-4126959A3382}"/>
              </a:ext>
            </a:extLst>
          </p:cNvPr>
          <p:cNvSpPr>
            <a:spLocks noGrp="1"/>
          </p:cNvSpPr>
          <p:nvPr>
            <p:ph type="title"/>
          </p:nvPr>
        </p:nvSpPr>
        <p:spPr/>
        <p:txBody>
          <a:bodyPr/>
          <a:lstStyle/>
          <a:p>
            <a:r>
              <a:rPr kumimoji="0" lang="es-EC" altLang="es-EC" sz="4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¿Qué son los discos magnéticos?</a:t>
            </a:r>
            <a:endParaRPr lang="es-EC" dirty="0">
              <a:solidFill>
                <a:srgbClr val="FF0000"/>
              </a:solidFill>
            </a:endParaRPr>
          </a:p>
        </p:txBody>
      </p:sp>
      <p:sp>
        <p:nvSpPr>
          <p:cNvPr id="4" name="Rectangle 1">
            <a:extLst>
              <a:ext uri="{FF2B5EF4-FFF2-40B4-BE49-F238E27FC236}">
                <a16:creationId xmlns:a16="http://schemas.microsoft.com/office/drawing/2014/main" id="{AB32C31F-FC6E-46C7-801E-BB852CB34473}"/>
              </a:ext>
            </a:extLst>
          </p:cNvPr>
          <p:cNvSpPr>
            <a:spLocks noGrp="1" noChangeArrowheads="1"/>
          </p:cNvSpPr>
          <p:nvPr>
            <p:ph idx="1"/>
          </p:nvPr>
        </p:nvSpPr>
        <p:spPr bwMode="auto">
          <a:xfrm>
            <a:off x="838200" y="1549815"/>
            <a:ext cx="5688106" cy="45909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28528" rIns="91440" bIns="5078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00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El disco magnético o disco duro es un dispositivo de almacenamiento de datos y es el dispositivo usado por los ordenadores. Para almacenar información utiliza un sistema de grabación magnética.</a:t>
            </a:r>
            <a:endParaRPr kumimoji="0" lang="es-EC" altLang="es-EC"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 disco magnético o disco duro es un dispositivo de almacenamiento de datos y es el dispositivo usado por los ordenadores. Para almacenar información utiliza un sistema de grabación magnética.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00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 considera un dispositivo no volátil porque </a:t>
            </a:r>
            <a:r>
              <a:rPr kumimoji="0" lang="es-EC" altLang="es-EC"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 información se mantiene almacenada permanentemente a pesar de que se interrumpa la corriente eléctrica. Está conformado por uno o más discos pequeños rígidos que se encuentran dentro de una caja.</a:t>
            </a:r>
            <a:endParaRPr kumimoji="0" lang="es-EC" altLang="es-EC"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449DE9AB-1270-4EF3-AEFC-4264B4948CB2}"/>
              </a:ext>
            </a:extLst>
          </p:cNvPr>
          <p:cNvPicPr/>
          <p:nvPr/>
        </p:nvPicPr>
        <p:blipFill>
          <a:blip r:embed="rId2">
            <a:extLst>
              <a:ext uri="{28A0092B-C50C-407E-A947-70E740481C1C}">
                <a14:useLocalDpi xmlns:a14="http://schemas.microsoft.com/office/drawing/2010/main" val="0"/>
              </a:ext>
            </a:extLst>
          </a:blip>
          <a:stretch>
            <a:fillRect/>
          </a:stretch>
        </p:blipFill>
        <p:spPr>
          <a:xfrm>
            <a:off x="6874509" y="1894261"/>
            <a:ext cx="4205867" cy="4112092"/>
          </a:xfrm>
          <a:prstGeom prst="rect">
            <a:avLst/>
          </a:prstGeom>
        </p:spPr>
      </p:pic>
    </p:spTree>
    <p:extLst>
      <p:ext uri="{BB962C8B-B14F-4D97-AF65-F5344CB8AC3E}">
        <p14:creationId xmlns:p14="http://schemas.microsoft.com/office/powerpoint/2010/main" val="371774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5F8FE-EC4C-4B3F-BFBD-539804D90BFB}"/>
              </a:ext>
            </a:extLst>
          </p:cNvPr>
          <p:cNvSpPr>
            <a:spLocks noGrp="1"/>
          </p:cNvSpPr>
          <p:nvPr>
            <p:ph type="title"/>
          </p:nvPr>
        </p:nvSpPr>
        <p:spPr>
          <a:xfrm>
            <a:off x="1349188" y="0"/>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Partes de un disco magnético</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F0D18F79-258F-43FF-AA96-6A10B492F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154" y="1325562"/>
            <a:ext cx="7206938" cy="5146955"/>
          </a:xfrm>
        </p:spPr>
      </p:pic>
    </p:spTree>
    <p:extLst>
      <p:ext uri="{BB962C8B-B14F-4D97-AF65-F5344CB8AC3E}">
        <p14:creationId xmlns:p14="http://schemas.microsoft.com/office/powerpoint/2010/main" val="389336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B20E7-9C14-49C4-AB2D-E0BB8B99C2E5}"/>
              </a:ext>
            </a:extLst>
          </p:cNvPr>
          <p:cNvSpPr>
            <a:spLocks noGrp="1"/>
          </p:cNvSpPr>
          <p:nvPr>
            <p:ph type="title"/>
          </p:nvPr>
        </p:nvSpPr>
        <p:spPr>
          <a:xfrm>
            <a:off x="1367117" y="0"/>
            <a:ext cx="10515600" cy="1325563"/>
          </a:xfrm>
        </p:spPr>
        <p:txBody>
          <a:bodyPr>
            <a:normAutofit/>
          </a:bodyPr>
          <a:lstStyle/>
          <a:p>
            <a:r>
              <a:rPr lang="es-EC" sz="3200" b="1" dirty="0">
                <a:solidFill>
                  <a:srgbClr val="FF0000"/>
                </a:solidFill>
                <a:effectLst/>
                <a:latin typeface="Times New Roman" panose="02020603050405020304" pitchFamily="18" charset="0"/>
                <a:ea typeface="Calibri" panose="020F0502020204030204" pitchFamily="34" charset="0"/>
              </a:rPr>
              <a:t>Funcionamiento de discos magnéticos y discos solidos</a:t>
            </a:r>
            <a:endParaRPr lang="es-EC" sz="6600" dirty="0">
              <a:solidFill>
                <a:srgbClr val="FF0000"/>
              </a:solidFill>
            </a:endParaRPr>
          </a:p>
        </p:txBody>
      </p:sp>
      <p:sp>
        <p:nvSpPr>
          <p:cNvPr id="3" name="Marcador de contenido 2">
            <a:extLst>
              <a:ext uri="{FF2B5EF4-FFF2-40B4-BE49-F238E27FC236}">
                <a16:creationId xmlns:a16="http://schemas.microsoft.com/office/drawing/2014/main" id="{E8802FC9-B1BC-4D84-81D4-BF403D8657C7}"/>
              </a:ext>
            </a:extLst>
          </p:cNvPr>
          <p:cNvSpPr>
            <a:spLocks noGrp="1"/>
          </p:cNvSpPr>
          <p:nvPr>
            <p:ph idx="1"/>
          </p:nvPr>
        </p:nvSpPr>
        <p:spPr>
          <a:xfrm>
            <a:off x="918882" y="1180165"/>
            <a:ext cx="10515600" cy="4960657"/>
          </a:xfrm>
        </p:spPr>
        <p:txBody>
          <a:bodyPr>
            <a:normAutofit fontScale="85000" lnSpcReduction="20000"/>
          </a:bodyPr>
          <a:lstStyle/>
          <a:p>
            <a:pPr marL="0" indent="0">
              <a:buNone/>
            </a:pPr>
            <a:r>
              <a:rPr lang="es-EC" sz="2400" dirty="0">
                <a:effectLst/>
                <a:latin typeface="Times New Roman" panose="02020603050405020304" pitchFamily="18" charset="0"/>
                <a:ea typeface="Calibri" panose="020F0502020204030204" pitchFamily="34" charset="0"/>
              </a:rPr>
              <a:t>En la actualidad existen una gran cantidad de discos duros para computadora, mini computadoras, tablets, celulares, etc. No obstante, los hay que constan de diversos elementos, medidas y capacidades. Esto incluye los discos identificados como memorias externas como las usb, micros sd.</a:t>
            </a:r>
            <a:endParaRPr lang="es-EC" sz="2400" dirty="0">
              <a:effectLst/>
              <a:latin typeface="Calibri" panose="020F0502020204030204" pitchFamily="34" charset="0"/>
              <a:ea typeface="Calibri" panose="020F0502020204030204" pitchFamily="34" charset="0"/>
            </a:endParaRPr>
          </a:p>
          <a:p>
            <a:pPr marL="0" indent="0">
              <a:buNone/>
            </a:pPr>
            <a:r>
              <a:rPr lang="es-EC" sz="2400" dirty="0">
                <a:effectLst/>
                <a:latin typeface="Times New Roman" panose="02020603050405020304" pitchFamily="18" charset="0"/>
                <a:ea typeface="Calibri" panose="020F0502020204030204" pitchFamily="34" charset="0"/>
              </a:rPr>
              <a:t>Existen 4 clases de discos duros y son:</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1.</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Tiene una velocidad de hasta 150 MB/s. Su frecuencia es de 1500 MHz. También son llamados SATA 1,5 Gb.</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2.</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Tiene una velocidad de hasta 300 MB/s. Su frecuencia es de 3000 MHz. También son llamados SATA 3 Gb.</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3.</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Tiene una velocidad de hasta 600 MB/s. Su frecuencia es de 6000 MHz. También son llamados SATA 6 Gb.</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6 Gb/s</a:t>
            </a:r>
            <a:r>
              <a:rPr lang="es-EC" sz="2400" b="1" dirty="0">
                <a:solidFill>
                  <a:srgbClr val="FF0000"/>
                </a:solidFill>
                <a:latin typeface="Times New Roman" panose="02020603050405020304" pitchFamily="18" charset="0"/>
                <a:ea typeface="Times New Roman" panose="02020603050405020304" pitchFamily="18" charset="0"/>
              </a:rPr>
              <a:t>.</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La tercera versión de SATA, a la que podríamos considerar la 3.0. Dobla la velocidad de su antecesora subiendo hasta la velocidad máxima de 600 MB/s, y una frecuencia de 6000 MHz</a:t>
            </a:r>
            <a:endParaRPr lang="es-EC" sz="2400" dirty="0">
              <a:effectLst/>
              <a:latin typeface="Calibri" panose="020F0502020204030204" pitchFamily="34" charset="0"/>
              <a:ea typeface="Calibri" panose="020F0502020204030204" pitchFamily="34" charset="0"/>
            </a:endParaRPr>
          </a:p>
          <a:p>
            <a:endParaRPr lang="es-EC" sz="2400" dirty="0"/>
          </a:p>
        </p:txBody>
      </p:sp>
    </p:spTree>
    <p:extLst>
      <p:ext uri="{BB962C8B-B14F-4D97-AF65-F5344CB8AC3E}">
        <p14:creationId xmlns:p14="http://schemas.microsoft.com/office/powerpoint/2010/main" val="47337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D1F94E9-A190-4969-90A6-0E09C98FE92D}"/>
              </a:ext>
            </a:extLst>
          </p:cNvPr>
          <p:cNvPicPr>
            <a:picLocks noGrp="1" noChangeAspect="1"/>
          </p:cNvPicPr>
          <p:nvPr>
            <p:ph idx="1"/>
          </p:nvPr>
        </p:nvPicPr>
        <p:blipFill rotWithShape="1">
          <a:blip r:embed="rId2"/>
          <a:srcRect l="23809" t="30564" r="25432" b="15664"/>
          <a:stretch/>
        </p:blipFill>
        <p:spPr>
          <a:xfrm>
            <a:off x="116541" y="0"/>
            <a:ext cx="11582401" cy="6901845"/>
          </a:xfrm>
        </p:spPr>
      </p:pic>
    </p:spTree>
    <p:extLst>
      <p:ext uri="{BB962C8B-B14F-4D97-AF65-F5344CB8AC3E}">
        <p14:creationId xmlns:p14="http://schemas.microsoft.com/office/powerpoint/2010/main" val="356590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90B944-DF5A-4203-A4B6-2E261E216582}"/>
              </a:ext>
            </a:extLst>
          </p:cNvPr>
          <p:cNvSpPr>
            <a:spLocks noGrp="1"/>
          </p:cNvSpPr>
          <p:nvPr>
            <p:ph idx="1"/>
          </p:nvPr>
        </p:nvSpPr>
        <p:spPr>
          <a:xfrm>
            <a:off x="645460" y="1782574"/>
            <a:ext cx="5598459" cy="4351338"/>
          </a:xfrm>
        </p:spPr>
        <p:txBody>
          <a:bodyPr/>
          <a:lstStyle/>
          <a:p>
            <a:pPr marL="0" indent="0" algn="just">
              <a:buNone/>
            </a:pPr>
            <a:r>
              <a:rPr lang="es-EC" sz="1800" b="1" dirty="0">
                <a:solidFill>
                  <a:srgbClr val="FF0000"/>
                </a:solidFill>
                <a:effectLst/>
                <a:latin typeface="Times New Roman" panose="02020603050405020304" pitchFamily="18" charset="0"/>
                <a:ea typeface="Times New Roman" panose="02020603050405020304" pitchFamily="18" charset="0"/>
              </a:rPr>
              <a:t>Ventajas de un disco solido</a:t>
            </a:r>
            <a:endParaRPr lang="es-EC" sz="1800" dirty="0">
              <a:solidFill>
                <a:srgbClr val="FF0000"/>
              </a:solidFill>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Durabilidad y fiabilidad de un disco SSD.</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Los discos SSD son más rápidos que los discos duros.</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Consumo energético eficiente.</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Menos peso, nada de ruido.</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Tamaños/factores de forma más práctico.</a:t>
            </a:r>
            <a:endParaRPr lang="es-EC" sz="1800" dirty="0">
              <a:effectLst/>
              <a:latin typeface="Times New Roman" panose="02020603050405020304" pitchFamily="18" charset="0"/>
              <a:ea typeface="Times New Roman" panose="02020603050405020304" pitchFamily="18" charset="0"/>
            </a:endParaRPr>
          </a:p>
          <a:p>
            <a:endParaRPr lang="es-EC" dirty="0"/>
          </a:p>
        </p:txBody>
      </p:sp>
      <p:sp>
        <p:nvSpPr>
          <p:cNvPr id="5" name="CuadroTexto 4">
            <a:extLst>
              <a:ext uri="{FF2B5EF4-FFF2-40B4-BE49-F238E27FC236}">
                <a16:creationId xmlns:a16="http://schemas.microsoft.com/office/drawing/2014/main" id="{AE812569-20D9-491F-85B4-ACA1914F91B1}"/>
              </a:ext>
            </a:extLst>
          </p:cNvPr>
          <p:cNvSpPr txBox="1"/>
          <p:nvPr/>
        </p:nvSpPr>
        <p:spPr>
          <a:xfrm>
            <a:off x="6624918" y="1782574"/>
            <a:ext cx="4805083" cy="2262158"/>
          </a:xfrm>
          <a:prstGeom prst="rect">
            <a:avLst/>
          </a:prstGeom>
          <a:noFill/>
        </p:spPr>
        <p:txBody>
          <a:bodyPr wrap="square">
            <a:spAutoFit/>
          </a:bodyPr>
          <a:lstStyle/>
          <a:p>
            <a:pPr>
              <a:spcAft>
                <a:spcPts val="300"/>
              </a:spcAft>
            </a:pPr>
            <a:r>
              <a:rPr lang="es-EC" sz="1800" b="1" dirty="0">
                <a:solidFill>
                  <a:srgbClr val="FF0000"/>
                </a:solidFill>
                <a:effectLst/>
                <a:latin typeface="Times New Roman" panose="02020603050405020304" pitchFamily="18" charset="0"/>
                <a:ea typeface="Times New Roman" panose="02020603050405020304" pitchFamily="18" charset="0"/>
              </a:rPr>
              <a:t>Ventajas de un disco magnético</a:t>
            </a:r>
            <a:endParaRPr lang="es-EC" sz="2000" b="1" dirty="0">
              <a:solidFill>
                <a:srgbClr val="FF0000"/>
              </a:solidFill>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Una alta velocidad de lectura.</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Una alta velocidad de escritura.</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Un alto acceso rápido a la información.</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Diez veces más rápidos que los discos HDD.</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Mejor peso y menor tamaño.</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Menor tiempo de resolución de fallos.</a:t>
            </a:r>
            <a:endParaRPr lang="es-EC"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365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DA906-689B-48AC-B32B-A7F719D37C70}"/>
              </a:ext>
            </a:extLst>
          </p:cNvPr>
          <p:cNvSpPr>
            <a:spLocks noGrp="1"/>
          </p:cNvSpPr>
          <p:nvPr>
            <p:ph type="title"/>
          </p:nvPr>
        </p:nvSpPr>
        <p:spPr>
          <a:xfrm>
            <a:off x="372035" y="347196"/>
            <a:ext cx="6324600" cy="1325563"/>
          </a:xfrm>
        </p:spPr>
        <p:txBody>
          <a:bodyPr/>
          <a:lstStyle/>
          <a:p>
            <a:r>
              <a:rPr lang="es-EC" sz="4400" b="1" i="0" dirty="0">
                <a:solidFill>
                  <a:srgbClr val="FF0000"/>
                </a:solidFill>
                <a:effectLst/>
                <a:latin typeface="Times New Roman" panose="02020603050405020304" pitchFamily="18" charset="0"/>
                <a:ea typeface="Calibri" panose="020F0502020204030204" pitchFamily="34" charset="0"/>
              </a:rPr>
              <a:t>Los discos duros externos</a:t>
            </a:r>
            <a:br>
              <a:rPr lang="es-EC" sz="4400" dirty="0">
                <a:effectLst/>
                <a:latin typeface="Calibri" panose="020F0502020204030204" pitchFamily="34" charset="0"/>
                <a:ea typeface="Calibri" panose="020F0502020204030204" pitchFamily="34" charset="0"/>
              </a:rPr>
            </a:br>
            <a:endParaRPr lang="es-EC" dirty="0"/>
          </a:p>
        </p:txBody>
      </p:sp>
      <p:sp>
        <p:nvSpPr>
          <p:cNvPr id="3" name="Marcador de contenido 2">
            <a:extLst>
              <a:ext uri="{FF2B5EF4-FFF2-40B4-BE49-F238E27FC236}">
                <a16:creationId xmlns:a16="http://schemas.microsoft.com/office/drawing/2014/main" id="{929DEC65-6A2E-4A50-B864-4EB8EDE94F56}"/>
              </a:ext>
            </a:extLst>
          </p:cNvPr>
          <p:cNvSpPr>
            <a:spLocks noGrp="1"/>
          </p:cNvSpPr>
          <p:nvPr>
            <p:ph idx="1"/>
          </p:nvPr>
        </p:nvSpPr>
        <p:spPr>
          <a:xfrm>
            <a:off x="372035" y="1377390"/>
            <a:ext cx="6324600" cy="4978586"/>
          </a:xfrm>
        </p:spPr>
        <p:txBody>
          <a:bodyPr>
            <a:normAutofit lnSpcReduction="10000"/>
          </a:bodyPr>
          <a:lstStyle/>
          <a:p>
            <a:pPr marL="0" indent="0">
              <a:lnSpc>
                <a:spcPct val="115000"/>
              </a:lnSpc>
              <a:spcAft>
                <a:spcPts val="1000"/>
              </a:spcAft>
              <a:buNone/>
              <a:tabLst>
                <a:tab pos="2133600" algn="l"/>
              </a:tabLst>
            </a:pPr>
            <a:r>
              <a:rPr lang="es-EC" sz="1900" i="0" dirty="0">
                <a:solidFill>
                  <a:srgbClr val="000000"/>
                </a:solidFill>
                <a:effectLst/>
                <a:latin typeface="Times New Roman" panose="02020603050405020304" pitchFamily="18" charset="0"/>
                <a:ea typeface="Calibri" panose="020F0502020204030204" pitchFamily="34" charset="0"/>
              </a:rPr>
              <a:t>Un tipo de dispositivo que se puede usar como memoria externa es un disco externo. La mayoría de ellos se conecta a la computadora por medio de un puerto USB. Va a ser automáticamente detectado por el sistema y se lo puede usar inmediatamente para almacenar datos.</a:t>
            </a:r>
          </a:p>
          <a:p>
            <a:pPr marL="0" indent="0">
              <a:lnSpc>
                <a:spcPct val="115000"/>
              </a:lnSpc>
              <a:spcAft>
                <a:spcPts val="1000"/>
              </a:spcAft>
              <a:buNone/>
              <a:tabLst>
                <a:tab pos="2133600" algn="l"/>
              </a:tabLst>
            </a:pPr>
            <a:r>
              <a:rPr lang="es-ES" sz="1900" i="0" dirty="0">
                <a:effectLst/>
                <a:latin typeface="Times New Roman" panose="02020603050405020304" pitchFamily="18" charset="0"/>
                <a:cs typeface="Times New Roman" panose="02020603050405020304" pitchFamily="18" charset="0"/>
              </a:rPr>
              <a:t>Cuando hablamos de disco duro externo, estamos haciendo referencia a un disco duro (HDD o </a:t>
            </a:r>
            <a:r>
              <a:rPr lang="es-ES" sz="1900" dirty="0">
                <a:latin typeface="Times New Roman" panose="02020603050405020304" pitchFamily="18" charset="0"/>
                <a:cs typeface="Times New Roman" panose="02020603050405020304" pitchFamily="18" charset="0"/>
              </a:rPr>
              <a:t>SSD externo</a:t>
            </a:r>
            <a:r>
              <a:rPr lang="es-ES" sz="1900" i="0" dirty="0">
                <a:effectLst/>
                <a:latin typeface="Times New Roman" panose="02020603050405020304" pitchFamily="18" charset="0"/>
                <a:cs typeface="Times New Roman" panose="02020603050405020304" pitchFamily="18" charset="0"/>
              </a:rPr>
              <a:t>) conectado a nuestro equipo desde fuera por medios externos, normalmente mediante USB. Estos dispositivos de almacenamiento se utilizan como un disco interno tradicional, en el que almacenar información de nuestros equipos. Esta definición también incluye a las unidades de estado sólido (o SSD), pero el término “disco externo” se usa vulgarmente sin distinción entre ambos.</a:t>
            </a:r>
            <a:endParaRPr lang="es-EC"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EC" dirty="0"/>
          </a:p>
        </p:txBody>
      </p:sp>
      <p:pic>
        <p:nvPicPr>
          <p:cNvPr id="5" name="Imagen 4">
            <a:extLst>
              <a:ext uri="{FF2B5EF4-FFF2-40B4-BE49-F238E27FC236}">
                <a16:creationId xmlns:a16="http://schemas.microsoft.com/office/drawing/2014/main" id="{531E342B-BD3C-4380-88BA-DA9417A24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635" y="1733153"/>
            <a:ext cx="5329806" cy="3391694"/>
          </a:xfrm>
          <a:prstGeom prst="rect">
            <a:avLst/>
          </a:prstGeom>
        </p:spPr>
      </p:pic>
    </p:spTree>
    <p:extLst>
      <p:ext uri="{BB962C8B-B14F-4D97-AF65-F5344CB8AC3E}">
        <p14:creationId xmlns:p14="http://schemas.microsoft.com/office/powerpoint/2010/main" val="378315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39F2-0947-4926-ACAB-08A290FDFFE6}"/>
              </a:ext>
            </a:extLst>
          </p:cNvPr>
          <p:cNvSpPr>
            <a:spLocks noGrp="1"/>
          </p:cNvSpPr>
          <p:nvPr>
            <p:ph type="title"/>
          </p:nvPr>
        </p:nvSpPr>
        <p:spPr>
          <a:xfrm>
            <a:off x="3413311" y="-181536"/>
            <a:ext cx="5365377" cy="1325563"/>
          </a:xfrm>
        </p:spPr>
        <p:txBody>
          <a:bodyPr>
            <a:normAutofit/>
          </a:bodyPr>
          <a:lstStyle/>
          <a:p>
            <a:r>
              <a:rPr lang="es-EC"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MEMORIAS</a:t>
            </a:r>
            <a:endParaRPr lang="es-EC" sz="8800"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038918D8-62E6-4BD7-9E9B-2A4B3874A3D8}"/>
              </a:ext>
            </a:extLst>
          </p:cNvPr>
          <p:cNvSpPr>
            <a:spLocks noGrp="1"/>
          </p:cNvSpPr>
          <p:nvPr>
            <p:ph idx="1"/>
          </p:nvPr>
        </p:nvSpPr>
        <p:spPr>
          <a:xfrm>
            <a:off x="721659" y="1089957"/>
            <a:ext cx="10905565" cy="4351338"/>
          </a:xfrm>
        </p:spPr>
        <p:txBody>
          <a:bodyPr>
            <a:normAutofit/>
          </a:bodyPr>
          <a:lstStyle/>
          <a:p>
            <a:pPr marL="0" indent="0">
              <a:buNone/>
            </a:pPr>
            <a:r>
              <a:rPr lang="es-EC" sz="2000" b="1" dirty="0">
                <a:solidFill>
                  <a:srgbClr val="202020"/>
                </a:solidFill>
                <a:effectLst/>
                <a:latin typeface="Times New Roman" panose="02020603050405020304" pitchFamily="18" charset="0"/>
                <a:ea typeface="Times New Roman" panose="02020603050405020304" pitchFamily="18" charset="0"/>
              </a:rPr>
              <a:t>Estas no son más que dispositivos que retienen y logran memorizar durante un periodo de tiempo cualquier tipo de información que el usuario necesite resguardar. Por ejemplo, las computadoras actuales guardan conocimiento del software para poder funcionar adecuadamente, además de las aplicaciones y documentos que poseen.</a:t>
            </a:r>
          </a:p>
          <a:p>
            <a:pPr marL="0" indent="0">
              <a:buNone/>
            </a:pPr>
            <a:r>
              <a:rPr lang="es-EC" sz="1800" b="1" dirty="0">
                <a:solidFill>
                  <a:srgbClr val="202020"/>
                </a:solidFill>
                <a:effectLst/>
                <a:latin typeface="Times New Roman" panose="02020603050405020304" pitchFamily="18" charset="0"/>
                <a:ea typeface="Times New Roman" panose="02020603050405020304" pitchFamily="18" charset="0"/>
              </a:rPr>
              <a:t>Las memorias son un gran dispositivo que permiten no solo almacenar la información, sino que esta se puede transportar a diferentes lugares con el objetivo de ser reproducida cuando sea necesario.</a:t>
            </a:r>
            <a:endParaRPr lang="es-EC" sz="1800" b="1" dirty="0">
              <a:effectLst/>
              <a:latin typeface="Times New Roman" panose="02020603050405020304" pitchFamily="18" charset="0"/>
              <a:ea typeface="Times New Roman" panose="02020603050405020304" pitchFamily="18" charset="0"/>
            </a:endParaRPr>
          </a:p>
          <a:p>
            <a:endParaRPr lang="es-EC" sz="2000" b="1"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1CEF57DE-55A0-4C2E-9DBE-BC7B66FD3920}"/>
              </a:ext>
            </a:extLst>
          </p:cNvPr>
          <p:cNvPicPr/>
          <p:nvPr/>
        </p:nvPicPr>
        <p:blipFill rotWithShape="1">
          <a:blip r:embed="rId2">
            <a:extLst>
              <a:ext uri="{28A0092B-C50C-407E-A947-70E740481C1C}">
                <a14:useLocalDpi xmlns:a14="http://schemas.microsoft.com/office/drawing/2010/main" val="0"/>
              </a:ext>
            </a:extLst>
          </a:blip>
          <a:srcRect l="18627" t="28596" r="43978" b="21237"/>
          <a:stretch/>
        </p:blipFill>
        <p:spPr bwMode="auto">
          <a:xfrm>
            <a:off x="3413311" y="3019275"/>
            <a:ext cx="4630999" cy="35070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2807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D24AD-731C-4978-9B8F-261A30471193}"/>
              </a:ext>
            </a:extLst>
          </p:cNvPr>
          <p:cNvSpPr>
            <a:spLocks noGrp="1"/>
          </p:cNvSpPr>
          <p:nvPr>
            <p:ph type="title"/>
          </p:nvPr>
        </p:nvSpPr>
        <p:spPr/>
        <p:txBody>
          <a:bodyPr/>
          <a:lstStyle/>
          <a:p>
            <a:r>
              <a:rPr lang="es-EC" sz="4400" b="1" spc="-30" dirty="0">
                <a:solidFill>
                  <a:srgbClr val="FF0000"/>
                </a:solidFill>
                <a:effectLst/>
                <a:latin typeface="Times New Roman" panose="02020603050405020304" pitchFamily="18" charset="0"/>
                <a:ea typeface="Calibri" panose="020F0502020204030204" pitchFamily="34" charset="0"/>
              </a:rPr>
              <a:t>Tipos de RAID</a:t>
            </a:r>
            <a:endParaRPr lang="es-EC" dirty="0">
              <a:solidFill>
                <a:srgbClr val="FF0000"/>
              </a:solidFill>
            </a:endParaRPr>
          </a:p>
        </p:txBody>
      </p:sp>
      <p:sp>
        <p:nvSpPr>
          <p:cNvPr id="3" name="Marcador de contenido 2">
            <a:extLst>
              <a:ext uri="{FF2B5EF4-FFF2-40B4-BE49-F238E27FC236}">
                <a16:creationId xmlns:a16="http://schemas.microsoft.com/office/drawing/2014/main" id="{F372F04E-55D4-4971-8706-1F841C87D445}"/>
              </a:ext>
            </a:extLst>
          </p:cNvPr>
          <p:cNvSpPr>
            <a:spLocks noGrp="1"/>
          </p:cNvSpPr>
          <p:nvPr>
            <p:ph idx="1"/>
          </p:nvPr>
        </p:nvSpPr>
        <p:spPr/>
        <p:txBody>
          <a:bodyPr/>
          <a:lstStyle/>
          <a:p>
            <a:pPr marL="0" indent="0" algn="l">
              <a:spcBef>
                <a:spcPts val="1500"/>
              </a:spcBef>
              <a:spcAft>
                <a:spcPts val="1500"/>
              </a:spcAft>
              <a:buNone/>
            </a:pPr>
            <a:r>
              <a:rPr lang="es-EC" sz="1800" spc="-15" dirty="0">
                <a:effectLst/>
                <a:latin typeface="Times New Roman" panose="02020603050405020304" pitchFamily="18" charset="0"/>
                <a:ea typeface="Times New Roman" panose="02020603050405020304" pitchFamily="18" charset="0"/>
              </a:rPr>
              <a:t>Actualmente existen muchos tipos de configuraciones de este tipo. Las más típicas y soportadas por cualquier controladora de placa base del mercado son las RAID 0, 1 y 5. Pero, existen muchos otros tipos de configuraciones que vienen a «solucionar» diferentes problemas. Vamos a ver estas configuraciones típicas y también otras configuraciones atípicas pero que pueden ser interesantes.</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4" name="Marcador de contenido 4">
            <a:extLst>
              <a:ext uri="{FF2B5EF4-FFF2-40B4-BE49-F238E27FC236}">
                <a16:creationId xmlns:a16="http://schemas.microsoft.com/office/drawing/2014/main" id="{C88D59FB-C5D1-4CE0-86BA-2E24ABB94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153" y="2993512"/>
            <a:ext cx="7424176" cy="3712088"/>
          </a:xfrm>
          <a:prstGeom prst="rect">
            <a:avLst/>
          </a:prstGeom>
        </p:spPr>
      </p:pic>
    </p:spTree>
    <p:extLst>
      <p:ext uri="{BB962C8B-B14F-4D97-AF65-F5344CB8AC3E}">
        <p14:creationId xmlns:p14="http://schemas.microsoft.com/office/powerpoint/2010/main" val="194589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42253-C38E-4078-AE6C-056ABA6AF455}"/>
              </a:ext>
            </a:extLst>
          </p:cNvPr>
          <p:cNvSpPr>
            <a:spLocks noGrp="1"/>
          </p:cNvSpPr>
          <p:nvPr>
            <p:ph type="title"/>
          </p:nvPr>
        </p:nvSpPr>
        <p:spPr>
          <a:xfrm>
            <a:off x="1134035" y="896190"/>
            <a:ext cx="1232648" cy="1144588"/>
          </a:xfrm>
        </p:spPr>
        <p:txBody>
          <a:bodyPr>
            <a:normAutofit/>
          </a:bodyPr>
          <a:lstStyle/>
          <a:p>
            <a:r>
              <a:rPr lang="es-EC" sz="2400" b="1" spc="-15" dirty="0">
                <a:solidFill>
                  <a:srgbClr val="FF0000"/>
                </a:solidFill>
                <a:effectLst/>
                <a:latin typeface="Times New Roman" panose="02020603050405020304" pitchFamily="18" charset="0"/>
              </a:rPr>
              <a:t>RAID 0</a:t>
            </a:r>
            <a:endParaRPr lang="es-EC" sz="5400" dirty="0">
              <a:solidFill>
                <a:srgbClr val="FF0000"/>
              </a:solidFill>
            </a:endParaRPr>
          </a:p>
        </p:txBody>
      </p:sp>
      <p:sp>
        <p:nvSpPr>
          <p:cNvPr id="3" name="Marcador de contenido 2">
            <a:extLst>
              <a:ext uri="{FF2B5EF4-FFF2-40B4-BE49-F238E27FC236}">
                <a16:creationId xmlns:a16="http://schemas.microsoft.com/office/drawing/2014/main" id="{A7FEFD05-6E71-4059-925D-1670949227B9}"/>
              </a:ext>
            </a:extLst>
          </p:cNvPr>
          <p:cNvSpPr>
            <a:spLocks noGrp="1"/>
          </p:cNvSpPr>
          <p:nvPr>
            <p:ph idx="1"/>
          </p:nvPr>
        </p:nvSpPr>
        <p:spPr>
          <a:xfrm>
            <a:off x="367554" y="1825625"/>
            <a:ext cx="4796118" cy="4351338"/>
          </a:xfrm>
        </p:spPr>
        <p:txBody>
          <a:bodyPr/>
          <a:lstStyle/>
          <a:p>
            <a:pPr marL="0" indent="0">
              <a:buNone/>
            </a:pPr>
            <a:r>
              <a:rPr lang="es-EC" sz="1800" spc="-15" dirty="0">
                <a:solidFill>
                  <a:srgbClr val="333333"/>
                </a:solidFill>
                <a:effectLst/>
                <a:latin typeface="Times New Roman" panose="02020603050405020304" pitchFamily="18" charset="0"/>
                <a:ea typeface="Times New Roman" panose="02020603050405020304" pitchFamily="18" charset="0"/>
              </a:rPr>
              <a:t>Es un tipo de</a:t>
            </a:r>
            <a:r>
              <a:rPr lang="es-EC" sz="1800" b="1" spc="-15" dirty="0">
                <a:solidFill>
                  <a:srgbClr val="333333"/>
                </a:solidFill>
                <a:effectLst/>
                <a:latin typeface="Times New Roman" panose="02020603050405020304" pitchFamily="18" charset="0"/>
                <a:ea typeface="Times New Roman" panose="02020603050405020304" pitchFamily="18" charset="0"/>
              </a:rPr>
              <a:t> </a:t>
            </a:r>
            <a:r>
              <a:rPr lang="es-EC" sz="1800" b="0" spc="-15" dirty="0">
                <a:solidFill>
                  <a:srgbClr val="333333"/>
                </a:solidFill>
                <a:effectLst/>
                <a:latin typeface="Times New Roman" panose="02020603050405020304" pitchFamily="18" charset="0"/>
                <a:ea typeface="Times New Roman" panose="02020603050405020304" pitchFamily="18" charset="0"/>
              </a:rPr>
              <a:t>configuración stipping</a:t>
            </a:r>
            <a:r>
              <a:rPr lang="es-EC" sz="1800" spc="-15" dirty="0">
                <a:solidFill>
                  <a:srgbClr val="333333"/>
                </a:solidFill>
                <a:effectLst/>
                <a:latin typeface="Times New Roman" panose="02020603050405020304" pitchFamily="18" charset="0"/>
                <a:ea typeface="Times New Roman" panose="02020603050405020304" pitchFamily="18" charset="0"/>
              </a:rPr>
              <a:t>, por lo que no ofrece redundancia de datos. Para este tipo de configuración se requieren </a:t>
            </a:r>
            <a:r>
              <a:rPr lang="es-EC" sz="1800" b="0" spc="-15" dirty="0">
                <a:solidFill>
                  <a:srgbClr val="333333"/>
                </a:solidFill>
                <a:effectLst/>
                <a:latin typeface="Times New Roman" panose="02020603050405020304" pitchFamily="18" charset="0"/>
                <a:ea typeface="Times New Roman" panose="02020603050405020304" pitchFamily="18" charset="0"/>
              </a:rPr>
              <a:t>al menos dos unidades</a:t>
            </a:r>
            <a:r>
              <a:rPr lang="es-EC" sz="1800" spc="-15" dirty="0">
                <a:solidFill>
                  <a:srgbClr val="333333"/>
                </a:solidFill>
                <a:effectLst/>
                <a:latin typeface="Times New Roman" panose="02020603050405020304" pitchFamily="18" charset="0"/>
                <a:ea typeface="Times New Roman" panose="02020603050405020304" pitchFamily="18" charset="0"/>
              </a:rPr>
              <a:t> de almacenamiento y el número máximo viene determinado por la controladora. </a:t>
            </a:r>
            <a:r>
              <a:rPr lang="es-EC" sz="1800" b="0" spc="-15" dirty="0">
                <a:solidFill>
                  <a:srgbClr val="333333"/>
                </a:solidFill>
                <a:effectLst/>
                <a:latin typeface="Times New Roman" panose="02020603050405020304" pitchFamily="18" charset="0"/>
                <a:ea typeface="Times New Roman" panose="02020603050405020304" pitchFamily="18" charset="0"/>
              </a:rPr>
              <a:t>Windows</a:t>
            </a:r>
            <a:r>
              <a:rPr lang="es-EC" sz="1800" spc="-15" dirty="0">
                <a:solidFill>
                  <a:srgbClr val="333333"/>
                </a:solidFill>
                <a:effectLst/>
                <a:latin typeface="Times New Roman" panose="02020603050405020304" pitchFamily="18" charset="0"/>
                <a:ea typeface="Times New Roman" panose="02020603050405020304" pitchFamily="18" charset="0"/>
              </a:rPr>
              <a:t> y cualquiera sistema operativo</a:t>
            </a:r>
            <a:r>
              <a:rPr lang="es-EC" sz="1800" b="1" spc="-15" dirty="0">
                <a:solidFill>
                  <a:srgbClr val="333333"/>
                </a:solidFill>
                <a:effectLst/>
                <a:latin typeface="Times New Roman" panose="02020603050405020304" pitchFamily="18" charset="0"/>
                <a:ea typeface="Times New Roman" panose="02020603050405020304" pitchFamily="18" charset="0"/>
              </a:rPr>
              <a:t> </a:t>
            </a:r>
            <a:r>
              <a:rPr lang="es-EC" sz="1800" b="0" spc="-15" dirty="0">
                <a:solidFill>
                  <a:srgbClr val="333333"/>
                </a:solidFill>
                <a:effectLst/>
                <a:latin typeface="Times New Roman" panose="02020603050405020304" pitchFamily="18" charset="0"/>
                <a:ea typeface="Times New Roman" panose="02020603050405020304" pitchFamily="18" charset="0"/>
              </a:rPr>
              <a:t>vera</a:t>
            </a:r>
            <a:r>
              <a:rPr lang="es-EC" sz="1800" spc="-15" dirty="0">
                <a:solidFill>
                  <a:srgbClr val="333333"/>
                </a:solidFill>
                <a:effectLst/>
                <a:latin typeface="Times New Roman" panose="02020603050405020304" pitchFamily="18" charset="0"/>
                <a:ea typeface="Times New Roman" panose="02020603050405020304" pitchFamily="18" charset="0"/>
              </a:rPr>
              <a:t> esta configuración cómo si fuera un </a:t>
            </a:r>
            <a:r>
              <a:rPr lang="es-EC" sz="1800" b="0" spc="-15" dirty="0">
                <a:solidFill>
                  <a:srgbClr val="333333"/>
                </a:solidFill>
                <a:effectLst/>
                <a:latin typeface="Times New Roman" panose="02020603050405020304" pitchFamily="18" charset="0"/>
                <a:ea typeface="Times New Roman" panose="02020603050405020304" pitchFamily="18" charset="0"/>
              </a:rPr>
              <a:t>único disco duro</a:t>
            </a:r>
            <a:r>
              <a:rPr lang="es-EC" sz="1800" spc="-15" dirty="0">
                <a:solidFill>
                  <a:srgbClr val="333333"/>
                </a:solidFill>
                <a:effectLst/>
                <a:latin typeface="Times New Roman" panose="02020603050405020304" pitchFamily="18" charset="0"/>
                <a:ea typeface="Times New Roman" panose="02020603050405020304" pitchFamily="18" charset="0"/>
              </a:rPr>
              <a:t>, sin importar de la cantidad de unidades instaladas.</a:t>
            </a:r>
            <a:endParaRPr lang="es-EC" sz="1800" dirty="0">
              <a:effectLst/>
              <a:latin typeface="Times New Roman" panose="02020603050405020304" pitchFamily="18" charset="0"/>
              <a:ea typeface="Times New Roman" panose="02020603050405020304" pitchFamily="18" charset="0"/>
            </a:endParaRPr>
          </a:p>
          <a:p>
            <a:pPr marL="0" indent="0">
              <a:buNone/>
            </a:pPr>
            <a:endParaRPr lang="es-EC" dirty="0"/>
          </a:p>
        </p:txBody>
      </p:sp>
      <p:pic>
        <p:nvPicPr>
          <p:cNvPr id="4" name="Imagen 3" descr="RAID0 de discos duros">
            <a:extLst>
              <a:ext uri="{FF2B5EF4-FFF2-40B4-BE49-F238E27FC236}">
                <a16:creationId xmlns:a16="http://schemas.microsoft.com/office/drawing/2014/main" id="{0B0ED3E8-EE58-452D-BE57-EDDE400B7E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33489"/>
            <a:ext cx="2095500" cy="2720340"/>
          </a:xfrm>
          <a:prstGeom prst="rect">
            <a:avLst/>
          </a:prstGeom>
          <a:noFill/>
          <a:ln>
            <a:noFill/>
          </a:ln>
        </p:spPr>
      </p:pic>
      <p:sp>
        <p:nvSpPr>
          <p:cNvPr id="5" name="Título 1">
            <a:extLst>
              <a:ext uri="{FF2B5EF4-FFF2-40B4-BE49-F238E27FC236}">
                <a16:creationId xmlns:a16="http://schemas.microsoft.com/office/drawing/2014/main" id="{AD620A8C-1D0D-41F4-8905-34D42AB2CE4E}"/>
              </a:ext>
            </a:extLst>
          </p:cNvPr>
          <p:cNvSpPr txBox="1">
            <a:spLocks/>
          </p:cNvSpPr>
          <p:nvPr/>
        </p:nvSpPr>
        <p:spPr>
          <a:xfrm>
            <a:off x="9336741" y="788614"/>
            <a:ext cx="1232648" cy="1144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sz="2400" b="1" spc="-15" dirty="0">
                <a:solidFill>
                  <a:srgbClr val="FF0000"/>
                </a:solidFill>
                <a:latin typeface="Times New Roman" panose="02020603050405020304" pitchFamily="18" charset="0"/>
              </a:rPr>
              <a:t>RAID 1</a:t>
            </a:r>
            <a:endParaRPr lang="es-EC" sz="5400" dirty="0">
              <a:solidFill>
                <a:srgbClr val="FF0000"/>
              </a:solidFill>
            </a:endParaRPr>
          </a:p>
        </p:txBody>
      </p:sp>
      <p:sp>
        <p:nvSpPr>
          <p:cNvPr id="7" name="CuadroTexto 6">
            <a:extLst>
              <a:ext uri="{FF2B5EF4-FFF2-40B4-BE49-F238E27FC236}">
                <a16:creationId xmlns:a16="http://schemas.microsoft.com/office/drawing/2014/main" id="{91736FF9-859B-41BF-BA2F-1CF32054FA1A}"/>
              </a:ext>
            </a:extLst>
          </p:cNvPr>
          <p:cNvSpPr txBox="1"/>
          <p:nvPr/>
        </p:nvSpPr>
        <p:spPr>
          <a:xfrm>
            <a:off x="7028329" y="1825625"/>
            <a:ext cx="4997823" cy="2031325"/>
          </a:xfrm>
          <a:prstGeom prst="rect">
            <a:avLst/>
          </a:prstGeom>
          <a:noFill/>
        </p:spPr>
        <p:txBody>
          <a:bodyPr wrap="square">
            <a:spAutoFit/>
          </a:bodyPr>
          <a:lstStyle/>
          <a:p>
            <a:pPr marL="0" indent="0" algn="l">
              <a:spcBef>
                <a:spcPts val="1500"/>
              </a:spcBef>
              <a:spcAft>
                <a:spcPts val="1500"/>
              </a:spcAft>
              <a:buNone/>
            </a:pPr>
            <a:r>
              <a:rPr lang="es-EC" sz="1800" spc="-15" dirty="0">
                <a:solidFill>
                  <a:srgbClr val="333333"/>
                </a:solidFill>
                <a:effectLst/>
                <a:latin typeface="Times New Roman" panose="02020603050405020304" pitchFamily="18" charset="0"/>
                <a:ea typeface="Times New Roman" panose="02020603050405020304" pitchFamily="18" charset="0"/>
              </a:rPr>
              <a:t>Pasamos a la primera configuración de tipo mirroring o de espejo. Este tipo de configuración busca realizar una copia de seguridad de los datos almacenados. La información se escribe de manera simultáneamente en los discos duros de manera simultánea. Se requiere de al menos dos unidades y el límite está determinado por la controladora.</a:t>
            </a:r>
            <a:endParaRPr lang="es-EC" sz="1800" dirty="0">
              <a:effectLst/>
              <a:latin typeface="Times New Roman" panose="02020603050405020304" pitchFamily="18" charset="0"/>
              <a:ea typeface="Times New Roman" panose="02020603050405020304" pitchFamily="18" charset="0"/>
            </a:endParaRPr>
          </a:p>
        </p:txBody>
      </p:sp>
      <p:pic>
        <p:nvPicPr>
          <p:cNvPr id="8" name="Imagen 7" descr="Diagrama RAID1">
            <a:extLst>
              <a:ext uri="{FF2B5EF4-FFF2-40B4-BE49-F238E27FC236}">
                <a16:creationId xmlns:a16="http://schemas.microsoft.com/office/drawing/2014/main" id="{847703E0-4D7D-48E9-9568-EC5466846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5196" y="3909060"/>
            <a:ext cx="2271395" cy="2948940"/>
          </a:xfrm>
          <a:prstGeom prst="rect">
            <a:avLst/>
          </a:prstGeom>
          <a:noFill/>
          <a:ln>
            <a:noFill/>
          </a:ln>
        </p:spPr>
      </p:pic>
    </p:spTree>
    <p:extLst>
      <p:ext uri="{BB962C8B-B14F-4D97-AF65-F5344CB8AC3E}">
        <p14:creationId xmlns:p14="http://schemas.microsoft.com/office/powerpoint/2010/main" val="8240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BF50A-872E-4843-ABA7-F5D4BA641A81}"/>
              </a:ext>
            </a:extLst>
          </p:cNvPr>
          <p:cNvSpPr>
            <a:spLocks noGrp="1"/>
          </p:cNvSpPr>
          <p:nvPr>
            <p:ph type="title"/>
          </p:nvPr>
        </p:nvSpPr>
        <p:spPr>
          <a:xfrm>
            <a:off x="739588" y="-92075"/>
            <a:ext cx="3169024" cy="1325563"/>
          </a:xfrm>
        </p:spPr>
        <p:txBody>
          <a:bodyPr/>
          <a:lstStyle/>
          <a:p>
            <a:r>
              <a:rPr lang="es-EC" sz="4400" b="1" spc="-15" dirty="0">
                <a:solidFill>
                  <a:srgbClr val="FF0000"/>
                </a:solidFill>
                <a:effectLst/>
                <a:latin typeface="Times New Roman" panose="02020603050405020304" pitchFamily="18" charset="0"/>
                <a:ea typeface="Calibri" panose="020F0502020204030204" pitchFamily="34" charset="0"/>
              </a:rPr>
              <a:t>RAID 1+0</a:t>
            </a:r>
            <a:endParaRPr lang="es-EC" dirty="0">
              <a:solidFill>
                <a:srgbClr val="FF0000"/>
              </a:solidFill>
            </a:endParaRPr>
          </a:p>
        </p:txBody>
      </p:sp>
      <p:sp>
        <p:nvSpPr>
          <p:cNvPr id="3" name="Marcador de contenido 2">
            <a:extLst>
              <a:ext uri="{FF2B5EF4-FFF2-40B4-BE49-F238E27FC236}">
                <a16:creationId xmlns:a16="http://schemas.microsoft.com/office/drawing/2014/main" id="{B1D95D36-85B9-4C36-89F6-0F77937ECBB0}"/>
              </a:ext>
            </a:extLst>
          </p:cNvPr>
          <p:cNvSpPr>
            <a:spLocks noGrp="1"/>
          </p:cNvSpPr>
          <p:nvPr>
            <p:ph idx="1"/>
          </p:nvPr>
        </p:nvSpPr>
        <p:spPr>
          <a:xfrm>
            <a:off x="71718" y="1233488"/>
            <a:ext cx="5593976" cy="4351338"/>
          </a:xfrm>
        </p:spPr>
        <p:txBody>
          <a:bodyPr/>
          <a:lstStyle/>
          <a:p>
            <a:pPr marL="0" indent="0" algn="l">
              <a:spcBef>
                <a:spcPts val="1500"/>
              </a:spcBef>
              <a:spcAft>
                <a:spcPts val="1500"/>
              </a:spcAft>
              <a:buNone/>
            </a:pPr>
            <a:r>
              <a:rPr lang="es-EC" sz="1600" spc="-15" dirty="0">
                <a:solidFill>
                  <a:srgbClr val="333333"/>
                </a:solidFill>
                <a:effectLst/>
                <a:latin typeface="Times New Roman" panose="02020603050405020304" pitchFamily="18" charset="0"/>
                <a:ea typeface="Times New Roman" panose="02020603050405020304" pitchFamily="18" charset="0"/>
              </a:rPr>
              <a:t>Hay otros tipos de RAID, pero casi todos son una combinación de los anteriores. Por ejemplo, un sistema RAID 1+0 consiste en hacer primero dos RAID 1 y luego un RAID 0 entre ellos, teniendo así en total 4 discos duros con 2 discos de tolerancia a fallos (uno por cada RAID 1), y en RAID 0 para una mayor velocidad. Obviamente estamos hablando de mínimos, ya que en realidad puedes utilizar un mayor número de discos para tener más capacidad y una mayor tolerancia a fallos, pero en este caso el coste de unidades es doble, es decir, si por ejemplo tienes un RAID de 4 discos, necesitarás añadir en total 4 más para este RAID 1+0.</a:t>
            </a:r>
            <a:endParaRPr lang="es-EC" sz="1600" dirty="0">
              <a:effectLst/>
              <a:latin typeface="Times New Roman" panose="02020603050405020304" pitchFamily="18" charset="0"/>
              <a:ea typeface="Times New Roman" panose="02020603050405020304" pitchFamily="18" charset="0"/>
            </a:endParaRPr>
          </a:p>
          <a:p>
            <a:endParaRPr lang="es-EC" dirty="0"/>
          </a:p>
        </p:txBody>
      </p:sp>
      <p:pic>
        <p:nvPicPr>
          <p:cNvPr id="7" name="Imagen 6" descr="Diagrama RAID 1+0">
            <a:extLst>
              <a:ext uri="{FF2B5EF4-FFF2-40B4-BE49-F238E27FC236}">
                <a16:creationId xmlns:a16="http://schemas.microsoft.com/office/drawing/2014/main" id="{48FA6AC7-D4F9-4767-B3B2-F535305B93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8245" y="3709267"/>
            <a:ext cx="4576483" cy="2931457"/>
          </a:xfrm>
          <a:prstGeom prst="rect">
            <a:avLst/>
          </a:prstGeom>
          <a:noFill/>
          <a:ln>
            <a:noFill/>
          </a:ln>
        </p:spPr>
      </p:pic>
      <p:sp>
        <p:nvSpPr>
          <p:cNvPr id="9" name="CuadroTexto 8">
            <a:extLst>
              <a:ext uri="{FF2B5EF4-FFF2-40B4-BE49-F238E27FC236}">
                <a16:creationId xmlns:a16="http://schemas.microsoft.com/office/drawing/2014/main" id="{4A43F0CB-5E33-4A18-993C-8AB1CD0102C1}"/>
              </a:ext>
            </a:extLst>
          </p:cNvPr>
          <p:cNvSpPr txBox="1"/>
          <p:nvPr/>
        </p:nvSpPr>
        <p:spPr>
          <a:xfrm>
            <a:off x="6526306" y="1233488"/>
            <a:ext cx="5593976" cy="2308324"/>
          </a:xfrm>
          <a:prstGeom prst="rect">
            <a:avLst/>
          </a:prstGeom>
          <a:noFill/>
        </p:spPr>
        <p:txBody>
          <a:bodyPr wrap="square">
            <a:spAutoFit/>
          </a:bodyPr>
          <a:lstStyle/>
          <a:p>
            <a:pPr algn="l" fontAlgn="base"/>
            <a:r>
              <a:rPr lang="es-EC" sz="1600" dirty="0">
                <a:solidFill>
                  <a:srgbClr val="161616"/>
                </a:solidFill>
                <a:effectLst/>
                <a:latin typeface="Times New Roman" panose="02020603050405020304" pitchFamily="18" charset="0"/>
                <a:ea typeface="Times New Roman" panose="02020603050405020304" pitchFamily="18" charset="0"/>
              </a:rPr>
              <a:t>Si fallan más de dos unidades de disco, los datos se tienen que restaurar a partir del medio de copia de seguridad. Lógicamente, la capacidad de dos unidades de disco está dedicada a almacenar datos de paridad en un conjunto de paridad. No obstante, en la práctica, los datos de paridad se reparten entre varias unidades de disco.</a:t>
            </a:r>
            <a:endParaRPr lang="es-EC" dirty="0">
              <a:effectLst/>
              <a:latin typeface="Times New Roman" panose="02020603050405020304" pitchFamily="18" charset="0"/>
              <a:ea typeface="Times New Roman" panose="02020603050405020304" pitchFamily="18" charset="0"/>
            </a:endParaRPr>
          </a:p>
          <a:p>
            <a:pPr algn="l" fontAlgn="base"/>
            <a:r>
              <a:rPr lang="es-EC" sz="1600" dirty="0">
                <a:solidFill>
                  <a:srgbClr val="161616"/>
                </a:solidFill>
                <a:effectLst/>
                <a:latin typeface="Times New Roman" panose="02020603050405020304" pitchFamily="18" charset="0"/>
                <a:ea typeface="Times New Roman" panose="02020603050405020304" pitchFamily="18" charset="0"/>
              </a:rPr>
              <a:t>El número mínimo de unidades de disco en un conjunto de paridad es de 4. El número máximo de unidades de disco en un conjunto de paridad es de 18.</a:t>
            </a:r>
            <a:endParaRPr lang="es-EC" dirty="0">
              <a:effectLst/>
              <a:latin typeface="Times New Roman" panose="02020603050405020304" pitchFamily="18" charset="0"/>
              <a:ea typeface="Times New Roman" panose="02020603050405020304" pitchFamily="18" charset="0"/>
            </a:endParaRPr>
          </a:p>
        </p:txBody>
      </p:sp>
      <p:sp>
        <p:nvSpPr>
          <p:cNvPr id="11" name="CuadroTexto 10">
            <a:extLst>
              <a:ext uri="{FF2B5EF4-FFF2-40B4-BE49-F238E27FC236}">
                <a16:creationId xmlns:a16="http://schemas.microsoft.com/office/drawing/2014/main" id="{3C4C1D81-A1AA-4C7F-A152-B407B7C2FD5A}"/>
              </a:ext>
            </a:extLst>
          </p:cNvPr>
          <p:cNvSpPr txBox="1"/>
          <p:nvPr/>
        </p:nvSpPr>
        <p:spPr>
          <a:xfrm>
            <a:off x="7100047" y="104755"/>
            <a:ext cx="6096000" cy="755400"/>
          </a:xfrm>
          <a:prstGeom prst="rect">
            <a:avLst/>
          </a:prstGeom>
          <a:noFill/>
        </p:spPr>
        <p:txBody>
          <a:bodyPr wrap="square">
            <a:spAutoFit/>
          </a:bodyPr>
          <a:lstStyle/>
          <a:p>
            <a:pPr fontAlgn="base">
              <a:lnSpc>
                <a:spcPct val="115000"/>
              </a:lnSpc>
              <a:spcBef>
                <a:spcPts val="1800"/>
              </a:spcBef>
              <a:spcAft>
                <a:spcPts val="400"/>
              </a:spcAft>
            </a:pPr>
            <a:r>
              <a:rPr lang="es-EC" sz="4000" b="1" dirty="0">
                <a:solidFill>
                  <a:srgbClr val="FF0000"/>
                </a:solidFill>
                <a:effectLst/>
                <a:latin typeface="Times New Roman" panose="02020603050405020304" pitchFamily="18" charset="0"/>
              </a:rPr>
              <a:t>RAID 6</a:t>
            </a:r>
            <a:endParaRPr lang="es-EC" sz="6000" b="1" dirty="0">
              <a:solidFill>
                <a:srgbClr val="FF0000"/>
              </a:solidFill>
              <a:effectLst/>
              <a:latin typeface="Calibri" panose="020F0502020204030204" pitchFamily="34" charset="0"/>
            </a:endParaRPr>
          </a:p>
        </p:txBody>
      </p:sp>
      <p:pic>
        <p:nvPicPr>
          <p:cNvPr id="12" name="Imagen 11">
            <a:extLst>
              <a:ext uri="{FF2B5EF4-FFF2-40B4-BE49-F238E27FC236}">
                <a16:creationId xmlns:a16="http://schemas.microsoft.com/office/drawing/2014/main" id="{811540E7-733B-40F7-9440-E5A30E1FFD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88742" y="3709267"/>
            <a:ext cx="5334000" cy="2623820"/>
          </a:xfrm>
          <a:prstGeom prst="rect">
            <a:avLst/>
          </a:prstGeom>
        </p:spPr>
      </p:pic>
    </p:spTree>
    <p:extLst>
      <p:ext uri="{BB962C8B-B14F-4D97-AF65-F5344CB8AC3E}">
        <p14:creationId xmlns:p14="http://schemas.microsoft.com/office/powerpoint/2010/main" val="421434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7C8CF5-DFE6-41FA-8657-27A32C50EE27}"/>
              </a:ext>
            </a:extLst>
          </p:cNvPr>
          <p:cNvSpPr>
            <a:spLocks noGrp="1"/>
          </p:cNvSpPr>
          <p:nvPr>
            <p:ph type="title"/>
          </p:nvPr>
        </p:nvSpPr>
        <p:spPr>
          <a:xfrm>
            <a:off x="416859" y="-268942"/>
            <a:ext cx="4779814" cy="1325563"/>
          </a:xfrm>
        </p:spPr>
        <p:txBody>
          <a:bodyPr/>
          <a:lstStyle/>
          <a:p>
            <a:r>
              <a:rPr lang="es-EC" sz="4400" b="1" dirty="0">
                <a:solidFill>
                  <a:srgbClr val="FF0000"/>
                </a:solidFill>
                <a:effectLst/>
                <a:latin typeface="Times New Roman" panose="02020603050405020304" pitchFamily="18" charset="0"/>
                <a:ea typeface="Calibri" panose="020F0502020204030204" pitchFamily="34" charset="0"/>
              </a:rPr>
              <a:t>Raid 60 (Raid 6+0)</a:t>
            </a:r>
            <a:endParaRPr lang="es-EC" dirty="0">
              <a:solidFill>
                <a:srgbClr val="FF0000"/>
              </a:solidFill>
            </a:endParaRPr>
          </a:p>
        </p:txBody>
      </p:sp>
      <p:sp>
        <p:nvSpPr>
          <p:cNvPr id="3" name="Marcador de contenido 2">
            <a:extLst>
              <a:ext uri="{FF2B5EF4-FFF2-40B4-BE49-F238E27FC236}">
                <a16:creationId xmlns:a16="http://schemas.microsoft.com/office/drawing/2014/main" id="{FC1BA546-5F05-4AB5-BEC9-8373ED5A92B1}"/>
              </a:ext>
            </a:extLst>
          </p:cNvPr>
          <p:cNvSpPr>
            <a:spLocks noGrp="1"/>
          </p:cNvSpPr>
          <p:nvPr>
            <p:ph idx="1"/>
          </p:nvPr>
        </p:nvSpPr>
        <p:spPr>
          <a:xfrm>
            <a:off x="416858" y="839508"/>
            <a:ext cx="5504328" cy="4351338"/>
          </a:xfrm>
        </p:spPr>
        <p:txBody>
          <a:bodyPr/>
          <a:lstStyle/>
          <a:p>
            <a:pPr marL="0" indent="0" fontAlgn="base">
              <a:buNone/>
            </a:pPr>
            <a:r>
              <a:rPr lang="es-EC" sz="1800" i="0" dirty="0">
                <a:solidFill>
                  <a:srgbClr val="000000"/>
                </a:solidFill>
                <a:effectLst/>
                <a:latin typeface="Times New Roman" panose="02020603050405020304" pitchFamily="18" charset="0"/>
                <a:ea typeface="Times New Roman" panose="02020603050405020304" pitchFamily="18" charset="0"/>
              </a:rPr>
              <a:t>Se necesitan como mínimo 8 discos, con la posibilidad de que se puedan estropear hasta 4 discos sin perder datos.</a:t>
            </a:r>
            <a:endParaRPr lang="es-EC" sz="1800" dirty="0">
              <a:effectLst/>
              <a:latin typeface="Times New Roman" panose="02020603050405020304" pitchFamily="18" charset="0"/>
              <a:ea typeface="Times New Roman" panose="02020603050405020304" pitchFamily="18" charset="0"/>
            </a:endParaRPr>
          </a:p>
          <a:p>
            <a:pPr marL="0" indent="0" fontAlgn="base">
              <a:buNone/>
            </a:pPr>
            <a:r>
              <a:rPr lang="es-EC" sz="1800" i="0" dirty="0">
                <a:solidFill>
                  <a:srgbClr val="000000"/>
                </a:solidFill>
                <a:effectLst/>
                <a:latin typeface="Times New Roman" panose="02020603050405020304" pitchFamily="18" charset="0"/>
                <a:ea typeface="Times New Roman" panose="02020603050405020304" pitchFamily="18" charset="0"/>
              </a:rPr>
              <a:t>En el Raid 6+0—&gt; Se hace un Raid 6 y sobre ellos un RAID 0.</a:t>
            </a:r>
            <a:endParaRPr lang="es-EC" sz="1800" dirty="0">
              <a:effectLst/>
              <a:latin typeface="Times New Roman" panose="02020603050405020304" pitchFamily="18" charset="0"/>
              <a:ea typeface="Times New Roman" panose="02020603050405020304" pitchFamily="18" charset="0"/>
            </a:endParaRPr>
          </a:p>
          <a:p>
            <a:pPr marL="0" indent="0" fontAlgn="base">
              <a:buNone/>
            </a:pPr>
            <a:r>
              <a:rPr lang="es-EC" sz="1800" dirty="0">
                <a:solidFill>
                  <a:srgbClr val="000000"/>
                </a:solidFill>
                <a:effectLst/>
                <a:latin typeface="Times New Roman" panose="02020603050405020304" pitchFamily="18" charset="0"/>
                <a:ea typeface="Times New Roman" panose="02020603050405020304" pitchFamily="18" charset="0"/>
              </a:rPr>
              <a:t>Obtenemos un alto rendimiento sobre todo en tareas de lectura.</a:t>
            </a:r>
            <a:endParaRPr lang="es-EC" sz="1800" dirty="0">
              <a:effectLst/>
              <a:latin typeface="Times New Roman" panose="02020603050405020304" pitchFamily="18" charset="0"/>
              <a:ea typeface="Times New Roman" panose="02020603050405020304" pitchFamily="18" charset="0"/>
            </a:endParaRPr>
          </a:p>
          <a:p>
            <a:pPr marL="0" indent="0" fontAlgn="base">
              <a:buNone/>
            </a:pPr>
            <a:r>
              <a:rPr lang="es-EC" sz="1800" dirty="0">
                <a:solidFill>
                  <a:srgbClr val="000000"/>
                </a:solidFill>
                <a:effectLst/>
                <a:latin typeface="Times New Roman" panose="02020603050405020304" pitchFamily="18" charset="0"/>
                <a:ea typeface="Times New Roman" panose="02020603050405020304" pitchFamily="18" charset="0"/>
              </a:rPr>
              <a:t>Las desventajas son las mismas a las del RAID6 (rendimiento más bajo en escritura debido a los dos cálculos de paridad, y mayor gasto en hardware).</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4" name="Imagen 3">
            <a:extLst>
              <a:ext uri="{FF2B5EF4-FFF2-40B4-BE49-F238E27FC236}">
                <a16:creationId xmlns:a16="http://schemas.microsoft.com/office/drawing/2014/main" id="{3651D058-383C-4F25-B0E1-66CDFF405A57}"/>
              </a:ext>
            </a:extLst>
          </p:cNvPr>
          <p:cNvPicPr/>
          <p:nvPr/>
        </p:nvPicPr>
        <p:blipFill>
          <a:blip r:embed="rId2">
            <a:extLst>
              <a:ext uri="{28A0092B-C50C-407E-A947-70E740481C1C}">
                <a14:useLocalDpi xmlns:a14="http://schemas.microsoft.com/office/drawing/2010/main" val="0"/>
              </a:ext>
            </a:extLst>
          </a:blip>
          <a:stretch>
            <a:fillRect/>
          </a:stretch>
        </p:blipFill>
        <p:spPr>
          <a:xfrm>
            <a:off x="159739" y="4012919"/>
            <a:ext cx="4779814" cy="2770094"/>
          </a:xfrm>
          <a:prstGeom prst="rect">
            <a:avLst/>
          </a:prstGeom>
        </p:spPr>
      </p:pic>
      <p:sp>
        <p:nvSpPr>
          <p:cNvPr id="6" name="CuadroTexto 5">
            <a:extLst>
              <a:ext uri="{FF2B5EF4-FFF2-40B4-BE49-F238E27FC236}">
                <a16:creationId xmlns:a16="http://schemas.microsoft.com/office/drawing/2014/main" id="{CA6AE934-8B95-4835-8D2E-055B5B0F9A1F}"/>
              </a:ext>
            </a:extLst>
          </p:cNvPr>
          <p:cNvSpPr txBox="1"/>
          <p:nvPr/>
        </p:nvSpPr>
        <p:spPr>
          <a:xfrm>
            <a:off x="6611469" y="740897"/>
            <a:ext cx="4890248" cy="2031325"/>
          </a:xfrm>
          <a:prstGeom prst="rect">
            <a:avLst/>
          </a:prstGeom>
          <a:noFill/>
        </p:spPr>
        <p:txBody>
          <a:bodyPr wrap="square">
            <a:spAutoFit/>
          </a:bodyPr>
          <a:lstStyle/>
          <a:p>
            <a:pPr algn="just"/>
            <a:r>
              <a:rPr lang="es-EC" sz="1800" dirty="0">
                <a:solidFill>
                  <a:srgbClr val="202124"/>
                </a:solidFill>
                <a:effectLst/>
                <a:latin typeface="Times New Roman" panose="02020603050405020304" pitchFamily="18" charset="0"/>
                <a:ea typeface="Times New Roman" panose="02020603050405020304" pitchFamily="18" charset="0"/>
              </a:rPr>
              <a:t>Un RAID 100, a veces llamado también RAID 10+0, es una división de conjuntos RAID 10 . El RAID 100 es un ejemplo de «RAID cuadriculado», un RAID en el que conjuntos divididos son a su vez divididos juntos de nuevo. Todos los discos menos uno podrían fallar en cada RAID 1 sin perder datos.</a:t>
            </a:r>
            <a:endParaRPr lang="es-EC" sz="2000" dirty="0">
              <a:effectLst/>
              <a:latin typeface="Times New Roman" panose="02020603050405020304" pitchFamily="18" charset="0"/>
              <a:ea typeface="Times New Roman" panose="02020603050405020304" pitchFamily="18" charset="0"/>
            </a:endParaRPr>
          </a:p>
        </p:txBody>
      </p:sp>
      <p:pic>
        <p:nvPicPr>
          <p:cNvPr id="7" name="Imagen 6">
            <a:extLst>
              <a:ext uri="{FF2B5EF4-FFF2-40B4-BE49-F238E27FC236}">
                <a16:creationId xmlns:a16="http://schemas.microsoft.com/office/drawing/2014/main" id="{88945FC5-2646-4D05-AED8-D472994CD12A}"/>
              </a:ext>
            </a:extLst>
          </p:cNvPr>
          <p:cNvPicPr/>
          <p:nvPr/>
        </p:nvPicPr>
        <p:blipFill>
          <a:blip r:embed="rId3">
            <a:extLst>
              <a:ext uri="{28A0092B-C50C-407E-A947-70E740481C1C}">
                <a14:useLocalDpi xmlns:a14="http://schemas.microsoft.com/office/drawing/2010/main" val="0"/>
              </a:ext>
            </a:extLst>
          </a:blip>
          <a:stretch>
            <a:fillRect/>
          </a:stretch>
        </p:blipFill>
        <p:spPr>
          <a:xfrm>
            <a:off x="6096000" y="3104824"/>
            <a:ext cx="5679142" cy="3331835"/>
          </a:xfrm>
          <a:prstGeom prst="rect">
            <a:avLst/>
          </a:prstGeom>
        </p:spPr>
      </p:pic>
      <p:sp>
        <p:nvSpPr>
          <p:cNvPr id="8" name="Título 1">
            <a:extLst>
              <a:ext uri="{FF2B5EF4-FFF2-40B4-BE49-F238E27FC236}">
                <a16:creationId xmlns:a16="http://schemas.microsoft.com/office/drawing/2014/main" id="{67F48454-E494-4E25-849A-7A21CEF63AEA}"/>
              </a:ext>
            </a:extLst>
          </p:cNvPr>
          <p:cNvSpPr txBox="1">
            <a:spLocks/>
          </p:cNvSpPr>
          <p:nvPr/>
        </p:nvSpPr>
        <p:spPr>
          <a:xfrm>
            <a:off x="7134351" y="-288086"/>
            <a:ext cx="5057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b="1" dirty="0">
                <a:solidFill>
                  <a:srgbClr val="FF0000"/>
                </a:solidFill>
                <a:latin typeface="Times New Roman" panose="02020603050405020304" pitchFamily="18" charset="0"/>
                <a:ea typeface="Calibri" panose="020F0502020204030204" pitchFamily="34" charset="0"/>
              </a:rPr>
              <a:t>Raid 100</a:t>
            </a:r>
            <a:endParaRPr lang="es-EC" dirty="0">
              <a:solidFill>
                <a:srgbClr val="FF0000"/>
              </a:solidFill>
            </a:endParaRPr>
          </a:p>
        </p:txBody>
      </p:sp>
    </p:spTree>
    <p:extLst>
      <p:ext uri="{BB962C8B-B14F-4D97-AF65-F5344CB8AC3E}">
        <p14:creationId xmlns:p14="http://schemas.microsoft.com/office/powerpoint/2010/main" val="325989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CA059D6F-5657-4A54-BC8C-C120A3435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65" y="0"/>
            <a:ext cx="12440878" cy="6858000"/>
          </a:xfrm>
        </p:spPr>
      </p:pic>
    </p:spTree>
    <p:extLst>
      <p:ext uri="{BB962C8B-B14F-4D97-AF65-F5344CB8AC3E}">
        <p14:creationId xmlns:p14="http://schemas.microsoft.com/office/powerpoint/2010/main" val="8069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4A3B4-74E2-4F95-BD3E-D7EAF8537204}"/>
              </a:ext>
            </a:extLst>
          </p:cNvPr>
          <p:cNvSpPr>
            <a:spLocks noGrp="1"/>
          </p:cNvSpPr>
          <p:nvPr>
            <p:ph type="title"/>
          </p:nvPr>
        </p:nvSpPr>
        <p:spPr>
          <a:xfrm>
            <a:off x="3697940" y="-207628"/>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Tipos de memorias</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4" name="Marcador de contenido 6">
            <a:extLst>
              <a:ext uri="{FF2B5EF4-FFF2-40B4-BE49-F238E27FC236}">
                <a16:creationId xmlns:a16="http://schemas.microsoft.com/office/drawing/2014/main" id="{E463F7F9-4891-4B33-8F5B-4451DA3C07AE}"/>
              </a:ext>
            </a:extLst>
          </p:cNvPr>
          <p:cNvPicPr>
            <a:picLocks noChangeAspect="1"/>
          </p:cNvPicPr>
          <p:nvPr/>
        </p:nvPicPr>
        <p:blipFill rotWithShape="1">
          <a:blip r:embed="rId2">
            <a:extLst>
              <a:ext uri="{28A0092B-C50C-407E-A947-70E740481C1C}">
                <a14:useLocalDpi xmlns:a14="http://schemas.microsoft.com/office/drawing/2010/main" val="0"/>
              </a:ext>
            </a:extLst>
          </a:blip>
          <a:srcRect t="14842" r="5360" b="3982"/>
          <a:stretch/>
        </p:blipFill>
        <p:spPr>
          <a:xfrm>
            <a:off x="1379563" y="1117935"/>
            <a:ext cx="8741589" cy="5417336"/>
          </a:xfrm>
          <a:prstGeom prst="rect">
            <a:avLst/>
          </a:prstGeom>
        </p:spPr>
      </p:pic>
    </p:spTree>
    <p:extLst>
      <p:ext uri="{BB962C8B-B14F-4D97-AF65-F5344CB8AC3E}">
        <p14:creationId xmlns:p14="http://schemas.microsoft.com/office/powerpoint/2010/main" val="341023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CA3AE-DB68-41E2-97D1-F15079D15E51}"/>
              </a:ext>
            </a:extLst>
          </p:cNvPr>
          <p:cNvSpPr>
            <a:spLocks noGrp="1"/>
          </p:cNvSpPr>
          <p:nvPr>
            <p:ph type="title"/>
          </p:nvPr>
        </p:nvSpPr>
        <p:spPr>
          <a:xfrm>
            <a:off x="1492623" y="0"/>
            <a:ext cx="10515600" cy="1325563"/>
          </a:xfrm>
        </p:spPr>
        <p:txBody>
          <a:bodyPr/>
          <a:lstStyle/>
          <a:p>
            <a:r>
              <a:rPr lang="es-ES" b="1" dirty="0">
                <a:solidFill>
                  <a:srgbClr val="FF0000"/>
                </a:solidFill>
              </a:rPr>
              <a:t>Memoria principal </a:t>
            </a:r>
            <a:endParaRPr lang="es-EC" b="1" dirty="0">
              <a:solidFill>
                <a:srgbClr val="FF0000"/>
              </a:solidFill>
            </a:endParaRPr>
          </a:p>
        </p:txBody>
      </p:sp>
      <p:pic>
        <p:nvPicPr>
          <p:cNvPr id="5" name="Marcador de contenido 4">
            <a:extLst>
              <a:ext uri="{FF2B5EF4-FFF2-40B4-BE49-F238E27FC236}">
                <a16:creationId xmlns:a16="http://schemas.microsoft.com/office/drawing/2014/main" id="{351AB81D-625D-4124-9911-ACDEAA488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487" y="1580683"/>
            <a:ext cx="6571792" cy="3696633"/>
          </a:xfrm>
        </p:spPr>
      </p:pic>
      <p:sp>
        <p:nvSpPr>
          <p:cNvPr id="6" name="CuadroTexto 5">
            <a:extLst>
              <a:ext uri="{FF2B5EF4-FFF2-40B4-BE49-F238E27FC236}">
                <a16:creationId xmlns:a16="http://schemas.microsoft.com/office/drawing/2014/main" id="{0225F98E-8F19-49D8-A596-92591C9AB3D0}"/>
              </a:ext>
            </a:extLst>
          </p:cNvPr>
          <p:cNvSpPr txBox="1"/>
          <p:nvPr/>
        </p:nvSpPr>
        <p:spPr>
          <a:xfrm>
            <a:off x="7135906" y="612843"/>
            <a:ext cx="5056094" cy="4801314"/>
          </a:xfrm>
          <a:prstGeom prst="rect">
            <a:avLst/>
          </a:prstGeom>
          <a:noFill/>
        </p:spPr>
        <p:txBody>
          <a:bodyPr wrap="square" rtlCol="0">
            <a:spAutoFit/>
          </a:bodyPr>
          <a:lstStyle/>
          <a:p>
            <a:r>
              <a:rPr lang="es-ES" b="1" dirty="0">
                <a:solidFill>
                  <a:srgbClr val="FF0000"/>
                </a:solidFill>
              </a:rPr>
              <a:t>Chip SPD: </a:t>
            </a:r>
            <a:r>
              <a:rPr lang="es-ES" dirty="0">
                <a:solidFill>
                  <a:srgbClr val="202124"/>
                </a:solidFill>
                <a:latin typeface="arial" panose="020B0604020202020204" pitchFamily="34" charset="0"/>
              </a:rPr>
              <a:t>E</a:t>
            </a:r>
            <a:r>
              <a:rPr lang="es-ES" b="0" i="0" dirty="0">
                <a:solidFill>
                  <a:srgbClr val="202124"/>
                </a:solidFill>
                <a:effectLst/>
                <a:latin typeface="arial" panose="020B0604020202020204" pitchFamily="34" charset="0"/>
              </a:rPr>
              <a:t>s el </a:t>
            </a:r>
            <a:r>
              <a:rPr lang="es-ES" i="0" dirty="0">
                <a:solidFill>
                  <a:srgbClr val="202124"/>
                </a:solidFill>
                <a:effectLst/>
                <a:latin typeface="arial" panose="020B0604020202020204" pitchFamily="34" charset="0"/>
              </a:rPr>
              <a:t>encargado de almacenar datos relativos al módulo de memoria.</a:t>
            </a:r>
          </a:p>
          <a:p>
            <a:r>
              <a:rPr lang="es-ES" b="1" dirty="0">
                <a:solidFill>
                  <a:srgbClr val="FF0000"/>
                </a:solidFill>
                <a:latin typeface="arial" panose="020B0604020202020204" pitchFamily="34" charset="0"/>
              </a:rPr>
              <a:t>Banco de memoria: </a:t>
            </a:r>
            <a:r>
              <a:rPr lang="es-ES" b="0" i="0" dirty="0">
                <a:effectLst/>
                <a:latin typeface="arial" panose="020B0604020202020204" pitchFamily="34" charset="0"/>
              </a:rPr>
              <a:t>Banco de selección de memoria es una técnica utilizada en el campo de diseño de computadoras para aumentar la cantidad de memoria disponible al sistema.</a:t>
            </a:r>
          </a:p>
          <a:p>
            <a:r>
              <a:rPr lang="es-ES" b="1" dirty="0">
                <a:solidFill>
                  <a:srgbClr val="FF0000"/>
                </a:solidFill>
                <a:latin typeface="arial" panose="020B0604020202020204" pitchFamily="34" charset="0"/>
              </a:rPr>
              <a:t>Placa de componentes: </a:t>
            </a:r>
            <a:r>
              <a:rPr lang="es-ES" b="0" i="0" dirty="0">
                <a:solidFill>
                  <a:srgbClr val="202124"/>
                </a:solidFill>
                <a:effectLst/>
                <a:latin typeface="arial" panose="020B0604020202020204" pitchFamily="34" charset="0"/>
              </a:rPr>
              <a:t>Es la </a:t>
            </a:r>
            <a:r>
              <a:rPr lang="es-ES" i="0" dirty="0">
                <a:solidFill>
                  <a:srgbClr val="202124"/>
                </a:solidFill>
                <a:effectLst/>
                <a:latin typeface="arial" panose="020B0604020202020204" pitchFamily="34" charset="0"/>
              </a:rPr>
              <a:t>estructura que soporta los demás componentes y las pistas eléctricas que comunican cada una de las partes de estas.</a:t>
            </a:r>
            <a:endParaRPr lang="es-ES" dirty="0">
              <a:latin typeface="arial" panose="020B0604020202020204" pitchFamily="34" charset="0"/>
            </a:endParaRPr>
          </a:p>
          <a:p>
            <a:r>
              <a:rPr lang="es-ES" b="1" dirty="0">
                <a:solidFill>
                  <a:srgbClr val="FF0000"/>
                </a:solidFill>
                <a:latin typeface="arial" panose="020B0604020202020204" pitchFamily="34" charset="0"/>
              </a:rPr>
              <a:t>Buses de conexión: </a:t>
            </a:r>
            <a:r>
              <a:rPr lang="es-ES" i="0" dirty="0">
                <a:solidFill>
                  <a:srgbClr val="202124"/>
                </a:solidFill>
                <a:effectLst/>
                <a:latin typeface="arial" panose="020B0604020202020204" pitchFamily="34" charset="0"/>
              </a:rPr>
              <a:t>La memoria es direccionable, de forma que cada celda de memoria tiene su propia dirección</a:t>
            </a:r>
            <a:r>
              <a:rPr lang="es-ES" b="0" i="0" dirty="0">
                <a:solidFill>
                  <a:srgbClr val="202124"/>
                </a:solidFill>
                <a:effectLst/>
                <a:latin typeface="arial" panose="020B0604020202020204" pitchFamily="34" charset="0"/>
              </a:rPr>
              <a:t>. Las direcciones son un número que selecciona una celda de memoria dentro de la memoria principal o en el espacio de direcciones de la unidad de entrada/salida.</a:t>
            </a:r>
            <a:endParaRPr lang="es-EC" dirty="0"/>
          </a:p>
        </p:txBody>
      </p:sp>
    </p:spTree>
    <p:extLst>
      <p:ext uri="{BB962C8B-B14F-4D97-AF65-F5344CB8AC3E}">
        <p14:creationId xmlns:p14="http://schemas.microsoft.com/office/powerpoint/2010/main" val="66330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0DC56-7260-4359-A2CE-90D1E38FBF96}"/>
              </a:ext>
            </a:extLst>
          </p:cNvPr>
          <p:cNvSpPr>
            <a:spLocks noGrp="1"/>
          </p:cNvSpPr>
          <p:nvPr>
            <p:ph type="title"/>
          </p:nvPr>
        </p:nvSpPr>
        <p:spPr>
          <a:xfrm>
            <a:off x="376518" y="-90004"/>
            <a:ext cx="11497235"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Triangulo de niveles jerárquicos de la memoria </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4" name="Marcador de contenido 3">
            <a:extLst>
              <a:ext uri="{FF2B5EF4-FFF2-40B4-BE49-F238E27FC236}">
                <a16:creationId xmlns:a16="http://schemas.microsoft.com/office/drawing/2014/main" id="{8E72FBFC-048F-4C44-BF1A-CBBE97A21AA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7222" y="1553554"/>
            <a:ext cx="4984378" cy="4452798"/>
          </a:xfrm>
          <a:prstGeom prst="rect">
            <a:avLst/>
          </a:prstGeom>
        </p:spPr>
      </p:pic>
      <p:pic>
        <p:nvPicPr>
          <p:cNvPr id="5" name="Imagen 4">
            <a:extLst>
              <a:ext uri="{FF2B5EF4-FFF2-40B4-BE49-F238E27FC236}">
                <a16:creationId xmlns:a16="http://schemas.microsoft.com/office/drawing/2014/main" id="{5CE83CF5-D2A6-4937-8BB1-7E0714A0ADBA}"/>
              </a:ext>
            </a:extLst>
          </p:cNvPr>
          <p:cNvPicPr/>
          <p:nvPr/>
        </p:nvPicPr>
        <p:blipFill>
          <a:blip r:embed="rId3">
            <a:extLst>
              <a:ext uri="{28A0092B-C50C-407E-A947-70E740481C1C}">
                <a14:useLocalDpi xmlns:a14="http://schemas.microsoft.com/office/drawing/2010/main" val="0"/>
              </a:ext>
            </a:extLst>
          </a:blip>
          <a:stretch>
            <a:fillRect/>
          </a:stretch>
        </p:blipFill>
        <p:spPr>
          <a:xfrm>
            <a:off x="5181600" y="1459677"/>
            <a:ext cx="6290609" cy="4546675"/>
          </a:xfrm>
          <a:prstGeom prst="rect">
            <a:avLst/>
          </a:prstGeom>
        </p:spPr>
      </p:pic>
    </p:spTree>
    <p:extLst>
      <p:ext uri="{BB962C8B-B14F-4D97-AF65-F5344CB8AC3E}">
        <p14:creationId xmlns:p14="http://schemas.microsoft.com/office/powerpoint/2010/main" val="46230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87DC0-4596-4A1D-9199-E7A90D24FA14}"/>
              </a:ext>
            </a:extLst>
          </p:cNvPr>
          <p:cNvSpPr>
            <a:spLocks noGrp="1"/>
          </p:cNvSpPr>
          <p:nvPr>
            <p:ph type="title"/>
          </p:nvPr>
        </p:nvSpPr>
        <p:spPr/>
        <p:txBody>
          <a:bodyPr/>
          <a:lstStyle/>
          <a:p>
            <a:r>
              <a:rPr lang="es-ES" b="1" dirty="0">
                <a:solidFill>
                  <a:srgbClr val="FF0000"/>
                </a:solidFill>
              </a:rPr>
              <a:t>Memorias semiconductoras</a:t>
            </a:r>
            <a:endParaRPr lang="es-EC" b="1" dirty="0">
              <a:solidFill>
                <a:srgbClr val="FF0000"/>
              </a:solidFill>
            </a:endParaRPr>
          </a:p>
        </p:txBody>
      </p:sp>
      <p:sp>
        <p:nvSpPr>
          <p:cNvPr id="3" name="Marcador de contenido 2">
            <a:extLst>
              <a:ext uri="{FF2B5EF4-FFF2-40B4-BE49-F238E27FC236}">
                <a16:creationId xmlns:a16="http://schemas.microsoft.com/office/drawing/2014/main" id="{C40D6419-F50A-4B99-AFFD-55446366539A}"/>
              </a:ext>
            </a:extLst>
          </p:cNvPr>
          <p:cNvSpPr>
            <a:spLocks noGrp="1"/>
          </p:cNvSpPr>
          <p:nvPr>
            <p:ph idx="1"/>
          </p:nvPr>
        </p:nvSpPr>
        <p:spPr/>
        <p:txBody>
          <a:bodyPr>
            <a:normAutofit/>
          </a:bodyPr>
          <a:lstStyle/>
          <a:p>
            <a:pPr marL="0" indent="0">
              <a:buNone/>
            </a:pPr>
            <a:r>
              <a:rPr lang="es-ES" sz="2000" i="0" dirty="0">
                <a:solidFill>
                  <a:srgbClr val="202124"/>
                </a:solidFill>
                <a:effectLst/>
                <a:latin typeface="Times New Roman" panose="02020603050405020304" pitchFamily="18" charset="0"/>
                <a:cs typeface="Times New Roman" panose="02020603050405020304" pitchFamily="18" charset="0"/>
              </a:rPr>
              <a:t>Una memoria de semiconductor es un dispositivo electrónico digital de almacenamiento de datos, a menudo utilizada como memoria de ordenador, implementado con dispositivos electrónicos semiconductores en un circuito integrado (IC). Hay muchos tipos diferentes de implementaciones, que utilizan varias tecnologías.</a:t>
            </a:r>
            <a:endParaRPr lang="es-EC" sz="2000" dirty="0">
              <a:latin typeface="Times New Roman" panose="02020603050405020304" pitchFamily="18" charset="0"/>
              <a:cs typeface="Times New Roman" panose="02020603050405020304" pitchFamily="18" charset="0"/>
            </a:endParaRPr>
          </a:p>
        </p:txBody>
      </p:sp>
      <p:graphicFrame>
        <p:nvGraphicFramePr>
          <p:cNvPr id="4" name="Marcador de contenido 3">
            <a:extLst>
              <a:ext uri="{FF2B5EF4-FFF2-40B4-BE49-F238E27FC236}">
                <a16:creationId xmlns:a16="http://schemas.microsoft.com/office/drawing/2014/main" id="{2124D638-21BE-428A-80C0-E99700B64730}"/>
              </a:ext>
            </a:extLst>
          </p:cNvPr>
          <p:cNvGraphicFramePr>
            <a:graphicFrameLocks/>
          </p:cNvGraphicFramePr>
          <p:nvPr>
            <p:extLst>
              <p:ext uri="{D42A27DB-BD31-4B8C-83A1-F6EECF244321}">
                <p14:modId xmlns:p14="http://schemas.microsoft.com/office/powerpoint/2010/main" val="2628072576"/>
              </p:ext>
            </p:extLst>
          </p:nvPr>
        </p:nvGraphicFramePr>
        <p:xfrm>
          <a:off x="1160930" y="3025588"/>
          <a:ext cx="9157447" cy="2960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7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3EBB0-EF19-42D4-BCFE-428C8DB93DC8}"/>
              </a:ext>
            </a:extLst>
          </p:cNvPr>
          <p:cNvSpPr>
            <a:spLocks noGrp="1"/>
          </p:cNvSpPr>
          <p:nvPr>
            <p:ph type="title"/>
          </p:nvPr>
        </p:nvSpPr>
        <p:spPr>
          <a:xfrm>
            <a:off x="185057" y="130320"/>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¿Que es la memoria Cache?</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2F2AC13-4BDE-4804-BD42-96F5E81F3B04}"/>
              </a:ext>
            </a:extLst>
          </p:cNvPr>
          <p:cNvSpPr>
            <a:spLocks noGrp="1"/>
          </p:cNvSpPr>
          <p:nvPr>
            <p:ph idx="1"/>
          </p:nvPr>
        </p:nvSpPr>
        <p:spPr>
          <a:xfrm>
            <a:off x="185057" y="1455882"/>
            <a:ext cx="5637245" cy="5010231"/>
          </a:xfrm>
        </p:spPr>
        <p:txBody>
          <a:bodyPr/>
          <a:lstStyle/>
          <a:p>
            <a:r>
              <a:rPr lang="es-EC" sz="2400" dirty="0">
                <a:solidFill>
                  <a:srgbClr val="333333"/>
                </a:solidFill>
                <a:effectLst/>
                <a:latin typeface="Times New Roman" panose="02020603050405020304" pitchFamily="18" charset="0"/>
                <a:ea typeface="Times New Roman" panose="02020603050405020304" pitchFamily="18" charset="0"/>
              </a:rPr>
              <a:t>En informática, una memoria caché es una capa de almacenamiento de datos de alta velocidad que almacena un subconjunto de datos, normalmente transitorios, de modo que las solicitudes futuras de dichos datos se atienden con mayor rapidez que si se debe acceder a los datos desde la ubicación de almacenamiento principal. El almacenamiento en caché permite reutilizar de forma eficaz los datos recuperados o procesados anteriormente.</a:t>
            </a:r>
            <a:endParaRPr lang="es-EC" sz="2400" dirty="0">
              <a:effectLst/>
              <a:latin typeface="Times New Roman" panose="02020603050405020304" pitchFamily="18" charset="0"/>
              <a:ea typeface="Times New Roman" panose="02020603050405020304" pitchFamily="18" charset="0"/>
            </a:endParaRPr>
          </a:p>
          <a:p>
            <a:pPr marL="0" indent="0">
              <a:buNone/>
            </a:pPr>
            <a:endParaRPr lang="es-EC" dirty="0"/>
          </a:p>
        </p:txBody>
      </p:sp>
      <p:pic>
        <p:nvPicPr>
          <p:cNvPr id="5" name="Imagen 4">
            <a:extLst>
              <a:ext uri="{FF2B5EF4-FFF2-40B4-BE49-F238E27FC236}">
                <a16:creationId xmlns:a16="http://schemas.microsoft.com/office/drawing/2014/main" id="{2051A676-E7C1-4E4C-8000-D91592DB1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30675"/>
            <a:ext cx="5788615" cy="3473169"/>
          </a:xfrm>
          <a:prstGeom prst="rect">
            <a:avLst/>
          </a:prstGeom>
        </p:spPr>
      </p:pic>
    </p:spTree>
    <p:extLst>
      <p:ext uri="{BB962C8B-B14F-4D97-AF65-F5344CB8AC3E}">
        <p14:creationId xmlns:p14="http://schemas.microsoft.com/office/powerpoint/2010/main" val="144379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E436E-E658-472E-9485-C548F0A13554}"/>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Diagrama de la memoria Cache</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FB030789-ED75-45BA-BEE3-F88780F32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157" y="1844287"/>
            <a:ext cx="9945915" cy="4351338"/>
          </a:xfrm>
        </p:spPr>
      </p:pic>
    </p:spTree>
    <p:extLst>
      <p:ext uri="{BB962C8B-B14F-4D97-AF65-F5344CB8AC3E}">
        <p14:creationId xmlns:p14="http://schemas.microsoft.com/office/powerpoint/2010/main" val="395879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95FB579-6AF2-4C7B-9CAB-0840C027C0CC}"/>
              </a:ext>
            </a:extLst>
          </p:cNvPr>
          <p:cNvSpPr txBox="1"/>
          <p:nvPr/>
        </p:nvSpPr>
        <p:spPr>
          <a:xfrm>
            <a:off x="1153551" y="1341280"/>
            <a:ext cx="9944755" cy="4534831"/>
          </a:xfrm>
          <a:prstGeom prst="rect">
            <a:avLst/>
          </a:prstGeom>
          <a:noFill/>
        </p:spPr>
        <p:txBody>
          <a:bodyPr wrap="square">
            <a:spAutoFit/>
          </a:bodyPr>
          <a:lstStyle/>
          <a:p>
            <a:pPr>
              <a:lnSpc>
                <a:spcPct val="107000"/>
              </a:lnSpc>
              <a:spcAft>
                <a:spcPts val="800"/>
              </a:spcAft>
            </a:pPr>
            <a:r>
              <a:rPr lang="es-ES" sz="3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Memoria entrelazada</a:t>
            </a:r>
            <a:endParaRPr lang="es-E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latin typeface="Arial" panose="020B0604020202020204" pitchFamily="34" charset="0"/>
                <a:ea typeface="Calibri" panose="020F0502020204030204" pitchFamily="34" charset="0"/>
                <a:cs typeface="Times New Roman" panose="02020603050405020304" pitchFamily="18" charset="0"/>
              </a:rPr>
              <a:t>La </a:t>
            </a:r>
            <a:r>
              <a:rPr lang="es-ES" sz="2800" dirty="0">
                <a:effectLst/>
                <a:latin typeface="Calibri" panose="020F0502020204030204" pitchFamily="34" charset="0"/>
                <a:ea typeface="Calibri" panose="020F0502020204030204" pitchFamily="34" charset="0"/>
                <a:cs typeface="Times New Roman" panose="02020603050405020304" pitchFamily="18" charset="0"/>
              </a:rPr>
              <a:t>memoria entrelazada </a:t>
            </a:r>
            <a:r>
              <a:rPr lang="es-ES" sz="2400" dirty="0">
                <a:effectLst/>
                <a:latin typeface="Arial" panose="020B0604020202020204" pitchFamily="34" charset="0"/>
                <a:ea typeface="Calibri" panose="020F0502020204030204" pitchFamily="34" charset="0"/>
                <a:cs typeface="Times New Roman" panose="02020603050405020304" pitchFamily="18" charset="0"/>
              </a:rPr>
              <a:t> es una técnica para la mejora del </a:t>
            </a:r>
            <a:r>
              <a:rPr lang="es-ES" sz="2400" dirty="0">
                <a:latin typeface="Arial" panose="020B0604020202020204" pitchFamily="34" charset="0"/>
                <a:ea typeface="Calibri" panose="020F0502020204030204" pitchFamily="34" charset="0"/>
                <a:cs typeface="Times New Roman" panose="02020603050405020304" pitchFamily="18" charset="0"/>
              </a:rPr>
              <a:t>ancho de banda</a:t>
            </a:r>
            <a:r>
              <a:rPr lang="es-ES" sz="2400" dirty="0">
                <a:effectLst/>
                <a:latin typeface="Arial" panose="020B0604020202020204" pitchFamily="34" charset="0"/>
                <a:ea typeface="Calibri" panose="020F0502020204030204" pitchFamily="34" charset="0"/>
                <a:cs typeface="Times New Roman" panose="02020603050405020304" pitchFamily="18" charset="0"/>
              </a:rPr>
              <a:t> de las </a:t>
            </a:r>
            <a:r>
              <a:rPr lang="es-ES" sz="2400" dirty="0">
                <a:latin typeface="Arial" panose="020B0604020202020204" pitchFamily="34" charset="0"/>
                <a:ea typeface="Calibri" panose="020F0502020204030204" pitchFamily="34" charset="0"/>
                <a:cs typeface="Times New Roman" panose="02020603050405020304" pitchFamily="18" charset="0"/>
              </a:rPr>
              <a:t>memorias volátiles</a:t>
            </a:r>
            <a:r>
              <a:rPr lang="es-ES" sz="2400" dirty="0">
                <a:effectLst/>
                <a:latin typeface="Arial" panose="020B0604020202020204" pitchFamily="34" charset="0"/>
                <a:ea typeface="Calibri" panose="020F0502020204030204" pitchFamily="34" charset="0"/>
                <a:cs typeface="Times New Roman" panose="02020603050405020304" pitchFamily="18" charset="0"/>
              </a:rPr>
              <a:t>. Consiste en dividir el </a:t>
            </a:r>
            <a:r>
              <a:rPr lang="es-ES" sz="2400" dirty="0">
                <a:latin typeface="Arial" panose="020B0604020202020204" pitchFamily="34" charset="0"/>
                <a:ea typeface="Calibri" panose="020F0502020204030204" pitchFamily="34" charset="0"/>
                <a:cs typeface="Times New Roman" panose="02020603050405020304" pitchFamily="18" charset="0"/>
              </a:rPr>
              <a:t>sistema</a:t>
            </a:r>
            <a:r>
              <a:rPr lang="es-ES" sz="2400" dirty="0">
                <a:effectLst/>
                <a:latin typeface="Arial" panose="020B0604020202020204" pitchFamily="34" charset="0"/>
                <a:ea typeface="Calibri" panose="020F0502020204030204" pitchFamily="34" charset="0"/>
                <a:cs typeface="Times New Roman" panose="02020603050405020304" pitchFamily="18" charset="0"/>
              </a:rPr>
              <a:t> de </a:t>
            </a:r>
            <a:r>
              <a:rPr lang="es-ES" sz="2400" dirty="0">
                <a:latin typeface="Arial" panose="020B0604020202020204" pitchFamily="34" charset="0"/>
                <a:ea typeface="Calibri" panose="020F0502020204030204" pitchFamily="34" charset="0"/>
                <a:cs typeface="Times New Roman" panose="02020603050405020304" pitchFamily="18" charset="0"/>
              </a:rPr>
              <a:t>memoria</a:t>
            </a:r>
            <a:r>
              <a:rPr lang="es-ES" sz="2400" dirty="0">
                <a:effectLst/>
                <a:latin typeface="Arial" panose="020B0604020202020204" pitchFamily="34" charset="0"/>
                <a:ea typeface="Calibri" panose="020F0502020204030204" pitchFamily="34" charset="0"/>
                <a:cs typeface="Times New Roman" panose="02020603050405020304" pitchFamily="18" charset="0"/>
              </a:rPr>
              <a:t> en bancos con la idea de reducir la probabilidad de que un acceso requiera esperar el tiempo de recuperación.</a:t>
            </a:r>
          </a:p>
          <a:p>
            <a:pPr>
              <a:lnSpc>
                <a:spcPct val="107000"/>
              </a:lnSpc>
              <a:spcAft>
                <a:spcPts val="800"/>
              </a:spcAft>
            </a:pPr>
            <a:r>
              <a:rPr lang="es-ES" sz="24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s-E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Para aumentar el ancho de banda de una memoria principal se puede descomponer en módulos con accesos independientes, de manera que se pueda acceder simultáneamente a una palabra de cada uno de los módulos.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82689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1757</Words>
  <Application>Microsoft Office PowerPoint</Application>
  <PresentationFormat>Panorámica</PresentationFormat>
  <Paragraphs>83</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Arial</vt:lpstr>
      <vt:lpstr>Arial Black</vt:lpstr>
      <vt:lpstr>Calibri</vt:lpstr>
      <vt:lpstr>Calibri Light</vt:lpstr>
      <vt:lpstr>Symbol</vt:lpstr>
      <vt:lpstr>Times New Roman</vt:lpstr>
      <vt:lpstr>Tema de Office</vt:lpstr>
      <vt:lpstr>Presentación de PowerPoint</vt:lpstr>
      <vt:lpstr>MEMORIAS</vt:lpstr>
      <vt:lpstr>Tipos de memorias</vt:lpstr>
      <vt:lpstr>Memoria principal </vt:lpstr>
      <vt:lpstr>Triangulo de niveles jerárquicos de la memoria </vt:lpstr>
      <vt:lpstr>Memorias semiconductoras</vt:lpstr>
      <vt:lpstr>¿Que es la memoria Cache?</vt:lpstr>
      <vt:lpstr>Diagrama de la memoria Cache</vt:lpstr>
      <vt:lpstr>Presentación de PowerPoint</vt:lpstr>
      <vt:lpstr>Memoria entrelazada</vt:lpstr>
      <vt:lpstr>Detección y Corrección de Errores método Hamming</vt:lpstr>
      <vt:lpstr>Presentación de PowerPoint</vt:lpstr>
      <vt:lpstr>La memoria externa</vt:lpstr>
      <vt:lpstr>¿Qué son los discos magnéticos?</vt:lpstr>
      <vt:lpstr>Partes de un disco magnético</vt:lpstr>
      <vt:lpstr>Funcionamiento de discos magnéticos y discos solidos</vt:lpstr>
      <vt:lpstr>Presentación de PowerPoint</vt:lpstr>
      <vt:lpstr>Presentación de PowerPoint</vt:lpstr>
      <vt:lpstr>Los discos duros externos </vt:lpstr>
      <vt:lpstr>Tipos de RAID</vt:lpstr>
      <vt:lpstr>RAID 0</vt:lpstr>
      <vt:lpstr>RAID 1+0</vt:lpstr>
      <vt:lpstr>Raid 60 (Raid 6+0)</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dc:creator>
  <cp:lastModifiedBy>John.</cp:lastModifiedBy>
  <cp:revision>4</cp:revision>
  <dcterms:created xsi:type="dcterms:W3CDTF">2022-10-26T01:48:27Z</dcterms:created>
  <dcterms:modified xsi:type="dcterms:W3CDTF">2022-10-26T02:11:59Z</dcterms:modified>
</cp:coreProperties>
</file>