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9" r:id="rId1"/>
  </p:sldMasterIdLst>
  <p:notesMasterIdLst>
    <p:notesMasterId r:id="rId11"/>
  </p:notesMasterIdLst>
  <p:sldIdLst>
    <p:sldId id="256" r:id="rId2"/>
    <p:sldId id="260" r:id="rId3"/>
    <p:sldId id="261" r:id="rId4"/>
    <p:sldId id="266" r:id="rId5"/>
    <p:sldId id="263" r:id="rId6"/>
    <p:sldId id="262" r:id="rId7"/>
    <p:sldId id="264" r:id="rId8"/>
    <p:sldId id="267"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7" autoAdjust="0"/>
    <p:restoredTop sz="95226" autoAdjust="0"/>
  </p:normalViewPr>
  <p:slideViewPr>
    <p:cSldViewPr snapToGrid="0">
      <p:cViewPr varScale="1">
        <p:scale>
          <a:sx n="108" d="100"/>
          <a:sy n="108"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6B08F-E4E7-4180-90CA-135B50CE74BF}" type="datetimeFigureOut">
              <a:rPr lang="en-US" smtClean="0"/>
              <a:t>8/6/2021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5F357-170A-4240-BE17-3A93FA7A14A0}" type="slidenum">
              <a:rPr lang="en-US" smtClean="0"/>
              <a:t>‹#›</a:t>
            </a:fld>
            <a:endParaRPr lang="en-US"/>
          </a:p>
        </p:txBody>
      </p:sp>
    </p:spTree>
    <p:extLst>
      <p:ext uri="{BB962C8B-B14F-4D97-AF65-F5344CB8AC3E}">
        <p14:creationId xmlns:p14="http://schemas.microsoft.com/office/powerpoint/2010/main" val="755347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Right skewed for age, may be impacted by retirement</a:t>
            </a:r>
          </a:p>
          <a:p>
            <a:pPr marL="171450" indent="-171450">
              <a:buFont typeface="Arial" panose="020B0604020202020204" pitchFamily="34" charset="0"/>
              <a:buChar char="•"/>
            </a:pPr>
            <a:r>
              <a:rPr lang="en-US" dirty="0"/>
              <a:t>Most happening actually in the 30’s Age is important</a:t>
            </a:r>
          </a:p>
          <a:p>
            <a:pPr marL="171450" indent="-171450">
              <a:buFont typeface="Arial" panose="020B0604020202020204" pitchFamily="34" charset="0"/>
              <a:buChar char="•"/>
            </a:pPr>
            <a:r>
              <a:rPr lang="en-US" dirty="0"/>
              <a:t>HR was making the lower of the 3 departments who quit, significantly lower than who stayed, suggests pay is important</a:t>
            </a:r>
          </a:p>
          <a:p>
            <a:pPr marL="171450" indent="-171450">
              <a:buFont typeface="Arial" panose="020B0604020202020204" pitchFamily="34" charset="0"/>
              <a:buChar char="•"/>
            </a:pPr>
            <a:r>
              <a:rPr lang="en-US" dirty="0"/>
              <a:t>HR related jobs low due to smaller portion of the company, 4% of company.</a:t>
            </a:r>
          </a:p>
          <a:p>
            <a:pPr marL="171450" indent="-171450">
              <a:buFont typeface="Arial" panose="020B0604020202020204" pitchFamily="34" charset="0"/>
              <a:buChar char="•"/>
            </a:pPr>
            <a:r>
              <a:rPr lang="en-US" dirty="0"/>
              <a:t>Largest proportion is Sales to size in company, RD and Sales are similar in number of attrition, but sales is half the size of RD, environment is important</a:t>
            </a:r>
          </a:p>
        </p:txBody>
      </p:sp>
      <p:sp>
        <p:nvSpPr>
          <p:cNvPr id="4" name="Slide Number Placeholder 3"/>
          <p:cNvSpPr>
            <a:spLocks noGrp="1"/>
          </p:cNvSpPr>
          <p:nvPr>
            <p:ph type="sldNum" sz="quarter" idx="5"/>
          </p:nvPr>
        </p:nvSpPr>
        <p:spPr/>
        <p:txBody>
          <a:bodyPr/>
          <a:lstStyle/>
          <a:p>
            <a:fld id="{4545F357-170A-4240-BE17-3A93FA7A14A0}" type="slidenum">
              <a:rPr lang="en-US" smtClean="0"/>
              <a:t>4</a:t>
            </a:fld>
            <a:endParaRPr lang="en-US"/>
          </a:p>
        </p:txBody>
      </p:sp>
    </p:spTree>
    <p:extLst>
      <p:ext uri="{BB962C8B-B14F-4D97-AF65-F5344CB8AC3E}">
        <p14:creationId xmlns:p14="http://schemas.microsoft.com/office/powerpoint/2010/main" val="1245567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General Information:</a:t>
            </a:r>
          </a:p>
          <a:p>
            <a:pPr lvl="1"/>
            <a:r>
              <a:rPr lang="en-US" sz="1400" dirty="0"/>
              <a:t>Pay is similar between genders</a:t>
            </a:r>
          </a:p>
          <a:p>
            <a:pPr lvl="1"/>
            <a:r>
              <a:rPr lang="en-US" sz="1400" dirty="0"/>
              <a:t>Females have a larger pay range</a:t>
            </a:r>
            <a:endParaRPr lang="en-US" sz="1600" dirty="0"/>
          </a:p>
          <a:p>
            <a:pPr lvl="1"/>
            <a:r>
              <a:rPr lang="en-US" sz="1400" dirty="0"/>
              <a:t>Significant Pay different in all Departments</a:t>
            </a:r>
          </a:p>
          <a:p>
            <a:pPr lvl="1"/>
            <a:r>
              <a:rPr lang="en-US" sz="1400" dirty="0"/>
              <a:t>Larger portion of each department can/cannot get OT</a:t>
            </a:r>
          </a:p>
          <a:p>
            <a:pPr lvl="1"/>
            <a:r>
              <a:rPr lang="en-US" sz="1400" dirty="0"/>
              <a:t>	Consider OT more than job role/ level because the later usually does not happen immediately and at will. This makes it hard to impact income with job levels and roles with out inflexible they are. OT can happen rapidly and at will.</a:t>
            </a:r>
            <a:endParaRPr lang="en-US" sz="1600" dirty="0"/>
          </a:p>
          <a:p>
            <a:endParaRPr lang="en-US" dirty="0"/>
          </a:p>
        </p:txBody>
      </p:sp>
      <p:sp>
        <p:nvSpPr>
          <p:cNvPr id="4" name="Slide Number Placeholder 3"/>
          <p:cNvSpPr>
            <a:spLocks noGrp="1"/>
          </p:cNvSpPr>
          <p:nvPr>
            <p:ph type="sldNum" sz="quarter" idx="5"/>
          </p:nvPr>
        </p:nvSpPr>
        <p:spPr/>
        <p:txBody>
          <a:bodyPr/>
          <a:lstStyle/>
          <a:p>
            <a:fld id="{4545F357-170A-4240-BE17-3A93FA7A14A0}" type="slidenum">
              <a:rPr lang="en-US" smtClean="0"/>
              <a:t>6</a:t>
            </a:fld>
            <a:endParaRPr lang="en-US"/>
          </a:p>
        </p:txBody>
      </p:sp>
    </p:spTree>
    <p:extLst>
      <p:ext uri="{BB962C8B-B14F-4D97-AF65-F5344CB8AC3E}">
        <p14:creationId xmlns:p14="http://schemas.microsoft.com/office/powerpoint/2010/main" val="1025023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5F357-170A-4240-BE17-3A93FA7A14A0}" type="slidenum">
              <a:rPr lang="en-US" smtClean="0"/>
              <a:t>7</a:t>
            </a:fld>
            <a:endParaRPr lang="en-US"/>
          </a:p>
        </p:txBody>
      </p:sp>
    </p:spTree>
    <p:extLst>
      <p:ext uri="{BB962C8B-B14F-4D97-AF65-F5344CB8AC3E}">
        <p14:creationId xmlns:p14="http://schemas.microsoft.com/office/powerpoint/2010/main" val="31115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48200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A542A3-67D2-4431-B53E-5414D1F32E0E}"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1471099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260259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3943580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2130751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1860303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3158979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707678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4189772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116299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542A3-67D2-4431-B53E-5414D1F32E0E}"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89080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A542A3-67D2-4431-B53E-5414D1F32E0E}"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142379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A542A3-67D2-4431-B53E-5414D1F32E0E}" type="datetimeFigureOut">
              <a:rPr lang="en-US" smtClean="0"/>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44538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A542A3-67D2-4431-B53E-5414D1F32E0E}" type="datetimeFigureOut">
              <a:rPr lang="en-US" smtClean="0"/>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860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542A3-67D2-4431-B53E-5414D1F32E0E}" type="datetimeFigureOut">
              <a:rPr lang="en-US" smtClean="0"/>
              <a:t>8/6/2021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201242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A542A3-67D2-4431-B53E-5414D1F32E0E}"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237810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A542A3-67D2-4431-B53E-5414D1F32E0E}"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9B7E8-4E7E-49FA-91F9-9982C762692E}" type="slidenum">
              <a:rPr lang="en-US" smtClean="0"/>
              <a:t>‹#›</a:t>
            </a:fld>
            <a:endParaRPr lang="en-US"/>
          </a:p>
        </p:txBody>
      </p:sp>
    </p:spTree>
    <p:extLst>
      <p:ext uri="{BB962C8B-B14F-4D97-AF65-F5344CB8AC3E}">
        <p14:creationId xmlns:p14="http://schemas.microsoft.com/office/powerpoint/2010/main" val="7247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A542A3-67D2-4431-B53E-5414D1F32E0E}" type="datetimeFigureOut">
              <a:rPr lang="en-US" smtClean="0"/>
              <a:t>8/6/2021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C9B7E8-4E7E-49FA-91F9-9982C762692E}" type="slidenum">
              <a:rPr lang="en-US" smtClean="0"/>
              <a:t>‹#›</a:t>
            </a:fld>
            <a:endParaRPr lang="en-US"/>
          </a:p>
        </p:txBody>
      </p:sp>
    </p:spTree>
    <p:extLst>
      <p:ext uri="{BB962C8B-B14F-4D97-AF65-F5344CB8AC3E}">
        <p14:creationId xmlns:p14="http://schemas.microsoft.com/office/powerpoint/2010/main" val="4157028852"/>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 id="2147484272" r:id="rId13"/>
    <p:sldLayoutId id="2147484273" r:id="rId14"/>
    <p:sldLayoutId id="2147484274" r:id="rId15"/>
    <p:sldLayoutId id="2147484275" r:id="rId16"/>
    <p:sldLayoutId id="214748427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ideltamares.github.io/" TargetMode="External"/><Relationship Id="rId2" Type="http://schemas.openxmlformats.org/officeDocument/2006/relationships/hyperlink" Target="https://github.com/fideltamares/CaseStudy2DDS" TargetMode="External"/><Relationship Id="rId1" Type="http://schemas.openxmlformats.org/officeDocument/2006/relationships/slideLayout" Target="../slideLayouts/slideLayout1.xml"/><Relationship Id="rId4" Type="http://schemas.openxmlformats.org/officeDocument/2006/relationships/hyperlink" Target="https://www.youtube.com/watch?v=uXAGDhGvZ7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07548D-BEBB-42CF-AAE0-6D0A09B471A0}"/>
              </a:ext>
            </a:extLst>
          </p:cNvPr>
          <p:cNvSpPr>
            <a:spLocks noGrp="1"/>
          </p:cNvSpPr>
          <p:nvPr>
            <p:ph type="subTitle" idx="1"/>
          </p:nvPr>
        </p:nvSpPr>
        <p:spPr>
          <a:xfrm>
            <a:off x="3310759" y="4090860"/>
            <a:ext cx="8728291" cy="1388534"/>
          </a:xfrm>
        </p:spPr>
        <p:txBody>
          <a:bodyPr>
            <a:normAutofit fontScale="85000" lnSpcReduction="20000"/>
          </a:bodyPr>
          <a:lstStyle/>
          <a:p>
            <a:pPr>
              <a:spcBef>
                <a:spcPts val="1000"/>
              </a:spcBef>
              <a:buClr>
                <a:schemeClr val="accent1"/>
              </a:buClr>
              <a:buSzPct val="80000"/>
              <a:buFont typeface="Wingdings 3" charset="2"/>
              <a:buChar char=""/>
            </a:pPr>
            <a:r>
              <a:rPr lang="en-US" sz="2400" dirty="0">
                <a:solidFill>
                  <a:schemeClr val="tx1">
                    <a:lumMod val="75000"/>
                    <a:lumOff val="25000"/>
                  </a:schemeClr>
                </a:solidFill>
              </a:rPr>
              <a:t>GitHub Repo: </a:t>
            </a:r>
            <a:r>
              <a:rPr lang="en-US" sz="2400" dirty="0">
                <a:solidFill>
                  <a:schemeClr val="tx1">
                    <a:lumMod val="75000"/>
                    <a:lumOff val="25000"/>
                  </a:schemeClr>
                </a:solidFill>
                <a:hlinkClick r:id="rId2"/>
              </a:rPr>
              <a:t>https://github.com/fideltamares/CaseStudy2DDS</a:t>
            </a:r>
            <a:endParaRPr lang="en-US" sz="2400" dirty="0">
              <a:solidFill>
                <a:schemeClr val="tx1">
                  <a:lumMod val="75000"/>
                  <a:lumOff val="25000"/>
                </a:schemeClr>
              </a:solidFill>
            </a:endParaRPr>
          </a:p>
          <a:p>
            <a:pPr>
              <a:spcBef>
                <a:spcPts val="1000"/>
              </a:spcBef>
              <a:buClr>
                <a:schemeClr val="accent1"/>
              </a:buClr>
              <a:buSzPct val="80000"/>
              <a:buFont typeface="Wingdings 3" charset="2"/>
              <a:buChar char=""/>
            </a:pPr>
            <a:r>
              <a:rPr lang="en-US" sz="2400" dirty="0">
                <a:solidFill>
                  <a:schemeClr val="tx1">
                    <a:lumMod val="75000"/>
                    <a:lumOff val="25000"/>
                  </a:schemeClr>
                </a:solidFill>
              </a:rPr>
              <a:t>GitHub Website: </a:t>
            </a:r>
            <a:r>
              <a:rPr lang="en-US" sz="2400" dirty="0">
                <a:solidFill>
                  <a:schemeClr val="tx1">
                    <a:lumMod val="75000"/>
                    <a:lumOff val="25000"/>
                  </a:schemeClr>
                </a:solidFill>
                <a:hlinkClick r:id="rId3"/>
              </a:rPr>
              <a:t>https://fideltamares.github.io/</a:t>
            </a:r>
            <a:r>
              <a:rPr lang="en-US" sz="2400" dirty="0">
                <a:solidFill>
                  <a:schemeClr val="tx1">
                    <a:lumMod val="75000"/>
                    <a:lumOff val="25000"/>
                  </a:schemeClr>
                </a:solidFill>
              </a:rPr>
              <a:t> </a:t>
            </a:r>
          </a:p>
          <a:p>
            <a:pPr>
              <a:spcBef>
                <a:spcPts val="1000"/>
              </a:spcBef>
              <a:buClr>
                <a:schemeClr val="accent1"/>
              </a:buClr>
              <a:buSzPct val="80000"/>
              <a:buFont typeface="Wingdings 3" charset="2"/>
              <a:buChar char=""/>
            </a:pPr>
            <a:r>
              <a:rPr lang="en-US" sz="2400" dirty="0">
                <a:solidFill>
                  <a:schemeClr val="tx1">
                    <a:lumMod val="75000"/>
                    <a:lumOff val="25000"/>
                  </a:schemeClr>
                </a:solidFill>
              </a:rPr>
              <a:t>Fidel Tamares </a:t>
            </a:r>
            <a:r>
              <a:rPr lang="en-US" sz="2400" dirty="0" err="1">
                <a:solidFill>
                  <a:schemeClr val="tx1">
                    <a:lumMod val="75000"/>
                    <a:lumOff val="25000"/>
                  </a:schemeClr>
                </a:solidFill>
              </a:rPr>
              <a:t>Youtube</a:t>
            </a:r>
            <a:r>
              <a:rPr lang="en-US" sz="2400">
                <a:solidFill>
                  <a:schemeClr val="tx1">
                    <a:lumMod val="75000"/>
                    <a:lumOff val="25000"/>
                  </a:schemeClr>
                </a:solidFill>
              </a:rPr>
              <a:t>: </a:t>
            </a:r>
            <a:r>
              <a:rPr lang="en-US" sz="2400">
                <a:solidFill>
                  <a:schemeClr val="tx1">
                    <a:lumMod val="75000"/>
                    <a:lumOff val="25000"/>
                  </a:schemeClr>
                </a:solidFill>
                <a:hlinkClick r:id="rId4"/>
              </a:rPr>
              <a:t>https://www.youtube.com/watch?v=uXAGDhGvZ7A</a:t>
            </a:r>
            <a:r>
              <a:rPr lang="en-US" sz="2400">
                <a:solidFill>
                  <a:schemeClr val="tx1">
                    <a:lumMod val="75000"/>
                    <a:lumOff val="25000"/>
                  </a:schemeClr>
                </a:solidFill>
              </a:rPr>
              <a:t> </a:t>
            </a:r>
            <a:endParaRPr lang="en-US" sz="2400" dirty="0">
              <a:solidFill>
                <a:schemeClr val="tx1">
                  <a:lumMod val="75000"/>
                  <a:lumOff val="25000"/>
                </a:schemeClr>
              </a:solidFill>
            </a:endParaRPr>
          </a:p>
          <a:p>
            <a:endParaRPr lang="en-US" dirty="0"/>
          </a:p>
        </p:txBody>
      </p:sp>
      <p:sp>
        <p:nvSpPr>
          <p:cNvPr id="4" name="Title 1">
            <a:extLst>
              <a:ext uri="{FF2B5EF4-FFF2-40B4-BE49-F238E27FC236}">
                <a16:creationId xmlns:a16="http://schemas.microsoft.com/office/drawing/2014/main" id="{C4B88317-194D-4471-97DF-869DD718D2B8}"/>
              </a:ext>
            </a:extLst>
          </p:cNvPr>
          <p:cNvSpPr txBox="1">
            <a:spLocks/>
          </p:cNvSpPr>
          <p:nvPr/>
        </p:nvSpPr>
        <p:spPr>
          <a:xfrm>
            <a:off x="1400419" y="1799517"/>
            <a:ext cx="10018713" cy="1752599"/>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Frito-Lay Attrition EDA</a:t>
            </a:r>
            <a:br>
              <a:rPr lang="en-US" dirty="0"/>
            </a:br>
            <a:r>
              <a:rPr lang="en-US" dirty="0"/>
              <a:t>Fidel Tamares, SMU 2021 </a:t>
            </a:r>
          </a:p>
        </p:txBody>
      </p:sp>
    </p:spTree>
    <p:extLst>
      <p:ext uri="{BB962C8B-B14F-4D97-AF65-F5344CB8AC3E}">
        <p14:creationId xmlns:p14="http://schemas.microsoft.com/office/powerpoint/2010/main" val="170055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564B7CB4-18C8-4779-8BFB-9DDEF5F730FD}"/>
              </a:ext>
            </a:extLst>
          </p:cNvPr>
          <p:cNvSpPr txBox="1">
            <a:spLocks/>
          </p:cNvSpPr>
          <p:nvPr/>
        </p:nvSpPr>
        <p:spPr>
          <a:xfrm>
            <a:off x="1861115" y="1555492"/>
            <a:ext cx="10330885"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Question of Interest: What are the top 3 factors that are influencing attrition?</a:t>
            </a:r>
          </a:p>
          <a:p>
            <a:r>
              <a:rPr lang="en-US" dirty="0"/>
              <a:t>Dataset review:</a:t>
            </a:r>
          </a:p>
          <a:p>
            <a:pPr lvl="1"/>
            <a:r>
              <a:rPr lang="en-US" dirty="0"/>
              <a:t>870 Observations and 36 Variables (1 of them being the ID identifier)</a:t>
            </a:r>
          </a:p>
          <a:p>
            <a:pPr lvl="1"/>
            <a:r>
              <a:rPr lang="en-US" dirty="0"/>
              <a:t>We identified the top 3 influencers on attrition in you company: Age, Monthly Income and OT </a:t>
            </a:r>
          </a:p>
          <a:p>
            <a:r>
              <a:rPr lang="en-US" dirty="0"/>
              <a:t>Assumptions:</a:t>
            </a:r>
          </a:p>
          <a:p>
            <a:pPr lvl="1"/>
            <a:r>
              <a:rPr lang="en-US" dirty="0"/>
              <a:t>2 columns removed, </a:t>
            </a:r>
            <a:r>
              <a:rPr lang="en-US" dirty="0" err="1"/>
              <a:t>StandardHours</a:t>
            </a:r>
            <a:r>
              <a:rPr lang="en-US" dirty="0"/>
              <a:t> and </a:t>
            </a:r>
            <a:r>
              <a:rPr lang="en-US" dirty="0" err="1"/>
              <a:t>EmployeeCount</a:t>
            </a:r>
            <a:endParaRPr lang="en-US" dirty="0"/>
          </a:p>
          <a:p>
            <a:pPr lvl="1"/>
            <a:r>
              <a:rPr lang="en-US" dirty="0"/>
              <a:t>Retirement and Quitting are part of the attrition numbers</a:t>
            </a:r>
          </a:p>
          <a:p>
            <a:pPr lvl="1"/>
            <a:r>
              <a:rPr lang="en-US" dirty="0"/>
              <a:t>Data was reliably collected (no missing data found)</a:t>
            </a:r>
          </a:p>
          <a:p>
            <a:pPr lvl="1"/>
            <a:r>
              <a:rPr lang="en-US" dirty="0"/>
              <a:t>Everyone can get OT </a:t>
            </a:r>
          </a:p>
        </p:txBody>
      </p:sp>
      <p:sp>
        <p:nvSpPr>
          <p:cNvPr id="3" name="Title 1">
            <a:extLst>
              <a:ext uri="{FF2B5EF4-FFF2-40B4-BE49-F238E27FC236}">
                <a16:creationId xmlns:a16="http://schemas.microsoft.com/office/drawing/2014/main" id="{571F9FF4-01DA-461A-880C-9247BAB8F96B}"/>
              </a:ext>
            </a:extLst>
          </p:cNvPr>
          <p:cNvSpPr>
            <a:spLocks noGrp="1"/>
          </p:cNvSpPr>
          <p:nvPr>
            <p:ph type="title"/>
          </p:nvPr>
        </p:nvSpPr>
        <p:spPr>
          <a:xfrm>
            <a:off x="0" y="0"/>
            <a:ext cx="12192000" cy="1320800"/>
          </a:xfrm>
        </p:spPr>
        <p:txBody>
          <a:bodyPr anchor="t"/>
          <a:lstStyle/>
          <a:p>
            <a:r>
              <a:rPr lang="en-US" b="1" dirty="0"/>
              <a:t>Dataset Review and Assumptions</a:t>
            </a:r>
          </a:p>
        </p:txBody>
      </p:sp>
    </p:spTree>
    <p:extLst>
      <p:ext uri="{BB962C8B-B14F-4D97-AF65-F5344CB8AC3E}">
        <p14:creationId xmlns:p14="http://schemas.microsoft.com/office/powerpoint/2010/main" val="393586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1F9FF4-01DA-461A-880C-9247BAB8F96B}"/>
              </a:ext>
            </a:extLst>
          </p:cNvPr>
          <p:cNvSpPr>
            <a:spLocks noGrp="1"/>
          </p:cNvSpPr>
          <p:nvPr>
            <p:ph type="title"/>
          </p:nvPr>
        </p:nvSpPr>
        <p:spPr>
          <a:xfrm>
            <a:off x="0" y="0"/>
            <a:ext cx="12192000" cy="1320800"/>
          </a:xfrm>
        </p:spPr>
        <p:txBody>
          <a:bodyPr anchor="t"/>
          <a:lstStyle/>
          <a:p>
            <a:r>
              <a:rPr lang="en-US" b="1" dirty="0"/>
              <a:t>Company Breakdown</a:t>
            </a:r>
          </a:p>
        </p:txBody>
      </p:sp>
      <p:pic>
        <p:nvPicPr>
          <p:cNvPr id="4" name="Picture 3">
            <a:extLst>
              <a:ext uri="{FF2B5EF4-FFF2-40B4-BE49-F238E27FC236}">
                <a16:creationId xmlns:a16="http://schemas.microsoft.com/office/drawing/2014/main" id="{11C5A3AD-086C-481F-95AB-6BFF971B82A8}"/>
              </a:ext>
            </a:extLst>
          </p:cNvPr>
          <p:cNvPicPr>
            <a:picLocks noChangeAspect="1"/>
          </p:cNvPicPr>
          <p:nvPr/>
        </p:nvPicPr>
        <p:blipFill>
          <a:blip r:embed="rId2"/>
          <a:stretch>
            <a:fillRect/>
          </a:stretch>
        </p:blipFill>
        <p:spPr>
          <a:xfrm>
            <a:off x="5240667" y="832295"/>
            <a:ext cx="6738425" cy="2697192"/>
          </a:xfrm>
          <a:prstGeom prst="rect">
            <a:avLst/>
          </a:prstGeom>
          <a:ln>
            <a:solidFill>
              <a:schemeClr val="tx1"/>
            </a:solidFill>
          </a:ln>
        </p:spPr>
      </p:pic>
      <p:pic>
        <p:nvPicPr>
          <p:cNvPr id="6" name="Picture 5">
            <a:extLst>
              <a:ext uri="{FF2B5EF4-FFF2-40B4-BE49-F238E27FC236}">
                <a16:creationId xmlns:a16="http://schemas.microsoft.com/office/drawing/2014/main" id="{3BBAA592-039A-4372-B452-E1965381AF4E}"/>
              </a:ext>
            </a:extLst>
          </p:cNvPr>
          <p:cNvPicPr>
            <a:picLocks noChangeAspect="1"/>
          </p:cNvPicPr>
          <p:nvPr/>
        </p:nvPicPr>
        <p:blipFill>
          <a:blip r:embed="rId3"/>
          <a:stretch>
            <a:fillRect/>
          </a:stretch>
        </p:blipFill>
        <p:spPr>
          <a:xfrm>
            <a:off x="5220961" y="3748834"/>
            <a:ext cx="6758131" cy="2354089"/>
          </a:xfrm>
          <a:prstGeom prst="rect">
            <a:avLst/>
          </a:prstGeom>
          <a:ln>
            <a:solidFill>
              <a:schemeClr val="tx1"/>
            </a:solidFill>
          </a:ln>
        </p:spPr>
      </p:pic>
      <p:sp>
        <p:nvSpPr>
          <p:cNvPr id="8" name="Content Placeholder 2">
            <a:extLst>
              <a:ext uri="{FF2B5EF4-FFF2-40B4-BE49-F238E27FC236}">
                <a16:creationId xmlns:a16="http://schemas.microsoft.com/office/drawing/2014/main" id="{4C5F2D83-6D49-445F-9CA5-B2341CA13A13}"/>
              </a:ext>
            </a:extLst>
          </p:cNvPr>
          <p:cNvSpPr txBox="1">
            <a:spLocks/>
          </p:cNvSpPr>
          <p:nvPr/>
        </p:nvSpPr>
        <p:spPr>
          <a:xfrm>
            <a:off x="1333676" y="1111075"/>
            <a:ext cx="3887285"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General Information:</a:t>
            </a:r>
          </a:p>
          <a:p>
            <a:pPr lvl="1"/>
            <a:r>
              <a:rPr lang="en-US" sz="1400" dirty="0"/>
              <a:t>2:1 ratio for males to females</a:t>
            </a:r>
          </a:p>
          <a:p>
            <a:pPr lvl="1"/>
            <a:r>
              <a:rPr lang="en-US" sz="1400" dirty="0"/>
              <a:t>Right Skewed quitting Age</a:t>
            </a:r>
          </a:p>
          <a:p>
            <a:pPr lvl="1"/>
            <a:r>
              <a:rPr lang="en-US" sz="1400" dirty="0"/>
              <a:t>Largest department is R&amp;D, high educational influence</a:t>
            </a:r>
          </a:p>
          <a:p>
            <a:r>
              <a:rPr lang="en-US" sz="1600" dirty="0"/>
              <a:t>Strategy</a:t>
            </a:r>
          </a:p>
          <a:p>
            <a:pPr lvl="1"/>
            <a:r>
              <a:rPr lang="en-US" sz="1400" dirty="0"/>
              <a:t>Overall Attrition</a:t>
            </a:r>
          </a:p>
          <a:p>
            <a:pPr lvl="1"/>
            <a:r>
              <a:rPr lang="en-US" sz="1400" dirty="0"/>
              <a:t>Age impact</a:t>
            </a:r>
          </a:p>
          <a:p>
            <a:pPr lvl="1"/>
            <a:r>
              <a:rPr lang="en-US" sz="1400" dirty="0"/>
              <a:t>Influence of Income</a:t>
            </a:r>
          </a:p>
          <a:p>
            <a:pPr lvl="1"/>
            <a:r>
              <a:rPr lang="en-US" sz="1400" dirty="0"/>
              <a:t>Job and Environmental Satisfaction</a:t>
            </a:r>
          </a:p>
          <a:p>
            <a:pPr lvl="1"/>
            <a:r>
              <a:rPr lang="en-US" sz="1400" dirty="0"/>
              <a:t>Gender will be evaluated in each section as needed</a:t>
            </a:r>
          </a:p>
        </p:txBody>
      </p:sp>
    </p:spTree>
    <p:extLst>
      <p:ext uri="{BB962C8B-B14F-4D97-AF65-F5344CB8AC3E}">
        <p14:creationId xmlns:p14="http://schemas.microsoft.com/office/powerpoint/2010/main" val="160026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1F9FF4-01DA-461A-880C-9247BAB8F96B}"/>
              </a:ext>
            </a:extLst>
          </p:cNvPr>
          <p:cNvSpPr>
            <a:spLocks noGrp="1"/>
          </p:cNvSpPr>
          <p:nvPr>
            <p:ph type="title"/>
          </p:nvPr>
        </p:nvSpPr>
        <p:spPr>
          <a:xfrm>
            <a:off x="0" y="0"/>
            <a:ext cx="12192000" cy="1320800"/>
          </a:xfrm>
        </p:spPr>
        <p:txBody>
          <a:bodyPr anchor="t"/>
          <a:lstStyle/>
          <a:p>
            <a:r>
              <a:rPr lang="en-US" b="1" dirty="0"/>
              <a:t>Attrition Analysis</a:t>
            </a:r>
          </a:p>
        </p:txBody>
      </p:sp>
      <p:pic>
        <p:nvPicPr>
          <p:cNvPr id="10" name="Picture 9">
            <a:extLst>
              <a:ext uri="{FF2B5EF4-FFF2-40B4-BE49-F238E27FC236}">
                <a16:creationId xmlns:a16="http://schemas.microsoft.com/office/drawing/2014/main" id="{F3688897-1418-4364-95AC-FC8354A6FEC7}"/>
              </a:ext>
            </a:extLst>
          </p:cNvPr>
          <p:cNvPicPr>
            <a:picLocks noChangeAspect="1"/>
          </p:cNvPicPr>
          <p:nvPr/>
        </p:nvPicPr>
        <p:blipFill>
          <a:blip r:embed="rId3"/>
          <a:stretch>
            <a:fillRect/>
          </a:stretch>
        </p:blipFill>
        <p:spPr>
          <a:xfrm>
            <a:off x="6720689" y="3880861"/>
            <a:ext cx="4102974" cy="2661872"/>
          </a:xfrm>
          <a:prstGeom prst="rect">
            <a:avLst/>
          </a:prstGeom>
          <a:ln>
            <a:solidFill>
              <a:schemeClr val="tx1"/>
            </a:solidFill>
          </a:ln>
        </p:spPr>
      </p:pic>
      <p:pic>
        <p:nvPicPr>
          <p:cNvPr id="14" name="Picture 13">
            <a:extLst>
              <a:ext uri="{FF2B5EF4-FFF2-40B4-BE49-F238E27FC236}">
                <a16:creationId xmlns:a16="http://schemas.microsoft.com/office/drawing/2014/main" id="{924B1675-EAB8-43A8-B12D-DA9F252AD202}"/>
              </a:ext>
            </a:extLst>
          </p:cNvPr>
          <p:cNvPicPr>
            <a:picLocks noChangeAspect="1"/>
          </p:cNvPicPr>
          <p:nvPr/>
        </p:nvPicPr>
        <p:blipFill>
          <a:blip r:embed="rId4"/>
          <a:stretch>
            <a:fillRect/>
          </a:stretch>
        </p:blipFill>
        <p:spPr>
          <a:xfrm>
            <a:off x="1600231" y="1089434"/>
            <a:ext cx="4228099" cy="2576498"/>
          </a:xfrm>
          <a:prstGeom prst="rect">
            <a:avLst/>
          </a:prstGeom>
          <a:ln>
            <a:solidFill>
              <a:schemeClr val="tx1"/>
            </a:solidFill>
          </a:ln>
        </p:spPr>
      </p:pic>
      <p:pic>
        <p:nvPicPr>
          <p:cNvPr id="16" name="Picture 15">
            <a:extLst>
              <a:ext uri="{FF2B5EF4-FFF2-40B4-BE49-F238E27FC236}">
                <a16:creationId xmlns:a16="http://schemas.microsoft.com/office/drawing/2014/main" id="{D70EF86A-CBDF-4C22-ACDB-F77A22A9FD7E}"/>
              </a:ext>
            </a:extLst>
          </p:cNvPr>
          <p:cNvPicPr>
            <a:picLocks noChangeAspect="1"/>
          </p:cNvPicPr>
          <p:nvPr/>
        </p:nvPicPr>
        <p:blipFill>
          <a:blip r:embed="rId5"/>
          <a:stretch>
            <a:fillRect/>
          </a:stretch>
        </p:blipFill>
        <p:spPr>
          <a:xfrm>
            <a:off x="1542295" y="3895460"/>
            <a:ext cx="4228099" cy="2635698"/>
          </a:xfrm>
          <a:prstGeom prst="rect">
            <a:avLst/>
          </a:prstGeom>
          <a:ln>
            <a:solidFill>
              <a:schemeClr val="tx1"/>
            </a:solidFill>
          </a:ln>
        </p:spPr>
      </p:pic>
      <p:pic>
        <p:nvPicPr>
          <p:cNvPr id="18" name="Picture 17">
            <a:extLst>
              <a:ext uri="{FF2B5EF4-FFF2-40B4-BE49-F238E27FC236}">
                <a16:creationId xmlns:a16="http://schemas.microsoft.com/office/drawing/2014/main" id="{212E7EDE-5D58-4A5F-9BB5-4052AAF38D42}"/>
              </a:ext>
            </a:extLst>
          </p:cNvPr>
          <p:cNvPicPr>
            <a:picLocks noChangeAspect="1"/>
          </p:cNvPicPr>
          <p:nvPr/>
        </p:nvPicPr>
        <p:blipFill>
          <a:blip r:embed="rId6"/>
          <a:stretch>
            <a:fillRect/>
          </a:stretch>
        </p:blipFill>
        <p:spPr>
          <a:xfrm>
            <a:off x="6720689" y="1089435"/>
            <a:ext cx="4038836" cy="2576498"/>
          </a:xfrm>
          <a:prstGeom prst="rect">
            <a:avLst/>
          </a:prstGeom>
          <a:ln>
            <a:solidFill>
              <a:schemeClr val="tx1"/>
            </a:solidFill>
          </a:ln>
        </p:spPr>
      </p:pic>
      <p:sp>
        <p:nvSpPr>
          <p:cNvPr id="19" name="TextBox 18">
            <a:extLst>
              <a:ext uri="{FF2B5EF4-FFF2-40B4-BE49-F238E27FC236}">
                <a16:creationId xmlns:a16="http://schemas.microsoft.com/office/drawing/2014/main" id="{D45A18D9-C67D-4422-B8F6-EAD6AE7C7EC7}"/>
              </a:ext>
            </a:extLst>
          </p:cNvPr>
          <p:cNvSpPr txBox="1"/>
          <p:nvPr/>
        </p:nvSpPr>
        <p:spPr>
          <a:xfrm>
            <a:off x="1325064" y="982875"/>
            <a:ext cx="386644" cy="400110"/>
          </a:xfrm>
          <a:prstGeom prst="rect">
            <a:avLst/>
          </a:prstGeom>
          <a:noFill/>
        </p:spPr>
        <p:txBody>
          <a:bodyPr wrap="none" rtlCol="0">
            <a:spAutoFit/>
          </a:bodyPr>
          <a:lstStyle/>
          <a:p>
            <a:r>
              <a:rPr lang="en-US" sz="2000" b="1" dirty="0"/>
              <a:t>1.</a:t>
            </a:r>
          </a:p>
        </p:txBody>
      </p:sp>
      <p:sp>
        <p:nvSpPr>
          <p:cNvPr id="24" name="TextBox 23">
            <a:extLst>
              <a:ext uri="{FF2B5EF4-FFF2-40B4-BE49-F238E27FC236}">
                <a16:creationId xmlns:a16="http://schemas.microsoft.com/office/drawing/2014/main" id="{C5B7AEB1-09C4-4A2F-B997-7E1E9AFBDC9F}"/>
              </a:ext>
            </a:extLst>
          </p:cNvPr>
          <p:cNvSpPr txBox="1"/>
          <p:nvPr/>
        </p:nvSpPr>
        <p:spPr>
          <a:xfrm>
            <a:off x="1288298" y="3757342"/>
            <a:ext cx="423410" cy="400110"/>
          </a:xfrm>
          <a:prstGeom prst="rect">
            <a:avLst/>
          </a:prstGeom>
          <a:noFill/>
        </p:spPr>
        <p:txBody>
          <a:bodyPr wrap="square" rtlCol="0">
            <a:spAutoFit/>
          </a:bodyPr>
          <a:lstStyle/>
          <a:p>
            <a:r>
              <a:rPr lang="en-US" sz="2000" b="1" dirty="0"/>
              <a:t>2.</a:t>
            </a:r>
          </a:p>
        </p:txBody>
      </p:sp>
      <p:sp>
        <p:nvSpPr>
          <p:cNvPr id="25" name="TextBox 24">
            <a:extLst>
              <a:ext uri="{FF2B5EF4-FFF2-40B4-BE49-F238E27FC236}">
                <a16:creationId xmlns:a16="http://schemas.microsoft.com/office/drawing/2014/main" id="{255F898A-4594-4649-8B96-01F1D73AF861}"/>
              </a:ext>
            </a:extLst>
          </p:cNvPr>
          <p:cNvSpPr txBox="1"/>
          <p:nvPr/>
        </p:nvSpPr>
        <p:spPr>
          <a:xfrm>
            <a:off x="6421607" y="3695405"/>
            <a:ext cx="394660" cy="400110"/>
          </a:xfrm>
          <a:prstGeom prst="rect">
            <a:avLst/>
          </a:prstGeom>
          <a:noFill/>
        </p:spPr>
        <p:txBody>
          <a:bodyPr wrap="none" rtlCol="0">
            <a:spAutoFit/>
          </a:bodyPr>
          <a:lstStyle/>
          <a:p>
            <a:r>
              <a:rPr lang="en-US" sz="2000" b="1" dirty="0"/>
              <a:t>4.</a:t>
            </a:r>
          </a:p>
        </p:txBody>
      </p:sp>
      <p:sp>
        <p:nvSpPr>
          <p:cNvPr id="26" name="TextBox 25">
            <a:extLst>
              <a:ext uri="{FF2B5EF4-FFF2-40B4-BE49-F238E27FC236}">
                <a16:creationId xmlns:a16="http://schemas.microsoft.com/office/drawing/2014/main" id="{A29F25BC-938A-493E-B0FC-8F71406618BF}"/>
              </a:ext>
            </a:extLst>
          </p:cNvPr>
          <p:cNvSpPr txBox="1"/>
          <p:nvPr/>
        </p:nvSpPr>
        <p:spPr>
          <a:xfrm>
            <a:off x="6351245" y="971943"/>
            <a:ext cx="386644" cy="400110"/>
          </a:xfrm>
          <a:prstGeom prst="rect">
            <a:avLst/>
          </a:prstGeom>
          <a:noFill/>
        </p:spPr>
        <p:txBody>
          <a:bodyPr wrap="none" rtlCol="0">
            <a:spAutoFit/>
          </a:bodyPr>
          <a:lstStyle/>
          <a:p>
            <a:r>
              <a:rPr lang="en-US" sz="2000" b="1" dirty="0"/>
              <a:t>3.</a:t>
            </a:r>
          </a:p>
        </p:txBody>
      </p:sp>
      <p:sp>
        <p:nvSpPr>
          <p:cNvPr id="27" name="Rectangle 26">
            <a:extLst>
              <a:ext uri="{FF2B5EF4-FFF2-40B4-BE49-F238E27FC236}">
                <a16:creationId xmlns:a16="http://schemas.microsoft.com/office/drawing/2014/main" id="{FAF3BBA5-1E0C-4FE7-A14A-32CDEE5B693A}"/>
              </a:ext>
            </a:extLst>
          </p:cNvPr>
          <p:cNvSpPr/>
          <p:nvPr/>
        </p:nvSpPr>
        <p:spPr>
          <a:xfrm>
            <a:off x="2933075" y="1320800"/>
            <a:ext cx="423410" cy="51262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5F0F3D2-20B3-478B-B647-FAEFE84DE3DC}"/>
              </a:ext>
            </a:extLst>
          </p:cNvPr>
          <p:cNvSpPr/>
          <p:nvPr/>
        </p:nvSpPr>
        <p:spPr>
          <a:xfrm>
            <a:off x="8380071" y="2071868"/>
            <a:ext cx="1689904" cy="10417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55EA684-87E8-44F7-B288-7B66FA6514F3}"/>
              </a:ext>
            </a:extLst>
          </p:cNvPr>
          <p:cNvSpPr/>
          <p:nvPr/>
        </p:nvSpPr>
        <p:spPr>
          <a:xfrm>
            <a:off x="9549114" y="4874870"/>
            <a:ext cx="912965" cy="6115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5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C5F2D83-6D49-445F-9CA5-B2341CA13A13}"/>
              </a:ext>
            </a:extLst>
          </p:cNvPr>
          <p:cNvSpPr txBox="1">
            <a:spLocks/>
          </p:cNvSpPr>
          <p:nvPr/>
        </p:nvSpPr>
        <p:spPr>
          <a:xfrm>
            <a:off x="1333676" y="1111075"/>
            <a:ext cx="3887285"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General Information:</a:t>
            </a:r>
          </a:p>
          <a:p>
            <a:pPr lvl="1"/>
            <a:r>
              <a:rPr lang="en-US" sz="1400" dirty="0"/>
              <a:t>Quitting age is about 4-5 years younger</a:t>
            </a:r>
          </a:p>
          <a:p>
            <a:pPr lvl="1"/>
            <a:r>
              <a:rPr lang="en-US" sz="1400" dirty="0"/>
              <a:t>Right Skewed *, retirement influence</a:t>
            </a:r>
          </a:p>
          <a:p>
            <a:pPr lvl="2"/>
            <a:r>
              <a:rPr lang="en-US" sz="1200" dirty="0"/>
              <a:t>Skewed by a few, moving data point</a:t>
            </a:r>
          </a:p>
          <a:p>
            <a:pPr lvl="1"/>
            <a:r>
              <a:rPr lang="en-US" sz="1400" dirty="0"/>
              <a:t>10 years is the highest frequency for total years worked</a:t>
            </a:r>
            <a:endParaRPr lang="en-US" sz="1600" dirty="0"/>
          </a:p>
          <a:p>
            <a:pPr lvl="1"/>
            <a:r>
              <a:rPr lang="en-US" sz="1400" dirty="0"/>
              <a:t>About 75 year age range</a:t>
            </a:r>
          </a:p>
          <a:p>
            <a:pPr lvl="1"/>
            <a:r>
              <a:rPr lang="en-US" sz="1400" dirty="0" err="1"/>
              <a:t>Unaddress</a:t>
            </a:r>
            <a:r>
              <a:rPr lang="en-US" sz="1400" dirty="0"/>
              <a:t> generational concerns</a:t>
            </a:r>
          </a:p>
          <a:p>
            <a:pPr lvl="1"/>
            <a:endParaRPr lang="en-US" sz="1400" dirty="0"/>
          </a:p>
        </p:txBody>
      </p:sp>
      <p:sp>
        <p:nvSpPr>
          <p:cNvPr id="10" name="Title 1">
            <a:extLst>
              <a:ext uri="{FF2B5EF4-FFF2-40B4-BE49-F238E27FC236}">
                <a16:creationId xmlns:a16="http://schemas.microsoft.com/office/drawing/2014/main" id="{919191D7-3A73-4D05-A454-8703BF0098D7}"/>
              </a:ext>
            </a:extLst>
          </p:cNvPr>
          <p:cNvSpPr txBox="1">
            <a:spLocks/>
          </p:cNvSpPr>
          <p:nvPr/>
        </p:nvSpPr>
        <p:spPr>
          <a:xfrm>
            <a:off x="0" y="0"/>
            <a:ext cx="12192000" cy="1320800"/>
          </a:xfrm>
          <a:prstGeom prst="rect">
            <a:avLst/>
          </a:prstGeom>
          <a:effectLst/>
        </p:spPr>
        <p:txBody>
          <a:bodyPr vert="horz" lIns="91440" tIns="45720" rIns="91440" bIns="45720" rtlCol="0" anchor="t">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Age Analysis</a:t>
            </a:r>
          </a:p>
        </p:txBody>
      </p:sp>
      <p:pic>
        <p:nvPicPr>
          <p:cNvPr id="14" name="Picture 13">
            <a:extLst>
              <a:ext uri="{FF2B5EF4-FFF2-40B4-BE49-F238E27FC236}">
                <a16:creationId xmlns:a16="http://schemas.microsoft.com/office/drawing/2014/main" id="{7265C1CD-2772-4CEA-9147-6261361D41B1}"/>
              </a:ext>
            </a:extLst>
          </p:cNvPr>
          <p:cNvPicPr>
            <a:picLocks noChangeAspect="1"/>
          </p:cNvPicPr>
          <p:nvPr/>
        </p:nvPicPr>
        <p:blipFill>
          <a:blip r:embed="rId2"/>
          <a:stretch>
            <a:fillRect/>
          </a:stretch>
        </p:blipFill>
        <p:spPr>
          <a:xfrm>
            <a:off x="6586927" y="685692"/>
            <a:ext cx="4887290" cy="3033871"/>
          </a:xfrm>
          <a:prstGeom prst="rect">
            <a:avLst/>
          </a:prstGeom>
          <a:ln>
            <a:solidFill>
              <a:schemeClr val="tx1"/>
            </a:solidFill>
          </a:ln>
        </p:spPr>
      </p:pic>
      <p:pic>
        <p:nvPicPr>
          <p:cNvPr id="18" name="Picture 17">
            <a:extLst>
              <a:ext uri="{FF2B5EF4-FFF2-40B4-BE49-F238E27FC236}">
                <a16:creationId xmlns:a16="http://schemas.microsoft.com/office/drawing/2014/main" id="{BC800D87-D4C8-4CF8-855A-AE56A0BA2547}"/>
              </a:ext>
            </a:extLst>
          </p:cNvPr>
          <p:cNvPicPr>
            <a:picLocks noChangeAspect="1"/>
          </p:cNvPicPr>
          <p:nvPr/>
        </p:nvPicPr>
        <p:blipFill>
          <a:blip r:embed="rId3"/>
          <a:stretch>
            <a:fillRect/>
          </a:stretch>
        </p:blipFill>
        <p:spPr>
          <a:xfrm>
            <a:off x="6586926" y="3775140"/>
            <a:ext cx="4887290" cy="3064198"/>
          </a:xfrm>
          <a:prstGeom prst="rect">
            <a:avLst/>
          </a:prstGeom>
          <a:ln>
            <a:solidFill>
              <a:schemeClr val="tx1"/>
            </a:solidFill>
          </a:ln>
        </p:spPr>
      </p:pic>
    </p:spTree>
    <p:extLst>
      <p:ext uri="{BB962C8B-B14F-4D97-AF65-F5344CB8AC3E}">
        <p14:creationId xmlns:p14="http://schemas.microsoft.com/office/powerpoint/2010/main" val="417631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1F9FF4-01DA-461A-880C-9247BAB8F96B}"/>
              </a:ext>
            </a:extLst>
          </p:cNvPr>
          <p:cNvSpPr>
            <a:spLocks noGrp="1"/>
          </p:cNvSpPr>
          <p:nvPr>
            <p:ph type="title"/>
          </p:nvPr>
        </p:nvSpPr>
        <p:spPr>
          <a:xfrm>
            <a:off x="0" y="0"/>
            <a:ext cx="12192000" cy="1320800"/>
          </a:xfrm>
        </p:spPr>
        <p:txBody>
          <a:bodyPr anchor="t"/>
          <a:lstStyle/>
          <a:p>
            <a:r>
              <a:rPr lang="en-US" b="1" dirty="0"/>
              <a:t>Income Analysis</a:t>
            </a:r>
          </a:p>
        </p:txBody>
      </p:sp>
      <p:sp>
        <p:nvSpPr>
          <p:cNvPr id="8" name="Content Placeholder 2">
            <a:extLst>
              <a:ext uri="{FF2B5EF4-FFF2-40B4-BE49-F238E27FC236}">
                <a16:creationId xmlns:a16="http://schemas.microsoft.com/office/drawing/2014/main" id="{4C5F2D83-6D49-445F-9CA5-B2341CA13A13}"/>
              </a:ext>
            </a:extLst>
          </p:cNvPr>
          <p:cNvSpPr txBox="1">
            <a:spLocks/>
          </p:cNvSpPr>
          <p:nvPr/>
        </p:nvSpPr>
        <p:spPr>
          <a:xfrm>
            <a:off x="-2578567" y="1030052"/>
            <a:ext cx="3887285"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endParaRPr lang="en-US" sz="1400" dirty="0"/>
          </a:p>
        </p:txBody>
      </p:sp>
      <p:pic>
        <p:nvPicPr>
          <p:cNvPr id="9" name="Picture 8">
            <a:extLst>
              <a:ext uri="{FF2B5EF4-FFF2-40B4-BE49-F238E27FC236}">
                <a16:creationId xmlns:a16="http://schemas.microsoft.com/office/drawing/2014/main" id="{5775E456-AACD-4DF6-9A87-9C89FAB4B817}"/>
              </a:ext>
            </a:extLst>
          </p:cNvPr>
          <p:cNvPicPr>
            <a:picLocks noChangeAspect="1"/>
          </p:cNvPicPr>
          <p:nvPr/>
        </p:nvPicPr>
        <p:blipFill>
          <a:blip r:embed="rId3"/>
          <a:stretch>
            <a:fillRect/>
          </a:stretch>
        </p:blipFill>
        <p:spPr>
          <a:xfrm>
            <a:off x="6711184" y="788465"/>
            <a:ext cx="4585707" cy="2930314"/>
          </a:xfrm>
          <a:prstGeom prst="rect">
            <a:avLst/>
          </a:prstGeom>
          <a:ln>
            <a:solidFill>
              <a:schemeClr val="tx1"/>
            </a:solidFill>
          </a:ln>
        </p:spPr>
      </p:pic>
      <p:pic>
        <p:nvPicPr>
          <p:cNvPr id="13" name="Picture 12">
            <a:extLst>
              <a:ext uri="{FF2B5EF4-FFF2-40B4-BE49-F238E27FC236}">
                <a16:creationId xmlns:a16="http://schemas.microsoft.com/office/drawing/2014/main" id="{BA5397FA-AE0F-47D8-AB50-3C201951941D}"/>
              </a:ext>
            </a:extLst>
          </p:cNvPr>
          <p:cNvPicPr>
            <a:picLocks noChangeAspect="1"/>
          </p:cNvPicPr>
          <p:nvPr/>
        </p:nvPicPr>
        <p:blipFill>
          <a:blip r:embed="rId4"/>
          <a:stretch>
            <a:fillRect/>
          </a:stretch>
        </p:blipFill>
        <p:spPr>
          <a:xfrm>
            <a:off x="1764815" y="3893887"/>
            <a:ext cx="4585707" cy="2843539"/>
          </a:xfrm>
          <a:prstGeom prst="rect">
            <a:avLst/>
          </a:prstGeom>
          <a:ln>
            <a:solidFill>
              <a:schemeClr val="tx1"/>
            </a:solidFill>
          </a:ln>
        </p:spPr>
      </p:pic>
      <p:pic>
        <p:nvPicPr>
          <p:cNvPr id="15" name="Picture 14">
            <a:extLst>
              <a:ext uri="{FF2B5EF4-FFF2-40B4-BE49-F238E27FC236}">
                <a16:creationId xmlns:a16="http://schemas.microsoft.com/office/drawing/2014/main" id="{FF989179-16ED-4F3A-BC91-747423AA7CF1}"/>
              </a:ext>
            </a:extLst>
          </p:cNvPr>
          <p:cNvPicPr>
            <a:picLocks noChangeAspect="1"/>
          </p:cNvPicPr>
          <p:nvPr/>
        </p:nvPicPr>
        <p:blipFill>
          <a:blip r:embed="rId5"/>
          <a:stretch>
            <a:fillRect/>
          </a:stretch>
        </p:blipFill>
        <p:spPr>
          <a:xfrm>
            <a:off x="1764815" y="788465"/>
            <a:ext cx="4585707" cy="2976333"/>
          </a:xfrm>
          <a:prstGeom prst="rect">
            <a:avLst/>
          </a:prstGeom>
          <a:ln>
            <a:solidFill>
              <a:schemeClr val="tx1"/>
            </a:solidFill>
          </a:ln>
        </p:spPr>
      </p:pic>
      <p:sp>
        <p:nvSpPr>
          <p:cNvPr id="16" name="Rectangle 15">
            <a:extLst>
              <a:ext uri="{FF2B5EF4-FFF2-40B4-BE49-F238E27FC236}">
                <a16:creationId xmlns:a16="http://schemas.microsoft.com/office/drawing/2014/main" id="{C11A68A9-B16A-41C8-BB1B-0732B512ABA6}"/>
              </a:ext>
            </a:extLst>
          </p:cNvPr>
          <p:cNvSpPr/>
          <p:nvPr/>
        </p:nvSpPr>
        <p:spPr>
          <a:xfrm>
            <a:off x="1975104" y="1044760"/>
            <a:ext cx="3840971" cy="25153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36DE07-8986-4D77-83A0-8318DB87A9FB}"/>
              </a:ext>
            </a:extLst>
          </p:cNvPr>
          <p:cNvSpPr/>
          <p:nvPr/>
        </p:nvSpPr>
        <p:spPr>
          <a:xfrm>
            <a:off x="3998976" y="4058004"/>
            <a:ext cx="2097024" cy="25153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D72DB25-B5B4-4BC3-8F07-04709DD1E73C}"/>
              </a:ext>
            </a:extLst>
          </p:cNvPr>
          <p:cNvSpPr txBox="1"/>
          <p:nvPr/>
        </p:nvSpPr>
        <p:spPr>
          <a:xfrm>
            <a:off x="1325064" y="982875"/>
            <a:ext cx="386644" cy="400110"/>
          </a:xfrm>
          <a:prstGeom prst="rect">
            <a:avLst/>
          </a:prstGeom>
          <a:noFill/>
        </p:spPr>
        <p:txBody>
          <a:bodyPr wrap="none" rtlCol="0">
            <a:spAutoFit/>
          </a:bodyPr>
          <a:lstStyle/>
          <a:p>
            <a:r>
              <a:rPr lang="en-US" sz="2000" b="1" dirty="0"/>
              <a:t>1.</a:t>
            </a:r>
          </a:p>
        </p:txBody>
      </p:sp>
      <p:sp>
        <p:nvSpPr>
          <p:cNvPr id="19" name="TextBox 18">
            <a:extLst>
              <a:ext uri="{FF2B5EF4-FFF2-40B4-BE49-F238E27FC236}">
                <a16:creationId xmlns:a16="http://schemas.microsoft.com/office/drawing/2014/main" id="{AC3A4D4E-16ED-48E7-8B4D-97B864F15592}"/>
              </a:ext>
            </a:extLst>
          </p:cNvPr>
          <p:cNvSpPr txBox="1"/>
          <p:nvPr/>
        </p:nvSpPr>
        <p:spPr>
          <a:xfrm>
            <a:off x="1288298" y="3757342"/>
            <a:ext cx="423410" cy="400110"/>
          </a:xfrm>
          <a:prstGeom prst="rect">
            <a:avLst/>
          </a:prstGeom>
          <a:noFill/>
        </p:spPr>
        <p:txBody>
          <a:bodyPr wrap="square" rtlCol="0">
            <a:spAutoFit/>
          </a:bodyPr>
          <a:lstStyle/>
          <a:p>
            <a:r>
              <a:rPr lang="en-US" sz="2000" b="1" dirty="0"/>
              <a:t>2.</a:t>
            </a:r>
          </a:p>
        </p:txBody>
      </p:sp>
      <p:sp>
        <p:nvSpPr>
          <p:cNvPr id="20" name="TextBox 19">
            <a:extLst>
              <a:ext uri="{FF2B5EF4-FFF2-40B4-BE49-F238E27FC236}">
                <a16:creationId xmlns:a16="http://schemas.microsoft.com/office/drawing/2014/main" id="{7943AEBA-BCA9-4439-8E2E-1BB49C3FD217}"/>
              </a:ext>
            </a:extLst>
          </p:cNvPr>
          <p:cNvSpPr txBox="1"/>
          <p:nvPr/>
        </p:nvSpPr>
        <p:spPr>
          <a:xfrm>
            <a:off x="6421607" y="3695405"/>
            <a:ext cx="394660" cy="400110"/>
          </a:xfrm>
          <a:prstGeom prst="rect">
            <a:avLst/>
          </a:prstGeom>
          <a:noFill/>
        </p:spPr>
        <p:txBody>
          <a:bodyPr wrap="none" rtlCol="0">
            <a:spAutoFit/>
          </a:bodyPr>
          <a:lstStyle/>
          <a:p>
            <a:r>
              <a:rPr lang="en-US" sz="2000" b="1" dirty="0"/>
              <a:t>4.</a:t>
            </a:r>
          </a:p>
        </p:txBody>
      </p:sp>
      <p:sp>
        <p:nvSpPr>
          <p:cNvPr id="21" name="TextBox 20">
            <a:extLst>
              <a:ext uri="{FF2B5EF4-FFF2-40B4-BE49-F238E27FC236}">
                <a16:creationId xmlns:a16="http://schemas.microsoft.com/office/drawing/2014/main" id="{82A1EB09-B7EA-4245-907B-87F35B4ED86E}"/>
              </a:ext>
            </a:extLst>
          </p:cNvPr>
          <p:cNvSpPr txBox="1"/>
          <p:nvPr/>
        </p:nvSpPr>
        <p:spPr>
          <a:xfrm>
            <a:off x="6351245" y="971943"/>
            <a:ext cx="386644" cy="400110"/>
          </a:xfrm>
          <a:prstGeom prst="rect">
            <a:avLst/>
          </a:prstGeom>
          <a:noFill/>
        </p:spPr>
        <p:txBody>
          <a:bodyPr wrap="none" rtlCol="0">
            <a:spAutoFit/>
          </a:bodyPr>
          <a:lstStyle/>
          <a:p>
            <a:r>
              <a:rPr lang="en-US" sz="2000" b="1" dirty="0"/>
              <a:t>3.</a:t>
            </a:r>
          </a:p>
        </p:txBody>
      </p:sp>
      <p:pic>
        <p:nvPicPr>
          <p:cNvPr id="4" name="Picture 3">
            <a:extLst>
              <a:ext uri="{FF2B5EF4-FFF2-40B4-BE49-F238E27FC236}">
                <a16:creationId xmlns:a16="http://schemas.microsoft.com/office/drawing/2014/main" id="{276BE5DB-735A-4DFA-8262-71732C6D1CC0}"/>
              </a:ext>
            </a:extLst>
          </p:cNvPr>
          <p:cNvPicPr>
            <a:picLocks noChangeAspect="1"/>
          </p:cNvPicPr>
          <p:nvPr/>
        </p:nvPicPr>
        <p:blipFill>
          <a:blip r:embed="rId6"/>
          <a:stretch>
            <a:fillRect/>
          </a:stretch>
        </p:blipFill>
        <p:spPr>
          <a:xfrm>
            <a:off x="6733962" y="3851880"/>
            <a:ext cx="4562930" cy="2876514"/>
          </a:xfrm>
          <a:prstGeom prst="rect">
            <a:avLst/>
          </a:prstGeom>
          <a:ln>
            <a:solidFill>
              <a:schemeClr val="tx1"/>
            </a:solidFill>
          </a:ln>
        </p:spPr>
      </p:pic>
    </p:spTree>
    <p:extLst>
      <p:ext uri="{BB962C8B-B14F-4D97-AF65-F5344CB8AC3E}">
        <p14:creationId xmlns:p14="http://schemas.microsoft.com/office/powerpoint/2010/main" val="178629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1F9FF4-01DA-461A-880C-9247BAB8F96B}"/>
              </a:ext>
            </a:extLst>
          </p:cNvPr>
          <p:cNvSpPr>
            <a:spLocks noGrp="1"/>
          </p:cNvSpPr>
          <p:nvPr>
            <p:ph type="title"/>
          </p:nvPr>
        </p:nvSpPr>
        <p:spPr>
          <a:xfrm>
            <a:off x="0" y="0"/>
            <a:ext cx="12192000" cy="1320800"/>
          </a:xfrm>
        </p:spPr>
        <p:txBody>
          <a:bodyPr anchor="t"/>
          <a:lstStyle/>
          <a:p>
            <a:r>
              <a:rPr lang="en-US" b="1" dirty="0"/>
              <a:t>Job and Environmental Satisfaction Analysis</a:t>
            </a:r>
          </a:p>
        </p:txBody>
      </p:sp>
      <p:pic>
        <p:nvPicPr>
          <p:cNvPr id="4" name="Picture 3">
            <a:extLst>
              <a:ext uri="{FF2B5EF4-FFF2-40B4-BE49-F238E27FC236}">
                <a16:creationId xmlns:a16="http://schemas.microsoft.com/office/drawing/2014/main" id="{5129DF45-323A-41D7-9D4C-8166E781F158}"/>
              </a:ext>
            </a:extLst>
          </p:cNvPr>
          <p:cNvPicPr>
            <a:picLocks noChangeAspect="1"/>
          </p:cNvPicPr>
          <p:nvPr/>
        </p:nvPicPr>
        <p:blipFill>
          <a:blip r:embed="rId3"/>
          <a:stretch>
            <a:fillRect/>
          </a:stretch>
        </p:blipFill>
        <p:spPr>
          <a:xfrm>
            <a:off x="7378387" y="4156710"/>
            <a:ext cx="4306559" cy="2656325"/>
          </a:xfrm>
          <a:prstGeom prst="rect">
            <a:avLst/>
          </a:prstGeom>
          <a:ln>
            <a:solidFill>
              <a:schemeClr val="tx1"/>
            </a:solidFill>
          </a:ln>
        </p:spPr>
      </p:pic>
      <p:pic>
        <p:nvPicPr>
          <p:cNvPr id="11" name="Picture 10">
            <a:extLst>
              <a:ext uri="{FF2B5EF4-FFF2-40B4-BE49-F238E27FC236}">
                <a16:creationId xmlns:a16="http://schemas.microsoft.com/office/drawing/2014/main" id="{B0DCC2D9-550B-4F3B-84AC-CDE9C25B7BE5}"/>
              </a:ext>
            </a:extLst>
          </p:cNvPr>
          <p:cNvPicPr>
            <a:picLocks noChangeAspect="1"/>
          </p:cNvPicPr>
          <p:nvPr/>
        </p:nvPicPr>
        <p:blipFill>
          <a:blip r:embed="rId4"/>
          <a:stretch>
            <a:fillRect/>
          </a:stretch>
        </p:blipFill>
        <p:spPr>
          <a:xfrm>
            <a:off x="7064375" y="634296"/>
            <a:ext cx="4934585" cy="3461454"/>
          </a:xfrm>
          <a:prstGeom prst="rect">
            <a:avLst/>
          </a:prstGeom>
          <a:ln>
            <a:solidFill>
              <a:schemeClr val="tx1"/>
            </a:solidFill>
          </a:ln>
        </p:spPr>
      </p:pic>
      <p:pic>
        <p:nvPicPr>
          <p:cNvPr id="12" name="Picture 11">
            <a:extLst>
              <a:ext uri="{FF2B5EF4-FFF2-40B4-BE49-F238E27FC236}">
                <a16:creationId xmlns:a16="http://schemas.microsoft.com/office/drawing/2014/main" id="{715ECEC1-A2B4-405B-B17D-7DF5A6E6D0F6}"/>
              </a:ext>
            </a:extLst>
          </p:cNvPr>
          <p:cNvPicPr>
            <a:picLocks noChangeAspect="1"/>
          </p:cNvPicPr>
          <p:nvPr/>
        </p:nvPicPr>
        <p:blipFill>
          <a:blip r:embed="rId5"/>
          <a:stretch>
            <a:fillRect/>
          </a:stretch>
        </p:blipFill>
        <p:spPr>
          <a:xfrm>
            <a:off x="828907" y="634296"/>
            <a:ext cx="5618710" cy="3461454"/>
          </a:xfrm>
          <a:prstGeom prst="rect">
            <a:avLst/>
          </a:prstGeom>
          <a:ln>
            <a:solidFill>
              <a:schemeClr val="tx1"/>
            </a:solidFill>
          </a:ln>
        </p:spPr>
      </p:pic>
      <p:pic>
        <p:nvPicPr>
          <p:cNvPr id="13" name="Picture 12">
            <a:extLst>
              <a:ext uri="{FF2B5EF4-FFF2-40B4-BE49-F238E27FC236}">
                <a16:creationId xmlns:a16="http://schemas.microsoft.com/office/drawing/2014/main" id="{D2A5FD29-094F-4816-A721-EEE226F7A0FB}"/>
              </a:ext>
            </a:extLst>
          </p:cNvPr>
          <p:cNvPicPr>
            <a:picLocks noChangeAspect="1"/>
          </p:cNvPicPr>
          <p:nvPr/>
        </p:nvPicPr>
        <p:blipFill>
          <a:blip r:embed="rId6"/>
          <a:stretch>
            <a:fillRect/>
          </a:stretch>
        </p:blipFill>
        <p:spPr>
          <a:xfrm>
            <a:off x="1473674" y="4156709"/>
            <a:ext cx="4306559" cy="2646349"/>
          </a:xfrm>
          <a:prstGeom prst="rect">
            <a:avLst/>
          </a:prstGeom>
          <a:ln>
            <a:solidFill>
              <a:schemeClr val="tx1"/>
            </a:solidFill>
          </a:ln>
        </p:spPr>
      </p:pic>
      <p:sp>
        <p:nvSpPr>
          <p:cNvPr id="14" name="TextBox 13">
            <a:extLst>
              <a:ext uri="{FF2B5EF4-FFF2-40B4-BE49-F238E27FC236}">
                <a16:creationId xmlns:a16="http://schemas.microsoft.com/office/drawing/2014/main" id="{6A154A3F-CB75-4227-B08B-E4C35A37553F}"/>
              </a:ext>
            </a:extLst>
          </p:cNvPr>
          <p:cNvSpPr txBox="1"/>
          <p:nvPr/>
        </p:nvSpPr>
        <p:spPr>
          <a:xfrm>
            <a:off x="442263" y="610559"/>
            <a:ext cx="386644" cy="400110"/>
          </a:xfrm>
          <a:prstGeom prst="rect">
            <a:avLst/>
          </a:prstGeom>
          <a:noFill/>
        </p:spPr>
        <p:txBody>
          <a:bodyPr wrap="none" rtlCol="0">
            <a:spAutoFit/>
          </a:bodyPr>
          <a:lstStyle/>
          <a:p>
            <a:r>
              <a:rPr lang="en-US" sz="2000" b="1" dirty="0"/>
              <a:t>1.</a:t>
            </a:r>
          </a:p>
        </p:txBody>
      </p:sp>
      <p:sp>
        <p:nvSpPr>
          <p:cNvPr id="15" name="TextBox 14">
            <a:extLst>
              <a:ext uri="{FF2B5EF4-FFF2-40B4-BE49-F238E27FC236}">
                <a16:creationId xmlns:a16="http://schemas.microsoft.com/office/drawing/2014/main" id="{F2E955BB-CAFF-48AC-BA6D-7D8A3AD59A4A}"/>
              </a:ext>
            </a:extLst>
          </p:cNvPr>
          <p:cNvSpPr txBox="1"/>
          <p:nvPr/>
        </p:nvSpPr>
        <p:spPr>
          <a:xfrm>
            <a:off x="1050264" y="4123394"/>
            <a:ext cx="423410" cy="400110"/>
          </a:xfrm>
          <a:prstGeom prst="rect">
            <a:avLst/>
          </a:prstGeom>
          <a:noFill/>
        </p:spPr>
        <p:txBody>
          <a:bodyPr wrap="square" rtlCol="0">
            <a:spAutoFit/>
          </a:bodyPr>
          <a:lstStyle/>
          <a:p>
            <a:r>
              <a:rPr lang="en-US" sz="2000" b="1" dirty="0"/>
              <a:t>2.</a:t>
            </a:r>
          </a:p>
        </p:txBody>
      </p:sp>
      <p:sp>
        <p:nvSpPr>
          <p:cNvPr id="16" name="TextBox 15">
            <a:extLst>
              <a:ext uri="{FF2B5EF4-FFF2-40B4-BE49-F238E27FC236}">
                <a16:creationId xmlns:a16="http://schemas.microsoft.com/office/drawing/2014/main" id="{D066E07A-436E-41D3-A687-A42550E69FFA}"/>
              </a:ext>
            </a:extLst>
          </p:cNvPr>
          <p:cNvSpPr txBox="1"/>
          <p:nvPr/>
        </p:nvSpPr>
        <p:spPr>
          <a:xfrm>
            <a:off x="6963692" y="4095750"/>
            <a:ext cx="394660" cy="400110"/>
          </a:xfrm>
          <a:prstGeom prst="rect">
            <a:avLst/>
          </a:prstGeom>
          <a:noFill/>
        </p:spPr>
        <p:txBody>
          <a:bodyPr wrap="none" rtlCol="0">
            <a:spAutoFit/>
          </a:bodyPr>
          <a:lstStyle/>
          <a:p>
            <a:r>
              <a:rPr lang="en-US" sz="2000" b="1" dirty="0"/>
              <a:t>4.</a:t>
            </a:r>
          </a:p>
        </p:txBody>
      </p:sp>
      <p:sp>
        <p:nvSpPr>
          <p:cNvPr id="17" name="TextBox 16">
            <a:extLst>
              <a:ext uri="{FF2B5EF4-FFF2-40B4-BE49-F238E27FC236}">
                <a16:creationId xmlns:a16="http://schemas.microsoft.com/office/drawing/2014/main" id="{31FBA919-557E-4BCF-B880-234F18C10AE8}"/>
              </a:ext>
            </a:extLst>
          </p:cNvPr>
          <p:cNvSpPr txBox="1"/>
          <p:nvPr/>
        </p:nvSpPr>
        <p:spPr>
          <a:xfrm>
            <a:off x="6695725" y="573336"/>
            <a:ext cx="386644" cy="400110"/>
          </a:xfrm>
          <a:prstGeom prst="rect">
            <a:avLst/>
          </a:prstGeom>
          <a:noFill/>
        </p:spPr>
        <p:txBody>
          <a:bodyPr wrap="none" rtlCol="0">
            <a:spAutoFit/>
          </a:bodyPr>
          <a:lstStyle/>
          <a:p>
            <a:r>
              <a:rPr lang="en-US" sz="2000" b="1" dirty="0"/>
              <a:t>3.</a:t>
            </a:r>
          </a:p>
        </p:txBody>
      </p:sp>
    </p:spTree>
    <p:extLst>
      <p:ext uri="{BB962C8B-B14F-4D97-AF65-F5344CB8AC3E}">
        <p14:creationId xmlns:p14="http://schemas.microsoft.com/office/powerpoint/2010/main" val="294601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1F9FF4-01DA-461A-880C-9247BAB8F96B}"/>
              </a:ext>
            </a:extLst>
          </p:cNvPr>
          <p:cNvSpPr>
            <a:spLocks noGrp="1"/>
          </p:cNvSpPr>
          <p:nvPr>
            <p:ph type="title"/>
          </p:nvPr>
        </p:nvSpPr>
        <p:spPr>
          <a:xfrm>
            <a:off x="0" y="0"/>
            <a:ext cx="12192000" cy="1320800"/>
          </a:xfrm>
        </p:spPr>
        <p:txBody>
          <a:bodyPr anchor="t"/>
          <a:lstStyle/>
          <a:p>
            <a:r>
              <a:rPr lang="en-US" b="1" dirty="0"/>
              <a:t>Conclusion</a:t>
            </a:r>
          </a:p>
        </p:txBody>
      </p:sp>
      <p:sp>
        <p:nvSpPr>
          <p:cNvPr id="8" name="Content Placeholder 2">
            <a:extLst>
              <a:ext uri="{FF2B5EF4-FFF2-40B4-BE49-F238E27FC236}">
                <a16:creationId xmlns:a16="http://schemas.microsoft.com/office/drawing/2014/main" id="{4C5F2D83-6D49-445F-9CA5-B2341CA13A13}"/>
              </a:ext>
            </a:extLst>
          </p:cNvPr>
          <p:cNvSpPr txBox="1">
            <a:spLocks/>
          </p:cNvSpPr>
          <p:nvPr/>
        </p:nvSpPr>
        <p:spPr>
          <a:xfrm>
            <a:off x="1333676" y="1111075"/>
            <a:ext cx="10020864" cy="388077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Recap</a:t>
            </a:r>
          </a:p>
          <a:p>
            <a:pPr lvl="1"/>
            <a:r>
              <a:rPr lang="en-US" sz="1400" dirty="0"/>
              <a:t>We have identified 3 variables that may be contributing to your attrition, and they are:</a:t>
            </a:r>
          </a:p>
          <a:p>
            <a:pPr lvl="2"/>
            <a:r>
              <a:rPr lang="en-US" sz="1200" dirty="0"/>
              <a:t>Monthly Income</a:t>
            </a:r>
          </a:p>
          <a:p>
            <a:pPr lvl="2"/>
            <a:r>
              <a:rPr lang="en-US" sz="1200" dirty="0"/>
              <a:t>Overtime</a:t>
            </a:r>
          </a:p>
          <a:p>
            <a:pPr lvl="2"/>
            <a:r>
              <a:rPr lang="en-US" sz="1200" dirty="0"/>
              <a:t>Age</a:t>
            </a:r>
          </a:p>
          <a:p>
            <a:pPr lvl="1"/>
            <a:r>
              <a:rPr lang="en-US" sz="1400" dirty="0"/>
              <a:t>Other takeaways:</a:t>
            </a:r>
          </a:p>
          <a:p>
            <a:pPr lvl="2"/>
            <a:r>
              <a:rPr lang="en-US" sz="1200" dirty="0"/>
              <a:t>Managers have a low satisfaction level and may be contributing negatively to the employee climate</a:t>
            </a:r>
          </a:p>
          <a:p>
            <a:pPr lvl="2"/>
            <a:r>
              <a:rPr lang="en-US" sz="1200" dirty="0"/>
              <a:t>With data spanning almost 75 years, generational quirks will play a role in employee engagement</a:t>
            </a:r>
          </a:p>
          <a:p>
            <a:pPr lvl="2"/>
            <a:r>
              <a:rPr lang="en-US" sz="1200" dirty="0"/>
              <a:t>Separate retirement from attrition numbers</a:t>
            </a:r>
          </a:p>
          <a:p>
            <a:pPr lvl="2"/>
            <a:r>
              <a:rPr lang="en-US" sz="1200" dirty="0"/>
              <a:t>No evidence of gender discrimination</a:t>
            </a:r>
          </a:p>
          <a:p>
            <a:r>
              <a:rPr lang="en-US" sz="1600" dirty="0"/>
              <a:t>Additional requests for attrition classification</a:t>
            </a:r>
          </a:p>
          <a:p>
            <a:pPr lvl="1"/>
            <a:r>
              <a:rPr lang="en-US" sz="1400" dirty="0"/>
              <a:t>KNN </a:t>
            </a:r>
          </a:p>
          <a:p>
            <a:pPr lvl="2"/>
            <a:r>
              <a:rPr lang="en-US" sz="1200" dirty="0"/>
              <a:t>84.86% accuracy  </a:t>
            </a:r>
          </a:p>
          <a:p>
            <a:r>
              <a:rPr lang="en-US" sz="1600" dirty="0"/>
              <a:t>Additional request for salary estimates</a:t>
            </a:r>
          </a:p>
          <a:p>
            <a:pPr lvl="1"/>
            <a:r>
              <a:rPr lang="en-US" sz="1400" dirty="0"/>
              <a:t>Multiple Linear Regression using Age, </a:t>
            </a:r>
            <a:r>
              <a:rPr lang="en-US" sz="1400" dirty="0" err="1"/>
              <a:t>JobLevel</a:t>
            </a:r>
            <a:r>
              <a:rPr lang="en-US" sz="1400" dirty="0"/>
              <a:t> and </a:t>
            </a:r>
            <a:r>
              <a:rPr lang="en-US" sz="1400" dirty="0" err="1"/>
              <a:t>TotalWorkingYears</a:t>
            </a:r>
            <a:endParaRPr lang="en-US" sz="1400" dirty="0"/>
          </a:p>
          <a:p>
            <a:pPr lvl="1"/>
            <a:endParaRPr lang="en-US" sz="1400" dirty="0"/>
          </a:p>
        </p:txBody>
      </p:sp>
    </p:spTree>
    <p:extLst>
      <p:ext uri="{BB962C8B-B14F-4D97-AF65-F5344CB8AC3E}">
        <p14:creationId xmlns:p14="http://schemas.microsoft.com/office/powerpoint/2010/main" val="103566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11EB-0732-4995-B35B-CD609CFE61A3}"/>
              </a:ext>
            </a:extLst>
          </p:cNvPr>
          <p:cNvSpPr>
            <a:spLocks noGrp="1"/>
          </p:cNvSpPr>
          <p:nvPr>
            <p:ph type="title"/>
          </p:nvPr>
        </p:nvSpPr>
        <p:spPr>
          <a:xfrm>
            <a:off x="1484310" y="2103540"/>
            <a:ext cx="10018713" cy="1752599"/>
          </a:xfrm>
        </p:spPr>
        <p:txBody>
          <a:bodyPr>
            <a:normAutofit/>
          </a:bodyPr>
          <a:lstStyle/>
          <a:p>
            <a:r>
              <a:rPr lang="en-US" b="1" dirty="0"/>
              <a:t>Questions or Comments?</a:t>
            </a:r>
            <a:br>
              <a:rPr lang="en-US" b="1" dirty="0"/>
            </a:br>
            <a:endParaRPr lang="en-US" dirty="0"/>
          </a:p>
        </p:txBody>
      </p:sp>
    </p:spTree>
    <p:extLst>
      <p:ext uri="{BB962C8B-B14F-4D97-AF65-F5344CB8AC3E}">
        <p14:creationId xmlns:p14="http://schemas.microsoft.com/office/powerpoint/2010/main" val="4052593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2949</TotalTime>
  <Words>521</Words>
  <Application>Microsoft Office PowerPoint</Application>
  <PresentationFormat>Widescreen</PresentationFormat>
  <Paragraphs>79</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Corbel</vt:lpstr>
      <vt:lpstr>Wingdings 3</vt:lpstr>
      <vt:lpstr>Parallax</vt:lpstr>
      <vt:lpstr>PowerPoint Presentation</vt:lpstr>
      <vt:lpstr>Dataset Review and Assumptions</vt:lpstr>
      <vt:lpstr>Company Breakdown</vt:lpstr>
      <vt:lpstr>Attrition Analysis</vt:lpstr>
      <vt:lpstr>PowerPoint Presentation</vt:lpstr>
      <vt:lpstr>Income Analysis</vt:lpstr>
      <vt:lpstr>Job and Environmental Satisfaction Analysis</vt:lpstr>
      <vt:lpstr>Conclusion</vt:lpstr>
      <vt:lpstr>Questions or Comments?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fidel tamares</dc:creator>
  <cp:lastModifiedBy>fidel tamares</cp:lastModifiedBy>
  <cp:revision>9</cp:revision>
  <dcterms:created xsi:type="dcterms:W3CDTF">2021-08-05T23:09:15Z</dcterms:created>
  <dcterms:modified xsi:type="dcterms:W3CDTF">2021-08-08T00:30:42Z</dcterms:modified>
</cp:coreProperties>
</file>