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notesMasterIdLst>
    <p:notesMasterId r:id="rId9"/>
  </p:notesMasterIdLst>
  <p:sldIdLst>
    <p:sldId id="256" r:id="rId2"/>
    <p:sldId id="259" r:id="rId3"/>
    <p:sldId id="257" r:id="rId4"/>
    <p:sldId id="260" r:id="rId5"/>
    <p:sldId id="261" r:id="rId6"/>
    <p:sldId id="262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830" autoAdjust="0"/>
  </p:normalViewPr>
  <p:slideViewPr>
    <p:cSldViewPr snapToGrid="0">
      <p:cViewPr>
        <p:scale>
          <a:sx n="150" d="100"/>
          <a:sy n="150" d="100"/>
        </p:scale>
        <p:origin x="-798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F81B3-0B58-43BD-B2D2-50A2DB8A8E66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6BCA0-C22D-4529-ACBC-51F04ADE6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68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6BCA0-C22D-4529-ACBC-51F04ADE60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61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6BCA0-C22D-4529-ACBC-51F04ADE60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29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1338-2275-47A2-89FC-BA1094BF4728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054F-F837-4255-A6FE-1597DE4D180C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95D6AA-89F7-4ADE-B440-55BBF9704221}"/>
              </a:ext>
            </a:extLst>
          </p:cNvPr>
          <p:cNvSpPr/>
          <p:nvPr userDrawn="1"/>
        </p:nvSpPr>
        <p:spPr>
          <a:xfrm>
            <a:off x="3174" y="-8468"/>
            <a:ext cx="899919" cy="68664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50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1338-2275-47A2-89FC-BA1094BF4728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054F-F837-4255-A6FE-1597DE4D1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88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1338-2275-47A2-89FC-BA1094BF4728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054F-F837-4255-A6FE-1597DE4D180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1100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1338-2275-47A2-89FC-BA1094BF4728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054F-F837-4255-A6FE-1597DE4D1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77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1338-2275-47A2-89FC-BA1094BF4728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054F-F837-4255-A6FE-1597DE4D180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0361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1338-2275-47A2-89FC-BA1094BF4728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054F-F837-4255-A6FE-1597DE4D1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33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1338-2275-47A2-89FC-BA1094BF4728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054F-F837-4255-A6FE-1597DE4D1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69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1338-2275-47A2-89FC-BA1094BF4728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054F-F837-4255-A6FE-1597DE4D1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6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1338-2275-47A2-89FC-BA1094BF4728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054F-F837-4255-A6FE-1597DE4D1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3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1338-2275-47A2-89FC-BA1094BF4728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054F-F837-4255-A6FE-1597DE4D1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44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1338-2275-47A2-89FC-BA1094BF4728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054F-F837-4255-A6FE-1597DE4D1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1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1338-2275-47A2-89FC-BA1094BF4728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054F-F837-4255-A6FE-1597DE4D1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3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1338-2275-47A2-89FC-BA1094BF4728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054F-F837-4255-A6FE-1597DE4D1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1338-2275-47A2-89FC-BA1094BF4728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054F-F837-4255-A6FE-1597DE4D1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6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1338-2275-47A2-89FC-BA1094BF4728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054F-F837-4255-A6FE-1597DE4D1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1338-2275-47A2-89FC-BA1094BF4728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054F-F837-4255-A6FE-1597DE4D1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6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31338-2275-47A2-89FC-BA1094BF4728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4DD054F-F837-4255-A6FE-1597DE4D180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78E045-D78A-4C7B-A596-A7B63EFAD165}"/>
              </a:ext>
            </a:extLst>
          </p:cNvPr>
          <p:cNvSpPr/>
          <p:nvPr userDrawn="1"/>
        </p:nvSpPr>
        <p:spPr>
          <a:xfrm>
            <a:off x="1" y="2116393"/>
            <a:ext cx="616836" cy="47416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4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  <p:sldLayoutId id="2147484068" r:id="rId12"/>
    <p:sldLayoutId id="2147484069" r:id="rId13"/>
    <p:sldLayoutId id="2147484070" r:id="rId14"/>
    <p:sldLayoutId id="2147484071" r:id="rId15"/>
    <p:sldLayoutId id="21474840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9A9C3-B227-4862-93CB-19037742B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719400"/>
            <a:ext cx="5782716" cy="2150719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080808"/>
                </a:solidFill>
              </a:rPr>
              <a:t>DDS Beer EDA</a:t>
            </a:r>
            <a:br>
              <a:rPr lang="en-US" sz="3600" dirty="0">
                <a:solidFill>
                  <a:srgbClr val="080808"/>
                </a:solidFill>
              </a:rPr>
            </a:br>
            <a:r>
              <a:rPr lang="en-US" sz="1800" dirty="0">
                <a:solidFill>
                  <a:srgbClr val="080808"/>
                </a:solidFill>
              </a:rPr>
              <a:t>Allen Hoskins and Fidel Tamares</a:t>
            </a:r>
            <a:br>
              <a:rPr lang="en-US" sz="3600" dirty="0">
                <a:solidFill>
                  <a:srgbClr val="080808"/>
                </a:solidFill>
              </a:rPr>
            </a:br>
            <a:endParaRPr lang="en-US" sz="3600" dirty="0">
              <a:solidFill>
                <a:srgbClr val="08080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A4309E-5175-42D9-BD26-3F382F507224}"/>
              </a:ext>
            </a:extLst>
          </p:cNvPr>
          <p:cNvSpPr txBox="1"/>
          <p:nvPr/>
        </p:nvSpPr>
        <p:spPr>
          <a:xfrm>
            <a:off x="6883111" y="6424591"/>
            <a:ext cx="5308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Allen Hoskins: https://github.com/ahosk/MSDS-Case-Study-1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Fidel Tamares: https://github.com/fideltamares/MSDS6306-_DDS_Case_Study1.git</a:t>
            </a:r>
          </a:p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12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4982D-C836-45B5-A475-53397AE5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76" y="250371"/>
            <a:ext cx="8596668" cy="1320800"/>
          </a:xfrm>
        </p:spPr>
        <p:txBody>
          <a:bodyPr/>
          <a:lstStyle/>
          <a:p>
            <a:r>
              <a:rPr lang="en-US" dirty="0"/>
              <a:t>Dataset Review: Assumptions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B4B10E-EDD9-4CA9-A0A6-4E3E88CCCD6E}"/>
              </a:ext>
            </a:extLst>
          </p:cNvPr>
          <p:cNvSpPr txBox="1"/>
          <p:nvPr/>
        </p:nvSpPr>
        <p:spPr>
          <a:xfrm>
            <a:off x="9136857" y="6596390"/>
            <a:ext cx="61102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*3. Address the missing values in each column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E1DEA24-8314-45CB-871F-678B525A0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76" y="1310813"/>
            <a:ext cx="10419357" cy="3880773"/>
          </a:xfrm>
        </p:spPr>
        <p:txBody>
          <a:bodyPr/>
          <a:lstStyle/>
          <a:p>
            <a:r>
              <a:rPr lang="en-US" dirty="0"/>
              <a:t>1005 Beers removed for missing IBU data</a:t>
            </a:r>
          </a:p>
          <a:p>
            <a:pPr lvl="1"/>
            <a:r>
              <a:rPr lang="en-US" dirty="0"/>
              <a:t>We cannot infer preference by the number of each style in a state</a:t>
            </a:r>
          </a:p>
          <a:p>
            <a:pPr lvl="1"/>
            <a:r>
              <a:rPr lang="en-US" dirty="0"/>
              <a:t>Style saturation is less of a threat than a brewery that has many styles</a:t>
            </a:r>
          </a:p>
          <a:p>
            <a:pPr lvl="1"/>
            <a:r>
              <a:rPr lang="en-US" dirty="0"/>
              <a:t>Style guidelines determine beer ingredients/ABV/IBU ranges; style data is intact</a:t>
            </a:r>
          </a:p>
          <a:p>
            <a:r>
              <a:rPr lang="en-US" dirty="0"/>
              <a:t>Beer sales are assumed to be made within the home state</a:t>
            </a:r>
          </a:p>
          <a:p>
            <a:pPr lvl="1"/>
            <a:r>
              <a:rPr lang="en-US" dirty="0"/>
              <a:t>National/Regional distribution not considered</a:t>
            </a:r>
          </a:p>
          <a:p>
            <a:r>
              <a:rPr lang="en-US" dirty="0"/>
              <a:t>Breweries are analyzed as independent of a parent company’s ownership in other breweries</a:t>
            </a:r>
          </a:p>
        </p:txBody>
      </p:sp>
    </p:spTree>
    <p:extLst>
      <p:ext uri="{BB962C8B-B14F-4D97-AF65-F5344CB8AC3E}">
        <p14:creationId xmlns:p14="http://schemas.microsoft.com/office/powerpoint/2010/main" val="3112173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A1FFE-82E7-4537-9240-242ADCBE3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033" y="194610"/>
            <a:ext cx="8596668" cy="13208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32F4453-C293-4A90-BC32-1330F101FAC5}"/>
              </a:ext>
            </a:extLst>
          </p:cNvPr>
          <p:cNvGrpSpPr/>
          <p:nvPr/>
        </p:nvGrpSpPr>
        <p:grpSpPr>
          <a:xfrm>
            <a:off x="43282" y="744942"/>
            <a:ext cx="9382170" cy="4308956"/>
            <a:chOff x="289206" y="1274522"/>
            <a:chExt cx="9382170" cy="430895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07153F5-EE0D-4EB6-B442-212B7D95C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9206" y="1274522"/>
              <a:ext cx="9382170" cy="430895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235FF90-6104-4349-8232-1A2A19AE4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67200" y="2859845"/>
              <a:ext cx="4109677" cy="25124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CFDF7-E406-4CBB-87B4-725EC11D0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833" y="5053898"/>
            <a:ext cx="8596668" cy="3880773"/>
          </a:xfrm>
        </p:spPr>
        <p:txBody>
          <a:bodyPr/>
          <a:lstStyle/>
          <a:p>
            <a:r>
              <a:rPr lang="en-US" dirty="0"/>
              <a:t>States Average 11 breweries</a:t>
            </a:r>
          </a:p>
          <a:p>
            <a:r>
              <a:rPr lang="en-US" dirty="0"/>
              <a:t>5 States have more than 28 breweries</a:t>
            </a:r>
          </a:p>
          <a:p>
            <a:r>
              <a:rPr lang="en-US" dirty="0"/>
              <a:t>Total Beers Catalogued: 2,410</a:t>
            </a:r>
          </a:p>
          <a:p>
            <a:r>
              <a:rPr lang="en-US" dirty="0"/>
              <a:t>Total Breweries Cataloged: 558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956FB7-2B1D-43A9-A020-720A2EE14C5C}"/>
              </a:ext>
            </a:extLst>
          </p:cNvPr>
          <p:cNvSpPr txBox="1"/>
          <p:nvPr/>
        </p:nvSpPr>
        <p:spPr>
          <a:xfrm>
            <a:off x="9136857" y="6652079"/>
            <a:ext cx="61102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*1. How Many Breweries are there in each state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990F5B1-6BA1-45A1-B647-89435BB1FCDC}"/>
              </a:ext>
            </a:extLst>
          </p:cNvPr>
          <p:cNvSpPr txBox="1">
            <a:spLocks/>
          </p:cNvSpPr>
          <p:nvPr/>
        </p:nvSpPr>
        <p:spPr>
          <a:xfrm>
            <a:off x="359833" y="21638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Basic Brewery and State information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E3D170-94BD-4FE9-A843-0C6570F259FA}"/>
              </a:ext>
            </a:extLst>
          </p:cNvPr>
          <p:cNvSpPr txBox="1"/>
          <p:nvPr/>
        </p:nvSpPr>
        <p:spPr>
          <a:xfrm>
            <a:off x="5215468" y="5282623"/>
            <a:ext cx="697653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Top 3  States by Styles of Beer: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Colorado with 265 Styles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California with 183 Styles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Minnesota with 162 Styles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01089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6C53610-FD2C-4D77-9787-1014B082DF8C}"/>
              </a:ext>
            </a:extLst>
          </p:cNvPr>
          <p:cNvSpPr txBox="1"/>
          <p:nvPr/>
        </p:nvSpPr>
        <p:spPr>
          <a:xfrm>
            <a:off x="6559962" y="1307378"/>
            <a:ext cx="328808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IBU ranges from 4 to 138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center of this range is 35 IBUs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highest IBU Beer belongs to </a:t>
            </a:r>
            <a:br>
              <a:rPr lang="en-US" sz="1400" dirty="0"/>
            </a:br>
            <a:r>
              <a:rPr lang="en-US" sz="1400" dirty="0"/>
              <a:t>Astoria Brewing in Oregon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9823F4-A447-4A16-8170-58718C8795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5"/>
          <a:stretch/>
        </p:blipFill>
        <p:spPr>
          <a:xfrm>
            <a:off x="229784" y="834569"/>
            <a:ext cx="6268987" cy="309531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D4B97EC-BD6B-4751-81F0-4F3C656F0FA3}"/>
              </a:ext>
            </a:extLst>
          </p:cNvPr>
          <p:cNvSpPr txBox="1">
            <a:spLocks/>
          </p:cNvSpPr>
          <p:nvPr/>
        </p:nvSpPr>
        <p:spPr>
          <a:xfrm>
            <a:off x="290976" y="250371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Dataset Review: Regional Preferences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05C9E99-F2D7-433D-A41D-C71A8FC95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3" y="3762681"/>
            <a:ext cx="6347860" cy="30953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15CEC8-4F85-485A-94FC-707D5ADABBE1}"/>
              </a:ext>
            </a:extLst>
          </p:cNvPr>
          <p:cNvSpPr txBox="1"/>
          <p:nvPr/>
        </p:nvSpPr>
        <p:spPr>
          <a:xfrm>
            <a:off x="8628548" y="6607629"/>
            <a:ext cx="610688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*4. State and Region IBU Comparison *5. Highest IBU Beer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AD3A7C-6523-4985-BEB7-4DFDE3D52AE3}"/>
              </a:ext>
            </a:extLst>
          </p:cNvPr>
          <p:cNvSpPr txBox="1"/>
          <p:nvPr/>
        </p:nvSpPr>
        <p:spPr>
          <a:xfrm>
            <a:off x="6559962" y="4961505"/>
            <a:ext cx="64262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ABV ranges from .1% to 12.8%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center of this range is 5.6%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highest ABV Beer belong to </a:t>
            </a:r>
            <a:br>
              <a:rPr lang="en-US" sz="1400" dirty="0"/>
            </a:br>
            <a:r>
              <a:rPr lang="en-US" sz="1400" dirty="0"/>
              <a:t>Upslope Brewing in Colorado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A9876F-FB63-42A2-84F9-5BCC65C0F708}"/>
              </a:ext>
            </a:extLst>
          </p:cNvPr>
          <p:cNvSpPr txBox="1"/>
          <p:nvPr/>
        </p:nvSpPr>
        <p:spPr>
          <a:xfrm>
            <a:off x="6704644" y="2584171"/>
            <a:ext cx="69765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Top 3 Styles: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American IPA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American Pale Ale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American Amber Ale</a:t>
            </a:r>
          </a:p>
          <a:p>
            <a:endParaRPr lang="en-US" sz="1400" dirty="0"/>
          </a:p>
          <a:p>
            <a:r>
              <a:rPr lang="en-US" sz="1400" b="1" dirty="0"/>
              <a:t>Top 3 Breweries with most styles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Brewery Vivant, 62, Michigan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Oskar Blues Brewery, 46, North Carolina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Sun King Brewery, 38, Indiana</a:t>
            </a:r>
          </a:p>
        </p:txBody>
      </p:sp>
    </p:spTree>
    <p:extLst>
      <p:ext uri="{BB962C8B-B14F-4D97-AF65-F5344CB8AC3E}">
        <p14:creationId xmlns:p14="http://schemas.microsoft.com/office/powerpoint/2010/main" val="3160274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A4E3AA-A34E-4E83-9466-B9D8EAEC3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80" y="910771"/>
            <a:ext cx="4329290" cy="29972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0B97E-A80C-4F00-818F-2E4E9D393F58}"/>
              </a:ext>
            </a:extLst>
          </p:cNvPr>
          <p:cNvSpPr txBox="1"/>
          <p:nvPr/>
        </p:nvSpPr>
        <p:spPr>
          <a:xfrm>
            <a:off x="4859001" y="1393708"/>
            <a:ext cx="49163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ABV: 5.97%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evidence that suggests there is a market  is moving towards higher ABV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Session beer (Less than 5% ABV) trend is declining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28B61F-639D-405B-B8C5-51BFC7632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35"/>
          <a:stretch/>
        </p:blipFill>
        <p:spPr>
          <a:xfrm>
            <a:off x="315180" y="3978249"/>
            <a:ext cx="6413732" cy="270328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99F6A1B-EF7D-4A86-9B9C-45AB88719AA5}"/>
              </a:ext>
            </a:extLst>
          </p:cNvPr>
          <p:cNvSpPr txBox="1">
            <a:spLocks/>
          </p:cNvSpPr>
          <p:nvPr/>
        </p:nvSpPr>
        <p:spPr>
          <a:xfrm>
            <a:off x="290975" y="250371"/>
            <a:ext cx="10935825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Dataset Review: Regional Preferences cont.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8A5DEE-E890-4AA8-A01C-21B5B76AAD24}"/>
              </a:ext>
            </a:extLst>
          </p:cNvPr>
          <p:cNvSpPr txBox="1"/>
          <p:nvPr/>
        </p:nvSpPr>
        <p:spPr>
          <a:xfrm>
            <a:off x="7971064" y="6604084"/>
            <a:ext cx="671104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6. Compare summary statistics and distribution of the ABV Variable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DC3775-104F-4175-9912-0CCBE32359C9}"/>
              </a:ext>
            </a:extLst>
          </p:cNvPr>
          <p:cNvSpPr txBox="1"/>
          <p:nvPr/>
        </p:nvSpPr>
        <p:spPr>
          <a:xfrm>
            <a:off x="6645469" y="4036144"/>
            <a:ext cx="43611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popular serving size is 12oz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is inline with can sizes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Assumption is most consumption is not on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16oz is the next most popular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is inline with Pint Glass Sizes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Assumption is consumption is onsite or in a restaurant/pub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D24F6E-4880-417F-8B6D-C323AAD291B7}"/>
              </a:ext>
            </a:extLst>
          </p:cNvPr>
          <p:cNvSpPr txBox="1"/>
          <p:nvPr/>
        </p:nvSpPr>
        <p:spPr>
          <a:xfrm rot="18900000">
            <a:off x="497284" y="4606933"/>
            <a:ext cx="1376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1,525 Data Points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A86EBE-AF4E-4000-8A15-BFE96CCDF7C9}"/>
              </a:ext>
            </a:extLst>
          </p:cNvPr>
          <p:cNvSpPr txBox="1"/>
          <p:nvPr/>
        </p:nvSpPr>
        <p:spPr>
          <a:xfrm rot="18900000">
            <a:off x="1470950" y="4536654"/>
            <a:ext cx="1376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841 Data Points</a:t>
            </a:r>
          </a:p>
        </p:txBody>
      </p:sp>
    </p:spTree>
    <p:extLst>
      <p:ext uri="{BB962C8B-B14F-4D97-AF65-F5344CB8AC3E}">
        <p14:creationId xmlns:p14="http://schemas.microsoft.com/office/powerpoint/2010/main" val="503644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B4420B-C500-4B63-AF99-BD6D2AC2A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59" y="906221"/>
            <a:ext cx="7820025" cy="3305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3F00F9-E4BE-4DB3-8304-E8423F243392}"/>
              </a:ext>
            </a:extLst>
          </p:cNvPr>
          <p:cNvSpPr txBox="1"/>
          <p:nvPr/>
        </p:nvSpPr>
        <p:spPr>
          <a:xfrm>
            <a:off x="6743699" y="6596390"/>
            <a:ext cx="830156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7. Examine the relationship between the bitterness of the beer and its alcohol content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E35402F-E2BF-431E-97CF-23C70B882BBC}"/>
              </a:ext>
            </a:extLst>
          </p:cNvPr>
          <p:cNvSpPr txBox="1">
            <a:spLocks/>
          </p:cNvSpPr>
          <p:nvPr/>
        </p:nvSpPr>
        <p:spPr>
          <a:xfrm>
            <a:off x="290975" y="217647"/>
            <a:ext cx="1109669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Dataset Review: Changes in Beer Preference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BFB208D-7714-453C-B125-EF78913D1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74" y="4332509"/>
            <a:ext cx="8596668" cy="180410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Trends are moving towards big bodied beers (5%+ * and 40+IBU **)</a:t>
            </a:r>
          </a:p>
          <a:p>
            <a:r>
              <a:rPr lang="en-US" dirty="0"/>
              <a:t>There is a moderate correlation in Northeast and Northwest</a:t>
            </a:r>
          </a:p>
          <a:p>
            <a:pPr lvl="1"/>
            <a:r>
              <a:rPr lang="en-US" dirty="0"/>
              <a:t>May be more open to experimental lighter, full bodied beers like stouts</a:t>
            </a:r>
          </a:p>
          <a:p>
            <a:r>
              <a:rPr lang="en-US" dirty="0"/>
              <a:t>There is moderate/strong correlation in the South and West</a:t>
            </a:r>
          </a:p>
          <a:p>
            <a:pPr lvl="1"/>
            <a:r>
              <a:rPr lang="en-US" dirty="0"/>
              <a:t>May be more open to experimental big body beers, quads and IPAs</a:t>
            </a:r>
          </a:p>
          <a:p>
            <a:pPr lvl="1"/>
            <a:r>
              <a:rPr lang="en-US" dirty="0"/>
              <a:t>  One could assume overall change in the market for beer styles</a:t>
            </a:r>
          </a:p>
          <a:p>
            <a:pPr lvl="1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996521-7736-4FF3-8554-C2A99121E9EE}"/>
              </a:ext>
            </a:extLst>
          </p:cNvPr>
          <p:cNvSpPr txBox="1"/>
          <p:nvPr/>
        </p:nvSpPr>
        <p:spPr>
          <a:xfrm>
            <a:off x="141816" y="6388640"/>
            <a:ext cx="830156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*5% Max ABV for session beers</a:t>
            </a:r>
          </a:p>
          <a:p>
            <a:r>
              <a:rPr lang="en-US" sz="1050" dirty="0"/>
              <a:t>**40 IBU max style range for Pale Ale, 40+ Can be considered IPA</a:t>
            </a:r>
          </a:p>
        </p:txBody>
      </p:sp>
    </p:spTree>
    <p:extLst>
      <p:ext uri="{BB962C8B-B14F-4D97-AF65-F5344CB8AC3E}">
        <p14:creationId xmlns:p14="http://schemas.microsoft.com/office/powerpoint/2010/main" val="248810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04F2B4CF-1581-4904-ABBB-1025CF0361BA}"/>
              </a:ext>
            </a:extLst>
          </p:cNvPr>
          <p:cNvGrpSpPr/>
          <p:nvPr/>
        </p:nvGrpSpPr>
        <p:grpSpPr>
          <a:xfrm>
            <a:off x="226809" y="870619"/>
            <a:ext cx="5672481" cy="4061614"/>
            <a:chOff x="-3741768" y="884313"/>
            <a:chExt cx="9603081" cy="687600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73317B-5A55-4A83-84F0-5DCB4D9FE1B2}"/>
                </a:ext>
              </a:extLst>
            </p:cNvPr>
            <p:cNvGrpSpPr/>
            <p:nvPr/>
          </p:nvGrpSpPr>
          <p:grpSpPr>
            <a:xfrm>
              <a:off x="-3741768" y="884313"/>
              <a:ext cx="9343617" cy="6876005"/>
              <a:chOff x="-3763890" y="905647"/>
              <a:chExt cx="9343617" cy="687600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654DA86A-5808-4C23-B611-329F43541E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97166"/>
              <a:stretch/>
            </p:blipFill>
            <p:spPr>
              <a:xfrm>
                <a:off x="5272281" y="923652"/>
                <a:ext cx="307446" cy="6858000"/>
              </a:xfrm>
              <a:prstGeom prst="rect">
                <a:avLst/>
              </a:prstGeom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FA9A9DDD-9B16-4FD5-AE9B-527529702F5F}"/>
                  </a:ext>
                </a:extLst>
              </p:cNvPr>
              <p:cNvGrpSpPr/>
              <p:nvPr/>
            </p:nvGrpSpPr>
            <p:grpSpPr>
              <a:xfrm>
                <a:off x="-3763890" y="905647"/>
                <a:ext cx="9324218" cy="6556858"/>
                <a:chOff x="-3763890" y="905647"/>
                <a:chExt cx="9324218" cy="6556858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06DE5A75-F405-4F0D-8AF2-B555B6AE75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3274" t="2795" r="12842" b="4414"/>
                <a:stretch/>
              </p:blipFill>
              <p:spPr>
                <a:xfrm flipH="1">
                  <a:off x="-3763890" y="1098959"/>
                  <a:ext cx="9152709" cy="6363546"/>
                </a:xfrm>
                <a:prstGeom prst="rect">
                  <a:avLst/>
                </a:prstGeom>
              </p:spPr>
            </p:pic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45310CDC-852A-4322-B04C-14F68FC9D2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r="84729" b="97378"/>
                <a:stretch/>
              </p:blipFill>
              <p:spPr>
                <a:xfrm>
                  <a:off x="3578152" y="905647"/>
                  <a:ext cx="1982176" cy="185567"/>
                </a:xfrm>
                <a:prstGeom prst="rect">
                  <a:avLst/>
                </a:prstGeom>
              </p:spPr>
            </p:pic>
          </p:grp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D203C0B-1B7C-43E7-9E8D-366807089B23}"/>
                </a:ext>
              </a:extLst>
            </p:cNvPr>
            <p:cNvSpPr/>
            <p:nvPr/>
          </p:nvSpPr>
          <p:spPr>
            <a:xfrm>
              <a:off x="-3608404" y="7441171"/>
              <a:ext cx="9469717" cy="2226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630AE9D-3A37-45F7-8C86-999B0B589A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4588" t="94830" r="54043" b="2190"/>
            <a:stretch/>
          </p:blipFill>
          <p:spPr>
            <a:xfrm>
              <a:off x="739773" y="7386506"/>
              <a:ext cx="173521" cy="20585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AB2B73F-0E43-446D-AF87-2E3FDF4766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3268" t="94853" r="34305" b="2324"/>
            <a:stretch/>
          </p:blipFill>
          <p:spPr>
            <a:xfrm>
              <a:off x="-1402585" y="7389547"/>
              <a:ext cx="307446" cy="19498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DB42311-4C9D-4E1E-85F5-9044E0FEF3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95357" r="92158" b="2173"/>
            <a:stretch/>
          </p:blipFill>
          <p:spPr>
            <a:xfrm>
              <a:off x="4119394" y="7426671"/>
              <a:ext cx="993574" cy="17057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5F1B2B9-EC90-4CC1-B984-C0CC6F9A05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269" t="95245" r="72975" b="2436"/>
            <a:stretch/>
          </p:blipFill>
          <p:spPr>
            <a:xfrm>
              <a:off x="2815037" y="7431185"/>
              <a:ext cx="222637" cy="16015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C138F51-63CF-4AC8-B596-821C23E8E8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2973" t="95076" r="15877" b="1700"/>
            <a:stretch/>
          </p:blipFill>
          <p:spPr>
            <a:xfrm>
              <a:off x="-3410498" y="7411815"/>
              <a:ext cx="145707" cy="222669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B0E04EB-B4D1-466C-BF26-E1F566F78E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082" t="97531" r="27756" b="151"/>
            <a:stretch/>
          </p:blipFill>
          <p:spPr>
            <a:xfrm>
              <a:off x="-3133188" y="7582425"/>
              <a:ext cx="7368640" cy="160150"/>
            </a:xfrm>
            <a:prstGeom prst="rect">
              <a:avLst/>
            </a:prstGeom>
          </p:spPr>
        </p:pic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1D3488F3-76B4-4336-9F6D-06305ABAB5B5}"/>
              </a:ext>
            </a:extLst>
          </p:cNvPr>
          <p:cNvSpPr txBox="1">
            <a:spLocks/>
          </p:cNvSpPr>
          <p:nvPr/>
        </p:nvSpPr>
        <p:spPr>
          <a:xfrm>
            <a:off x="290975" y="217647"/>
            <a:ext cx="1109669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Key Takeaways and Recommendations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437A580-23F2-4BFE-89B3-362F9534E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54" y="5008257"/>
            <a:ext cx="10935079" cy="1804102"/>
          </a:xfrm>
        </p:spPr>
        <p:txBody>
          <a:bodyPr>
            <a:normAutofit/>
          </a:bodyPr>
          <a:lstStyle/>
          <a:p>
            <a:r>
              <a:rPr lang="en-US" sz="1600" dirty="0"/>
              <a:t>Markets considered saturated (CA,TX, OH, GA) are low in Breweries per Capita but have high in population</a:t>
            </a:r>
          </a:p>
          <a:p>
            <a:pPr lvl="1"/>
            <a:r>
              <a:rPr lang="en-US" sz="1400" dirty="0"/>
              <a:t>The are not saturated, most likely dominated by a few larger breweries with many styles</a:t>
            </a:r>
          </a:p>
          <a:p>
            <a:r>
              <a:rPr lang="en-US" sz="1600" dirty="0"/>
              <a:t>Movement towards bigger beers (5%+ and 40 IBU+)</a:t>
            </a:r>
          </a:p>
          <a:p>
            <a:r>
              <a:rPr lang="en-US" sz="1600" dirty="0"/>
              <a:t>Locations may not be critical, most beer sales are in can sizes (12oz)</a:t>
            </a:r>
          </a:p>
          <a:p>
            <a:r>
              <a:rPr lang="en-US" sz="1600" dirty="0"/>
              <a:t>Important factors to open new business: Regional customer preference and number highly capable competitors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951564-564A-4311-82A1-C6F8C9E414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69" r="10728"/>
          <a:stretch/>
        </p:blipFill>
        <p:spPr>
          <a:xfrm>
            <a:off x="5754501" y="851716"/>
            <a:ext cx="6437499" cy="40805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A7D700-1C95-4174-AB3D-4BA5BE8F3F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3326" y="837585"/>
            <a:ext cx="900644" cy="14796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117F2C0-5B7F-44C8-9E40-433BC05D22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867" t="23443" b="24892"/>
          <a:stretch/>
        </p:blipFill>
        <p:spPr>
          <a:xfrm>
            <a:off x="293289" y="1002840"/>
            <a:ext cx="786211" cy="215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4093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3120</TotalTime>
  <Words>611</Words>
  <Application>Microsoft Office PowerPoint</Application>
  <PresentationFormat>Widescreen</PresentationFormat>
  <Paragraphs>71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DDS Beer EDA Allen Hoskins and Fidel Tamares </vt:lpstr>
      <vt:lpstr>Dataset Review: Assumptions</vt:lpstr>
      <vt:lpstr>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DDS Brewery EDA</dc:title>
  <dc:creator>fidel tamares</dc:creator>
  <cp:lastModifiedBy>fidel tamares</cp:lastModifiedBy>
  <cp:revision>33</cp:revision>
  <dcterms:created xsi:type="dcterms:W3CDTF">2021-06-16T02:49:06Z</dcterms:created>
  <dcterms:modified xsi:type="dcterms:W3CDTF">2021-06-25T03:36:11Z</dcterms:modified>
</cp:coreProperties>
</file>