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61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88" d="100"/>
          <a:sy n="88" d="100"/>
        </p:scale>
        <p:origin x="6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81B3-0B58-43BD-B2D2-50A2DB8A8E6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6BCA0-C22D-4529-ACBC-51F04ADE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6BCA0-C22D-4529-ACBC-51F04ADE60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6BCA0-C22D-4529-ACBC-51F04ADE60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95D6AA-89F7-4ADE-B440-55BBF9704221}"/>
              </a:ext>
            </a:extLst>
          </p:cNvPr>
          <p:cNvSpPr/>
          <p:nvPr userDrawn="1"/>
        </p:nvSpPr>
        <p:spPr>
          <a:xfrm>
            <a:off x="3174" y="-8468"/>
            <a:ext cx="899919" cy="6866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5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8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110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7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36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6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4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1338-2275-47A2-89FC-BA1094BF472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78E045-D78A-4C7B-A596-A7B63EFAD165}"/>
              </a:ext>
            </a:extLst>
          </p:cNvPr>
          <p:cNvSpPr/>
          <p:nvPr userDrawn="1"/>
        </p:nvSpPr>
        <p:spPr>
          <a:xfrm>
            <a:off x="1" y="2116393"/>
            <a:ext cx="616836" cy="4741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A9C3-B227-4862-93CB-19037742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719400"/>
            <a:ext cx="5782716" cy="2150719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DDS Beer EDA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1800" dirty="0">
                <a:solidFill>
                  <a:srgbClr val="080808"/>
                </a:solidFill>
              </a:rPr>
              <a:t>Allen Hoskins and Fidel Tamares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4309E-5175-42D9-BD26-3F382F507224}"/>
              </a:ext>
            </a:extLst>
          </p:cNvPr>
          <p:cNvSpPr txBox="1"/>
          <p:nvPr/>
        </p:nvSpPr>
        <p:spPr>
          <a:xfrm>
            <a:off x="6493068" y="6195992"/>
            <a:ext cx="569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Allen Hoskins: https://github.com/ahosk/MSDS-Case-Study-1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Fidel Tamares Repo: https://github.com/fideltamares/MSDS6306-_DDS_Case_Study1.git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Fidel Tamares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982D-C836-45B5-A475-53397AE5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76" y="250371"/>
            <a:ext cx="8596668" cy="1320800"/>
          </a:xfrm>
        </p:spPr>
        <p:txBody>
          <a:bodyPr/>
          <a:lstStyle/>
          <a:p>
            <a:r>
              <a:rPr lang="en-US" dirty="0"/>
              <a:t>Dataset Review: Recommendation  and Assumptions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4B10E-EDD9-4CA9-A0A6-4E3E88CCCD6E}"/>
              </a:ext>
            </a:extLst>
          </p:cNvPr>
          <p:cNvSpPr txBox="1"/>
          <p:nvPr/>
        </p:nvSpPr>
        <p:spPr>
          <a:xfrm>
            <a:off x="9136857" y="6596390"/>
            <a:ext cx="611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*3. Address the missing values in each column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1DEA24-8314-45CB-871F-678B525A0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76" y="1855560"/>
            <a:ext cx="8845881" cy="4827340"/>
          </a:xfrm>
        </p:spPr>
        <p:txBody>
          <a:bodyPr>
            <a:normAutofit/>
          </a:bodyPr>
          <a:lstStyle/>
          <a:p>
            <a:r>
              <a:rPr lang="en-US" dirty="0"/>
              <a:t>We recommend states with a population greater than 5 million and less than 1 brewery per 100,000 citizens; states such as Texas, California and Florida. Focus on packaged beer sales first before onsite consumables and providing with a wide style selection starting with the most popular like IPAs.</a:t>
            </a:r>
          </a:p>
          <a:p>
            <a:r>
              <a:rPr lang="en-US" dirty="0"/>
              <a:t>Beer sales are assumed to be made within the state</a:t>
            </a:r>
          </a:p>
          <a:p>
            <a:pPr lvl="1"/>
            <a:r>
              <a:rPr lang="en-US" dirty="0"/>
              <a:t>National/Regional distribution not considered</a:t>
            </a:r>
          </a:p>
          <a:p>
            <a:r>
              <a:rPr lang="en-US" dirty="0"/>
              <a:t>Breweries are analyzed as independent of a parent ownership in other breweries</a:t>
            </a:r>
          </a:p>
          <a:p>
            <a:r>
              <a:rPr lang="en-US" dirty="0"/>
              <a:t>12oz beer sizes are Can and Bottle related while 16oz indicate pint glass size</a:t>
            </a:r>
          </a:p>
          <a:p>
            <a:r>
              <a:rPr lang="en-US" dirty="0"/>
              <a:t>Imported census data for further analysis</a:t>
            </a:r>
          </a:p>
          <a:p>
            <a:r>
              <a:rPr lang="en-US" dirty="0"/>
              <a:t> 1,005 Beers removed for missing IBU data</a:t>
            </a:r>
          </a:p>
          <a:p>
            <a:pPr lvl="1"/>
            <a:r>
              <a:rPr lang="en-US" dirty="0"/>
              <a:t>Style guidelines determine beer ingredients/ABV/IBU ranges; style data is intact</a:t>
            </a:r>
          </a:p>
        </p:txBody>
      </p:sp>
    </p:spTree>
    <p:extLst>
      <p:ext uri="{BB962C8B-B14F-4D97-AF65-F5344CB8AC3E}">
        <p14:creationId xmlns:p14="http://schemas.microsoft.com/office/powerpoint/2010/main" val="311217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1FFE-82E7-4537-9240-242ADCBE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3" y="194610"/>
            <a:ext cx="8596668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2F4453-C293-4A90-BC32-1330F101FAC5}"/>
              </a:ext>
            </a:extLst>
          </p:cNvPr>
          <p:cNvGrpSpPr/>
          <p:nvPr/>
        </p:nvGrpSpPr>
        <p:grpSpPr>
          <a:xfrm>
            <a:off x="43282" y="744942"/>
            <a:ext cx="9382170" cy="4308956"/>
            <a:chOff x="289206" y="1274522"/>
            <a:chExt cx="9382170" cy="43089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7153F5-EE0D-4EB6-B442-212B7D95C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206" y="1274522"/>
              <a:ext cx="9382170" cy="43089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35FF90-6104-4349-8232-1A2A19AE4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7200" y="2859845"/>
              <a:ext cx="4109677" cy="25124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FDF7-E406-4CBB-87B4-725EC11D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33" y="5053898"/>
            <a:ext cx="8596668" cy="3880773"/>
          </a:xfrm>
        </p:spPr>
        <p:txBody>
          <a:bodyPr/>
          <a:lstStyle/>
          <a:p>
            <a:r>
              <a:rPr lang="en-US" dirty="0"/>
              <a:t>States Average 11 breweries</a:t>
            </a:r>
          </a:p>
          <a:p>
            <a:r>
              <a:rPr lang="en-US" dirty="0"/>
              <a:t>5 States have more than 28 breweries</a:t>
            </a:r>
          </a:p>
          <a:p>
            <a:r>
              <a:rPr lang="en-US" dirty="0"/>
              <a:t>Total Beers Catalogued: 2,410</a:t>
            </a:r>
          </a:p>
          <a:p>
            <a:r>
              <a:rPr lang="en-US" dirty="0"/>
              <a:t>Total Breweries Cataloged: 558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56FB7-2B1D-43A9-A020-720A2EE14C5C}"/>
              </a:ext>
            </a:extLst>
          </p:cNvPr>
          <p:cNvSpPr txBox="1"/>
          <p:nvPr/>
        </p:nvSpPr>
        <p:spPr>
          <a:xfrm>
            <a:off x="9136857" y="6652079"/>
            <a:ext cx="611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*1. How Many Breweries are there in each state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90F5B1-6BA1-45A1-B647-89435BB1FCDC}"/>
              </a:ext>
            </a:extLst>
          </p:cNvPr>
          <p:cNvSpPr txBox="1">
            <a:spLocks/>
          </p:cNvSpPr>
          <p:nvPr/>
        </p:nvSpPr>
        <p:spPr>
          <a:xfrm>
            <a:off x="359833" y="21638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Basic Brewery and State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3D170-94BD-4FE9-A843-0C6570F259FA}"/>
              </a:ext>
            </a:extLst>
          </p:cNvPr>
          <p:cNvSpPr txBox="1"/>
          <p:nvPr/>
        </p:nvSpPr>
        <p:spPr>
          <a:xfrm>
            <a:off x="12336115" y="1515410"/>
            <a:ext cx="6976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Top 3  States by Styles of Beer: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Colorado with 265 Styles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California with 183 Styles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Minnesota with 162 Styles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108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C53610-FD2C-4D77-9787-1014B082DF8C}"/>
              </a:ext>
            </a:extLst>
          </p:cNvPr>
          <p:cNvSpPr txBox="1"/>
          <p:nvPr/>
        </p:nvSpPr>
        <p:spPr>
          <a:xfrm>
            <a:off x="6559962" y="1307378"/>
            <a:ext cx="32880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IBU ranges from 4 to 138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center of this range is 35 IBUs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highest IBU Beer belongs to </a:t>
            </a:r>
            <a:br>
              <a:rPr lang="en-US" sz="1400" dirty="0"/>
            </a:br>
            <a:r>
              <a:rPr lang="en-US" sz="1400" dirty="0"/>
              <a:t>Astoria Brewing in Oregon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823F4-A447-4A16-8170-58718C879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"/>
          <a:stretch/>
        </p:blipFill>
        <p:spPr>
          <a:xfrm>
            <a:off x="229784" y="834569"/>
            <a:ext cx="6268987" cy="309531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D4B97EC-BD6B-4751-81F0-4F3C656F0FA3}"/>
              </a:ext>
            </a:extLst>
          </p:cNvPr>
          <p:cNvSpPr txBox="1">
            <a:spLocks/>
          </p:cNvSpPr>
          <p:nvPr/>
        </p:nvSpPr>
        <p:spPr>
          <a:xfrm>
            <a:off x="290976" y="25037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Review: Regional Preferences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5C9E99-F2D7-433D-A41D-C71A8FC9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3" y="3762681"/>
            <a:ext cx="6347860" cy="3095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15CEC8-4F85-485A-94FC-707D5ADABBE1}"/>
              </a:ext>
            </a:extLst>
          </p:cNvPr>
          <p:cNvSpPr txBox="1"/>
          <p:nvPr/>
        </p:nvSpPr>
        <p:spPr>
          <a:xfrm>
            <a:off x="8628548" y="6607629"/>
            <a:ext cx="61068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*4. State and Region IBU Comparison *5. Highest IBU Beer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D3A7C-6523-4985-BEB7-4DFDE3D52AE3}"/>
              </a:ext>
            </a:extLst>
          </p:cNvPr>
          <p:cNvSpPr txBox="1"/>
          <p:nvPr/>
        </p:nvSpPr>
        <p:spPr>
          <a:xfrm>
            <a:off x="6559962" y="4961505"/>
            <a:ext cx="6426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ranges from .1% to 12.8%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center of this range is 5.6%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highest ABV Beer belong to </a:t>
            </a:r>
            <a:br>
              <a:rPr lang="en-US" sz="1400" dirty="0"/>
            </a:br>
            <a:r>
              <a:rPr lang="en-US" sz="1400" dirty="0"/>
              <a:t>Upslope Brewing in Colorado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9876F-FB63-42A2-84F9-5BCC65C0F708}"/>
              </a:ext>
            </a:extLst>
          </p:cNvPr>
          <p:cNvSpPr txBox="1"/>
          <p:nvPr/>
        </p:nvSpPr>
        <p:spPr>
          <a:xfrm>
            <a:off x="6498771" y="3051745"/>
            <a:ext cx="6976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Top 3 Styles: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American IPA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American Pale Ale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American Amber Ale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43668-E788-48D9-98B3-F996F3DA5033}"/>
              </a:ext>
            </a:extLst>
          </p:cNvPr>
          <p:cNvSpPr txBox="1"/>
          <p:nvPr/>
        </p:nvSpPr>
        <p:spPr>
          <a:xfrm>
            <a:off x="13152391" y="1276600"/>
            <a:ext cx="7371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Top 3 Breweries with most styles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Brewery Vivant, 62, Michigan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Oskar Blues Brewery, 46, North Carolina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Sun King Brewery, 38, Indiana</a:t>
            </a:r>
          </a:p>
        </p:txBody>
      </p:sp>
    </p:spTree>
    <p:extLst>
      <p:ext uri="{BB962C8B-B14F-4D97-AF65-F5344CB8AC3E}">
        <p14:creationId xmlns:p14="http://schemas.microsoft.com/office/powerpoint/2010/main" val="316027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A4E3AA-A34E-4E83-9466-B9D8EAEC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0" y="910771"/>
            <a:ext cx="4329290" cy="2997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0B97E-A80C-4F00-818F-2E4E9D393F58}"/>
              </a:ext>
            </a:extLst>
          </p:cNvPr>
          <p:cNvSpPr txBox="1"/>
          <p:nvPr/>
        </p:nvSpPr>
        <p:spPr>
          <a:xfrm>
            <a:off x="4859001" y="1393708"/>
            <a:ext cx="4916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ABV: 5.97%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market is moving towards higher ABV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Session beer (Less than 5% ABV) trend is declining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8B61F-639D-405B-B8C5-51BFC7632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5"/>
          <a:stretch/>
        </p:blipFill>
        <p:spPr>
          <a:xfrm>
            <a:off x="315180" y="3978249"/>
            <a:ext cx="6413732" cy="27032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99F6A1B-EF7D-4A86-9B9C-45AB88719AA5}"/>
              </a:ext>
            </a:extLst>
          </p:cNvPr>
          <p:cNvSpPr txBox="1">
            <a:spLocks/>
          </p:cNvSpPr>
          <p:nvPr/>
        </p:nvSpPr>
        <p:spPr>
          <a:xfrm>
            <a:off x="290975" y="250371"/>
            <a:ext cx="1093582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Review: Regional Preferences cont.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A5DEE-E890-4AA8-A01C-21B5B76AAD24}"/>
              </a:ext>
            </a:extLst>
          </p:cNvPr>
          <p:cNvSpPr txBox="1"/>
          <p:nvPr/>
        </p:nvSpPr>
        <p:spPr>
          <a:xfrm>
            <a:off x="7971064" y="6604084"/>
            <a:ext cx="67110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6. Compare summary statistics and distribution of the ABV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C3775-104F-4175-9912-0CCBE32359C9}"/>
              </a:ext>
            </a:extLst>
          </p:cNvPr>
          <p:cNvSpPr txBox="1"/>
          <p:nvPr/>
        </p:nvSpPr>
        <p:spPr>
          <a:xfrm>
            <a:off x="6645469" y="4036144"/>
            <a:ext cx="4361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popular serving size is 12oz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Can/Bottle Assumption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consumed onsite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16oz is the next most popular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Pint glasses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Consumed on 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24F6E-4880-417F-8B6D-C323AAD291B7}"/>
              </a:ext>
            </a:extLst>
          </p:cNvPr>
          <p:cNvSpPr txBox="1"/>
          <p:nvPr/>
        </p:nvSpPr>
        <p:spPr>
          <a:xfrm rot="18900000">
            <a:off x="497284" y="4606933"/>
            <a:ext cx="13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1,525 Data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86EBE-AF4E-4000-8A15-BFE96CCDF7C9}"/>
              </a:ext>
            </a:extLst>
          </p:cNvPr>
          <p:cNvSpPr txBox="1"/>
          <p:nvPr/>
        </p:nvSpPr>
        <p:spPr>
          <a:xfrm rot="18900000">
            <a:off x="1470950" y="4536654"/>
            <a:ext cx="13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841 Data Points</a:t>
            </a:r>
          </a:p>
        </p:txBody>
      </p:sp>
    </p:spTree>
    <p:extLst>
      <p:ext uri="{BB962C8B-B14F-4D97-AF65-F5344CB8AC3E}">
        <p14:creationId xmlns:p14="http://schemas.microsoft.com/office/powerpoint/2010/main" val="50364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4420B-C500-4B63-AF99-BD6D2AC2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9" y="906221"/>
            <a:ext cx="7820025" cy="3305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3F00F9-E4BE-4DB3-8304-E8423F243392}"/>
              </a:ext>
            </a:extLst>
          </p:cNvPr>
          <p:cNvSpPr txBox="1"/>
          <p:nvPr/>
        </p:nvSpPr>
        <p:spPr>
          <a:xfrm>
            <a:off x="6743699" y="6596390"/>
            <a:ext cx="83015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7. Examine the relationship between the bitterness of the beer and its alcohol 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35402F-E2BF-431E-97CF-23C70B882BBC}"/>
              </a:ext>
            </a:extLst>
          </p:cNvPr>
          <p:cNvSpPr txBox="1">
            <a:spLocks/>
          </p:cNvSpPr>
          <p:nvPr/>
        </p:nvSpPr>
        <p:spPr>
          <a:xfrm>
            <a:off x="290975" y="217647"/>
            <a:ext cx="1109669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Review: Changes in Beer Preference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FB208D-7714-453C-B125-EF78913D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73" y="4332508"/>
            <a:ext cx="9303963" cy="2056131"/>
          </a:xfrm>
        </p:spPr>
        <p:txBody>
          <a:bodyPr>
            <a:normAutofit/>
          </a:bodyPr>
          <a:lstStyle/>
          <a:p>
            <a:r>
              <a:rPr lang="en-US" dirty="0"/>
              <a:t>Trends are moving towards big bodied beers (5%+ * and 35+IBU **)</a:t>
            </a:r>
          </a:p>
          <a:p>
            <a:r>
              <a:rPr lang="en-US" dirty="0"/>
              <a:t>Predictive model with 86% accuracy based on IBU and ABV</a:t>
            </a:r>
          </a:p>
          <a:p>
            <a:r>
              <a:rPr lang="en-US" dirty="0"/>
              <a:t>Bigger beers cost more to produce</a:t>
            </a:r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96521-7736-4FF3-8554-C2A99121E9EE}"/>
              </a:ext>
            </a:extLst>
          </p:cNvPr>
          <p:cNvSpPr txBox="1"/>
          <p:nvPr/>
        </p:nvSpPr>
        <p:spPr>
          <a:xfrm>
            <a:off x="141816" y="6388640"/>
            <a:ext cx="83015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*5% Max ABV for session beers</a:t>
            </a:r>
          </a:p>
          <a:p>
            <a:r>
              <a:rPr lang="en-US" sz="1050" dirty="0"/>
              <a:t>**40 IBU max style range for Pale Ale, 40+ Can be considered IPA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408F-F4A1-45D7-8B72-44A91767D71A}"/>
              </a:ext>
            </a:extLst>
          </p:cNvPr>
          <p:cNvSpPr txBox="1"/>
          <p:nvPr/>
        </p:nvSpPr>
        <p:spPr>
          <a:xfrm>
            <a:off x="804333" y="913116"/>
            <a:ext cx="3412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Relationship between IBU and ABV by Region</a:t>
            </a:r>
          </a:p>
        </p:txBody>
      </p:sp>
    </p:spTree>
    <p:extLst>
      <p:ext uri="{BB962C8B-B14F-4D97-AF65-F5344CB8AC3E}">
        <p14:creationId xmlns:p14="http://schemas.microsoft.com/office/powerpoint/2010/main" val="2488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4C860D8-FE65-4CE0-85B6-A2B66ACD9F0C}"/>
              </a:ext>
            </a:extLst>
          </p:cNvPr>
          <p:cNvGrpSpPr/>
          <p:nvPr/>
        </p:nvGrpSpPr>
        <p:grpSpPr>
          <a:xfrm>
            <a:off x="226809" y="878047"/>
            <a:ext cx="11738381" cy="4054186"/>
            <a:chOff x="148822" y="573672"/>
            <a:chExt cx="12043178" cy="41594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F2B4CF-1581-4904-ABBB-1025CF0361BA}"/>
                </a:ext>
              </a:extLst>
            </p:cNvPr>
            <p:cNvGrpSpPr/>
            <p:nvPr/>
          </p:nvGrpSpPr>
          <p:grpSpPr>
            <a:xfrm>
              <a:off x="148822" y="573672"/>
              <a:ext cx="5819772" cy="4159456"/>
              <a:chOff x="-3741768" y="896888"/>
              <a:chExt cx="9603081" cy="6863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C73317B-5A55-4A83-84F0-5DCB4D9FE1B2}"/>
                  </a:ext>
                </a:extLst>
              </p:cNvPr>
              <p:cNvGrpSpPr/>
              <p:nvPr/>
            </p:nvGrpSpPr>
            <p:grpSpPr>
              <a:xfrm>
                <a:off x="-3741768" y="896888"/>
                <a:ext cx="9343617" cy="6863430"/>
                <a:chOff x="-3763890" y="918222"/>
                <a:chExt cx="9343617" cy="686343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654DA86A-5808-4C23-B611-329F43541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97166"/>
                <a:stretch/>
              </p:blipFill>
              <p:spPr>
                <a:xfrm>
                  <a:off x="5272281" y="923652"/>
                  <a:ext cx="307446" cy="6858000"/>
                </a:xfrm>
                <a:prstGeom prst="rect">
                  <a:avLst/>
                </a:prstGeom>
              </p:spPr>
            </p:pic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A9A9DDD-9B16-4FD5-AE9B-527529702F5F}"/>
                    </a:ext>
                  </a:extLst>
                </p:cNvPr>
                <p:cNvGrpSpPr/>
                <p:nvPr/>
              </p:nvGrpSpPr>
              <p:grpSpPr>
                <a:xfrm>
                  <a:off x="-3763890" y="918222"/>
                  <a:ext cx="9189894" cy="6544283"/>
                  <a:chOff x="-3763890" y="918222"/>
                  <a:chExt cx="9189894" cy="6544283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06DE5A75-F405-4F0D-8AF2-B555B6AE75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274" t="2795" r="12842" b="4414"/>
                  <a:stretch/>
                </p:blipFill>
                <p:spPr>
                  <a:xfrm flipH="1">
                    <a:off x="-3763890" y="1098959"/>
                    <a:ext cx="9152709" cy="6363546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45310CDC-852A-4322-B04C-14F68FC9D2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84729" b="97378"/>
                  <a:stretch/>
                </p:blipFill>
                <p:spPr>
                  <a:xfrm>
                    <a:off x="3578152" y="918222"/>
                    <a:ext cx="1847852" cy="172991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03C0B-1B7C-43E7-9E8D-366807089B23}"/>
                  </a:ext>
                </a:extLst>
              </p:cNvPr>
              <p:cNvSpPr/>
              <p:nvPr/>
            </p:nvSpPr>
            <p:spPr>
              <a:xfrm>
                <a:off x="-3608404" y="7441171"/>
                <a:ext cx="9469717" cy="2226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630AE9D-3A37-45F7-8C86-999B0B589A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4588" t="94830" r="54043" b="2190"/>
              <a:stretch/>
            </p:blipFill>
            <p:spPr>
              <a:xfrm>
                <a:off x="739773" y="7386506"/>
                <a:ext cx="173521" cy="20585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AB2B73F-0E43-446D-AF87-2E3FDF4766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3268" t="94853" r="34305" b="2324"/>
              <a:stretch/>
            </p:blipFill>
            <p:spPr>
              <a:xfrm>
                <a:off x="-1402585" y="7389547"/>
                <a:ext cx="307446" cy="19498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5DB42311-4C9D-4E1E-85F5-9044E0FEF3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95357" r="92158" b="2173"/>
              <a:stretch/>
            </p:blipFill>
            <p:spPr>
              <a:xfrm>
                <a:off x="4119394" y="7426671"/>
                <a:ext cx="993574" cy="17057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5F1B2B9-EC90-4CC1-B984-C0CC6F9A05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269" t="95245" r="72975" b="2436"/>
              <a:stretch/>
            </p:blipFill>
            <p:spPr>
              <a:xfrm>
                <a:off x="2815037" y="7431185"/>
                <a:ext cx="222637" cy="16015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C138F51-63CF-4AC8-B596-821C23E8E8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2973" t="95076" r="15877" b="1700"/>
              <a:stretch/>
            </p:blipFill>
            <p:spPr>
              <a:xfrm>
                <a:off x="-3410498" y="7411815"/>
                <a:ext cx="145707" cy="22266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B0E04EB-B4D1-466C-BF26-E1F566F78E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4082" t="97531" r="27756" b="151"/>
              <a:stretch/>
            </p:blipFill>
            <p:spPr>
              <a:xfrm>
                <a:off x="-3133188" y="7582425"/>
                <a:ext cx="7368640" cy="160150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CDE21CB-6CEB-421F-8CFC-9B62FB85B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18"/>
            <a:stretch/>
          </p:blipFill>
          <p:spPr>
            <a:xfrm>
              <a:off x="5828146" y="573672"/>
              <a:ext cx="6363854" cy="4156165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FF090-8CA1-4AA2-AA26-59243F42C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09" y="839233"/>
            <a:ext cx="11738381" cy="4061467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1D3488F3-76B4-4336-9F6D-06305ABAB5B5}"/>
              </a:ext>
            </a:extLst>
          </p:cNvPr>
          <p:cNvSpPr txBox="1">
            <a:spLocks/>
          </p:cNvSpPr>
          <p:nvPr/>
        </p:nvSpPr>
        <p:spPr>
          <a:xfrm>
            <a:off x="290975" y="217647"/>
            <a:ext cx="1109669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Market Analysis and Recap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437A580-23F2-4BFE-89B3-362F9534E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4" y="5008257"/>
            <a:ext cx="10935079" cy="1804102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Markets considered saturated (CA,TX, OH, GA) are low in Breweries per Capita but have high in population</a:t>
            </a:r>
          </a:p>
          <a:p>
            <a:pPr lvl="1"/>
            <a:r>
              <a:rPr lang="en-US" sz="1400" dirty="0"/>
              <a:t>Supports areas are dominated by few breweries, with many styles</a:t>
            </a:r>
          </a:p>
          <a:p>
            <a:r>
              <a:rPr lang="en-US" sz="1600" dirty="0"/>
              <a:t>Movement towards bigger beers (5%+ and 40 IBU+)</a:t>
            </a:r>
          </a:p>
          <a:p>
            <a:r>
              <a:rPr lang="en-US" sz="1600" dirty="0"/>
              <a:t>Locations may not be critical, most beer sales are in can sizes (12oz)</a:t>
            </a:r>
          </a:p>
          <a:p>
            <a:r>
              <a:rPr lang="en-US" sz="1600" dirty="0"/>
              <a:t>Regional customer preference </a:t>
            </a:r>
          </a:p>
          <a:p>
            <a:r>
              <a:rPr lang="en-US" sz="1600" dirty="0"/>
              <a:t>Number highly capable competitors bigger factor than the number of breweries</a:t>
            </a:r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6C8612-D58E-4B95-8D02-682A7B2E880B}"/>
              </a:ext>
            </a:extLst>
          </p:cNvPr>
          <p:cNvGrpSpPr/>
          <p:nvPr/>
        </p:nvGrpSpPr>
        <p:grpSpPr>
          <a:xfrm>
            <a:off x="392291" y="1466489"/>
            <a:ext cx="10572042" cy="2959429"/>
            <a:chOff x="392291" y="1466489"/>
            <a:chExt cx="10572042" cy="29594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CAADC0-6E3C-49E4-A24C-F73DF5B9A751}"/>
                </a:ext>
              </a:extLst>
            </p:cNvPr>
            <p:cNvSpPr/>
            <p:nvPr/>
          </p:nvSpPr>
          <p:spPr>
            <a:xfrm>
              <a:off x="422488" y="4310743"/>
              <a:ext cx="10541845" cy="115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03FE37-B2D0-4C38-B40D-57D88264E988}"/>
                </a:ext>
              </a:extLst>
            </p:cNvPr>
            <p:cNvSpPr/>
            <p:nvPr/>
          </p:nvSpPr>
          <p:spPr>
            <a:xfrm>
              <a:off x="392291" y="1466489"/>
              <a:ext cx="10541845" cy="115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47E689-0086-44BD-AD3A-BD8FE7EF48DE}"/>
                </a:ext>
              </a:extLst>
            </p:cNvPr>
            <p:cNvSpPr/>
            <p:nvPr/>
          </p:nvSpPr>
          <p:spPr>
            <a:xfrm>
              <a:off x="418720" y="2123682"/>
              <a:ext cx="10541845" cy="115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A44D30-61AD-482C-B6B9-CA6AEDAA866D}"/>
                </a:ext>
              </a:extLst>
            </p:cNvPr>
            <p:cNvSpPr/>
            <p:nvPr/>
          </p:nvSpPr>
          <p:spPr>
            <a:xfrm>
              <a:off x="392291" y="3939148"/>
              <a:ext cx="10541845" cy="115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240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3337</TotalTime>
  <Words>595</Words>
  <Application>Microsoft Office PowerPoint</Application>
  <PresentationFormat>Widescreen</PresentationFormat>
  <Paragraphs>71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DDS Beer EDA Allen Hoskins and Fidel Tamares </vt:lpstr>
      <vt:lpstr>Dataset Review: Recommendation  and Assumptions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Brewery EDA</dc:title>
  <dc:creator>fidel tamares</dc:creator>
  <cp:lastModifiedBy>fidel tamares</cp:lastModifiedBy>
  <cp:revision>50</cp:revision>
  <dcterms:created xsi:type="dcterms:W3CDTF">2021-06-16T02:49:06Z</dcterms:created>
  <dcterms:modified xsi:type="dcterms:W3CDTF">2021-06-27T03:10:46Z</dcterms:modified>
</cp:coreProperties>
</file>