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6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9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167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62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2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83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74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3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1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8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9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2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473E0-666B-48B3-AC85-AACC359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Projeto A3 </a:t>
            </a:r>
            <a:br>
              <a:rPr lang="pt-BR" dirty="0"/>
            </a:br>
            <a:r>
              <a:rPr lang="pt-BR" dirty="0"/>
              <a:t>UC – Sistemas Computacionais e 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599EAE-1A9D-471F-9F8F-A19DE05B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Alunos </a:t>
            </a:r>
          </a:p>
          <a:p>
            <a:pPr marL="0" indent="0">
              <a:buNone/>
            </a:pPr>
            <a:r>
              <a:rPr lang="pt-BR" dirty="0"/>
              <a:t>Arthur Carvalho – 825119250</a:t>
            </a:r>
          </a:p>
          <a:p>
            <a:pPr marL="0" indent="0">
              <a:buNone/>
            </a:pPr>
            <a:r>
              <a:rPr lang="pt-BR" dirty="0"/>
              <a:t>Fabio </a:t>
            </a:r>
            <a:r>
              <a:rPr lang="pt-BR" dirty="0" err="1"/>
              <a:t>Marano</a:t>
            </a:r>
            <a:r>
              <a:rPr lang="pt-BR" dirty="0"/>
              <a:t> – 825111150</a:t>
            </a:r>
          </a:p>
          <a:p>
            <a:pPr marL="0" indent="0">
              <a:buNone/>
            </a:pPr>
            <a:r>
              <a:rPr lang="pt-BR" dirty="0"/>
              <a:t>Leonardo Ferreira – 825124892</a:t>
            </a:r>
          </a:p>
          <a:p>
            <a:pPr marL="0" indent="0">
              <a:buNone/>
            </a:pPr>
            <a:r>
              <a:rPr lang="pt-BR" dirty="0"/>
              <a:t>Lucas Garcia – 825145166</a:t>
            </a:r>
          </a:p>
          <a:p>
            <a:pPr marL="0" indent="0">
              <a:buNone/>
            </a:pPr>
            <a:r>
              <a:rPr lang="pt-BR" dirty="0"/>
              <a:t>Matheus Fraga – 82425021</a:t>
            </a:r>
          </a:p>
          <a:p>
            <a:pPr marL="0" indent="0">
              <a:buNone/>
            </a:pPr>
            <a:r>
              <a:rPr lang="pt-BR" dirty="0"/>
              <a:t>Matheus Fidelis – 825144599</a:t>
            </a:r>
          </a:p>
        </p:txBody>
      </p:sp>
    </p:spTree>
    <p:extLst>
      <p:ext uri="{BB962C8B-B14F-4D97-AF65-F5344CB8AC3E}">
        <p14:creationId xmlns:p14="http://schemas.microsoft.com/office/powerpoint/2010/main" val="57923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Viabilidade</a:t>
            </a:r>
            <a:r>
              <a:rPr sz="3200" dirty="0"/>
              <a:t> </a:t>
            </a:r>
            <a:r>
              <a:rPr sz="3200" dirty="0" err="1"/>
              <a:t>Técnica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Tecnologias maduras: machine learning, protocolos de segurança.</a:t>
            </a:r>
          </a:p>
          <a:p>
            <a:r>
              <a:t>Desafios: compatibilidade entre fabricantes.</a:t>
            </a:r>
          </a:p>
          <a:p>
            <a:r>
              <a:t>Necessidade de capacitação em cibersegurança IoT.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Conclusão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28" y="1744394"/>
            <a:ext cx="8412480" cy="48111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   Com o avanço das tecnologias de Internet das Coisas (</a:t>
            </a:r>
            <a:r>
              <a:rPr lang="pt-BR" dirty="0" err="1"/>
              <a:t>IoT</a:t>
            </a:r>
            <a:r>
              <a:rPr lang="pt-BR" dirty="0"/>
              <a:t>), as cidades inteligentes passaram a incorporar dispositivos e sistemas conectados para melhorar a eficiência dos serviços públicos, como transporte, energia, segurança e meio ambiente. No entanto, essa crescente conectividade também amplia a superfície de ataque cibernético, colocando em risco infraestruturas críticas que sustentam o funcionamento das cidades.</a:t>
            </a:r>
          </a:p>
          <a:p>
            <a:pPr marL="0" indent="0">
              <a:buNone/>
            </a:pPr>
            <a:r>
              <a:rPr lang="pt-BR" dirty="0"/>
              <a:t>   Este projeto propõe o desenvolvimento do </a:t>
            </a:r>
            <a:r>
              <a:rPr lang="pt-BR" b="1" dirty="0"/>
              <a:t>"</a:t>
            </a:r>
            <a:r>
              <a:rPr lang="pt-BR" b="1" dirty="0" err="1"/>
              <a:t>SafeCity</a:t>
            </a:r>
            <a:r>
              <a:rPr lang="pt-BR" b="1" dirty="0"/>
              <a:t> </a:t>
            </a:r>
            <a:r>
              <a:rPr lang="pt-BR" b="1" dirty="0" err="1"/>
              <a:t>IoT</a:t>
            </a:r>
            <a:r>
              <a:rPr lang="pt-BR" b="1" dirty="0"/>
              <a:t> </a:t>
            </a:r>
            <a:r>
              <a:rPr lang="pt-BR" b="1" dirty="0" err="1"/>
              <a:t>Shield</a:t>
            </a:r>
            <a:r>
              <a:rPr lang="pt-BR" b="1" dirty="0"/>
              <a:t>"</a:t>
            </a:r>
            <a:r>
              <a:rPr lang="pt-BR" dirty="0"/>
              <a:t>, uma solução inovadora voltada para o monitoramento e prevenção de ameaças cibernéticas em dispositivos e sistemas </a:t>
            </a:r>
            <a:r>
              <a:rPr lang="pt-BR" dirty="0" err="1"/>
              <a:t>IoT</a:t>
            </a:r>
            <a:r>
              <a:rPr lang="pt-BR" dirty="0"/>
              <a:t> implantados em ambientes urbanos. A proposta inclui o uso de sensores de segurança embarcados, plataformas de monitoramento centralizadas, sistemas de detecção e prevenção de intrusões (IDPS), além de mecanismos robustos de autenticação e criptografia.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ENISA</a:t>
            </a:r>
          </a:p>
          <a:p>
            <a:r>
              <a:t>- OWASP</a:t>
            </a:r>
          </a:p>
          <a:p>
            <a:r>
              <a:t>- Gartner</a:t>
            </a:r>
          </a:p>
          <a:p>
            <a:r>
              <a:t>- NIST</a:t>
            </a:r>
          </a:p>
          <a:p>
            <a:r>
              <a:t>- Relatórios de casos: Flórida (2021), Botnet Mirai (2016)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66" y="513789"/>
            <a:ext cx="8229600" cy="1143000"/>
          </a:xfrm>
        </p:spPr>
        <p:txBody>
          <a:bodyPr>
            <a:noAutofit/>
          </a:bodyPr>
          <a:lstStyle/>
          <a:p>
            <a:r>
              <a:rPr lang="pt-BR" sz="3200" dirty="0" err="1"/>
              <a:t>Cibersegurança</a:t>
            </a:r>
            <a:r>
              <a:rPr lang="pt-BR" sz="3200" dirty="0"/>
              <a:t> em Infraestruturas Críticas de Cidades Inteligentes com foco em </a:t>
            </a:r>
            <a:r>
              <a:rPr lang="pt-BR" sz="3200" dirty="0" err="1"/>
              <a:t>IoT</a:t>
            </a:r>
            <a:br>
              <a:rPr lang="pt-BR" sz="3200" dirty="0"/>
            </a:b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9940"/>
            <a:ext cx="8229600" cy="4525963"/>
          </a:xfrm>
        </p:spPr>
        <p:txBody>
          <a:bodyPr/>
          <a:lstStyle/>
          <a:p>
            <a:r>
              <a:rPr lang="pt-BR" dirty="0"/>
              <a:t>A crescente integração de dispositivos </a:t>
            </a:r>
            <a:r>
              <a:rPr lang="pt-BR" dirty="0" err="1"/>
              <a:t>IoT</a:t>
            </a:r>
            <a:r>
              <a:rPr lang="pt-BR" dirty="0"/>
              <a:t> nas infraestruturas críticas das cidades inteligentes amplia a eficiência e a automação, mas também eleva os riscos de segurança cibernética. A proteção desses sistemas é essencial para garantir a segurança, a confiabilidade e a continuidade dos serviços urbanos.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Pesquisa</a:t>
            </a:r>
            <a:r>
              <a:rPr sz="3200" dirty="0"/>
              <a:t> e </a:t>
            </a:r>
            <a:r>
              <a:rPr sz="3200" dirty="0" err="1"/>
              <a:t>Levantamento</a:t>
            </a:r>
            <a:r>
              <a:rPr sz="3200" dirty="0"/>
              <a:t>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Com o avanço das Cidades Inteligentes, sistemas críticos passaram a ser conectados via IoT, ampliando as possibilidades de inovação, mas também aumentando a superfície de ataque.</a:t>
            </a:r>
          </a:p>
          <a:p>
            <a:endParaRPr/>
          </a:p>
          <a:p>
            <a:r>
              <a:t>Problema: Dispositivos IoT podem ser alvos de ataques que comprometem a infraestrutura urbana.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Estudos</a:t>
            </a:r>
            <a:r>
              <a:rPr sz="3200" dirty="0"/>
              <a:t> de </a:t>
            </a:r>
            <a:r>
              <a:rPr sz="3200" dirty="0" err="1"/>
              <a:t>Casos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Ataque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sistema</a:t>
            </a:r>
            <a:r>
              <a:rPr dirty="0"/>
              <a:t> de </a:t>
            </a:r>
            <a:r>
              <a:rPr dirty="0" err="1"/>
              <a:t>água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Flórida</a:t>
            </a:r>
            <a:r>
              <a:rPr dirty="0"/>
              <a:t> (2021): </a:t>
            </a:r>
            <a:r>
              <a:rPr dirty="0" err="1"/>
              <a:t>tentativa</a:t>
            </a:r>
            <a:r>
              <a:rPr dirty="0"/>
              <a:t> de </a:t>
            </a:r>
            <a:r>
              <a:rPr dirty="0" err="1"/>
              <a:t>envenenamento</a:t>
            </a:r>
            <a:r>
              <a:rPr dirty="0"/>
              <a:t> da </a:t>
            </a:r>
            <a:r>
              <a:rPr dirty="0" err="1"/>
              <a:t>água</a:t>
            </a:r>
            <a:r>
              <a:rPr dirty="0"/>
              <a:t>.</a:t>
            </a:r>
          </a:p>
          <a:p>
            <a:r>
              <a:rPr dirty="0"/>
              <a:t>2. Botnet </a:t>
            </a:r>
            <a:r>
              <a:rPr dirty="0" err="1"/>
              <a:t>Mirai</a:t>
            </a:r>
            <a:r>
              <a:rPr dirty="0"/>
              <a:t> (2016): </a:t>
            </a:r>
            <a:r>
              <a:rPr dirty="0" err="1"/>
              <a:t>ataque</a:t>
            </a:r>
            <a:r>
              <a:rPr dirty="0"/>
              <a:t> </a:t>
            </a:r>
            <a:r>
              <a:rPr dirty="0" err="1"/>
              <a:t>massivo</a:t>
            </a:r>
            <a:r>
              <a:rPr dirty="0"/>
              <a:t> com </a:t>
            </a:r>
            <a:r>
              <a:rPr dirty="0" err="1"/>
              <a:t>dispositivos</a:t>
            </a:r>
            <a:r>
              <a:rPr dirty="0"/>
              <a:t> IoT </a:t>
            </a:r>
            <a:r>
              <a:rPr dirty="0" err="1"/>
              <a:t>comprometidos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-30482"/>
            <a:ext cx="7075737" cy="1209822"/>
          </a:xfrm>
        </p:spPr>
        <p:txBody>
          <a:bodyPr>
            <a:normAutofit/>
          </a:bodyPr>
          <a:lstStyle/>
          <a:p>
            <a:r>
              <a:rPr sz="3200" dirty="0" err="1"/>
              <a:t>Vantagens</a:t>
            </a:r>
            <a:r>
              <a:rPr sz="3200" dirty="0"/>
              <a:t> e </a:t>
            </a:r>
            <a:r>
              <a:rPr sz="3200" dirty="0" err="1"/>
              <a:t>Desvantagens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858130"/>
            <a:ext cx="7429499" cy="4933072"/>
          </a:xfrm>
        </p:spPr>
        <p:txBody>
          <a:bodyPr>
            <a:noAutofit/>
          </a:bodyPr>
          <a:lstStyle/>
          <a:p>
            <a:r>
              <a:rPr dirty="0" err="1"/>
              <a:t>Vantagens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Eficiência</a:t>
            </a:r>
            <a:endParaRPr dirty="0"/>
          </a:p>
          <a:p>
            <a:r>
              <a:rPr dirty="0"/>
              <a:t>- </a:t>
            </a:r>
            <a:r>
              <a:rPr dirty="0" err="1"/>
              <a:t>Automatização</a:t>
            </a:r>
            <a:endParaRPr dirty="0"/>
          </a:p>
          <a:p>
            <a:r>
              <a:rPr dirty="0"/>
              <a:t>- </a:t>
            </a:r>
            <a:r>
              <a:rPr dirty="0" err="1"/>
              <a:t>Redução</a:t>
            </a:r>
            <a:r>
              <a:rPr dirty="0"/>
              <a:t> de custos</a:t>
            </a:r>
          </a:p>
          <a:p>
            <a:endParaRPr dirty="0"/>
          </a:p>
          <a:p>
            <a:r>
              <a:rPr dirty="0" err="1"/>
              <a:t>Desvantagens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Vulnerabilidades</a:t>
            </a:r>
            <a:endParaRPr dirty="0"/>
          </a:p>
          <a:p>
            <a:r>
              <a:rPr dirty="0"/>
              <a:t>- Falta de </a:t>
            </a:r>
            <a:r>
              <a:rPr dirty="0" err="1"/>
              <a:t>padrões</a:t>
            </a:r>
            <a:endParaRPr dirty="0"/>
          </a:p>
          <a:p>
            <a:r>
              <a:rPr dirty="0"/>
              <a:t>- </a:t>
            </a:r>
            <a:r>
              <a:rPr dirty="0" err="1"/>
              <a:t>Dificuldade</a:t>
            </a:r>
            <a:r>
              <a:rPr dirty="0"/>
              <a:t> de </a:t>
            </a:r>
            <a:r>
              <a:rPr dirty="0" err="1"/>
              <a:t>atualização</a:t>
            </a:r>
            <a:endParaRPr dirty="0"/>
          </a:p>
          <a:p>
            <a:r>
              <a:rPr dirty="0"/>
              <a:t>- </a:t>
            </a:r>
            <a:r>
              <a:rPr dirty="0" err="1"/>
              <a:t>Risco</a:t>
            </a:r>
            <a:r>
              <a:rPr dirty="0"/>
              <a:t> de </a:t>
            </a:r>
            <a:r>
              <a:rPr dirty="0" err="1"/>
              <a:t>falhas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serviços</a:t>
            </a:r>
            <a:r>
              <a:rPr dirty="0"/>
              <a:t> </a:t>
            </a:r>
            <a:r>
              <a:rPr dirty="0" err="1"/>
              <a:t>essenciais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Proposta</a:t>
            </a:r>
            <a:r>
              <a:rPr sz="3200" dirty="0"/>
              <a:t> da </a:t>
            </a:r>
            <a:r>
              <a:rPr sz="3200" dirty="0" err="1"/>
              <a:t>Solução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SafeCity</a:t>
            </a:r>
            <a:r>
              <a:rPr dirty="0"/>
              <a:t> IoT Shield – Sistema de </a:t>
            </a:r>
            <a:r>
              <a:rPr dirty="0" err="1"/>
              <a:t>Monitoramento</a:t>
            </a:r>
            <a:r>
              <a:rPr dirty="0"/>
              <a:t> e </a:t>
            </a:r>
            <a:r>
              <a:rPr dirty="0" err="1"/>
              <a:t>Prevenção</a:t>
            </a:r>
            <a:r>
              <a:rPr dirty="0"/>
              <a:t> de </a:t>
            </a:r>
            <a:r>
              <a:rPr dirty="0" err="1"/>
              <a:t>Ameaças</a:t>
            </a:r>
            <a:r>
              <a:rPr dirty="0"/>
              <a:t> </a:t>
            </a:r>
            <a:r>
              <a:rPr dirty="0" err="1"/>
              <a:t>Cibernéticas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Infraestruturas</a:t>
            </a:r>
            <a:r>
              <a:rPr dirty="0"/>
              <a:t> IoT </a:t>
            </a:r>
            <a:r>
              <a:rPr dirty="0" err="1"/>
              <a:t>Urbanas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Componentes</a:t>
            </a:r>
            <a:r>
              <a:rPr sz="3200" dirty="0"/>
              <a:t> da </a:t>
            </a:r>
            <a:r>
              <a:rPr sz="3200" dirty="0" err="1"/>
              <a:t>Solução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Sensores e Agentes IoT de Segurança</a:t>
            </a:r>
          </a:p>
          <a:p>
            <a:r>
              <a:t>2. Plataforma de Monitoramento Centralizada</a:t>
            </a:r>
          </a:p>
          <a:p>
            <a:r>
              <a:t>3. Sistema de Detecção e Prevenção de Intrusões (IDPS)</a:t>
            </a:r>
          </a:p>
          <a:p>
            <a:r>
              <a:t>4. Mecanismos de Autenticação e Criptografia</a:t>
            </a:r>
          </a:p>
          <a:p>
            <a:r>
              <a:t>5. Atualização Automática de Firmware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Fluxo</a:t>
            </a:r>
            <a:r>
              <a:rPr sz="3200" dirty="0"/>
              <a:t> de </a:t>
            </a:r>
            <a:r>
              <a:rPr sz="3200" dirty="0" err="1"/>
              <a:t>Funcionamento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Detecção de anomalia</a:t>
            </a:r>
          </a:p>
          <a:p>
            <a:r>
              <a:t>2. Alerta ao IDPS</a:t>
            </a:r>
          </a:p>
          <a:p>
            <a:r>
              <a:t>3. Análise e ação: bloqueio, isolamento ou notificação</a:t>
            </a:r>
          </a:p>
          <a:p>
            <a:r>
              <a:t>4. Execução da ação</a:t>
            </a:r>
          </a:p>
          <a:p>
            <a:r>
              <a:t>5. Geração de relatório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Impactos</a:t>
            </a:r>
            <a:r>
              <a:rPr sz="3200" dirty="0"/>
              <a:t> da </a:t>
            </a:r>
            <a:r>
              <a:rPr sz="3200" dirty="0" err="1"/>
              <a:t>Solução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Tecnológico: fortalece segurança IoT.</a:t>
            </a:r>
          </a:p>
          <a:p>
            <a:r>
              <a:t>Econômico: reduz prejuízos.</a:t>
            </a:r>
          </a:p>
          <a:p>
            <a:r>
              <a:t>Social: protege cidadãos.</a:t>
            </a:r>
          </a:p>
          <a:p>
            <a:r>
              <a:t>Ambiental: evita desperdícios.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</TotalTime>
  <Words>515</Words>
  <Application>Microsoft Office PowerPoint</Application>
  <PresentationFormat>Apresentação na tela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Circuito</vt:lpstr>
      <vt:lpstr>Projeto A3  UC – Sistemas Computacionais e Segurança</vt:lpstr>
      <vt:lpstr>Cibersegurança em Infraestruturas Críticas de Cidades Inteligentes com foco em IoT </vt:lpstr>
      <vt:lpstr>Pesquisa e Levantamento de Dados</vt:lpstr>
      <vt:lpstr>Estudos de Casos</vt:lpstr>
      <vt:lpstr>Vantagens e Desvantagens</vt:lpstr>
      <vt:lpstr>Proposta da Solução</vt:lpstr>
      <vt:lpstr>Componentes da Solução</vt:lpstr>
      <vt:lpstr>Fluxo de Funcionamento</vt:lpstr>
      <vt:lpstr>Impactos da Solução</vt:lpstr>
      <vt:lpstr>Viabilidade Técnica</vt:lpstr>
      <vt:lpstr>Conclusão</vt:lpstr>
      <vt:lpstr>Referências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A3  UC – Sistemas Computacionais e Segurança</dc:title>
  <dc:subject/>
  <dc:creator>Lucas de Lima Garcia - 825145166</dc:creator>
  <cp:keywords/>
  <dc:description>generated using python-pptx</dc:description>
  <cp:lastModifiedBy>Lucas de Lima Garcia - 825145166</cp:lastModifiedBy>
  <cp:revision>5</cp:revision>
  <dcterms:created xsi:type="dcterms:W3CDTF">2013-01-27T09:14:16Z</dcterms:created>
  <dcterms:modified xsi:type="dcterms:W3CDTF">2025-05-22T22:38:30Z</dcterms:modified>
  <cp:category/>
</cp:coreProperties>
</file>