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43891200" cy="32918400"/>
  <p:notesSz cx="6716713" cy="9239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3" d="100"/>
          <a:sy n="23" d="100"/>
        </p:scale>
        <p:origin x="16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7613" cy="37703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defRPr/>
            </a:lvl1pPr>
            <a:lvl2pPr marL="742950" marR="0" lvl="1" indent="-285750" algn="l" rtl="0">
              <a:spcBef>
                <a:spcPts val="360"/>
              </a:spcBef>
              <a:spcAft>
                <a:spcPts val="0"/>
              </a:spcAft>
              <a:defRPr/>
            </a:lvl2pPr>
            <a:lvl3pPr marL="1143000" marR="0" lvl="2" indent="-228600" algn="l" rtl="0">
              <a:spcBef>
                <a:spcPts val="360"/>
              </a:spcBef>
              <a:spcAft>
                <a:spcPts val="0"/>
              </a:spcAft>
              <a:defRPr/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defRPr/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dt" idx="10"/>
          </p:nvPr>
        </p:nvSpPr>
        <p:spPr>
          <a:xfrm>
            <a:off x="4398962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398962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5005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4398962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228600" lvl="0" indent="-333375" rtl="0">
              <a:spcBef>
                <a:spcPts val="300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trade was a vote: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US"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7321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2193925" y="1312862"/>
            <a:ext cx="39500175" cy="5495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297180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342900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388620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2411" cy="218916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602663" y="23042562"/>
            <a:ext cx="26335038" cy="2720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pic" idx="2"/>
          </p:nvPr>
        </p:nvSpPr>
        <p:spPr>
          <a:xfrm>
            <a:off x="8602663" y="2941638"/>
            <a:ext cx="26335038" cy="19750086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602663" y="25763537"/>
            <a:ext cx="26335038" cy="38623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Times New Roman"/>
              <a:buNone/>
              <a:defRPr/>
            </a:lvl1pPr>
            <a:lvl2pPr marL="457200" lvl="1" indent="0" rtl="0">
              <a:spcBef>
                <a:spcPts val="0"/>
              </a:spcBef>
              <a:buFont typeface="Times New Roman"/>
              <a:buNone/>
              <a:defRPr/>
            </a:lvl2pPr>
            <a:lvl3pPr marL="914400" lvl="2" indent="0" rtl="0">
              <a:spcBef>
                <a:spcPts val="0"/>
              </a:spcBef>
              <a:buFont typeface="Times New Roman"/>
              <a:buNone/>
              <a:defRPr/>
            </a:lvl3pPr>
            <a:lvl4pPr marL="1371600" lvl="3" indent="0" rtl="0">
              <a:spcBef>
                <a:spcPts val="0"/>
              </a:spcBef>
              <a:buFont typeface="Times New Roman"/>
              <a:buNone/>
              <a:defRPr/>
            </a:lvl4pPr>
            <a:lvl5pPr marL="1828800" lvl="4" indent="0" rtl="0">
              <a:spcBef>
                <a:spcPts val="0"/>
              </a:spcBef>
              <a:buFont typeface="Times New Roman"/>
              <a:buNone/>
              <a:defRPr/>
            </a:lvl5pPr>
            <a:lvl6pPr marL="2286000" lvl="5" indent="0" rtl="0">
              <a:spcBef>
                <a:spcPts val="0"/>
              </a:spcBef>
              <a:buFont typeface="Times New Roman"/>
              <a:buNone/>
              <a:defRPr/>
            </a:lvl6pPr>
            <a:lvl7pPr marL="2743200" lvl="6" indent="0" rtl="0">
              <a:spcBef>
                <a:spcPts val="0"/>
              </a:spcBef>
              <a:buFont typeface="Times New Roman"/>
              <a:buNone/>
              <a:defRPr/>
            </a:lvl7pPr>
            <a:lvl8pPr marL="3200400" lvl="7" indent="0" rtl="0">
              <a:spcBef>
                <a:spcPts val="0"/>
              </a:spcBef>
              <a:buFont typeface="Times New Roman"/>
              <a:buNone/>
              <a:defRPr/>
            </a:lvl8pPr>
            <a:lvl9pPr marL="3657600" lvl="8" indent="0" rtl="0">
              <a:spcBef>
                <a:spcPts val="0"/>
              </a:spcBef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2411" cy="218916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193925" y="1312862"/>
            <a:ext cx="39500175" cy="5495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297180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342900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388620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 rot="5400000">
            <a:off x="11082337" y="-1185862"/>
            <a:ext cx="21723349" cy="395001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defRPr/>
            </a:lvl1pPr>
            <a:lvl2pPr marL="742950" lvl="1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defRPr/>
            </a:lvl2pPr>
            <a:lvl3pPr marL="1143000" lvl="2" indent="-2286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defRPr/>
            </a:lvl3pPr>
            <a:lvl4pPr marL="1600200" lvl="3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defRPr/>
            </a:lvl4pPr>
            <a:lvl5pPr marL="2057400" lvl="4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5pPr>
            <a:lvl6pPr marL="2514600" lvl="5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6pPr>
            <a:lvl7pPr marL="2971800" lvl="6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7pPr>
            <a:lvl8pPr marL="3429000" lvl="7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8pPr>
            <a:lvl9pPr marL="3886200" lvl="8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2411" cy="218916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 rot="5400000">
            <a:off x="22700456" y="10432257"/>
            <a:ext cx="28113038" cy="9874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297180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342900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388620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 rot="5400000">
            <a:off x="2874167" y="632619"/>
            <a:ext cx="28113038" cy="294735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defRPr/>
            </a:lvl1pPr>
            <a:lvl2pPr marL="742950" lvl="1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defRPr/>
            </a:lvl2pPr>
            <a:lvl3pPr marL="1143000" lvl="2" indent="-2286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defRPr/>
            </a:lvl3pPr>
            <a:lvl4pPr marL="1600200" lvl="3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defRPr/>
            </a:lvl4pPr>
            <a:lvl5pPr marL="2057400" lvl="4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5pPr>
            <a:lvl6pPr marL="2514600" lvl="5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6pPr>
            <a:lvl7pPr marL="2971800" lvl="6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7pPr>
            <a:lvl8pPr marL="3429000" lvl="7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8pPr>
            <a:lvl9pPr marL="3886200" lvl="8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2411" cy="218916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3292475" y="10226675"/>
            <a:ext cx="37306248" cy="70548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29718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34290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38862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6583363" y="18653125"/>
            <a:ext cx="30724473" cy="8413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Times New Roman"/>
              <a:buNone/>
              <a:defRPr/>
            </a:lvl1pPr>
            <a:lvl2pPr marL="457200" marR="0" lvl="1" indent="0" algn="ctr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Times New Roman"/>
              <a:buNone/>
              <a:defRPr/>
            </a:lvl2pPr>
            <a:lvl3pPr marL="914400" marR="0" lvl="2" indent="0" algn="ctr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Times New Roman"/>
              <a:buNone/>
              <a:defRPr/>
            </a:lvl3pPr>
            <a:lvl4pPr marL="1371600" marR="0" lvl="3" indent="0" algn="ctr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Times New Roman"/>
              <a:buNone/>
              <a:defRPr/>
            </a:lvl4pPr>
            <a:lvl5pPr marL="1828800" marR="0" lvl="4" indent="0" algn="ctr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/>
            </a:lvl5pPr>
            <a:lvl6pPr marL="2286000" marR="0" lvl="5" indent="0" algn="ctr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/>
            </a:lvl6pPr>
            <a:lvl7pPr marL="2743200" marR="0" lvl="6" indent="0" algn="ctr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/>
            </a:lvl7pPr>
            <a:lvl8pPr marL="3200400" marR="0" lvl="7" indent="0" algn="ctr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/>
            </a:lvl8pPr>
            <a:lvl9pPr marL="3657600" marR="0" lvl="8" indent="0" algn="ctr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2411" cy="218916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2193925" y="1312862"/>
            <a:ext cx="39500175" cy="5495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297180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342900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388620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2193925" y="7702550"/>
            <a:ext cx="39500175" cy="21723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defRPr/>
            </a:lvl1pPr>
            <a:lvl2pPr marL="742950" lvl="1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defRPr/>
            </a:lvl2pPr>
            <a:lvl3pPr marL="1143000" lvl="2" indent="-2286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defRPr/>
            </a:lvl3pPr>
            <a:lvl4pPr marL="1600200" lvl="3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defRPr/>
            </a:lvl4pPr>
            <a:lvl5pPr marL="2057400" lvl="4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5pPr>
            <a:lvl6pPr marL="2514600" lvl="5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6pPr>
            <a:lvl7pPr marL="2971800" lvl="6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7pPr>
            <a:lvl8pPr marL="3429000" lvl="7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8pPr>
            <a:lvl9pPr marL="3886200" lvl="8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2411" cy="218916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467100" y="21153437"/>
            <a:ext cx="37307839" cy="6537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467100" y="13952537"/>
            <a:ext cx="37307839" cy="720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Times New Roman"/>
              <a:buNone/>
              <a:defRPr/>
            </a:lvl1pPr>
            <a:lvl2pPr marL="457200" lvl="1" indent="0" rtl="0">
              <a:spcBef>
                <a:spcPts val="0"/>
              </a:spcBef>
              <a:buFont typeface="Times New Roman"/>
              <a:buNone/>
              <a:defRPr/>
            </a:lvl2pPr>
            <a:lvl3pPr marL="914400" lvl="2" indent="0" rtl="0">
              <a:spcBef>
                <a:spcPts val="0"/>
              </a:spcBef>
              <a:buFont typeface="Times New Roman"/>
              <a:buNone/>
              <a:defRPr/>
            </a:lvl3pPr>
            <a:lvl4pPr marL="1371600" lvl="3" indent="0" rtl="0">
              <a:spcBef>
                <a:spcPts val="0"/>
              </a:spcBef>
              <a:buFont typeface="Times New Roman"/>
              <a:buNone/>
              <a:defRPr/>
            </a:lvl4pPr>
            <a:lvl5pPr marL="1828800" lvl="4" indent="0" rtl="0">
              <a:spcBef>
                <a:spcPts val="0"/>
              </a:spcBef>
              <a:buFont typeface="Times New Roman"/>
              <a:buNone/>
              <a:defRPr/>
            </a:lvl5pPr>
            <a:lvl6pPr marL="2286000" lvl="5" indent="0" rtl="0">
              <a:spcBef>
                <a:spcPts val="0"/>
              </a:spcBef>
              <a:buFont typeface="Times New Roman"/>
              <a:buNone/>
              <a:defRPr/>
            </a:lvl6pPr>
            <a:lvl7pPr marL="2743200" lvl="6" indent="0" rtl="0">
              <a:spcBef>
                <a:spcPts val="0"/>
              </a:spcBef>
              <a:buFont typeface="Times New Roman"/>
              <a:buNone/>
              <a:defRPr/>
            </a:lvl7pPr>
            <a:lvl8pPr marL="3200400" lvl="7" indent="0" rtl="0">
              <a:spcBef>
                <a:spcPts val="0"/>
              </a:spcBef>
              <a:buFont typeface="Times New Roman"/>
              <a:buNone/>
              <a:defRPr/>
            </a:lvl8pPr>
            <a:lvl9pPr marL="3657600" lvl="8" indent="0" rtl="0">
              <a:spcBef>
                <a:spcPts val="0"/>
              </a:spcBef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2411" cy="218916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193925" y="1312862"/>
            <a:ext cx="39500175" cy="5495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297180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342900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388620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193925" y="7702550"/>
            <a:ext cx="19673888" cy="21723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22020212" y="7702550"/>
            <a:ext cx="19673887" cy="21723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2411" cy="218916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193925" y="1317625"/>
            <a:ext cx="39503351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Times New Roman"/>
              <a:buNone/>
              <a:defRPr/>
            </a:lvl1pPr>
            <a:lvl2pPr marL="457200" lvl="1" indent="0" rtl="0">
              <a:spcBef>
                <a:spcPts val="0"/>
              </a:spcBef>
              <a:buFont typeface="Times New Roman"/>
              <a:buNone/>
              <a:defRPr/>
            </a:lvl2pPr>
            <a:lvl3pPr marL="914400" lvl="2" indent="0" rtl="0">
              <a:spcBef>
                <a:spcPts val="0"/>
              </a:spcBef>
              <a:buFont typeface="Times New Roman"/>
              <a:buNone/>
              <a:defRPr/>
            </a:lvl3pPr>
            <a:lvl4pPr marL="1371600" lvl="3" indent="0" rtl="0">
              <a:spcBef>
                <a:spcPts val="0"/>
              </a:spcBef>
              <a:buFont typeface="Times New Roman"/>
              <a:buNone/>
              <a:defRPr/>
            </a:lvl4pPr>
            <a:lvl5pPr marL="1828800" lvl="4" indent="0" rtl="0">
              <a:spcBef>
                <a:spcPts val="0"/>
              </a:spcBef>
              <a:buFont typeface="Times New Roman"/>
              <a:buNone/>
              <a:defRPr/>
            </a:lvl5pPr>
            <a:lvl6pPr marL="2286000" lvl="5" indent="0" rtl="0">
              <a:spcBef>
                <a:spcPts val="0"/>
              </a:spcBef>
              <a:buFont typeface="Times New Roman"/>
              <a:buNone/>
              <a:defRPr/>
            </a:lvl6pPr>
            <a:lvl7pPr marL="2743200" lvl="6" indent="0" rtl="0">
              <a:spcBef>
                <a:spcPts val="0"/>
              </a:spcBef>
              <a:buFont typeface="Times New Roman"/>
              <a:buNone/>
              <a:defRPr/>
            </a:lvl7pPr>
            <a:lvl8pPr marL="3200400" lvl="7" indent="0" rtl="0">
              <a:spcBef>
                <a:spcPts val="0"/>
              </a:spcBef>
              <a:buFont typeface="Times New Roman"/>
              <a:buNone/>
              <a:defRPr/>
            </a:lvl8pPr>
            <a:lvl9pPr marL="3657600" lvl="8" indent="0" rtl="0">
              <a:spcBef>
                <a:spcPts val="0"/>
              </a:spcBef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2193925" y="10439400"/>
            <a:ext cx="19392900" cy="18965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22296437" y="7369175"/>
            <a:ext cx="19400836" cy="3070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Times New Roman"/>
              <a:buNone/>
              <a:defRPr/>
            </a:lvl1pPr>
            <a:lvl2pPr marL="457200" lvl="1" indent="0" rtl="0">
              <a:spcBef>
                <a:spcPts val="0"/>
              </a:spcBef>
              <a:buFont typeface="Times New Roman"/>
              <a:buNone/>
              <a:defRPr/>
            </a:lvl2pPr>
            <a:lvl3pPr marL="914400" lvl="2" indent="0" rtl="0">
              <a:spcBef>
                <a:spcPts val="0"/>
              </a:spcBef>
              <a:buFont typeface="Times New Roman"/>
              <a:buNone/>
              <a:defRPr/>
            </a:lvl3pPr>
            <a:lvl4pPr marL="1371600" lvl="3" indent="0" rtl="0">
              <a:spcBef>
                <a:spcPts val="0"/>
              </a:spcBef>
              <a:buFont typeface="Times New Roman"/>
              <a:buNone/>
              <a:defRPr/>
            </a:lvl4pPr>
            <a:lvl5pPr marL="1828800" lvl="4" indent="0" rtl="0">
              <a:spcBef>
                <a:spcPts val="0"/>
              </a:spcBef>
              <a:buFont typeface="Times New Roman"/>
              <a:buNone/>
              <a:defRPr/>
            </a:lvl5pPr>
            <a:lvl6pPr marL="2286000" lvl="5" indent="0" rtl="0">
              <a:spcBef>
                <a:spcPts val="0"/>
              </a:spcBef>
              <a:buFont typeface="Times New Roman"/>
              <a:buNone/>
              <a:defRPr/>
            </a:lvl6pPr>
            <a:lvl7pPr marL="2743200" lvl="6" indent="0" rtl="0">
              <a:spcBef>
                <a:spcPts val="0"/>
              </a:spcBef>
              <a:buFont typeface="Times New Roman"/>
              <a:buNone/>
              <a:defRPr/>
            </a:lvl7pPr>
            <a:lvl8pPr marL="3200400" lvl="7" indent="0" rtl="0">
              <a:spcBef>
                <a:spcPts val="0"/>
              </a:spcBef>
              <a:buFont typeface="Times New Roman"/>
              <a:buNone/>
              <a:defRPr/>
            </a:lvl8pPr>
            <a:lvl9pPr marL="3657600" lvl="8" indent="0" rtl="0">
              <a:spcBef>
                <a:spcPts val="0"/>
              </a:spcBef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22296437" y="10439400"/>
            <a:ext cx="19400836" cy="18965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2411" cy="218916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193925" y="1312862"/>
            <a:ext cx="39500175" cy="5495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297180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342900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388620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2411" cy="218916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2411" cy="218916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193925" y="1311275"/>
            <a:ext cx="14439900" cy="557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7160875" y="1311275"/>
            <a:ext cx="24536398" cy="280939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2193925" y="6888163"/>
            <a:ext cx="14439900" cy="2251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Times New Roman"/>
              <a:buNone/>
              <a:defRPr/>
            </a:lvl1pPr>
            <a:lvl2pPr marL="457200" lvl="1" indent="0" rtl="0">
              <a:spcBef>
                <a:spcPts val="0"/>
              </a:spcBef>
              <a:buFont typeface="Times New Roman"/>
              <a:buNone/>
              <a:defRPr/>
            </a:lvl2pPr>
            <a:lvl3pPr marL="914400" lvl="2" indent="0" rtl="0">
              <a:spcBef>
                <a:spcPts val="0"/>
              </a:spcBef>
              <a:buFont typeface="Times New Roman"/>
              <a:buNone/>
              <a:defRPr/>
            </a:lvl3pPr>
            <a:lvl4pPr marL="1371600" lvl="3" indent="0" rtl="0">
              <a:spcBef>
                <a:spcPts val="0"/>
              </a:spcBef>
              <a:buFont typeface="Times New Roman"/>
              <a:buNone/>
              <a:defRPr/>
            </a:lvl4pPr>
            <a:lvl5pPr marL="1828800" lvl="4" indent="0" rtl="0">
              <a:spcBef>
                <a:spcPts val="0"/>
              </a:spcBef>
              <a:buFont typeface="Times New Roman"/>
              <a:buNone/>
              <a:defRPr/>
            </a:lvl5pPr>
            <a:lvl6pPr marL="2286000" lvl="5" indent="0" rtl="0">
              <a:spcBef>
                <a:spcPts val="0"/>
              </a:spcBef>
              <a:buFont typeface="Times New Roman"/>
              <a:buNone/>
              <a:defRPr/>
            </a:lvl6pPr>
            <a:lvl7pPr marL="2743200" lvl="6" indent="0" rtl="0">
              <a:spcBef>
                <a:spcPts val="0"/>
              </a:spcBef>
              <a:buFont typeface="Times New Roman"/>
              <a:buNone/>
              <a:defRPr/>
            </a:lvl7pPr>
            <a:lvl8pPr marL="3200400" lvl="7" indent="0" rtl="0">
              <a:spcBef>
                <a:spcPts val="0"/>
              </a:spcBef>
              <a:buFont typeface="Times New Roman"/>
              <a:buNone/>
              <a:defRPr/>
            </a:lvl8pPr>
            <a:lvl9pPr marL="3657600" lvl="8" indent="0" rtl="0">
              <a:spcBef>
                <a:spcPts val="0"/>
              </a:spcBef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2411" cy="218916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2411" cy="218916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2193925" y="1312862"/>
            <a:ext cx="39500175" cy="5495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29718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34290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38862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2193925" y="7702550"/>
            <a:ext cx="39500175" cy="21723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defRPr/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defRPr/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defRPr/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defRPr/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6pPr>
            <a:lvl7pPr marL="29718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7pPr>
            <a:lvl8pPr marL="34290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8pPr>
            <a:lvl9pPr marL="38862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11319500" y="5765675"/>
            <a:ext cx="10476000" cy="261621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274E1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5750" tIns="365750" rIns="365750" bIns="365750" anchor="t" anchorCtr="0">
            <a:noAutofit/>
          </a:bodyPr>
          <a:lstStyle/>
          <a:p>
            <a:pPr lvl="0" rtl="0">
              <a:spcBef>
                <a:spcPts val="3000"/>
              </a:spcBef>
              <a:buNone/>
            </a:pPr>
            <a:endParaRPr sz="3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3000"/>
              </a:spcBef>
              <a:buNone/>
            </a:pPr>
            <a:endParaRPr sz="3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3000"/>
              </a:spcBef>
              <a:buNone/>
            </a:pPr>
            <a:endParaRPr sz="3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3000"/>
              </a:spcBef>
              <a:buNone/>
            </a:pPr>
            <a:endParaRPr sz="3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3000"/>
              </a:spcBef>
              <a:buNone/>
            </a:pPr>
            <a:endParaRPr sz="3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3000"/>
              </a:spcBef>
              <a:buNone/>
            </a:pPr>
            <a:endParaRPr sz="3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3000"/>
              </a:spcBef>
              <a:buNone/>
            </a:pPr>
            <a:endParaRPr sz="3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3000"/>
              </a:spcBef>
              <a:buNone/>
            </a:pPr>
            <a:endParaRPr sz="3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3000"/>
              </a:spcBef>
              <a:buNone/>
            </a:pPr>
            <a:endParaRPr sz="3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3000"/>
              </a:spcBef>
              <a:buNone/>
            </a:pPr>
            <a:endParaRPr sz="3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3000"/>
              </a:spcBef>
              <a:buNone/>
            </a:pPr>
            <a:endParaRPr sz="3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3000"/>
              </a:spcBef>
              <a:buNone/>
            </a:pPr>
            <a:endParaRPr sz="3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3000"/>
              </a:spcBef>
              <a:buNone/>
            </a:pPr>
            <a:endParaRPr sz="3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3000"/>
              </a:spcBef>
              <a:buNone/>
            </a:pPr>
            <a:endParaRPr sz="3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3000"/>
              </a:spcBef>
              <a:buNone/>
            </a:pPr>
            <a:endParaRPr sz="3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3000"/>
              </a:spcBef>
              <a:buNone/>
            </a:pPr>
            <a:endParaRPr sz="3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3000"/>
              </a:spcBef>
              <a:buNone/>
            </a:pPr>
            <a:endParaRPr sz="3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3000"/>
              </a:spcBef>
              <a:buNone/>
            </a:pPr>
            <a:endParaRPr sz="3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3000"/>
              </a:spcBef>
              <a:buNone/>
            </a:pPr>
            <a:endParaRPr sz="3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3000"/>
              </a:spcBef>
              <a:buNone/>
            </a:pPr>
            <a:endParaRPr sz="3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3000"/>
              </a:spcBef>
              <a:buNone/>
            </a:pPr>
            <a:endParaRPr sz="3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3000"/>
              </a:spcBef>
              <a:buNone/>
            </a:pPr>
            <a:endParaRPr sz="3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3000"/>
              </a:spcBef>
              <a:buNone/>
            </a:pPr>
            <a:endParaRPr sz="3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3000"/>
              </a:spcBef>
              <a:buNone/>
            </a:pPr>
            <a:endParaRPr sz="3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3000"/>
              </a:spcBef>
              <a:buNone/>
            </a:pPr>
            <a:endParaRPr sz="3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3000"/>
              </a:spcBef>
              <a:buNone/>
            </a:pPr>
            <a:endParaRPr sz="3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3000"/>
              </a:spcBef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0" y="0"/>
            <a:ext cx="43891199" cy="5029199"/>
          </a:xfrm>
          <a:prstGeom prst="rect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 w="25550" cap="flat" cmpd="sng">
            <a:solidFill>
              <a:srgbClr val="274E1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1200" tIns="30600" rIns="61200" bIns="306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800" b="1">
                <a:solidFill>
                  <a:srgbClr val="FFFFFF"/>
                </a:solidFill>
              </a:rPr>
              <a:t>Using Crowdsourcing to form a Profitable Strategy in the Stock Market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800">
                <a:solidFill>
                  <a:srgbClr val="FFFFFF"/>
                </a:solidFill>
              </a:rPr>
              <a:t>Andrew </a:t>
            </a: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Huang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800">
                <a:solidFill>
                  <a:srgbClr val="FFFFFF"/>
                </a:solidFill>
              </a:rPr>
              <a:t>Project Number: J - MATH - 01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531900" y="6781800"/>
            <a:ext cx="10212300" cy="87174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274E1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5750" tIns="365750" rIns="365750" bIns="36575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The rise of the Internet and high speed computers drastically increased the amount of information available on the stock market.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The Wisdom of the Crowds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phenomenon in which 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averaged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predictions from a large group of people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rival or 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 beat the accuracy of subject matter experts</a:t>
            </a:r>
          </a:p>
          <a:p>
            <a:pPr marL="228600" lvl="0" indent="-228600" rtl="0">
              <a:spcBef>
                <a:spcPts val="300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Criteria to use wisdom of the crowds:</a:t>
            </a:r>
          </a:p>
          <a:p>
            <a:pPr marL="914400" lvl="1" indent="-228600" rtl="0">
              <a:spcBef>
                <a:spcPts val="3000"/>
              </a:spcBef>
              <a:buClr>
                <a:schemeClr val="dk1"/>
              </a:buClr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Independence</a:t>
            </a:r>
          </a:p>
          <a:p>
            <a:pPr marL="914400" lvl="1" indent="-228600" rtl="0">
              <a:spcBef>
                <a:spcPts val="3000"/>
              </a:spcBef>
              <a:buClr>
                <a:schemeClr val="dk1"/>
              </a:buClr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Diversity</a:t>
            </a:r>
          </a:p>
          <a:p>
            <a:pPr marL="914400" lvl="1" indent="-228600" rtl="0">
              <a:spcBef>
                <a:spcPts val="3000"/>
              </a:spcBef>
              <a:buClr>
                <a:schemeClr val="dk1"/>
              </a:buClr>
            </a:pP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Decentralisation</a:t>
            </a:r>
            <a:endParaRPr lang="en-US"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228600" rtl="0">
              <a:spcBef>
                <a:spcPts val="3000"/>
              </a:spcBef>
              <a:buClr>
                <a:schemeClr val="dk1"/>
              </a:buClr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Aggregation</a:t>
            </a:r>
          </a:p>
          <a:p>
            <a:pPr marL="228600" lvl="0" indent="-228600" rtl="0">
              <a:spcBef>
                <a:spcPts val="300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lang="en-US" sz="2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IDEA: </a:t>
            </a:r>
            <a:r>
              <a:rPr lang="en-US" sz="2800" b="1" u="sng" dirty="0" err="1">
                <a:latin typeface="Times New Roman"/>
                <a:ea typeface="Times New Roman"/>
                <a:cs typeface="Times New Roman"/>
                <a:sym typeface="Times New Roman"/>
              </a:rPr>
              <a:t>Datamine</a:t>
            </a:r>
            <a:r>
              <a:rPr lang="en-US" sz="2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 a stock market simulator, and use the data to form a trading strategy</a:t>
            </a:r>
          </a:p>
        </p:txBody>
      </p:sp>
      <p:sp>
        <p:nvSpPr>
          <p:cNvPr id="74" name="Shape 74"/>
          <p:cNvSpPr/>
          <p:nvPr/>
        </p:nvSpPr>
        <p:spPr>
          <a:xfrm>
            <a:off x="533400" y="5765675"/>
            <a:ext cx="10210800" cy="1006500"/>
          </a:xfrm>
          <a:prstGeom prst="rect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 w="25550" cap="flat" cmpd="sng">
            <a:solidFill>
              <a:srgbClr val="274E1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2875" tIns="137150" rIns="182875" bIns="13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</p:txBody>
      </p:sp>
      <p:sp>
        <p:nvSpPr>
          <p:cNvPr id="75" name="Shape 75"/>
          <p:cNvSpPr/>
          <p:nvPr/>
        </p:nvSpPr>
        <p:spPr>
          <a:xfrm>
            <a:off x="533400" y="22326600"/>
            <a:ext cx="10210800" cy="96012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274E1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5750" tIns="365750" rIns="365750" bIns="365750" anchor="t" anchorCtr="0">
            <a:noAutofit/>
          </a:bodyPr>
          <a:lstStyle/>
          <a:p>
            <a:pPr marL="228600"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228600" lvl="0" indent="-228600" rtl="0">
              <a:spcBef>
                <a:spcPts val="3000"/>
              </a:spcBef>
              <a:buClr>
                <a:schemeClr val="dk1"/>
              </a:buClr>
              <a:buSzPct val="45000"/>
              <a:buChar char="•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programs were developed to scrape 834,842 stock trades from the Investopedia stock market trading simulator</a:t>
            </a:r>
          </a:p>
          <a:p>
            <a:pPr lvl="0" rtl="0">
              <a:spcBef>
                <a:spcPts val="3000"/>
              </a:spcBef>
              <a:buNone/>
            </a:pP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3000"/>
              </a:spcBef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None/>
            </a:pP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533400" y="21301775"/>
            <a:ext cx="10210800" cy="1006500"/>
          </a:xfrm>
          <a:prstGeom prst="rect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 w="25550" cap="flat" cmpd="sng">
            <a:solidFill>
              <a:srgbClr val="274E1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2875" tIns="137150" rIns="182875" bIns="13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</a:p>
        </p:txBody>
      </p:sp>
      <p:sp>
        <p:nvSpPr>
          <p:cNvPr id="77" name="Shape 77"/>
          <p:cNvSpPr/>
          <p:nvPr/>
        </p:nvSpPr>
        <p:spPr>
          <a:xfrm>
            <a:off x="33147000" y="22174200"/>
            <a:ext cx="10212300" cy="38862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274E1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5750" tIns="365750" rIns="365750" bIns="36575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Developed a method to use “wisdom of the crowds” on the stock market.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Two portfolios were developed in reflection to the data, and both of them beat the S&amp;P 500 in terms of return.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Crowd wisdom is a promising strategy for stock trading.</a:t>
            </a:r>
          </a:p>
        </p:txBody>
      </p:sp>
      <p:sp>
        <p:nvSpPr>
          <p:cNvPr id="78" name="Shape 78"/>
          <p:cNvSpPr/>
          <p:nvPr/>
        </p:nvSpPr>
        <p:spPr>
          <a:xfrm>
            <a:off x="33148587" y="21214062"/>
            <a:ext cx="10210800" cy="1006500"/>
          </a:xfrm>
          <a:prstGeom prst="rect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 w="25550" cap="flat" cmpd="sng">
            <a:solidFill>
              <a:srgbClr val="274E1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2875" tIns="137150" rIns="182875" bIns="13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800" b="1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79" name="Shape 79"/>
          <p:cNvSpPr/>
          <p:nvPr/>
        </p:nvSpPr>
        <p:spPr>
          <a:xfrm>
            <a:off x="33148587" y="27432000"/>
            <a:ext cx="10209212" cy="44958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274E1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5750" tIns="365750" rIns="365750" bIns="365750" anchor="t" anchorCtr="0">
            <a:noAutofit/>
          </a:bodyPr>
          <a:lstStyle/>
          <a:p>
            <a:pPr marL="228600" marR="0" lvl="0" indent="-2254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3333"/>
              <a:buFont typeface="Arial"/>
              <a:buChar char="•"/>
            </a:pP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Reliability of using crowd wisdom for stock trading needs to be further studied using the data of other years.</a:t>
            </a:r>
          </a:p>
          <a:p>
            <a:pPr marL="228600" marR="0" lvl="0" indent="-225425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43333"/>
              <a:buFont typeface="Arial"/>
              <a:buChar char="•"/>
            </a:pP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Explore the method of “wisdom of crowd” for day trading This will require complete automatization of the process.</a:t>
            </a:r>
          </a:p>
          <a:p>
            <a:pPr marL="228600" marR="0" lvl="0" indent="-225425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43333"/>
              <a:buFont typeface="Times New Roman"/>
              <a:buChar char="•"/>
            </a:pP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Explore crowd wisdom method to other fields (ex. policy formulation, </a:t>
            </a:r>
            <a:r>
              <a:rPr lang="en-US" sz="3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protein folding problem</a:t>
            </a: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, etc.)</a:t>
            </a:r>
          </a:p>
          <a:p>
            <a:pPr marL="228600" marR="0" lvl="0" indent="-228600" algn="just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Font typeface="Times New Roman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33147000" y="26425500"/>
            <a:ext cx="10210800" cy="1006500"/>
          </a:xfrm>
          <a:prstGeom prst="rect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 w="25550" cap="flat" cmpd="sng">
            <a:solidFill>
              <a:srgbClr val="274E1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2875" tIns="137150" rIns="182875" bIns="13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Future Work</a:t>
            </a:r>
          </a:p>
        </p:txBody>
      </p:sp>
      <p:sp>
        <p:nvSpPr>
          <p:cNvPr id="81" name="Shape 81"/>
          <p:cNvSpPr/>
          <p:nvPr/>
        </p:nvSpPr>
        <p:spPr>
          <a:xfrm>
            <a:off x="22250400" y="21301775"/>
            <a:ext cx="10209300" cy="1006500"/>
          </a:xfrm>
          <a:prstGeom prst="rect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 w="25550" cap="flat" cmpd="sng">
            <a:solidFill>
              <a:srgbClr val="274E1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2875" tIns="137150" rIns="182875" bIns="13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Results and Discussion</a:t>
            </a:r>
          </a:p>
        </p:txBody>
      </p:sp>
      <p:sp>
        <p:nvSpPr>
          <p:cNvPr id="82" name="Shape 82"/>
          <p:cNvSpPr/>
          <p:nvPr/>
        </p:nvSpPr>
        <p:spPr>
          <a:xfrm>
            <a:off x="22250400" y="22326600"/>
            <a:ext cx="10210800" cy="96012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274E1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5750" tIns="365750" rIns="365750" bIns="365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Monthly  Return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Variation of market capitalization strategy is larger than that of non-market capitalization strategy and S&amp;P 500. 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85725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>
                <a:srgbClr val="000000"/>
              </a:buClr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1264250" y="30886700"/>
            <a:ext cx="8233200" cy="64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chart of data collection program to obtain the URLs of each player’s trade history.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532650" y="15955937"/>
            <a:ext cx="10212300" cy="1006500"/>
          </a:xfrm>
          <a:prstGeom prst="rect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 w="25550" cap="flat" cmpd="sng">
            <a:solidFill>
              <a:srgbClr val="38761D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2875" tIns="137150" rIns="182875" bIns="13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</a:p>
        </p:txBody>
      </p:sp>
      <p:sp>
        <p:nvSpPr>
          <p:cNvPr id="85" name="Shape 85"/>
          <p:cNvSpPr/>
          <p:nvPr/>
        </p:nvSpPr>
        <p:spPr>
          <a:xfrm>
            <a:off x="534150" y="16951187"/>
            <a:ext cx="10209300" cy="40758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274E1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5750" tIns="365750" rIns="365750" bIns="36575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develop computer programs to scrape large amount (~ 1 million) of stock trading data from a stock market trading simulator. 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To develop a program to analyze the data, formulate 2 portfolios, backtest, then compare with S&amp;P 500,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To test a crowd wisdom guided approach on trading stock</a:t>
            </a:r>
          </a:p>
        </p:txBody>
      </p:sp>
      <p:sp>
        <p:nvSpPr>
          <p:cNvPr id="86" name="Shape 86"/>
          <p:cNvSpPr/>
          <p:nvPr/>
        </p:nvSpPr>
        <p:spPr>
          <a:xfrm>
            <a:off x="22359400" y="30838400"/>
            <a:ext cx="10209300" cy="9219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Monthly return using non-market capitalization and market capitalization strategies compared to S&amp;P 500 and Barclay Hedge Fund Index.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33147000" y="5765675"/>
            <a:ext cx="10210800" cy="14754600"/>
          </a:xfrm>
          <a:prstGeom prst="rect">
            <a:avLst/>
          </a:prstGeom>
          <a:noFill/>
          <a:ln w="9525" cap="flat" cmpd="sng">
            <a:solidFill>
              <a:srgbClr val="274E1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5750" tIns="365750" rIns="365750" bIns="365750" anchor="t" anchorCtr="0">
            <a:noAutofit/>
          </a:bodyPr>
          <a:lstStyle/>
          <a:p>
            <a:pPr marL="228600" lvl="0" rtl="0">
              <a:spcBef>
                <a:spcPts val="3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 Growth</a:t>
            </a:r>
          </a:p>
          <a:p>
            <a:pPr marL="228600" lvl="0" indent="-228600" rtl="0">
              <a:spcBef>
                <a:spcPts val="3000"/>
              </a:spcBef>
              <a:buClr>
                <a:schemeClr val="dk1"/>
              </a:buClr>
              <a:buSzPct val="45000"/>
              <a:buChar char="•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Non-market cap adjusted portfolio had a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round a 23% yearly increase.  </a:t>
            </a:r>
          </a:p>
          <a:p>
            <a:pPr marL="228600" lvl="0" indent="-228600" rtl="0">
              <a:spcBef>
                <a:spcPts val="3000"/>
              </a:spcBef>
              <a:buClr>
                <a:schemeClr val="dk1"/>
              </a:buClr>
              <a:buSzPct val="45000"/>
              <a:buChar char="•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Market-cap adjusted portfolio h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ad a 35% yearly 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increase, </a:t>
            </a:r>
          </a:p>
          <a:p>
            <a:pPr marL="228600" lvl="0" indent="-228600" rtl="0">
              <a:spcBef>
                <a:spcPts val="3000"/>
              </a:spcBef>
              <a:buClr>
                <a:schemeClr val="dk1"/>
              </a:buClr>
              <a:buSzPct val="45000"/>
              <a:buChar char="•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S&amp;P 500 only had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a 17% yearly incre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ase. </a:t>
            </a:r>
          </a:p>
          <a:p>
            <a:pPr marL="228600" lvl="0" indent="-228600" rtl="0">
              <a:spcBef>
                <a:spcPts val="3000"/>
              </a:spcBef>
              <a:buClr>
                <a:schemeClr val="dk1"/>
              </a:buClr>
              <a:buSzPct val="45000"/>
              <a:buChar char="•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non-market cap adjusted strategy and market-cap adjusted strategy are superior to S&amp;P 500 in terms of return of  year 2016. </a:t>
            </a:r>
          </a:p>
          <a:p>
            <a:pPr marL="228600" lvl="0" indent="-228600" rtl="0">
              <a:spcBef>
                <a:spcPts val="3000"/>
              </a:spcBef>
              <a:buClr>
                <a:schemeClr val="dk1"/>
              </a:buClr>
              <a:buSzPct val="45000"/>
              <a:buChar char="•"/>
            </a:pPr>
            <a:r>
              <a:rPr lang="en-US" sz="30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crowd wisdom on the stock market is a promising approach to effectively trade stocks.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>
                <a:srgbClr val="000000"/>
              </a:buClr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8" name="Shape 88"/>
          <p:cNvCxnSpPr/>
          <p:nvPr/>
        </p:nvCxnSpPr>
        <p:spPr>
          <a:xfrm flipH="1">
            <a:off x="38633399" y="12954000"/>
            <a:ext cx="457200" cy="457200"/>
          </a:xfrm>
          <a:prstGeom prst="straightConnector1">
            <a:avLst/>
          </a:prstGeom>
          <a:solidFill>
            <a:srgbClr val="00B8FF"/>
          </a:solidFill>
          <a:ln w="57150" cap="flat" cmpd="sng">
            <a:solidFill>
              <a:schemeClr val="l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89" name="Shape 89"/>
          <p:cNvCxnSpPr/>
          <p:nvPr/>
        </p:nvCxnSpPr>
        <p:spPr>
          <a:xfrm flipH="1">
            <a:off x="40538399" y="13030200"/>
            <a:ext cx="457200" cy="457200"/>
          </a:xfrm>
          <a:prstGeom prst="straightConnector1">
            <a:avLst/>
          </a:prstGeom>
          <a:solidFill>
            <a:srgbClr val="00B8FF"/>
          </a:solidFill>
          <a:ln w="57150" cap="flat" cmpd="sng">
            <a:solidFill>
              <a:schemeClr val="l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90" name="Shape 90"/>
          <p:cNvCxnSpPr/>
          <p:nvPr/>
        </p:nvCxnSpPr>
        <p:spPr>
          <a:xfrm flipH="1">
            <a:off x="36575999" y="12954000"/>
            <a:ext cx="457200" cy="457200"/>
          </a:xfrm>
          <a:prstGeom prst="straightConnector1">
            <a:avLst/>
          </a:prstGeom>
          <a:solidFill>
            <a:srgbClr val="00B8FF"/>
          </a:solidFill>
          <a:ln w="57150" cap="flat" cmpd="sng">
            <a:solidFill>
              <a:schemeClr val="l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91" name="Shape 91"/>
          <p:cNvCxnSpPr/>
          <p:nvPr/>
        </p:nvCxnSpPr>
        <p:spPr>
          <a:xfrm flipH="1">
            <a:off x="38785799" y="15163800"/>
            <a:ext cx="457200" cy="457200"/>
          </a:xfrm>
          <a:prstGeom prst="straightConnector1">
            <a:avLst/>
          </a:prstGeom>
          <a:solidFill>
            <a:srgbClr val="00B8FF"/>
          </a:solidFill>
          <a:ln w="57150" cap="flat" cmpd="sng">
            <a:solidFill>
              <a:schemeClr val="l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92" name="Shape 92"/>
          <p:cNvCxnSpPr/>
          <p:nvPr/>
        </p:nvCxnSpPr>
        <p:spPr>
          <a:xfrm flipH="1">
            <a:off x="40538399" y="15163800"/>
            <a:ext cx="457200" cy="457200"/>
          </a:xfrm>
          <a:prstGeom prst="straightConnector1">
            <a:avLst/>
          </a:prstGeom>
          <a:solidFill>
            <a:srgbClr val="00B8FF"/>
          </a:solidFill>
          <a:ln w="57150" cap="flat" cmpd="sng">
            <a:solidFill>
              <a:schemeClr val="l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93" name="Shape 93"/>
          <p:cNvCxnSpPr/>
          <p:nvPr/>
        </p:nvCxnSpPr>
        <p:spPr>
          <a:xfrm flipH="1">
            <a:off x="36499799" y="15163800"/>
            <a:ext cx="457200" cy="457200"/>
          </a:xfrm>
          <a:prstGeom prst="straightConnector1">
            <a:avLst/>
          </a:prstGeom>
          <a:solidFill>
            <a:srgbClr val="00B8FF"/>
          </a:solidFill>
          <a:ln w="57150" cap="flat" cmpd="sng">
            <a:solidFill>
              <a:schemeClr val="l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94" name="Shape 94"/>
          <p:cNvCxnSpPr/>
          <p:nvPr/>
        </p:nvCxnSpPr>
        <p:spPr>
          <a:xfrm flipH="1">
            <a:off x="38709599" y="10972800"/>
            <a:ext cx="457200" cy="457200"/>
          </a:xfrm>
          <a:prstGeom prst="straightConnector1">
            <a:avLst/>
          </a:prstGeom>
          <a:solidFill>
            <a:srgbClr val="00B8FF"/>
          </a:solidFill>
          <a:ln w="57150" cap="flat" cmpd="sng">
            <a:solidFill>
              <a:schemeClr val="l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95" name="Shape 95"/>
          <p:cNvCxnSpPr/>
          <p:nvPr/>
        </p:nvCxnSpPr>
        <p:spPr>
          <a:xfrm flipH="1">
            <a:off x="36804599" y="10972800"/>
            <a:ext cx="457200" cy="457200"/>
          </a:xfrm>
          <a:prstGeom prst="straightConnector1">
            <a:avLst/>
          </a:prstGeom>
          <a:solidFill>
            <a:srgbClr val="00B8FF"/>
          </a:solidFill>
          <a:ln w="57150" cap="flat" cmpd="sng">
            <a:solidFill>
              <a:schemeClr val="l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96" name="Shape 96"/>
          <p:cNvSpPr/>
          <p:nvPr/>
        </p:nvSpPr>
        <p:spPr>
          <a:xfrm>
            <a:off x="13070175" y="14577250"/>
            <a:ext cx="6818400" cy="9219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chart of data collection program  to obtain the trades from each player.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7250" y="9762075"/>
            <a:ext cx="3283700" cy="166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91125" y="13188749"/>
            <a:ext cx="10066675" cy="62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03600" y="24823941"/>
            <a:ext cx="9702875" cy="5986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626025" y="15651550"/>
            <a:ext cx="7862950" cy="7493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 descr="Image result for crowd wisdom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39100" y="11817361"/>
            <a:ext cx="5087425" cy="195066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x="33519725" y="19389150"/>
            <a:ext cx="9702900" cy="9219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833"/>
              <a:buNone/>
            </a:pPr>
            <a:r>
              <a:rPr lang="en-U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Cumulative return with non-market cap and market cap adjusted strategies, compared to S&amp;P 500 and Barclay Hedge Fund Index.</a:t>
            </a:r>
          </a:p>
        </p:txBody>
      </p:sp>
      <p:sp>
        <p:nvSpPr>
          <p:cNvPr id="103" name="Shape 103"/>
          <p:cNvSpPr/>
          <p:nvPr/>
        </p:nvSpPr>
        <p:spPr>
          <a:xfrm>
            <a:off x="22214537" y="5765662"/>
            <a:ext cx="10210800" cy="150420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274E1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5750" tIns="365750" rIns="365750" bIns="365750" anchor="t" anchorCtr="0">
            <a:noAutofit/>
          </a:bodyPr>
          <a:lstStyle/>
          <a:p>
            <a:pPr lvl="0" rtl="0">
              <a:spcBef>
                <a:spcPts val="300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Analysis</a:t>
            </a:r>
          </a:p>
          <a:p>
            <a:pPr marL="228600" lvl="0" indent="-228600" rtl="0">
              <a:spcBef>
                <a:spcPts val="300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excel VBA program was developed to datamine the 834,842 trades collected.</a:t>
            </a:r>
          </a:p>
          <a:p>
            <a:pPr marL="228600" lvl="0" indent="-228600" rtl="0">
              <a:spcBef>
                <a:spcPts val="300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trade was analyzed as a weighted vote:</a:t>
            </a:r>
          </a:p>
          <a:p>
            <a:pPr marL="0" marR="0" lvl="0" indent="-85725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3000"/>
              </a:spcBef>
              <a:buNone/>
            </a:pP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rtl="0">
              <a:spcBef>
                <a:spcPts val="300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vote is weighted based on each trader’s confidence in their decision</a:t>
            </a:r>
          </a:p>
          <a:p>
            <a:pPr marL="0" marR="0" lvl="0" indent="-85725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Market Capitalization= Total number shares*stock price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3000"/>
              </a:spcBef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12861000" y="23427750"/>
            <a:ext cx="6338700" cy="9219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lvl="0" rtl="0">
              <a:spcBef>
                <a:spcPts val="0"/>
              </a:spcBef>
              <a:buSzPct val="36666"/>
              <a:buNone/>
            </a:pPr>
            <a:r>
              <a:rPr lang="en-US" sz="3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 of the computer program running.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720475" y="8950162"/>
            <a:ext cx="6160206" cy="166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>
            <a:off x="24515200" y="20100750"/>
            <a:ext cx="5912100" cy="64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6666"/>
              <a:buNone/>
            </a:pPr>
            <a:r>
              <a:rPr lang="en-US" sz="3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chart for portfolio formation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2827250" y="30980600"/>
            <a:ext cx="7340100" cy="457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of the data collected for this study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Shape 10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877137" y="25150525"/>
            <a:ext cx="9240324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95550" y="24734800"/>
            <a:ext cx="5488725" cy="574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3244475" y="5970100"/>
            <a:ext cx="6512336" cy="8529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4515199" y="13030191"/>
            <a:ext cx="5309975" cy="7041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2370800" y="24609100"/>
            <a:ext cx="9940367" cy="622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3283825" y="13226099"/>
            <a:ext cx="9940375" cy="594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522</Words>
  <Application>Microsoft Office PowerPoint</Application>
  <PresentationFormat>Custom</PresentationFormat>
  <Paragraphs>118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huang</cp:lastModifiedBy>
  <cp:revision>3</cp:revision>
  <dcterms:modified xsi:type="dcterms:W3CDTF">2018-12-09T21:56:53Z</dcterms:modified>
</cp:coreProperties>
</file>