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6" r:id="rId4"/>
    <p:sldId id="327" r:id="rId5"/>
    <p:sldId id="329" r:id="rId6"/>
    <p:sldId id="330" r:id="rId7"/>
    <p:sldId id="281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2" r:id="rId19"/>
    <p:sldId id="341" r:id="rId20"/>
    <p:sldId id="343" r:id="rId21"/>
    <p:sldId id="345" r:id="rId22"/>
    <p:sldId id="346" r:id="rId23"/>
    <p:sldId id="344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415E-308B-584F-84E5-C6F8549C8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3AF55-1F63-9B41-9BF7-2B673641A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D189-82F2-3147-B9BE-F17E2EC9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71E1-DE8C-FF4B-8840-37FB825B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97FE-0175-2447-91B7-44111B4C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EB78-4D9A-D24F-978F-29227967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C9BA7-543A-D048-92DF-FCA727A6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FBB0B-7AFC-0C4C-A5D3-2EE8DCA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3569-4A51-C540-8D12-BB5D7A73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A9D5-371A-BE42-A55B-60284BD8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503D8-89C3-1A45-A46B-083FC5E5B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DB8B7-52D3-5848-B8DA-1F38BDBED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184D-6DEA-C149-9258-F218EA20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7606-0B06-744C-B41A-A767A0BB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5564-DBF4-2544-94D5-2990278F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9071-ABCC-F043-82DB-B7FECE8C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601A-AB73-3045-800B-CBD0EC7B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F810-5EA1-2C49-A400-4F9DBDD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C3F6-4167-5944-BD9E-2986AA8C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B087-25D0-0942-99ED-B8F7FBDE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F3F8-D92C-9045-8FB2-26DFCC39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01BA-8EDB-4542-A89F-F43017CB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59A4-CD36-ED40-A6F9-D98FE757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DB3C-7C1E-5746-AC64-F79CE7F3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1910-F4FE-8845-9F01-682A86D3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580-AF45-624A-A5C5-701F0C7A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9C6A-D420-7B4E-B9F0-536DE182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D779-F46B-A248-AC56-49D2B46B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8052-D7F4-BE46-801E-0AC5BBE6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91E3C-7996-D640-9B26-F454DAA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C194-42BA-F044-A1B7-B7C9A227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7AF4-9F2A-DD4D-84A6-D76139AA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D8532-F64A-5542-BEBB-43EA9C46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223DE-DBEF-4E44-BC6E-D270C0879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E84A8-7479-404C-BDBC-F26EB46AE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AB63F-AA5F-634E-9B40-5D761EEC6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42C6E-421A-4F4B-947E-49F7B5FB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E16B-21BA-FA45-8EF0-3ADF7F6E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7D9E0-3ECC-D44F-A6C1-CE18718F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3F7-F806-A946-9B35-9E5C9A3A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70C4C-DED2-5E4F-950B-649D06DD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5EE60-203D-D944-A11E-A6045783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B9DE0-02F6-9B45-B135-AED3958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B124B-F210-2C46-B5B9-071482BE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52AD-9BCC-434D-AD50-E55039FB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2EDB0-4FB2-E64E-8DBE-C05BD970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2061-3AB4-C04D-BB72-60DE265F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9F8-726D-A440-8EDF-3B18E836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36275-8D6B-2C4D-A4D7-A951141B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DFE6-2E0C-F049-8954-87F9F926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4AFE-40F4-C643-A3F2-9D924C95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717F-A4CD-4945-A818-4B9A07A9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703-59ED-2E40-A5BC-146A12D8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4B40E-97AA-264E-BC7D-1D4EE6836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AE933-C17F-9341-9DB4-B62E32B1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7DC7-BB85-3D4B-AB73-89DA699A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DFB50-87A4-3749-95CA-77C96A81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42E24-C4D1-B649-A9AC-43DEDE14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E249A-CB93-F848-9D4C-100121FB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927E-2385-6B4E-A466-4809D47E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E21B-68FD-0643-B875-3B1BF423E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5931-D73D-3840-A792-04CB6936B736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54FE-3C53-904C-A9DC-611DED0BA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25FC-1032-BC43-857F-58C2EC021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B0A4-BAED-8A48-AB07-15B93B6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D6B-0CB7-9944-B0D6-8A6E4DF5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Cracking the Coding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ECBC1-696D-1E41-B14A-2EF71283D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Diego Aguirre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1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Work some </a:t>
            </a:r>
            <a:r>
              <a:rPr lang="en-US" i="1" dirty="0"/>
              <a:t>small </a:t>
            </a:r>
            <a:r>
              <a:rPr lang="en-US" dirty="0"/>
              <a:t>instances by hand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Remember the </a:t>
            </a:r>
            <a:r>
              <a:rPr lang="en-US" dirty="0" err="1"/>
              <a:t>TwoSum</a:t>
            </a:r>
            <a:r>
              <a:rPr lang="en-US" dirty="0"/>
              <a:t> problem?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String representation problem?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hello -&gt; h3o</a:t>
            </a:r>
          </a:p>
          <a:p>
            <a:pPr lvl="2"/>
            <a:r>
              <a:rPr lang="en-US" dirty="0"/>
              <a:t>problem -&gt; p5m</a:t>
            </a:r>
          </a:p>
          <a:p>
            <a:pPr lvl="2"/>
            <a:r>
              <a:rPr lang="en-US" dirty="0"/>
              <a:t>solving -&gt; s5g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6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Work some </a:t>
            </a:r>
            <a:r>
              <a:rPr lang="en-US" i="1" dirty="0"/>
              <a:t>small </a:t>
            </a:r>
            <a:r>
              <a:rPr lang="en-US" dirty="0"/>
              <a:t>instances by hand</a:t>
            </a:r>
          </a:p>
          <a:p>
            <a:endParaRPr lang="en-US" dirty="0"/>
          </a:p>
          <a:p>
            <a:pPr lvl="1"/>
            <a:r>
              <a:rPr lang="en-US" dirty="0"/>
              <a:t>Unclear problem?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Ask clarification questions!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Work some </a:t>
            </a:r>
            <a:r>
              <a:rPr lang="en-US" i="1" dirty="0"/>
              <a:t>small </a:t>
            </a:r>
            <a:r>
              <a:rPr lang="en-US" dirty="0"/>
              <a:t>instances by hand</a:t>
            </a:r>
          </a:p>
          <a:p>
            <a:endParaRPr lang="en-US" dirty="0"/>
          </a:p>
          <a:p>
            <a:pPr lvl="1"/>
            <a:r>
              <a:rPr lang="en-US" dirty="0"/>
              <a:t>What if you are doing a simulation?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 and you need to know some physics?</a:t>
            </a:r>
          </a:p>
          <a:p>
            <a:pPr lvl="2"/>
            <a:r>
              <a:rPr lang="en-US" dirty="0"/>
              <a:t>Get all the external/domain knowledge you need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Write down what you did</a:t>
            </a:r>
          </a:p>
          <a:p>
            <a:endParaRPr lang="en-US" dirty="0"/>
          </a:p>
          <a:p>
            <a:pPr lvl="1"/>
            <a:r>
              <a:rPr lang="en-US" dirty="0"/>
              <a:t>You don’t have to solve the general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down the steps you followed to solve the </a:t>
            </a:r>
            <a:r>
              <a:rPr lang="en-US" i="1" dirty="0"/>
              <a:t>small </a:t>
            </a:r>
            <a:r>
              <a:rPr lang="en-US" dirty="0"/>
              <a:t>instances of the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2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Write down what you did</a:t>
            </a:r>
          </a:p>
          <a:p>
            <a:endParaRPr lang="en-US" dirty="0"/>
          </a:p>
          <a:p>
            <a:pPr lvl="1"/>
            <a:r>
              <a:rPr lang="en-US" dirty="0"/>
              <a:t>Tricky part/potential pitfall: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We, humans, do a lot of things without really thinking about them consciously. We just </a:t>
            </a:r>
            <a:r>
              <a:rPr lang="en-US" i="1" dirty="0"/>
              <a:t>naturally </a:t>
            </a:r>
            <a:r>
              <a:rPr lang="en-US" dirty="0"/>
              <a:t>do them…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Chess vs. Go?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Can you come up with some examples of this?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4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Write down what you did</a:t>
            </a:r>
          </a:p>
          <a:p>
            <a:endParaRPr lang="en-US" dirty="0"/>
          </a:p>
          <a:p>
            <a:pPr lvl="1"/>
            <a:r>
              <a:rPr lang="en-US" dirty="0"/>
              <a:t>Tricky part/potential pitfall: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computer doesn’t have common sense… We have to be super specific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8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Find Patterns</a:t>
            </a:r>
          </a:p>
          <a:p>
            <a:endParaRPr lang="en-US" dirty="0"/>
          </a:p>
          <a:p>
            <a:pPr lvl="1"/>
            <a:r>
              <a:rPr lang="en-US" dirty="0"/>
              <a:t>Look at the steps we wrote in step 2 and find patterns</a:t>
            </a:r>
          </a:p>
          <a:p>
            <a:pPr lvl="2"/>
            <a:r>
              <a:rPr lang="en-US" dirty="0"/>
              <a:t>Repetition -&gt; loops</a:t>
            </a:r>
          </a:p>
          <a:p>
            <a:pPr lvl="2"/>
            <a:r>
              <a:rPr lang="en-US" dirty="0"/>
              <a:t>Conditions -&gt; if statements / case analysis?</a:t>
            </a:r>
          </a:p>
          <a:p>
            <a:pPr lvl="2"/>
            <a:r>
              <a:rPr lang="en-US" dirty="0"/>
              <a:t>Do we need to store the data? Access it? Manipulate it? -&gt; data structures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Generalize and write down the algorithm that solves the general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Find Patterns</a:t>
            </a:r>
          </a:p>
          <a:p>
            <a:endParaRPr lang="en-US" dirty="0"/>
          </a:p>
          <a:p>
            <a:pPr lvl="1"/>
            <a:r>
              <a:rPr lang="en-US" dirty="0"/>
              <a:t>If this is too difficult, go back to steps 1 and 2.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Remember, building an algorithm is like building a house, you need to know what tools are available and how to use them.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Solving a lot of other problems will help you solve new ones!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7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Find Patterns</a:t>
            </a:r>
          </a:p>
          <a:p>
            <a:endParaRPr lang="en-US" dirty="0"/>
          </a:p>
          <a:p>
            <a:pPr lvl="1"/>
            <a:r>
              <a:rPr lang="en-US" dirty="0"/>
              <a:t>Similar patters appear in many different programming questions (even though they might seem very different to each other at the beginning).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4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4: Check by hand</a:t>
            </a:r>
          </a:p>
          <a:p>
            <a:pPr lvl="1"/>
            <a:r>
              <a:rPr lang="en-US" dirty="0"/>
              <a:t>We now have an algorithm to solve the general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Trace it using some </a:t>
            </a:r>
            <a:r>
              <a:rPr lang="en-US" i="1" dirty="0"/>
              <a:t>small </a:t>
            </a:r>
            <a:r>
              <a:rPr lang="en-US" dirty="0"/>
              <a:t>instances of the problem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Some people can do this in their heads for simple algorithms. If you can’t, that’s fine, take a piece of paper and trace it there. Excellent problem solvers have excellent tracing skills… You might think that tracing is not that important, but it’s </a:t>
            </a:r>
            <a:r>
              <a:rPr lang="en-US" b="1" dirty="0"/>
              <a:t>extremely</a:t>
            </a:r>
            <a:r>
              <a:rPr lang="en-US" dirty="0"/>
              <a:t> </a:t>
            </a:r>
            <a:r>
              <a:rPr lang="en-US" b="1" dirty="0"/>
              <a:t>important!</a:t>
            </a:r>
          </a:p>
          <a:p>
            <a:pPr lvl="2"/>
            <a:endParaRPr lang="en-US" b="1" dirty="0"/>
          </a:p>
          <a:p>
            <a:pPr lvl="2"/>
            <a:r>
              <a:rPr lang="en-US" dirty="0"/>
              <a:t>You DON’T HAVE to do everything in your head. We have limited short-term memory, use a whiteboard / piece of paper, </a:t>
            </a:r>
            <a:r>
              <a:rPr lang="en-US" dirty="0" err="1"/>
              <a:t>etc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The more you do this, the easier it will become to visualize/understand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is nice and helpful, but is that all we need to solve hard programming problems?</a:t>
            </a:r>
          </a:p>
          <a:p>
            <a:endParaRPr lang="en-US" dirty="0"/>
          </a:p>
          <a:p>
            <a:r>
              <a:rPr lang="en-US" dirty="0"/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172525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5: Translate to Code</a:t>
            </a:r>
          </a:p>
          <a:p>
            <a:pPr lvl="1"/>
            <a:r>
              <a:rPr lang="en-US" dirty="0"/>
              <a:t>Confident in your algorithm, translate it to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Code depends on programming language, so make sure you know how to translate the algorithm to that language. If you don’t know something (syntax), Google it!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Then…. Execute it multiple times! Use interesting inputs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1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6: Run Test Cases</a:t>
            </a:r>
          </a:p>
          <a:p>
            <a:pPr lvl="1"/>
            <a:r>
              <a:rPr lang="en-US" dirty="0"/>
              <a:t>Execute it multiple times! Use interesting inputs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we pick interesting inputs?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Teams... Discuss..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6: Run Test Cases</a:t>
            </a:r>
          </a:p>
          <a:p>
            <a:pPr lvl="1"/>
            <a:r>
              <a:rPr lang="en-US" dirty="0"/>
              <a:t>Execute it multiple times! Use interesting inputs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we pick interesting inputs?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Try to break your own code!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Think about edge cases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5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dirty="0"/>
              <a:t>How do you debug code?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Teams… discuss..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2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dirty="0"/>
              <a:t>Apply scientific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Image result for scientific method">
            <a:extLst>
              <a:ext uri="{FF2B5EF4-FFF2-40B4-BE49-F238E27FC236}">
                <a16:creationId xmlns:a16="http://schemas.microsoft.com/office/drawing/2014/main" id="{5B269330-2314-9946-BB07-306856C5C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698500"/>
            <a:ext cx="50673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3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dirty="0"/>
              <a:t>What types of problems can cause a program to crash/fail?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Let’s try to generalize and group the types of errors we have encountered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Teams… Discuss..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2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dirty="0"/>
              <a:t>Syntax errors</a:t>
            </a:r>
          </a:p>
          <a:p>
            <a:pPr lvl="1"/>
            <a:r>
              <a:rPr lang="en-US" dirty="0"/>
              <a:t>Runtime errors</a:t>
            </a:r>
          </a:p>
          <a:p>
            <a:pPr lvl="1"/>
            <a:r>
              <a:rPr lang="en-US" dirty="0"/>
              <a:t>Logical errors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dirty="0"/>
              <a:t>Syntax errors</a:t>
            </a:r>
          </a:p>
          <a:p>
            <a:pPr lvl="1"/>
            <a:r>
              <a:rPr lang="en-US" dirty="0"/>
              <a:t>Runtime errors</a:t>
            </a:r>
          </a:p>
          <a:p>
            <a:pPr lvl="1"/>
            <a:r>
              <a:rPr lang="en-US" dirty="0"/>
              <a:t>Logical errors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b="1" dirty="0"/>
              <a:t>Syntax errors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leaving out a keyword</a:t>
            </a:r>
          </a:p>
          <a:p>
            <a:pPr lvl="1"/>
            <a:r>
              <a:rPr lang="en-US" dirty="0"/>
              <a:t>putting a keyword in the wrong place</a:t>
            </a:r>
          </a:p>
          <a:p>
            <a:pPr lvl="1"/>
            <a:r>
              <a:rPr lang="en-US" dirty="0"/>
              <a:t>leaving out a symbol, such as a colon, comma or brackets</a:t>
            </a:r>
          </a:p>
          <a:p>
            <a:pPr lvl="1"/>
            <a:r>
              <a:rPr lang="en-US" dirty="0"/>
              <a:t>misspelling a keyword</a:t>
            </a:r>
          </a:p>
          <a:p>
            <a:pPr lvl="1"/>
            <a:r>
              <a:rPr lang="en-US" dirty="0"/>
              <a:t>incorrect indentation</a:t>
            </a:r>
          </a:p>
          <a:p>
            <a:pPr lvl="1"/>
            <a:r>
              <a:rPr lang="en-US" dirty="0"/>
              <a:t>empty block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38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b="1" dirty="0"/>
              <a:t>Runtime errors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problem which was not detected when the program was parsed, but is only revealed when a particular line is executed. When a program comes to a halt because of a runtime error, we say that it has crashed.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E in ID</a:t>
            </a:r>
            <a:r>
              <a:rPr lang="en-US" u="sng" dirty="0"/>
              <a:t>EAL?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b="1" dirty="0"/>
              <a:t>Runtime errors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division by zero	</a:t>
            </a:r>
          </a:p>
          <a:p>
            <a:pPr lvl="1"/>
            <a:r>
              <a:rPr lang="en-US" dirty="0"/>
              <a:t>performing an operation on incompatible types</a:t>
            </a:r>
          </a:p>
          <a:p>
            <a:pPr lvl="1"/>
            <a:r>
              <a:rPr lang="en-US" dirty="0"/>
              <a:t>using an identifier which has not been defined</a:t>
            </a:r>
          </a:p>
          <a:p>
            <a:pPr lvl="1"/>
            <a:r>
              <a:rPr lang="en-US" dirty="0"/>
              <a:t>accessing a list element, dictionary value or object attribute which doesn’t exist</a:t>
            </a:r>
          </a:p>
          <a:p>
            <a:pPr lvl="1"/>
            <a:r>
              <a:rPr lang="en-US" dirty="0"/>
              <a:t>trying to access a file which doesn’t exist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7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b="1" dirty="0"/>
              <a:t>Logical Errors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difficult to fix.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program runs without crashing, but produces an incorrect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Error in the program’s logic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b="1" dirty="0"/>
              <a:t>Logical Errors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using the wrong variable name</a:t>
            </a:r>
          </a:p>
          <a:p>
            <a:pPr lvl="1"/>
            <a:r>
              <a:rPr lang="en-US" dirty="0"/>
              <a:t>indenting a block to the wrong level</a:t>
            </a:r>
          </a:p>
          <a:p>
            <a:pPr lvl="1"/>
            <a:r>
              <a:rPr lang="en-US" dirty="0"/>
              <a:t>using integer division instead of floating-point division</a:t>
            </a:r>
          </a:p>
          <a:p>
            <a:pPr lvl="1"/>
            <a:r>
              <a:rPr lang="en-US" dirty="0"/>
              <a:t>getting operator precedence wrong</a:t>
            </a:r>
          </a:p>
          <a:p>
            <a:pPr lvl="1"/>
            <a:r>
              <a:rPr lang="en-US" dirty="0"/>
              <a:t>making a mistake in a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off-by-one, and other numerical errors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05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Step 7: Debug Failed Test Cases</a:t>
            </a:r>
          </a:p>
          <a:p>
            <a:pPr lvl="1"/>
            <a:r>
              <a:rPr lang="en-US" dirty="0"/>
              <a:t>Syntax or Runtime error -&gt; Back to Step 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Logical error -&gt; Back to Step 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possible strategies or solutions</a:t>
            </a:r>
          </a:p>
          <a:p>
            <a:endParaRPr lang="en-US" dirty="0"/>
          </a:p>
          <a:p>
            <a:r>
              <a:rPr lang="en-US" dirty="0"/>
              <a:t>Nice…, but HOW?</a:t>
            </a:r>
          </a:p>
          <a:p>
            <a:endParaRPr lang="en-US" dirty="0"/>
          </a:p>
          <a:p>
            <a:r>
              <a:rPr lang="en-US" dirty="0"/>
              <a:t>It would be nice to have a sub-framework here for coding problems</a:t>
            </a:r>
          </a:p>
        </p:txBody>
      </p:sp>
    </p:spTree>
    <p:extLst>
      <p:ext uri="{BB962C8B-B14F-4D97-AF65-F5344CB8AC3E}">
        <p14:creationId xmlns:p14="http://schemas.microsoft.com/office/powerpoint/2010/main" val="18019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2005-C6C1-B347-81B1-EDF4281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9A38-6E21-9D49-9C31-8EBF686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were to come up with a framework to solve coding questions, what MUST be in it?</a:t>
            </a:r>
          </a:p>
          <a:p>
            <a:pPr lvl="1"/>
            <a:endParaRPr lang="en-US" dirty="0"/>
          </a:p>
          <a:p>
            <a:r>
              <a:rPr lang="en-US" dirty="0"/>
              <a:t>Teams … Discuss</a:t>
            </a:r>
          </a:p>
        </p:txBody>
      </p:sp>
    </p:spTree>
    <p:extLst>
      <p:ext uri="{BB962C8B-B14F-4D97-AF65-F5344CB8AC3E}">
        <p14:creationId xmlns:p14="http://schemas.microsoft.com/office/powerpoint/2010/main" val="59383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60EA-F783-7848-B1C6-E20AF82E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pic>
        <p:nvPicPr>
          <p:cNvPr id="1026" name="Picture 2" descr="Green Screen / Chroma Key Example">
            <a:extLst>
              <a:ext uri="{FF2B5EF4-FFF2-40B4-BE49-F238E27FC236}">
                <a16:creationId xmlns:a16="http://schemas.microsoft.com/office/drawing/2014/main" id="{1DEE21F6-2FE8-E14D-BF36-80F62905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8" y="2467833"/>
            <a:ext cx="5461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62B9475-909F-8D41-9EC0-3B9E49D855CF}"/>
              </a:ext>
            </a:extLst>
          </p:cNvPr>
          <p:cNvSpPr/>
          <p:nvPr/>
        </p:nvSpPr>
        <p:spPr>
          <a:xfrm>
            <a:off x="5698628" y="3216536"/>
            <a:ext cx="1129349" cy="55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code">
            <a:extLst>
              <a:ext uri="{FF2B5EF4-FFF2-40B4-BE49-F238E27FC236}">
                <a16:creationId xmlns:a16="http://schemas.microsoft.com/office/drawing/2014/main" id="{E970092D-7667-E940-9C99-7629F969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65" y="2120301"/>
            <a:ext cx="5265483" cy="29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3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C1B-178D-1141-95B4-BC755702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 </a:t>
            </a:r>
            <a:r>
              <a:rPr lang="en-US" u="sng" dirty="0"/>
              <a:t>E</a:t>
            </a:r>
            <a:r>
              <a:rPr lang="en-US" dirty="0"/>
              <a:t> A 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F5464-6785-7E4C-80EE-0CF364A4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854778"/>
            <a:ext cx="5686424" cy="58652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410DC-BFE1-FA4E-BC84-6811A3960D70}"/>
              </a:ext>
            </a:extLst>
          </p:cNvPr>
          <p:cNvSpPr txBox="1"/>
          <p:nvPr/>
        </p:nvSpPr>
        <p:spPr>
          <a:xfrm>
            <a:off x="8543925" y="6215063"/>
            <a:ext cx="335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The IDEAL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426753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huge gap!</a:t>
            </a:r>
          </a:p>
          <a:p>
            <a:endParaRPr lang="en-US" dirty="0"/>
          </a:p>
          <a:p>
            <a:pPr lvl="1"/>
            <a:r>
              <a:rPr lang="en-US" dirty="0"/>
              <a:t>How do we approach it?</a:t>
            </a:r>
          </a:p>
          <a:p>
            <a:pPr lvl="1"/>
            <a:endParaRPr lang="en-US" dirty="0"/>
          </a:p>
          <a:p>
            <a:r>
              <a:rPr lang="en-US" dirty="0"/>
              <a:t>With practice, everything is going to feel more natural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622-0532-1E4F-91B2-85207C2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Duke’s 7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B696-00DF-1949-AB77-DF8C6AE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… Any guesses?</a:t>
            </a:r>
          </a:p>
        </p:txBody>
      </p:sp>
    </p:spTree>
    <p:extLst>
      <p:ext uri="{BB962C8B-B14F-4D97-AF65-F5344CB8AC3E}">
        <p14:creationId xmlns:p14="http://schemas.microsoft.com/office/powerpoint/2010/main" val="220757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1058</Words>
  <Application>Microsoft Macintosh PowerPoint</Application>
  <PresentationFormat>Widescreen</PresentationFormat>
  <Paragraphs>292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Cracking the Coding Interview</vt:lpstr>
      <vt:lpstr>Problem Solving </vt:lpstr>
      <vt:lpstr>Problem Solving </vt:lpstr>
      <vt:lpstr>Problem Solving </vt:lpstr>
      <vt:lpstr>Problem Solving </vt:lpstr>
      <vt:lpstr>Duke’s 7 steps</vt:lpstr>
      <vt:lpstr>I D E A L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  <vt:lpstr>Duke’s 7 steps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&amp; Algorithms</dc:title>
  <dc:creator>Aguirre, Diego</dc:creator>
  <cp:lastModifiedBy>Aguirre, Diego</cp:lastModifiedBy>
  <cp:revision>28</cp:revision>
  <dcterms:created xsi:type="dcterms:W3CDTF">2018-04-05T23:35:15Z</dcterms:created>
  <dcterms:modified xsi:type="dcterms:W3CDTF">2018-04-09T18:02:30Z</dcterms:modified>
</cp:coreProperties>
</file>