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6" r:id="rId4"/>
    <p:sldId id="327" r:id="rId5"/>
    <p:sldId id="329" r:id="rId6"/>
    <p:sldId id="328" r:id="rId7"/>
    <p:sldId id="267" r:id="rId8"/>
    <p:sldId id="258" r:id="rId9"/>
    <p:sldId id="268" r:id="rId10"/>
    <p:sldId id="273" r:id="rId11"/>
    <p:sldId id="274" r:id="rId12"/>
    <p:sldId id="275" r:id="rId13"/>
    <p:sldId id="276" r:id="rId14"/>
    <p:sldId id="263" r:id="rId15"/>
    <p:sldId id="264" r:id="rId16"/>
    <p:sldId id="265" r:id="rId17"/>
    <p:sldId id="277" r:id="rId18"/>
    <p:sldId id="259" r:id="rId19"/>
    <p:sldId id="269" r:id="rId20"/>
    <p:sldId id="266" r:id="rId21"/>
    <p:sldId id="278" r:id="rId22"/>
    <p:sldId id="280" r:id="rId23"/>
    <p:sldId id="260" r:id="rId24"/>
    <p:sldId id="270" r:id="rId25"/>
    <p:sldId id="281" r:id="rId26"/>
    <p:sldId id="282" r:id="rId27"/>
    <p:sldId id="288" r:id="rId28"/>
    <p:sldId id="297" r:id="rId29"/>
    <p:sldId id="299" r:id="rId30"/>
    <p:sldId id="300" r:id="rId31"/>
    <p:sldId id="301" r:id="rId32"/>
    <p:sldId id="302" r:id="rId33"/>
    <p:sldId id="304" r:id="rId34"/>
    <p:sldId id="303" r:id="rId35"/>
    <p:sldId id="261" r:id="rId36"/>
    <p:sldId id="271" r:id="rId37"/>
    <p:sldId id="306" r:id="rId38"/>
    <p:sldId id="262" r:id="rId39"/>
    <p:sldId id="272" r:id="rId40"/>
    <p:sldId id="30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415E-308B-584F-84E5-C6F8549C8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3AF55-1F63-9B41-9BF7-2B673641A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D189-82F2-3147-B9BE-F17E2EC9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71E1-DE8C-FF4B-8840-37FB825B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97FE-0175-2447-91B7-44111B4C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EB78-4D9A-D24F-978F-29227967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C9BA7-543A-D048-92DF-FCA727A6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FBB0B-7AFC-0C4C-A5D3-2EE8DCA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23569-4A51-C540-8D12-BB5D7A73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A9D5-371A-BE42-A55B-60284BD8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503D8-89C3-1A45-A46B-083FC5E5B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DB8B7-52D3-5848-B8DA-1F38BDBED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184D-6DEA-C149-9258-F218EA20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7606-0B06-744C-B41A-A767A0BB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5564-DBF4-2544-94D5-2990278F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9071-ABCC-F043-82DB-B7FECE8C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601A-AB73-3045-800B-CBD0EC7BF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F810-5EA1-2C49-A400-4F9DBDD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C3F6-4167-5944-BD9E-2986AA8C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B087-25D0-0942-99ED-B8F7FBDE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F3F8-D92C-9045-8FB2-26DFCC39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001BA-8EDB-4542-A89F-F43017CB5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59A4-CD36-ED40-A6F9-D98FE757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DB3C-7C1E-5746-AC64-F79CE7F3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1910-F4FE-8845-9F01-682A86D3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F580-AF45-624A-A5C5-701F0C7A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9C6A-D420-7B4E-B9F0-536DE182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2D779-F46B-A248-AC56-49D2B46BB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A8052-D7F4-BE46-801E-0AC5BBE6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91E3C-7996-D640-9B26-F454DAA9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C194-42BA-F044-A1B7-B7C9A227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7AF4-9F2A-DD4D-84A6-D76139AA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D8532-F64A-5542-BEBB-43EA9C466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223DE-DBEF-4E44-BC6E-D270C0879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E84A8-7479-404C-BDBC-F26EB46AE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AB63F-AA5F-634E-9B40-5D761EEC6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42C6E-421A-4F4B-947E-49F7B5FB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E16B-21BA-FA45-8EF0-3ADF7F6E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7D9E0-3ECC-D44F-A6C1-CE18718F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3F7-F806-A946-9B35-9E5C9A3A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70C4C-DED2-5E4F-950B-649D06DD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5EE60-203D-D944-A11E-A6045783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B9DE0-02F6-9B45-B135-AED3958E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B124B-F210-2C46-B5B9-071482BE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D52AD-9BCC-434D-AD50-E55039FB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2EDB0-4FB2-E64E-8DBE-C05BD970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2061-3AB4-C04D-BB72-60DE265F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9F8-726D-A440-8EDF-3B18E836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36275-8D6B-2C4D-A4D7-A951141B6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0DFE6-2E0C-F049-8954-87F9F926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54AFE-40F4-C643-A3F2-9D924C95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717F-A4CD-4945-A818-4B9A07A9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703-59ED-2E40-A5BC-146A12D8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4B40E-97AA-264E-BC7D-1D4EE6836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AE933-C17F-9341-9DB4-B62E32B11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47DC7-BB85-3D4B-AB73-89DA699A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DFB50-87A4-3749-95CA-77C96A81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42E24-C4D1-B649-A9AC-43DEDE14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E249A-CB93-F848-9D4C-100121FB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0927E-2385-6B4E-A466-4809D47E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E21B-68FD-0643-B875-3B1BF423E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54FE-3C53-904C-A9DC-611DED0BA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725FC-1032-BC43-857F-58C2EC021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D6B-0CB7-9944-B0D6-8A6E4DF5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Cracking the Coding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ECBC1-696D-1E41-B14A-2EF71283D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Diego Aguirre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1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</a:t>
            </a:r>
            <a:r>
              <a:rPr lang="en-US" dirty="0"/>
              <a:t> D E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define the word </a:t>
            </a:r>
            <a:r>
              <a:rPr lang="en-US" i="1" dirty="0"/>
              <a:t>Problem</a:t>
            </a:r>
          </a:p>
          <a:p>
            <a:endParaRPr lang="en-US" i="1" dirty="0"/>
          </a:p>
          <a:p>
            <a:r>
              <a:rPr lang="en-US" dirty="0"/>
              <a:t>What does the word </a:t>
            </a:r>
            <a:r>
              <a:rPr lang="en-US" i="1" dirty="0"/>
              <a:t>Problem </a:t>
            </a:r>
            <a:r>
              <a:rPr lang="en-US" dirty="0"/>
              <a:t>mean?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3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</a:t>
            </a:r>
            <a:r>
              <a:rPr lang="en-US" dirty="0"/>
              <a:t> D E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endParaRPr lang="en-US" dirty="0"/>
          </a:p>
          <a:p>
            <a:pPr lvl="1"/>
            <a:r>
              <a:rPr lang="en-US" dirty="0"/>
              <a:t>A matter or situation regarded as unwelcome or harmful and needing to be dealt with and overcome.</a:t>
            </a:r>
          </a:p>
          <a:p>
            <a:endParaRPr lang="en-US" dirty="0"/>
          </a:p>
          <a:p>
            <a:pPr lvl="1"/>
            <a:r>
              <a:rPr lang="en-US" dirty="0"/>
              <a:t>The difference between what is observed and what is expected.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discrepancy between “what we get and what we want.”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0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</a:t>
            </a:r>
            <a:r>
              <a:rPr lang="en-US" dirty="0"/>
              <a:t> D E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</a:p>
          <a:p>
            <a:endParaRPr lang="en-US" dirty="0"/>
          </a:p>
          <a:p>
            <a:r>
              <a:rPr lang="en-US" dirty="0"/>
              <a:t>A problem exists when there is a discrepancy between an initial state and a goal state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</a:t>
            </a:r>
            <a:r>
              <a:rPr lang="en-US" dirty="0"/>
              <a:t> D E A 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F5464-6785-7E4C-80EE-0CF364A4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676" y="926216"/>
            <a:ext cx="5686424" cy="58652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410DC-BFE1-FA4E-BC84-6811A3960D70}"/>
              </a:ext>
            </a:extLst>
          </p:cNvPr>
          <p:cNvSpPr txBox="1"/>
          <p:nvPr/>
        </p:nvSpPr>
        <p:spPr>
          <a:xfrm>
            <a:off x="8543925" y="6215063"/>
            <a:ext cx="335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The IDEAL Problem Solver</a:t>
            </a:r>
          </a:p>
        </p:txBody>
      </p:sp>
    </p:spTree>
    <p:extLst>
      <p:ext uri="{BB962C8B-B14F-4D97-AF65-F5344CB8AC3E}">
        <p14:creationId xmlns:p14="http://schemas.microsoft.com/office/powerpoint/2010/main" val="249419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</a:t>
            </a:r>
            <a:r>
              <a:rPr lang="en-US" dirty="0"/>
              <a:t> D E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pPr lvl="1"/>
            <a:r>
              <a:rPr lang="en-US" dirty="0"/>
              <a:t>Problems are often </a:t>
            </a:r>
          </a:p>
          <a:p>
            <a:pPr lvl="2"/>
            <a:r>
              <a:rPr lang="en-US" dirty="0"/>
              <a:t>ill-stated</a:t>
            </a:r>
          </a:p>
          <a:p>
            <a:pPr lvl="2"/>
            <a:r>
              <a:rPr lang="en-US" dirty="0"/>
              <a:t>unclear</a:t>
            </a:r>
          </a:p>
          <a:p>
            <a:pPr lvl="2"/>
            <a:r>
              <a:rPr lang="en-US" dirty="0"/>
              <a:t>understated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2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</a:t>
            </a:r>
            <a:r>
              <a:rPr lang="en-US" dirty="0"/>
              <a:t> D E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solving a problem, we need to understand it! </a:t>
            </a:r>
          </a:p>
          <a:p>
            <a:pPr lvl="1"/>
            <a:r>
              <a:rPr lang="en-US" dirty="0"/>
              <a:t>What does it mean to understand a problem?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7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</a:t>
            </a:r>
            <a:r>
              <a:rPr lang="en-US" dirty="0"/>
              <a:t> D E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solving a problem, we need to understand it! 	</a:t>
            </a:r>
          </a:p>
          <a:p>
            <a:pPr lvl="1"/>
            <a:r>
              <a:rPr lang="en-US" dirty="0"/>
              <a:t>What does it mean to understand a problem?</a:t>
            </a:r>
          </a:p>
          <a:p>
            <a:pPr lvl="2"/>
            <a:r>
              <a:rPr lang="en-US" dirty="0"/>
              <a:t>Implications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Understanding a problem -&gt; Understanding what factors/components make it </a:t>
            </a:r>
            <a:r>
              <a:rPr lang="en-US" i="1" dirty="0"/>
              <a:t>harmful/unwelcomed</a:t>
            </a:r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0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</a:t>
            </a:r>
            <a:r>
              <a:rPr lang="en-US" dirty="0"/>
              <a:t> D E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stage, we </a:t>
            </a:r>
            <a:r>
              <a:rPr lang="en-US" i="1" dirty="0"/>
              <a:t>sense</a:t>
            </a:r>
            <a:r>
              <a:rPr lang="en-US" dirty="0"/>
              <a:t> the existence of a problem</a:t>
            </a:r>
          </a:p>
        </p:txBody>
      </p:sp>
    </p:spTree>
    <p:extLst>
      <p:ext uri="{BB962C8B-B14F-4D97-AF65-F5344CB8AC3E}">
        <p14:creationId xmlns:p14="http://schemas.microsoft.com/office/powerpoint/2010/main" val="273872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u="sng" dirty="0"/>
              <a:t>D</a:t>
            </a:r>
            <a:r>
              <a:rPr lang="en-US" dirty="0"/>
              <a:t> E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guess what the D stands for?</a:t>
            </a:r>
          </a:p>
        </p:txBody>
      </p:sp>
    </p:spTree>
    <p:extLst>
      <p:ext uri="{BB962C8B-B14F-4D97-AF65-F5344CB8AC3E}">
        <p14:creationId xmlns:p14="http://schemas.microsoft.com/office/powerpoint/2010/main" val="290351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u="sng" dirty="0"/>
              <a:t>D</a:t>
            </a:r>
            <a:r>
              <a:rPr lang="en-US" dirty="0"/>
              <a:t> E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your goals</a:t>
            </a:r>
          </a:p>
        </p:txBody>
      </p:sp>
    </p:spTree>
    <p:extLst>
      <p:ext uri="{BB962C8B-B14F-4D97-AF65-F5344CB8AC3E}">
        <p14:creationId xmlns:p14="http://schemas.microsoft.com/office/powerpoint/2010/main" val="295533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2005-C6C1-B347-81B1-EDF4281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9A38-6E21-9D49-9C31-8EBF686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little consensus in how to organize concepts, techniques, approaches, etc. in problem solving. </a:t>
            </a:r>
          </a:p>
          <a:p>
            <a:endParaRPr lang="en-US" dirty="0"/>
          </a:p>
          <a:p>
            <a:r>
              <a:rPr lang="en-US" dirty="0"/>
              <a:t>Different people have come up with different strategies. Some may categorize methods as separate while others may see them as sub-categories.</a:t>
            </a:r>
          </a:p>
        </p:txBody>
      </p:sp>
    </p:spTree>
    <p:extLst>
      <p:ext uri="{BB962C8B-B14F-4D97-AF65-F5344CB8AC3E}">
        <p14:creationId xmlns:p14="http://schemas.microsoft.com/office/powerpoint/2010/main" val="1725259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u="sng" dirty="0"/>
              <a:t>D</a:t>
            </a:r>
            <a:r>
              <a:rPr lang="en-US" dirty="0"/>
              <a:t> E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your goals</a:t>
            </a:r>
          </a:p>
          <a:p>
            <a:endParaRPr lang="en-US" dirty="0"/>
          </a:p>
          <a:p>
            <a:pPr lvl="1"/>
            <a:r>
              <a:rPr lang="en-US" dirty="0"/>
              <a:t>Once you understand the problem, you need to think about the </a:t>
            </a:r>
            <a:r>
              <a:rPr lang="en-US" i="1" dirty="0"/>
              <a:t>format</a:t>
            </a:r>
            <a:r>
              <a:rPr lang="en-US" dirty="0"/>
              <a:t> of the solution.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How does a solution look like?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What do you want to happen?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5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u="sng" dirty="0"/>
              <a:t>D</a:t>
            </a:r>
            <a:r>
              <a:rPr lang="en-US" dirty="0"/>
              <a:t> E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Traveling Salesman Problem?</a:t>
            </a:r>
          </a:p>
          <a:p>
            <a:endParaRPr lang="en-US" dirty="0"/>
          </a:p>
          <a:p>
            <a:r>
              <a:rPr lang="en-US" dirty="0"/>
              <a:t>What is your goal?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does the solution look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9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u="sng" dirty="0"/>
              <a:t>D</a:t>
            </a:r>
            <a:r>
              <a:rPr lang="en-US" dirty="0"/>
              <a:t> E A 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F5464-6785-7E4C-80EE-0CF364A4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676" y="926216"/>
            <a:ext cx="5686424" cy="58652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410DC-BFE1-FA4E-BC84-6811A3960D70}"/>
              </a:ext>
            </a:extLst>
          </p:cNvPr>
          <p:cNvSpPr txBox="1"/>
          <p:nvPr/>
        </p:nvSpPr>
        <p:spPr>
          <a:xfrm>
            <a:off x="8543925" y="6215063"/>
            <a:ext cx="335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The IDEAL Problem Solver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D6A33F-D1E8-5241-BB04-C20F64930C51}"/>
              </a:ext>
            </a:extLst>
          </p:cNvPr>
          <p:cNvSpPr/>
          <p:nvPr/>
        </p:nvSpPr>
        <p:spPr>
          <a:xfrm>
            <a:off x="5174597" y="796788"/>
            <a:ext cx="1161826" cy="991441"/>
          </a:xfrm>
          <a:prstGeom prst="ellipse">
            <a:avLst/>
          </a:prstGeom>
          <a:noFill/>
          <a:ln w="825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50A0AE-A17C-4E40-81CD-F787868BF654}"/>
              </a:ext>
            </a:extLst>
          </p:cNvPr>
          <p:cNvSpPr/>
          <p:nvPr/>
        </p:nvSpPr>
        <p:spPr>
          <a:xfrm>
            <a:off x="4780430" y="5127295"/>
            <a:ext cx="1950160" cy="1664164"/>
          </a:xfrm>
          <a:prstGeom prst="ellipse">
            <a:avLst/>
          </a:prstGeom>
          <a:noFill/>
          <a:ln w="825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</a:t>
            </a:r>
            <a:r>
              <a:rPr lang="en-US" u="sng" dirty="0"/>
              <a:t>E</a:t>
            </a:r>
            <a:r>
              <a:rPr lang="en-US" dirty="0"/>
              <a:t>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guess what the E stands for?</a:t>
            </a:r>
          </a:p>
        </p:txBody>
      </p:sp>
    </p:spTree>
    <p:extLst>
      <p:ext uri="{BB962C8B-B14F-4D97-AF65-F5344CB8AC3E}">
        <p14:creationId xmlns:p14="http://schemas.microsoft.com/office/powerpoint/2010/main" val="85670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</a:t>
            </a:r>
            <a:r>
              <a:rPr lang="en-US" u="sng" dirty="0"/>
              <a:t>E</a:t>
            </a:r>
            <a:r>
              <a:rPr lang="en-US" dirty="0"/>
              <a:t>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possible strategies or solutions</a:t>
            </a:r>
          </a:p>
        </p:txBody>
      </p:sp>
    </p:spTree>
    <p:extLst>
      <p:ext uri="{BB962C8B-B14F-4D97-AF65-F5344CB8AC3E}">
        <p14:creationId xmlns:p14="http://schemas.microsoft.com/office/powerpoint/2010/main" val="2895106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</a:t>
            </a:r>
            <a:r>
              <a:rPr lang="en-US" u="sng" dirty="0"/>
              <a:t>E</a:t>
            </a:r>
            <a:r>
              <a:rPr lang="en-US" dirty="0"/>
              <a:t> A 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F5464-6785-7E4C-80EE-0CF364A4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854778"/>
            <a:ext cx="5686424" cy="58652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410DC-BFE1-FA4E-BC84-6811A3960D70}"/>
              </a:ext>
            </a:extLst>
          </p:cNvPr>
          <p:cNvSpPr txBox="1"/>
          <p:nvPr/>
        </p:nvSpPr>
        <p:spPr>
          <a:xfrm>
            <a:off x="8543925" y="6215063"/>
            <a:ext cx="335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The IDEAL Problem Solver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D6A33F-D1E8-5241-BB04-C20F64930C51}"/>
              </a:ext>
            </a:extLst>
          </p:cNvPr>
          <p:cNvSpPr/>
          <p:nvPr/>
        </p:nvSpPr>
        <p:spPr>
          <a:xfrm>
            <a:off x="3760133" y="1454013"/>
            <a:ext cx="4498041" cy="3838391"/>
          </a:xfrm>
          <a:prstGeom prst="ellipse">
            <a:avLst/>
          </a:prstGeom>
          <a:noFill/>
          <a:ln w="825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</a:t>
            </a:r>
            <a:r>
              <a:rPr lang="en-US" u="sng" dirty="0"/>
              <a:t>E</a:t>
            </a:r>
            <a:r>
              <a:rPr lang="en-US" dirty="0"/>
              <a:t>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often involves a </a:t>
            </a:r>
            <a:r>
              <a:rPr lang="en-US" b="1" dirty="0"/>
              <a:t>reanalysis</a:t>
            </a:r>
            <a:r>
              <a:rPr lang="en-US" dirty="0"/>
              <a:t> of your </a:t>
            </a:r>
            <a:r>
              <a:rPr lang="en-US" b="1" dirty="0"/>
              <a:t>goals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r>
              <a:rPr lang="en-US" dirty="0"/>
              <a:t>options or strategies to achieve those goals</a:t>
            </a:r>
          </a:p>
        </p:txBody>
      </p:sp>
    </p:spTree>
    <p:extLst>
      <p:ext uri="{BB962C8B-B14F-4D97-AF65-F5344CB8AC3E}">
        <p14:creationId xmlns:p14="http://schemas.microsoft.com/office/powerpoint/2010/main" val="1140220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</a:t>
            </a:r>
            <a:r>
              <a:rPr lang="en-US" u="sng" dirty="0"/>
              <a:t>E</a:t>
            </a:r>
            <a:r>
              <a:rPr lang="en-US" dirty="0"/>
              <a:t>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problem solvers break problems into smaller ones…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Teams: Come up with a CS related example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88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F2FB-2C4F-714A-B02F-91953B0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</a:t>
            </a:r>
            <a:r>
              <a:rPr lang="en-US" u="sng" dirty="0"/>
              <a:t>E</a:t>
            </a:r>
            <a:r>
              <a:rPr lang="en-US" dirty="0"/>
              <a:t>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E487-20D5-2646-BCA9-40D6F072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times, we cannot do everything in our heads!</a:t>
            </a:r>
          </a:p>
          <a:p>
            <a:endParaRPr lang="en-US" dirty="0"/>
          </a:p>
          <a:p>
            <a:r>
              <a:rPr lang="en-US" dirty="0"/>
              <a:t>What day follows the day before yesterday if two days from now will be Sunday?</a:t>
            </a:r>
          </a:p>
          <a:p>
            <a:endParaRPr lang="en-US" dirty="0"/>
          </a:p>
          <a:p>
            <a:pPr lvl="1"/>
            <a:r>
              <a:rPr lang="en-US" dirty="0"/>
              <a:t>Need external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06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F2FB-2C4F-714A-B02F-91953B0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</a:t>
            </a:r>
            <a:r>
              <a:rPr lang="en-US" u="sng" dirty="0"/>
              <a:t>E</a:t>
            </a:r>
            <a:r>
              <a:rPr lang="en-US" dirty="0"/>
              <a:t>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E487-20D5-2646-BCA9-40D6F072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man had four chains, each three links long. He wanted to join the four chains into a single, closed chain. Having a link opened cost 2 cents and having a link closed cost 3 cents. The man had his chains joined into a closed chain for I 5 cents. How did he do it? </a:t>
            </a:r>
          </a:p>
        </p:txBody>
      </p:sp>
    </p:spTree>
    <p:extLst>
      <p:ext uri="{BB962C8B-B14F-4D97-AF65-F5344CB8AC3E}">
        <p14:creationId xmlns:p14="http://schemas.microsoft.com/office/powerpoint/2010/main" val="175099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2005-C6C1-B347-81B1-EDF4281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9A38-6E21-9D49-9C31-8EBF686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the same framework to solve hard physics problems and hard computer science problems?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different?</a:t>
            </a:r>
          </a:p>
        </p:txBody>
      </p:sp>
    </p:spTree>
    <p:extLst>
      <p:ext uri="{BB962C8B-B14F-4D97-AF65-F5344CB8AC3E}">
        <p14:creationId xmlns:p14="http://schemas.microsoft.com/office/powerpoint/2010/main" val="405557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F2FB-2C4F-714A-B02F-91953B0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</a:t>
            </a:r>
            <a:r>
              <a:rPr lang="en-US" u="sng" dirty="0"/>
              <a:t>E</a:t>
            </a:r>
            <a:r>
              <a:rPr lang="en-US" dirty="0"/>
              <a:t>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E487-20D5-2646-BCA9-40D6F072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general strategy that good problem solvers often use is to work out a complex or abstract problem by focusing on a simpler, specific situation. </a:t>
            </a:r>
          </a:p>
          <a:p>
            <a:endParaRPr lang="en-US" dirty="0"/>
          </a:p>
          <a:p>
            <a:r>
              <a:rPr lang="en-US" dirty="0"/>
              <a:t>Can you give me a CS related example? Teams</a:t>
            </a:r>
          </a:p>
        </p:txBody>
      </p:sp>
    </p:spTree>
    <p:extLst>
      <p:ext uri="{BB962C8B-B14F-4D97-AF65-F5344CB8AC3E}">
        <p14:creationId xmlns:p14="http://schemas.microsoft.com/office/powerpoint/2010/main" val="3078721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F2FB-2C4F-714A-B02F-91953B0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</a:t>
            </a:r>
            <a:r>
              <a:rPr lang="en-US" u="sng" dirty="0"/>
              <a:t>E</a:t>
            </a:r>
            <a:r>
              <a:rPr lang="en-US" dirty="0"/>
              <a:t>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E487-20D5-2646-BCA9-40D6F072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the director for an upcoming racquetball tournament, and I03 people have entered the open single-elimination tournament (after losing once, the player is eliminated). </a:t>
            </a:r>
          </a:p>
          <a:p>
            <a:endParaRPr lang="en-US" dirty="0"/>
          </a:p>
          <a:p>
            <a:r>
              <a:rPr lang="en-US" dirty="0"/>
              <a:t>If you need a score card for each match, how many cards will you need if each player shows up? </a:t>
            </a:r>
          </a:p>
        </p:txBody>
      </p:sp>
    </p:spTree>
    <p:extLst>
      <p:ext uri="{BB962C8B-B14F-4D97-AF65-F5344CB8AC3E}">
        <p14:creationId xmlns:p14="http://schemas.microsoft.com/office/powerpoint/2010/main" val="1597268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F2FB-2C4F-714A-B02F-91953B0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</a:t>
            </a:r>
            <a:r>
              <a:rPr lang="en-US" u="sng" dirty="0"/>
              <a:t>E</a:t>
            </a:r>
            <a:r>
              <a:rPr lang="en-US" dirty="0"/>
              <a:t>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E487-20D5-2646-BCA9-40D6F072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 we have seen general strategies, like working out small examples or using external resources. However, good problem solvers use </a:t>
            </a:r>
            <a:r>
              <a:rPr lang="en-US" i="1" dirty="0"/>
              <a:t>specialized</a:t>
            </a:r>
            <a:r>
              <a:rPr lang="en-US" dirty="0"/>
              <a:t> knowledge.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How does Google Maps know what the best route is?</a:t>
            </a:r>
          </a:p>
          <a:p>
            <a:pPr lvl="1"/>
            <a:r>
              <a:rPr lang="en-US" dirty="0"/>
              <a:t>How do physicists solve complex problems?</a:t>
            </a:r>
          </a:p>
          <a:p>
            <a:pPr lvl="1"/>
            <a:r>
              <a:rPr lang="en-US" dirty="0"/>
              <a:t>How do doctors diagnose patients?</a:t>
            </a:r>
          </a:p>
        </p:txBody>
      </p:sp>
    </p:spTree>
    <p:extLst>
      <p:ext uri="{BB962C8B-B14F-4D97-AF65-F5344CB8AC3E}">
        <p14:creationId xmlns:p14="http://schemas.microsoft.com/office/powerpoint/2010/main" val="266166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F2FB-2C4F-714A-B02F-91953B0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</a:t>
            </a:r>
            <a:r>
              <a:rPr lang="en-US" u="sng" dirty="0"/>
              <a:t>E</a:t>
            </a:r>
            <a:r>
              <a:rPr lang="en-US" dirty="0"/>
              <a:t> A 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C724F-C7D6-B146-871F-4A97A4521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550" y="1027906"/>
            <a:ext cx="3136900" cy="4886960"/>
          </a:xfrm>
        </p:spPr>
      </p:pic>
    </p:spTree>
    <p:extLst>
      <p:ext uri="{BB962C8B-B14F-4D97-AF65-F5344CB8AC3E}">
        <p14:creationId xmlns:p14="http://schemas.microsoft.com/office/powerpoint/2010/main" val="896346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F2FB-2C4F-714A-B02F-91953B0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</a:t>
            </a:r>
            <a:r>
              <a:rPr lang="en-US" u="sng" dirty="0"/>
              <a:t>E</a:t>
            </a:r>
            <a:r>
              <a:rPr lang="en-US" dirty="0"/>
              <a:t>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E487-20D5-2646-BCA9-40D6F072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point here is:</a:t>
            </a:r>
          </a:p>
          <a:p>
            <a:endParaRPr lang="en-US" dirty="0"/>
          </a:p>
          <a:p>
            <a:r>
              <a:rPr lang="en-US" dirty="0"/>
              <a:t>Good problem-solvers must become effective at learning about relevant conceptual tools</a:t>
            </a:r>
          </a:p>
        </p:txBody>
      </p:sp>
    </p:spTree>
    <p:extLst>
      <p:ext uri="{BB962C8B-B14F-4D97-AF65-F5344CB8AC3E}">
        <p14:creationId xmlns:p14="http://schemas.microsoft.com/office/powerpoint/2010/main" val="641166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E </a:t>
            </a:r>
            <a:r>
              <a:rPr lang="en-US" u="sng" dirty="0"/>
              <a:t>A</a:t>
            </a:r>
            <a:r>
              <a:rPr lang="en-US" dirty="0"/>
              <a:t>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A?</a:t>
            </a:r>
          </a:p>
        </p:txBody>
      </p:sp>
    </p:spTree>
    <p:extLst>
      <p:ext uri="{BB962C8B-B14F-4D97-AF65-F5344CB8AC3E}">
        <p14:creationId xmlns:p14="http://schemas.microsoft.com/office/powerpoint/2010/main" val="2659717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E </a:t>
            </a:r>
            <a:r>
              <a:rPr lang="en-US" u="sng" dirty="0"/>
              <a:t>A</a:t>
            </a:r>
            <a:r>
              <a:rPr lang="en-US" dirty="0"/>
              <a:t>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Anticipate Outcomes and Act</a:t>
            </a:r>
          </a:p>
        </p:txBody>
      </p:sp>
    </p:spTree>
    <p:extLst>
      <p:ext uri="{BB962C8B-B14F-4D97-AF65-F5344CB8AC3E}">
        <p14:creationId xmlns:p14="http://schemas.microsoft.com/office/powerpoint/2010/main" val="2241784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E </a:t>
            </a:r>
            <a:r>
              <a:rPr lang="en-US" u="sng" dirty="0"/>
              <a:t>A</a:t>
            </a:r>
            <a:r>
              <a:rPr lang="en-US" dirty="0"/>
              <a:t>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 strategy is selected, it is important to </a:t>
            </a:r>
            <a:r>
              <a:rPr lang="en-US" b="1" dirty="0"/>
              <a:t>anticipate</a:t>
            </a:r>
            <a:r>
              <a:rPr lang="en-US" dirty="0"/>
              <a:t> possible outcomes and then </a:t>
            </a:r>
            <a:r>
              <a:rPr lang="en-US" b="1" dirty="0"/>
              <a:t>act</a:t>
            </a:r>
            <a:r>
              <a:rPr lang="en-US" dirty="0"/>
              <a:t> on that strategy.</a:t>
            </a:r>
          </a:p>
          <a:p>
            <a:endParaRPr lang="en-US" dirty="0"/>
          </a:p>
          <a:p>
            <a:r>
              <a:rPr lang="en-US" dirty="0"/>
              <a:t>Does my code work for </a:t>
            </a:r>
            <a:r>
              <a:rPr lang="en-US" i="1" dirty="0"/>
              <a:t>interesting </a:t>
            </a:r>
            <a:r>
              <a:rPr lang="en-US" dirty="0"/>
              <a:t>inputs?</a:t>
            </a:r>
          </a:p>
          <a:p>
            <a:pPr lvl="1"/>
            <a:r>
              <a:rPr lang="en-US" dirty="0"/>
              <a:t>Whiteboard example</a:t>
            </a:r>
          </a:p>
        </p:txBody>
      </p:sp>
    </p:spTree>
    <p:extLst>
      <p:ext uri="{BB962C8B-B14F-4D97-AF65-F5344CB8AC3E}">
        <p14:creationId xmlns:p14="http://schemas.microsoft.com/office/powerpoint/2010/main" val="2785507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E A </a:t>
            </a:r>
            <a:r>
              <a:rPr lang="en-US" u="sng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L?</a:t>
            </a:r>
          </a:p>
        </p:txBody>
      </p:sp>
    </p:spTree>
    <p:extLst>
      <p:ext uri="{BB962C8B-B14F-4D97-AF65-F5344CB8AC3E}">
        <p14:creationId xmlns:p14="http://schemas.microsoft.com/office/powerpoint/2010/main" val="1111775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E A </a:t>
            </a:r>
            <a:r>
              <a:rPr lang="en-US" u="sng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and learn</a:t>
            </a:r>
          </a:p>
        </p:txBody>
      </p:sp>
    </p:spTree>
    <p:extLst>
      <p:ext uri="{BB962C8B-B14F-4D97-AF65-F5344CB8AC3E}">
        <p14:creationId xmlns:p14="http://schemas.microsoft.com/office/powerpoint/2010/main" val="235218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2005-C6C1-B347-81B1-EDF4281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9A38-6E21-9D49-9C31-8EBF686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/ Generalize what is common</a:t>
            </a:r>
          </a:p>
          <a:p>
            <a:endParaRPr lang="en-US" dirty="0"/>
          </a:p>
          <a:p>
            <a:r>
              <a:rPr lang="en-US" dirty="0"/>
              <a:t>Specialized sub-categories for domain-dependent problems</a:t>
            </a:r>
          </a:p>
        </p:txBody>
      </p:sp>
    </p:spTree>
    <p:extLst>
      <p:ext uri="{BB962C8B-B14F-4D97-AF65-F5344CB8AC3E}">
        <p14:creationId xmlns:p14="http://schemas.microsoft.com/office/powerpoint/2010/main" val="1801911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E A </a:t>
            </a:r>
            <a:r>
              <a:rPr lang="en-US" u="sng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the actual effects of your strategy and learn from the experience. </a:t>
            </a:r>
          </a:p>
        </p:txBody>
      </p:sp>
    </p:spTree>
    <p:extLst>
      <p:ext uri="{BB962C8B-B14F-4D97-AF65-F5344CB8AC3E}">
        <p14:creationId xmlns:p14="http://schemas.microsoft.com/office/powerpoint/2010/main" val="15092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2005-C6C1-B347-81B1-EDF4281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9A38-6E21-9D49-9C31-8EBF686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were to come up with a general problem-solving framework, what MUST be in it?</a:t>
            </a:r>
          </a:p>
          <a:p>
            <a:endParaRPr lang="en-US" dirty="0"/>
          </a:p>
          <a:p>
            <a:r>
              <a:rPr lang="en-US" dirty="0"/>
              <a:t>Teams … Discuss</a:t>
            </a:r>
          </a:p>
        </p:txBody>
      </p:sp>
    </p:spTree>
    <p:extLst>
      <p:ext uri="{BB962C8B-B14F-4D97-AF65-F5344CB8AC3E}">
        <p14:creationId xmlns:p14="http://schemas.microsoft.com/office/powerpoint/2010/main" val="59383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2005-C6C1-B347-81B1-EDF4281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9A38-6E21-9D49-9C31-8EBF686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of you have heard about IDEAL?</a:t>
            </a:r>
          </a:p>
        </p:txBody>
      </p:sp>
    </p:spTree>
    <p:extLst>
      <p:ext uri="{BB962C8B-B14F-4D97-AF65-F5344CB8AC3E}">
        <p14:creationId xmlns:p14="http://schemas.microsoft.com/office/powerpoint/2010/main" val="74579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2005-C6C1-B347-81B1-EDF4281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9A38-6E21-9D49-9C31-8EBF686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start with a simple problem-solving strategy or framework</a:t>
            </a:r>
          </a:p>
          <a:p>
            <a:endParaRPr lang="en-US" dirty="0"/>
          </a:p>
          <a:p>
            <a:r>
              <a:rPr lang="en-US" sz="6000" dirty="0"/>
              <a:t>IDEAL</a:t>
            </a:r>
          </a:p>
        </p:txBody>
      </p:sp>
    </p:spTree>
    <p:extLst>
      <p:ext uri="{BB962C8B-B14F-4D97-AF65-F5344CB8AC3E}">
        <p14:creationId xmlns:p14="http://schemas.microsoft.com/office/powerpoint/2010/main" val="90468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</a:t>
            </a:r>
            <a:r>
              <a:rPr lang="en-US" dirty="0"/>
              <a:t> D E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guess what the I stands for?</a:t>
            </a:r>
          </a:p>
        </p:txBody>
      </p:sp>
    </p:spTree>
    <p:extLst>
      <p:ext uri="{BB962C8B-B14F-4D97-AF65-F5344CB8AC3E}">
        <p14:creationId xmlns:p14="http://schemas.microsoft.com/office/powerpoint/2010/main" val="428079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</a:t>
            </a:r>
            <a:r>
              <a:rPr lang="en-US" dirty="0"/>
              <a:t> D E A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2933-1E9F-E54A-A7A9-4CC3E6E6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</p:txBody>
      </p:sp>
    </p:spTree>
    <p:extLst>
      <p:ext uri="{BB962C8B-B14F-4D97-AF65-F5344CB8AC3E}">
        <p14:creationId xmlns:p14="http://schemas.microsoft.com/office/powerpoint/2010/main" val="59681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867</Words>
  <Application>Microsoft Macintosh PowerPoint</Application>
  <PresentationFormat>Widescreen</PresentationFormat>
  <Paragraphs>144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Cracking the Coding Interview</vt:lpstr>
      <vt:lpstr>Problem Solving </vt:lpstr>
      <vt:lpstr>Problem Solving </vt:lpstr>
      <vt:lpstr>Problem Solving </vt:lpstr>
      <vt:lpstr>Problem Solving </vt:lpstr>
      <vt:lpstr>Problem Solving </vt:lpstr>
      <vt:lpstr>Strategy 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  <vt:lpstr>I D E A L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&amp; Algorithms</dc:title>
  <dc:creator>Aguirre, Diego</dc:creator>
  <cp:lastModifiedBy>Aguirre, Diego</cp:lastModifiedBy>
  <cp:revision>24</cp:revision>
  <dcterms:created xsi:type="dcterms:W3CDTF">2018-04-05T23:35:15Z</dcterms:created>
  <dcterms:modified xsi:type="dcterms:W3CDTF">2018-04-09T21:27:26Z</dcterms:modified>
</cp:coreProperties>
</file>