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69" d="100"/>
          <a:sy n="69" d="100"/>
        </p:scale>
        <p:origin x="216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82EC2-0628-487E-9FB3-58048D63F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BC61A3C-6ADD-4E32-9FA6-BE52202C0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AFB5D-2560-4D4A-845D-7D9DB81CB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0086-61B9-4166-83FF-E5BF3CCFAD8C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47ED7B-5370-4892-BB45-FB4A4276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80727A-7093-4B1A-8222-E3EB8871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4302-CFDD-41B2-AEEA-497886A5EA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37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49AC74-8F20-45EF-BC2B-F4D9319E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AE5899-DA73-4390-99FB-58A80C9D8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E0C880-1433-42A7-B6F3-6D46F046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0086-61B9-4166-83FF-E5BF3CCFAD8C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C1AAF6-42E4-4246-B6B0-F73B0FE24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5239C5-0AC6-4DE3-8E32-84AA7AE4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4302-CFDD-41B2-AEEA-497886A5EA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72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DC78770-F121-472A-8D24-A47C62E49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11604B-952A-4A32-B4F7-7286FC6A4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D2FB3F-9096-46DB-8181-EAA289AC1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0086-61B9-4166-83FF-E5BF3CCFAD8C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A631B2-FF6A-420B-B886-AFB59CA1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27B85D-BA71-4C7D-952B-56DB1632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4302-CFDD-41B2-AEEA-497886A5EA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82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F7EF1F-270F-4F7A-86C0-CB4540DE7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34BE5D-AC88-4C09-B76B-BCEC2364D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E488A5-FD26-4460-A7A8-C2974D9C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0086-61B9-4166-83FF-E5BF3CCFAD8C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36E10E-134A-4E54-85F8-E4A556DFD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C13162-4B2A-42DD-8A9B-8E505061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4302-CFDD-41B2-AEEA-497886A5EA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41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4833C-1C9E-4A47-90C7-83A3720CC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58EBB2-D74E-492A-89A9-C31995770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1F1848-5EB0-49AB-811C-732CE834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0086-61B9-4166-83FF-E5BF3CCFAD8C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02818D-5DCE-4174-9C53-C4FF80538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CB7517-3E3A-402D-BA8D-4EE88DE4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4302-CFDD-41B2-AEEA-497886A5EA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05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B1688-2A1C-414C-AECF-BF306016D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F00357-FE1D-4400-A772-8F42A137F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E5D307-40EB-4794-A392-02848C23A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709AAA-2540-4EA6-9A8A-2E68384F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0086-61B9-4166-83FF-E5BF3CCFAD8C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283ADD-0761-4A8C-B4CA-3CB07ADFA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606911-6441-4A52-95B8-F615DADB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4302-CFDD-41B2-AEEA-497886A5EA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10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2EFDC-2352-4D85-B562-B6320E592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728370-6F73-4178-9E6E-39C44CCED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5012D7-8B80-4D11-AC87-43612A8B6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94FBC28-3CB5-41A0-9781-D92CE1789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5481AED-462D-43C5-AFB3-FDA0AFA1D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EBD609C-32F8-46BE-900E-53F297A48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0086-61B9-4166-83FF-E5BF3CCFAD8C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8E7CCF0-9765-4073-A3D4-BF34DE30E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D115BC8-ABE0-42CB-B892-7A70E6878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4302-CFDD-41B2-AEEA-497886A5EA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73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49319-F228-4062-A294-856D0F368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CF298E7-4157-4C6F-8362-E15D3D27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0086-61B9-4166-83FF-E5BF3CCFAD8C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FF1479F-28BC-43AE-8679-7CC4912F9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7B17163-E269-4FE9-8A7B-64287CA5E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4302-CFDD-41B2-AEEA-497886A5EA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06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497ACA1-6D30-4E8B-B4BF-BF66EF6D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0086-61B9-4166-83FF-E5BF3CCFAD8C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74B3F05-48C0-4051-940A-90759085E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6EC742-053E-428C-B942-7170C8EB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4302-CFDD-41B2-AEEA-497886A5EA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23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6F3DA-A739-425E-AACC-1C717A9A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9ABEDA-148E-4D6D-9DFE-1776FD7B1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7DCF46F-29E8-4DBB-9AC2-3D58722FF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B679B9-5094-4915-ADF3-1D5D896F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0086-61B9-4166-83FF-E5BF3CCFAD8C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94392F-4B0F-4787-B241-42283F1B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AAA428-4522-410C-976D-E3CE0E73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4302-CFDD-41B2-AEEA-497886A5EA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82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3EB695-0591-4C6E-871D-A55B7287B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5E0209C-FEFB-4364-BD8C-06899BDFF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3580F9-5275-42F3-97E4-0F0F1A190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954BB3-A8AB-4B1B-9DA9-EBF805CE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0086-61B9-4166-83FF-E5BF3CCFAD8C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39ED8B-30B0-4B0D-BD72-40AAA7CA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CA8EE2-ED64-4E90-BAFF-28CC7F76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4302-CFDD-41B2-AEEA-497886A5EA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66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0D296A-55F5-4150-99B4-CC560E01B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454CE1-A23D-4DDA-A5AC-A07908C30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4C0ECE-30E8-4381-AF79-19F40F054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F0086-61B9-4166-83FF-E5BF3CCFAD8C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AAC703-F4B2-4761-BDB1-06C45E6C9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165C32-7C08-445B-B903-18A785ED6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14302-CFDD-41B2-AEEA-497886A5EA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90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1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2274F7EB-CA09-480E-9DAA-CEE786509EDE}"/>
              </a:ext>
            </a:extLst>
          </p:cNvPr>
          <p:cNvSpPr txBox="1">
            <a:spLocks/>
          </p:cNvSpPr>
          <p:nvPr/>
        </p:nvSpPr>
        <p:spPr>
          <a:xfrm>
            <a:off x="3109168" y="13062"/>
            <a:ext cx="4637107" cy="427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ДМ.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Консультация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587F0D9-4842-4A1D-A7A6-4020B6EEE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0" y="440786"/>
            <a:ext cx="12157749" cy="633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8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86DCB1-800E-474F-8139-38C417254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991" y="1166812"/>
            <a:ext cx="102012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45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C2A182-1617-4A34-B3D5-74451A643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214312"/>
            <a:ext cx="10239375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1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одзаголовок 2">
                <a:extLst>
                  <a:ext uri="{FF2B5EF4-FFF2-40B4-BE49-F238E27FC236}">
                    <a16:creationId xmlns:a16="http://schemas.microsoft.com/office/drawing/2014/main" id="{A4D64711-3DD1-4C23-A6E6-44731AE0C1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4583" y="52249"/>
                <a:ext cx="11447417" cy="6400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ru-RU" sz="2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3а.  </a:t>
                </a:r>
                <a:r>
                  <a:rPr lang="ru-RU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Сколько целых неотрицательных решений имеет уравнение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ru-RU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+ y + z = 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 ?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ru-RU" sz="2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Решение.  </a:t>
                </a:r>
                <a:r>
                  <a:rPr lang="ru-RU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тройка чисел, например, (</a:t>
                </a:r>
                <a:r>
                  <a:rPr lang="en-US" sz="2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u-RU" sz="2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ru-RU" sz="2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ru-RU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ru-RU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(3,4,6) является решение этого уравнения, то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ru-RU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u-RU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= 3 + 4 + 6   =   1+1+1  +  0  +  1+1+1+1  +  0  +  1+1+1+1+1+1   →   13+2 = 15 символов.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ru-RU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Число нулей(разделителей)  = 3 – 1 = 2. Каждая вставка 2-х нулей в сумму 13 единиц даёт решение уравнения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ru-RU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⇒ Число решений – это число способов, которыми можно вставить два нуля в сумму 13 единиц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ru-RU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Или – это число способов, которыми можно выбрать 2 элемента из 15 различных, т.е.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ru-RU" sz="2100" dirty="0">
                    <a:cs typeface="Times New Roman" panose="02020603050405020304" pitchFamily="18" charset="0"/>
                  </a:rPr>
                  <a:t>                     </a:t>
                </a:r>
                <a:r>
                  <a:rPr lang="en-US" sz="2100" dirty="0">
                    <a:cs typeface="Times New Roman" panose="02020603050405020304" pitchFamily="18" charset="0"/>
                  </a:rPr>
                  <a:t>              </a:t>
                </a:r>
                <a:r>
                  <a:rPr lang="ru-RU" sz="2100" dirty="0">
                    <a:cs typeface="Times New Roman" panose="02020603050405020304" pitchFamily="18" charset="0"/>
                  </a:rPr>
                  <a:t>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С</m:t>
                        </m:r>
                      </m:e>
                      <m:sub>
                        <m:r>
                          <a:rPr lang="ru-RU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15</m:t>
                        </m:r>
                      </m:sub>
                      <m:sup>
                        <m:r>
                          <a:rPr lang="ru-RU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ru-RU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15</m:t>
                        </m:r>
                        <m:r>
                          <a:rPr lang="ru-RU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ru-RU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</m:num>
                      <m:den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=105</m:t>
                    </m:r>
                  </m:oMath>
                </a14:m>
                <a:r>
                  <a:rPr lang="ru-RU" sz="21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ru-RU" sz="21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б</m:t>
                      </m:r>
                      <m:r>
                        <m:rPr>
                          <m:nor/>
                        </m:rPr>
                        <a:rPr lang="ru-RU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.  </m:t>
                      </m:r>
                      <m:r>
                        <m:rPr>
                          <m:nor/>
                        </m:rPr>
                        <a:rPr lang="ru-RU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Сколько натуральных решений имеет уравнение</m:t>
                      </m:r>
                      <m:r>
                        <m:rPr>
                          <m:nor/>
                        </m:rP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ru-RU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1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21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m:rPr>
                          <m:nor/>
                        </m:rPr>
                        <a:rPr lang="en-US" sz="21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sz="21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m:rPr>
                          <m:nor/>
                        </m:rPr>
                        <a:rPr lang="en-US" sz="21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US" sz="21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13 ?</m:t>
                      </m:r>
                    </m:oMath>
                  </m:oMathPara>
                </a14:m>
                <a:endParaRPr lang="ru-RU" sz="2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ru-RU" sz="2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Решение.  </a:t>
                </a:r>
                <a:r>
                  <a:rPr lang="ru-RU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этом случае вставка 2-х нулей в сумму 13 единиц даёт решение уравнения, но не всегда натуральное – если 0 стоит слева, то </a:t>
                </a:r>
                <a:r>
                  <a:rPr lang="en-US" sz="2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</a:t>
                </a:r>
                <a:r>
                  <a:rPr lang="ru-RU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если справа, то </a:t>
                </a:r>
                <a:r>
                  <a:rPr lang="en-US" sz="2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</a:t>
                </a:r>
                <a:r>
                  <a:rPr lang="ru-RU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0, если 00, то </a:t>
                </a:r>
                <a:r>
                  <a:rPr lang="en-US" sz="2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</a:t>
                </a:r>
                <a:r>
                  <a:rPr lang="ru-RU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ru-RU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⇒ Число решений – это число способов, которыми можно вставить два нуля </a:t>
                </a:r>
                <a:r>
                  <a:rPr lang="ru-RU" sz="2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между</a:t>
                </a:r>
                <a:r>
                  <a:rPr lang="ru-RU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 единицами, а таких мест для нулей  13 – 1 = 12, т.е.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ru-RU" sz="2100" dirty="0">
                    <a:cs typeface="Times New Roman" panose="02020603050405020304" pitchFamily="18" charset="0"/>
                  </a:rPr>
                  <a:t>                         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С</m:t>
                        </m:r>
                      </m:e>
                      <m:sub>
                        <m:r>
                          <a:rPr lang="ru-RU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ru-RU" sz="2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ru-RU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ru-RU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ru-RU" sz="2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ru-RU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ru-RU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ru-RU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66.</m:t>
                    </m:r>
                  </m:oMath>
                </a14:m>
                <a:r>
                  <a:rPr lang="ru-RU" sz="21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21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ru-RU" sz="21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в</m:t>
                      </m:r>
                      <m:r>
                        <m:rPr>
                          <m:nor/>
                        </m:rPr>
                        <a:rPr lang="ru-RU" sz="21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.  </m:t>
                      </m:r>
                      <m:r>
                        <m:rPr>
                          <m:nor/>
                        </m:rPr>
                        <a:rPr lang="ru-RU" sz="2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Сколько натуральных решений имеет </m:t>
                      </m:r>
                      <m:r>
                        <m:rPr>
                          <m:nor/>
                        </m:rPr>
                        <a:rPr lang="ru-RU" sz="21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неравенство</m:t>
                      </m:r>
                      <m:r>
                        <m:rPr>
                          <m:nor/>
                        </m:rPr>
                        <a:rPr lang="en-US" sz="2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ru-RU" sz="2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1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21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m:rPr>
                          <m:nor/>
                        </m:rPr>
                        <a:rPr lang="en-US" sz="21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sz="21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m:rPr>
                          <m:nor/>
                        </m:rPr>
                        <a:rPr lang="en-US" sz="21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US" sz="21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1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nor/>
                        </m:rPr>
                        <a:rPr lang="en-US" sz="21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13 ?</m:t>
                      </m:r>
                    </m:oMath>
                  </m:oMathPara>
                </a14:m>
                <a:endParaRPr lang="ru-RU" sz="2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ru-RU" sz="2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Решение.  </a:t>
                </a:r>
                <a:r>
                  <a:rPr lang="ru-RU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Вводим переменную </a:t>
                </a:r>
                <a:r>
                  <a:rPr lang="en-US" sz="2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  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13 </a:t>
                </a:r>
                <a:r>
                  <a:rPr lang="ru-RU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en-US" sz="2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ru-RU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en-US" sz="2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</a:t>
                </a:r>
                <a:r>
                  <a:rPr lang="ru-RU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en-US" sz="2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</a:t>
                </a:r>
                <a:r>
                  <a:rPr lang="ru-RU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которая всегда 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 0</a:t>
                </a:r>
                <a:r>
                  <a:rPr lang="ru-RU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⇒ натуральна    ⇒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ru-RU" sz="2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1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21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m:rPr>
                        <m:nor/>
                      </m:rPr>
                      <a:rPr lang="en-US" sz="21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sz="21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m:rPr>
                        <m:nor/>
                      </m:rPr>
                      <a:rPr lang="en-US" sz="21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z</m:t>
                    </m:r>
                    <m:r>
                      <m:rPr>
                        <m:nor/>
                      </m:rPr>
                      <a:rPr lang="ru-RU" sz="2100" b="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m:rPr>
                        <m:nor/>
                      </m:rPr>
                      <a:rPr lang="en-US" sz="2100" b="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sz="21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13</a:t>
                </a:r>
                <a:r>
                  <a:rPr lang="ru-RU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и задача сводится к п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ru-RU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3б для 4-х неизвестных. </a:t>
                </a:r>
              </a:p>
            </p:txBody>
          </p:sp>
        </mc:Choice>
        <mc:Fallback>
          <p:sp>
            <p:nvSpPr>
              <p:cNvPr id="4" name="Подзаголовок 2">
                <a:extLst>
                  <a:ext uri="{FF2B5EF4-FFF2-40B4-BE49-F238E27FC236}">
                    <a16:creationId xmlns:a16="http://schemas.microsoft.com/office/drawing/2014/main" id="{A4D64711-3DD1-4C23-A6E6-44731AE0C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83" y="52249"/>
                <a:ext cx="11447417" cy="6400800"/>
              </a:xfrm>
              <a:prstGeom prst="rect">
                <a:avLst/>
              </a:prstGeom>
              <a:blipFill>
                <a:blip r:embed="rId2"/>
                <a:stretch>
                  <a:fillRect l="-639" t="-667" b="-8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30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445D9FD-AF70-4163-9BF7-4A1C1E7A8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906" y="790303"/>
            <a:ext cx="8441169" cy="506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9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одзаголовок 2">
                <a:extLst>
                  <a:ext uri="{FF2B5EF4-FFF2-40B4-BE49-F238E27FC236}">
                    <a16:creationId xmlns:a16="http://schemas.microsoft.com/office/drawing/2014/main" id="{5E09488D-A729-4B55-B0E0-96A57C9F52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4767" y="45716"/>
                <a:ext cx="10554788" cy="67077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ru-RU" sz="2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  </a:t>
                </a:r>
                <a:r>
                  <a:rPr lang="ru-RU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Сколько натуральных чисел от 1 до 1000 делится нацело хотя бы на одно</a:t>
                </a:r>
                <a:r>
                  <a:rPr lang="en-US" sz="2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 14, 6, 21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?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ru-RU" sz="2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Решение.  </a:t>
                </a:r>
                <a:r>
                  <a:rPr lang="ru-RU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Формула включений-исключений: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ru-RU" sz="2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ru-RU" sz="2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ru-RU" sz="2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ru-RU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Пусть  </a:t>
                </a:r>
                <a:r>
                  <a:rPr lang="ru-RU" sz="2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</a:t>
                </a:r>
                <a:r>
                  <a:rPr lang="ru-RU" sz="2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u-RU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14,  </a:t>
                </a:r>
                <a:r>
                  <a:rPr lang="ru-RU" sz="2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</a:t>
                </a:r>
                <a:r>
                  <a:rPr lang="ru-RU" sz="2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6,  </a:t>
                </a:r>
                <a:r>
                  <a:rPr lang="ru-RU" sz="2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</a:t>
                </a:r>
                <a:r>
                  <a:rPr lang="ru-RU" sz="2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ru-RU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21.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ru-RU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Определим множества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ru-RU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 1≤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≤1000,  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⋮</m:t>
                    </m:r>
                  </m:oMath>
                </a14:m>
                <a:r>
                  <a:rPr lang="ru-RU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},  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=1,2,3.</m:t>
                    </m:r>
                  </m:oMath>
                </a14:m>
                <a:endPara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1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1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1000/14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=71, </m:t>
                    </m:r>
                  </m:oMath>
                </a14:m>
                <a:r>
                  <a:rPr lang="ru-RU" sz="2100" b="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1000/</m:t>
                        </m:r>
                        <m:r>
                          <a:rPr lang="en-US" sz="21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166,</m:t>
                    </m:r>
                  </m:oMath>
                </a14:m>
                <a:r>
                  <a:rPr lang="ru-RU" sz="2100" b="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1000/</m:t>
                        </m:r>
                        <m:r>
                          <m:rPr>
                            <m:nor/>
                          </m:rPr>
                          <a:rPr lang="en-US" sz="21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47.</m:t>
                    </m:r>
                  </m:oMath>
                </a14:m>
                <a:r>
                  <a:rPr lang="en-US" sz="2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sz="21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⋂</m:t>
                        </m:r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1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1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1000/</m:t>
                        </m:r>
                        <m:r>
                          <m:rPr>
                            <m:nor/>
                          </m:rPr>
                          <a:rPr lang="ru-RU" sz="21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нок(</m:t>
                        </m:r>
                        <m:r>
                          <m:rPr>
                            <m:nor/>
                          </m:rPr>
                          <a:rPr lang="en-US" sz="2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  <m:r>
                          <m:rPr>
                            <m:nor/>
                          </m:rPr>
                          <a:rPr lang="ru-RU" sz="21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,6)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1000/</m:t>
                        </m:r>
                        <m:r>
                          <m:rPr>
                            <m:nor/>
                          </m:rPr>
                          <a:rPr lang="en-US" sz="21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2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  <m:r>
                          <m:rPr>
                            <m:nor/>
                          </m:rPr>
                          <a:rPr lang="ru-RU" sz="2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,6</m:t>
                        </m:r>
                        <m:r>
                          <m:rPr>
                            <m:nor/>
                          </m:rPr>
                          <a:rPr lang="en-US" sz="21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</m:d>
                    <m:r>
                      <a:rPr lang="en-US" sz="21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1000/4</m:t>
                        </m:r>
                        <m:r>
                          <m:rPr>
                            <m:nor/>
                          </m:rPr>
                          <a:rPr lang="en-US" sz="21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sz="21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23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100" b="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⋂</m:t>
                        </m:r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1000/</m:t>
                        </m:r>
                        <m:r>
                          <a:rPr lang="en-US" sz="21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[14,21]</m:t>
                        </m:r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1000/4</m:t>
                        </m:r>
                        <m:r>
                          <m:rPr>
                            <m:nor/>
                          </m:rPr>
                          <a:rPr lang="en-US" sz="2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sz="21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23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⋂</m:t>
                        </m:r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1000/</m:t>
                        </m:r>
                        <m:r>
                          <a:rPr lang="en-US" sz="21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1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en-US" sz="21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,21]</m:t>
                        </m:r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1000/42</m:t>
                        </m:r>
                      </m:e>
                    </m:d>
                    <m:r>
                      <a:rPr lang="en-US" sz="21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23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1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⋂</m:t>
                            </m:r>
                            <m:r>
                              <a:rPr lang="en-US" sz="21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⋂</m:t>
                        </m:r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1000/</m:t>
                        </m:r>
                        <m:r>
                          <a:rPr lang="en-US" sz="21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1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14,</m:t>
                        </m:r>
                        <m:r>
                          <a:rPr lang="en-US" sz="21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en-US" sz="21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,21]</m:t>
                        </m:r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1000/42</m:t>
                        </m:r>
                      </m:e>
                    </m:d>
                    <m:r>
                      <a:rPr lang="en-US" sz="21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23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ru-RU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Искомое число равно</a:t>
                </a:r>
                <a:endPara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1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⋃</m:t>
                              </m:r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⋃</m:t>
                          </m:r>
                          <m:sSub>
                            <m:sSub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RU" sz="21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ru-RU" sz="21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ru-RU" sz="2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ru-RU" sz="21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⋂</m:t>
                          </m:r>
                          <m:sSub>
                            <m:sSub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ru-RU" sz="21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⋂</m:t>
                          </m:r>
                          <m:sSub>
                            <m:sSub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ru-RU" sz="21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⋂</m:t>
                          </m:r>
                          <m:sSub>
                            <m:sSub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ru-RU" sz="21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⋂</m:t>
                              </m:r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⋂</m:t>
                          </m:r>
                          <m:sSub>
                            <m:sSub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ru-RU" sz="21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ru-RU" sz="21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21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71+166+47−23−23−23+23=238.</m:t>
                      </m:r>
                    </m:oMath>
                  </m:oMathPara>
                </a14:m>
                <a:endPara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ru-RU" sz="2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Ответ: </a:t>
                </a:r>
                <a:r>
                  <a:rPr lang="ru-RU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238.</a:t>
                </a:r>
                <a:endParaRPr lang="en-US" sz="2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ru-RU" sz="2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Подзаголовок 2">
                <a:extLst>
                  <a:ext uri="{FF2B5EF4-FFF2-40B4-BE49-F238E27FC236}">
                    <a16:creationId xmlns:a16="http://schemas.microsoft.com/office/drawing/2014/main" id="{5E09488D-A729-4B55-B0E0-96A57C9F5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67" y="45716"/>
                <a:ext cx="10554788" cy="6707779"/>
              </a:xfrm>
              <a:prstGeom prst="rect">
                <a:avLst/>
              </a:prstGeom>
              <a:blipFill>
                <a:blip r:embed="rId2"/>
                <a:stretch>
                  <a:fillRect l="-693" t="-545" b="-15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A592F5-6AAE-4C82-A82A-046E5F161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963" y="990186"/>
            <a:ext cx="7815179" cy="78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85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одзаголовок 2">
                <a:extLst>
                  <a:ext uri="{FF2B5EF4-FFF2-40B4-BE49-F238E27FC236}">
                    <a16:creationId xmlns:a16="http://schemas.microsoft.com/office/drawing/2014/main" id="{CD4C4485-291A-423C-B8FD-F10CF898EE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18656" y="760810"/>
                <a:ext cx="11073343" cy="55014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ru-RU" sz="2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  </a:t>
                </a:r>
                <a:r>
                  <a:rPr lang="ru-RU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Построить минимальную ДНФ функции  </a:t>
                </a:r>
                <a:r>
                  <a:rPr lang="en-US" sz="2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(0101 1110).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ru-RU" sz="2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Решение. </a:t>
                </a:r>
                <a:r>
                  <a:rPr lang="ru-RU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Строим ТИ для 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US" sz="21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1-</a:t>
                </a:r>
                <a:r>
                  <a:rPr lang="ru-RU" sz="2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й способ.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ru-RU" sz="2100" dirty="0"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СДНФ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acc>
                      <m:accPr>
                        <m:chr m:val="̅"/>
                        <m:ctrlPr>
                          <a:rPr lang="en-US" sz="2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1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∨</m:t>
                    </m:r>
                    <m:acc>
                      <m:accPr>
                        <m:chr m:val="̅"/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𝑦𝑧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 ∨(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acc>
                      <m:accPr>
                        <m:chr m:val="̅"/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1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  <m:r>
                      <a:rPr 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acc>
                      <m:accPr>
                        <m:chr m:val="̅"/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 ∨ 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𝑥𝑦</m:t>
                    </m:r>
                    <m:acc>
                      <m:accPr>
                        <m:chr m:val="̅"/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  <m:r>
                      <a:rPr 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endParaRPr lang="en-US" sz="21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  <a:r>
                  <a:rPr lang="ru-RU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sz="2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sz="2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acc>
                      <m:accPr>
                        <m:chr m:val="̅"/>
                        <m:ctrlP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  <m:r>
                      <a:rPr lang="en-US" sz="2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 </m:t>
                    </m:r>
                    <m:r>
                      <a:rPr lang="en-US" sz="2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 ∨(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𝑥𝑦</m:t>
                    </m:r>
                    <m:acc>
                      <m:accPr>
                        <m:chr m:val="̅"/>
                        <m:ctrlP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  <m:r>
                      <a:rPr lang="en-US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acc>
                      <m:accPr>
                        <m:chr m:val="̅"/>
                        <m:ctrlP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  <m:r>
                      <a:rPr 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endParaRPr lang="en-US" sz="21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100" b="0" dirty="0">
                    <a:cs typeface="Times New Roman" panose="02020603050405020304" pitchFamily="18" charset="0"/>
                  </a:rPr>
                  <a:t>        </a:t>
                </a:r>
                <a:r>
                  <a:rPr lang="ru-RU" sz="2100" b="0" dirty="0">
                    <a:cs typeface="Times New Roman" panose="02020603050405020304" pitchFamily="18" charset="0"/>
                  </a:rPr>
                  <a:t>     </a:t>
                </a:r>
                <a:r>
                  <a:rPr lang="en-US" sz="2100" b="0" dirty="0"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sz="2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acc>
                      <m:accPr>
                        <m:chr m:val="̅"/>
                        <m:ctrlP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∨ 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acc>
                      <m:accPr>
                        <m:chr m:val="̅"/>
                        <m:ctrlP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endParaRPr lang="en-US" sz="2100" dirty="0"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  <a:r>
                  <a:rPr lang="ru-RU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sz="2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acc>
                      <m:accPr>
                        <m:chr m:val="̅"/>
                        <m:ctrlP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sz="2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∨ 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acc>
                      <m:accPr>
                        <m:chr m:val="̅"/>
                        <m:ctrlP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МДНФ</m:t>
                    </m:r>
                  </m:oMath>
                </a14:m>
                <a:endPara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ru-RU" sz="2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2-й способ.</a:t>
                </a:r>
                <a:endParaRPr lang="en-US" sz="2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ru-RU" sz="2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ru-RU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Строим матрицу Грея. Отмечаем на ней конъюнкции минимальных рангов: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u-RU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</a:t>
                </a:r>
                <a:r>
                  <a:rPr lang="en-US" sz="2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ru-RU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ru-RU" sz="2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sz="2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</a:t>
                </a:r>
                <a:r>
                  <a:rPr lang="en-US" sz="2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ru-RU" sz="2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</a:t>
                </a:r>
                <a:r>
                  <a:rPr lang="ru-RU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 строим из них минимальные покрытия носителя </a:t>
                </a:r>
                <a:r>
                  <a:rPr lang="en-US" sz="2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 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ru-RU" sz="2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2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</a:t>
                </a:r>
                <a:r>
                  <a:rPr lang="en-US" sz="2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  <a:endPara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ru-RU" sz="21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</a:t>
                </a:r>
                <a:r>
                  <a:rPr lang="en-US" sz="21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ru-RU" sz="2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МДНФ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ru-RU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sSub>
                      <m:sSubPr>
                        <m:ctrlPr>
                          <a:rPr lang="ru-RU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u-RU" sz="2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sSub>
                      <m:sSubPr>
                        <m:ctrlPr>
                          <a:rPr lang="ru-RU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sz="2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∨ 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acc>
                      <m:accPr>
                        <m:chr m:val="̅"/>
                        <m:ctrlP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en-US" sz="2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1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МДНФ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1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:r>
                  <a:rPr lang="ru-RU" sz="2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2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sSub>
                      <m:sSubPr>
                        <m:ctrlPr>
                          <a:rPr lang="ru-RU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ru-RU" sz="2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sSub>
                      <m:sSubPr>
                        <m:ctrlPr>
                          <a:rPr lang="ru-RU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1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sz="2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acc>
                      <m:accPr>
                        <m:chr m:val="̅"/>
                        <m:ctrlP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sz="2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∨ 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acc>
                      <m:accPr>
                        <m:chr m:val="̅"/>
                        <m:ctrlP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en-US" sz="21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1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K</a:t>
                </a:r>
                <a:r>
                  <a:rPr lang="en-US" sz="2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sz="2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ru-RU" sz="2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Ответ: </a:t>
                </a:r>
                <a:r>
                  <a:rPr lang="en-US" sz="2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sz="2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endParaRPr lang="en-US" sz="21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ru-RU" sz="2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Подзаголовок 2">
                <a:extLst>
                  <a:ext uri="{FF2B5EF4-FFF2-40B4-BE49-F238E27FC236}">
                    <a16:creationId xmlns:a16="http://schemas.microsoft.com/office/drawing/2014/main" id="{CD4C4485-291A-423C-B8FD-F10CF898E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656" y="760810"/>
                <a:ext cx="11073343" cy="5501446"/>
              </a:xfrm>
              <a:prstGeom prst="rect">
                <a:avLst/>
              </a:prstGeom>
              <a:blipFill>
                <a:blip r:embed="rId3"/>
                <a:stretch>
                  <a:fillRect l="-661" t="-665" b="-280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77598FEF-1327-40C6-B20D-5106C31265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652535"/>
              </p:ext>
            </p:extLst>
          </p:nvPr>
        </p:nvGraphicFramePr>
        <p:xfrm>
          <a:off x="8993134" y="772364"/>
          <a:ext cx="1085851" cy="267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Equation" r:id="rId4" imgW="825480" imgH="2031840" progId="Equation.DSMT4">
                  <p:embed/>
                </p:oleObj>
              </mc:Choice>
              <mc:Fallback>
                <p:oleObj name="Equation" r:id="rId4" imgW="825480" imgH="2031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93134" y="772364"/>
                        <a:ext cx="1085851" cy="2672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7CF5561E-1DAD-4C2F-AF9D-7F42258443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947394"/>
              </p:ext>
            </p:extLst>
          </p:nvPr>
        </p:nvGraphicFramePr>
        <p:xfrm>
          <a:off x="1623298" y="4364911"/>
          <a:ext cx="25400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Equation" r:id="rId6" imgW="901440" imgH="507960" progId="Equation.DSMT4">
                  <p:embed/>
                </p:oleObj>
              </mc:Choice>
              <mc:Fallback>
                <p:oleObj name="Equation" r:id="rId6" imgW="9014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23298" y="4364911"/>
                        <a:ext cx="2540000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B68FCA0B-F27A-4D58-A30C-B81582C98147}"/>
              </a:ext>
            </a:extLst>
          </p:cNvPr>
          <p:cNvCxnSpPr/>
          <p:nvPr/>
        </p:nvCxnSpPr>
        <p:spPr>
          <a:xfrm>
            <a:off x="1482438" y="4922339"/>
            <a:ext cx="0" cy="53101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33F62E9A-FF61-4AA7-B823-5279BA65718D}"/>
              </a:ext>
            </a:extLst>
          </p:cNvPr>
          <p:cNvCxnSpPr>
            <a:cxnSpLocks/>
          </p:cNvCxnSpPr>
          <p:nvPr/>
        </p:nvCxnSpPr>
        <p:spPr>
          <a:xfrm>
            <a:off x="2313716" y="4218718"/>
            <a:ext cx="11499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30DE4B43-B414-41AC-A723-5485703715F0}"/>
              </a:ext>
            </a:extLst>
          </p:cNvPr>
          <p:cNvCxnSpPr>
            <a:cxnSpLocks/>
          </p:cNvCxnSpPr>
          <p:nvPr/>
        </p:nvCxnSpPr>
        <p:spPr>
          <a:xfrm>
            <a:off x="2893298" y="4003969"/>
            <a:ext cx="11499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BC82A6F9-F531-4D9A-B145-6B6E792A9D52}"/>
              </a:ext>
            </a:extLst>
          </p:cNvPr>
          <p:cNvSpPr/>
          <p:nvPr/>
        </p:nvSpPr>
        <p:spPr>
          <a:xfrm>
            <a:off x="2396843" y="4524587"/>
            <a:ext cx="1066800" cy="3026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327ADC0A-4DA2-423D-B3DE-A4166A388E90}"/>
              </a:ext>
            </a:extLst>
          </p:cNvPr>
          <p:cNvSpPr/>
          <p:nvPr/>
        </p:nvSpPr>
        <p:spPr>
          <a:xfrm rot="5400000">
            <a:off x="2014764" y="4815546"/>
            <a:ext cx="1066800" cy="3026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580614BB-76B2-4924-B08F-E89690E75235}"/>
              </a:ext>
            </a:extLst>
          </p:cNvPr>
          <p:cNvSpPr/>
          <p:nvPr/>
        </p:nvSpPr>
        <p:spPr>
          <a:xfrm>
            <a:off x="1835759" y="4940525"/>
            <a:ext cx="302644" cy="4242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3994031-33F5-4007-95D2-CB822276F85C}"/>
              </a:ext>
            </a:extLst>
          </p:cNvPr>
          <p:cNvSpPr/>
          <p:nvPr/>
        </p:nvSpPr>
        <p:spPr>
          <a:xfrm>
            <a:off x="3632990" y="4961294"/>
            <a:ext cx="302644" cy="4242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6" name="Объект 25">
            <a:extLst>
              <a:ext uri="{FF2B5EF4-FFF2-40B4-BE49-F238E27FC236}">
                <a16:creationId xmlns:a16="http://schemas.microsoft.com/office/drawing/2014/main" id="{051FE5D2-5B94-4159-A470-4C682458D7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314571"/>
              </p:ext>
            </p:extLst>
          </p:nvPr>
        </p:nvGraphicFramePr>
        <p:xfrm>
          <a:off x="4234873" y="2773218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34873" y="2773218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Дуга 26">
            <a:extLst>
              <a:ext uri="{FF2B5EF4-FFF2-40B4-BE49-F238E27FC236}">
                <a16:creationId xmlns:a16="http://schemas.microsoft.com/office/drawing/2014/main" id="{F41DE736-A46E-4F2F-A799-4D96682312BE}"/>
              </a:ext>
            </a:extLst>
          </p:cNvPr>
          <p:cNvSpPr/>
          <p:nvPr/>
        </p:nvSpPr>
        <p:spPr>
          <a:xfrm rot="9985062">
            <a:off x="1970966" y="4669328"/>
            <a:ext cx="2114336" cy="1066801"/>
          </a:xfrm>
          <a:prstGeom prst="arc">
            <a:avLst>
              <a:gd name="adj1" fmla="val 1275437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E3A414FE-7102-4EF8-A61A-A0A2B92F5D0E}"/>
              </a:ext>
            </a:extLst>
          </p:cNvPr>
          <p:cNvSpPr/>
          <p:nvPr/>
        </p:nvSpPr>
        <p:spPr>
          <a:xfrm>
            <a:off x="1705649" y="5003549"/>
            <a:ext cx="1066800" cy="3026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F28179E1-B025-4F68-A311-74C93A90F277}"/>
              </a:ext>
            </a:extLst>
          </p:cNvPr>
          <p:cNvCxnSpPr/>
          <p:nvPr/>
        </p:nvCxnSpPr>
        <p:spPr>
          <a:xfrm>
            <a:off x="2138403" y="4003969"/>
            <a:ext cx="722758" cy="520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5B3144C7-88DA-4EE6-B979-F9AD7D537F53}"/>
              </a:ext>
            </a:extLst>
          </p:cNvPr>
          <p:cNvCxnSpPr>
            <a:cxnSpLocks/>
          </p:cNvCxnSpPr>
          <p:nvPr/>
        </p:nvCxnSpPr>
        <p:spPr>
          <a:xfrm>
            <a:off x="1705648" y="4171903"/>
            <a:ext cx="722759" cy="36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E1A10DAC-ED76-4BB2-8864-24DE1A646B17}"/>
              </a:ext>
            </a:extLst>
          </p:cNvPr>
          <p:cNvCxnSpPr>
            <a:cxnSpLocks/>
          </p:cNvCxnSpPr>
          <p:nvPr/>
        </p:nvCxnSpPr>
        <p:spPr>
          <a:xfrm flipV="1">
            <a:off x="1523485" y="5233935"/>
            <a:ext cx="223211" cy="56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0A395D66-6CDE-422B-AD03-67D62D027289}"/>
              </a:ext>
            </a:extLst>
          </p:cNvPr>
          <p:cNvCxnSpPr>
            <a:cxnSpLocks/>
          </p:cNvCxnSpPr>
          <p:nvPr/>
        </p:nvCxnSpPr>
        <p:spPr>
          <a:xfrm flipV="1">
            <a:off x="1987081" y="5770414"/>
            <a:ext cx="512701" cy="30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95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одзаголовок 2">
                <a:extLst>
                  <a:ext uri="{FF2B5EF4-FFF2-40B4-BE49-F238E27FC236}">
                    <a16:creationId xmlns:a16="http://schemas.microsoft.com/office/drawing/2014/main" id="{ED6D9CED-6BC6-4A40-9C43-73F03BD450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4768" y="392079"/>
                <a:ext cx="10554788" cy="6244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ru-RU" sz="2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8.  </a:t>
                </a:r>
                <a:r>
                  <a:rPr lang="ru-RU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Сколько способов разбить 7 человек на 4 группы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ru-RU" sz="2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Решение. </a:t>
                </a:r>
                <a:r>
                  <a:rPr lang="ru-RU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Обозначим число разбиений </a:t>
                </a:r>
                <a:r>
                  <a:rPr lang="en-US" sz="2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ru-RU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человек на </a:t>
                </a:r>
                <a:r>
                  <a:rPr lang="en-US" sz="2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ru-RU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групп через 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ru-RU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тогда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ru-RU" sz="2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lang="ru-RU" sz="21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ru-RU" sz="2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ru-RU" sz="21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1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ru-RU" sz="2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ru-RU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Заметим, что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ru-RU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1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,1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</m:t>
                    </m:r>
                  </m:oMath>
                </a14:m>
                <a:endParaRPr lang="ru-RU" sz="2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ru-RU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Искомое число способов равно</a:t>
                </a:r>
                <a14:m>
                  <m:oMath xmlns:m="http://schemas.openxmlformats.org/officeDocument/2006/math">
                    <m:r>
                      <a:rPr lang="ru-RU" sz="21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2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  <m: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</m:d>
                    <m:r>
                      <a:rPr lang="ru-RU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ru-RU" sz="2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  <m:r>
                        <a:rPr lang="ru-RU" sz="2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ru-RU" sz="2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sz="2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1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90+4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65=350</m:t>
                      </m:r>
                    </m:oMath>
                  </m:oMathPara>
                </a14:m>
                <a:endParaRPr lang="en-US" sz="2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ru-RU" sz="2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sz="2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1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25+4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10=65</m:t>
                      </m:r>
                    </m:oMath>
                  </m:oMathPara>
                </a14:m>
                <a:endParaRPr lang="en-US" sz="2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ru-RU" sz="2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2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1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15+3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25=90</m:t>
                      </m:r>
                    </m:oMath>
                  </m:oMathPara>
                </a14:m>
                <a:endParaRPr lang="en-US" sz="2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,3</m:t>
                          </m:r>
                        </m:e>
                      </m:d>
                      <m:r>
                        <a:rPr lang="ru-RU" sz="2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borderBox>
                        <m:borderBoxPr>
                          <m:ctrlPr>
                            <a:rPr lang="en-US" sz="21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orderBox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,4</m:t>
                              </m:r>
                            </m:e>
                          </m:d>
                        </m:e>
                      </m:borderBox>
                      <m:r>
                        <a:rPr lang="en-US" sz="2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1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6+4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sz="2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1=10</m:t>
                      </m:r>
                    </m:oMath>
                  </m:oMathPara>
                </a14:m>
                <a:endParaRPr lang="en-US" sz="21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ru-RU" sz="2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2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=7+3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sz="2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6=25</m:t>
                      </m:r>
                    </m:oMath>
                  </m:oMathPara>
                </a14:m>
                <a:endParaRPr lang="ru-RU" sz="2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borderBox>
                        <m:borderBoxPr>
                          <m:ctrlPr>
                            <a:rPr lang="en-US" sz="21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orderBox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borderBox>
                      <m:r>
                        <a:rPr lang="ru-RU" sz="2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2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1+2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sz="21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𝟕</m:t>
                      </m:r>
                      <m:r>
                        <a:rPr lang="en-US" sz="21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15</m:t>
                      </m:r>
                    </m:oMath>
                  </m:oMathPara>
                </a14:m>
                <a:endParaRPr lang="ru-RU" sz="2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,3</m:t>
                          </m:r>
                        </m:e>
                      </m:d>
                      <m:r>
                        <a:rPr lang="en-US" sz="2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,2</m:t>
                          </m:r>
                        </m:e>
                      </m:d>
                      <m:r>
                        <a:rPr lang="ru-RU" sz="2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borderBox>
                        <m:borderBoxPr>
                          <m:ctrlPr>
                            <a:rPr lang="en-US" sz="21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orderBox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,3</m:t>
                              </m:r>
                            </m:e>
                          </m:d>
                        </m:e>
                      </m:borderBox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3+3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=6</m:t>
                      </m:r>
                    </m:oMath>
                  </m:oMathPara>
                </a14:m>
                <a:endParaRPr lang="ru-RU" sz="2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borderBox>
                        <m:borderBox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orderBox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,1</m:t>
                              </m:r>
                            </m:e>
                          </m:d>
                        </m:e>
                      </m:borderBox>
                      <m:r>
                        <a:rPr lang="ru-RU" sz="2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2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1+2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∙3=7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</m:t>
                      </m:r>
                    </m:oMath>
                  </m:oMathPara>
                </a14:m>
                <a:endParaRPr lang="ru-RU" sz="2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borderBox>
                        <m:borderBox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orderBox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,1</m:t>
                              </m:r>
                            </m:e>
                          </m:d>
                        </m:e>
                      </m:borderBox>
                      <m:r>
                        <a:rPr lang="ru-RU" sz="2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borderBox>
                        <m:borderBox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orderBox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borderBox>
                      <m:r>
                        <a:rPr lang="en-US" sz="2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endParaRPr lang="ru-RU" sz="2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ru-RU" sz="2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ru-RU" sz="2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Ответ: </a:t>
                </a:r>
                <a14:m>
                  <m:oMath xmlns:m="http://schemas.openxmlformats.org/officeDocument/2006/math">
                    <m:r>
                      <a:rPr lang="en-US" sz="21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</m:t>
                    </m:r>
                    <m:r>
                      <a:rPr lang="en-US" sz="2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  <m: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</m:d>
                    <m:r>
                      <a:rPr lang="ru-RU" sz="2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350</m:t>
                    </m:r>
                  </m:oMath>
                </a14:m>
                <a:r>
                  <a:rPr lang="ru-RU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ru-RU" sz="2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Подзаголовок 2">
                <a:extLst>
                  <a:ext uri="{FF2B5EF4-FFF2-40B4-BE49-F238E27FC236}">
                    <a16:creationId xmlns:a16="http://schemas.microsoft.com/office/drawing/2014/main" id="{ED6D9CED-6BC6-4A40-9C43-73F03BD45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68" y="392079"/>
                <a:ext cx="10554788" cy="6244248"/>
              </a:xfrm>
              <a:prstGeom prst="rect">
                <a:avLst/>
              </a:prstGeom>
              <a:blipFill>
                <a:blip r:embed="rId2"/>
                <a:stretch>
                  <a:fillRect l="-693" t="-5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9703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4368</TotalTime>
  <Words>797</Words>
  <Application>Microsoft Office PowerPoint</Application>
  <PresentationFormat>Широкоэкранный</PresentationFormat>
  <Paragraphs>72</Paragraphs>
  <Slides>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Тема Office</vt:lpstr>
      <vt:lpstr>MathType 7.0 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Valery Solopov</dc:creator>
  <cp:lastModifiedBy>Valery Solopov</cp:lastModifiedBy>
  <cp:revision>146</cp:revision>
  <dcterms:created xsi:type="dcterms:W3CDTF">2023-06-20T12:25:21Z</dcterms:created>
  <dcterms:modified xsi:type="dcterms:W3CDTF">2023-06-23T13:14:06Z</dcterms:modified>
</cp:coreProperties>
</file>