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AF4"/>
    <a:srgbClr val="FFFFB9"/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90" autoAdjust="0"/>
  </p:normalViewPr>
  <p:slideViewPr>
    <p:cSldViewPr snapToGrid="0">
      <p:cViewPr varScale="1">
        <p:scale>
          <a:sx n="77" d="100"/>
          <a:sy n="77" d="100"/>
        </p:scale>
        <p:origin x="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29E537-3F37-C4FC-798F-257485707D60}"/>
              </a:ext>
            </a:extLst>
          </p:cNvPr>
          <p:cNvSpPr txBox="1"/>
          <p:nvPr userDrawn="1"/>
        </p:nvSpPr>
        <p:spPr>
          <a:xfrm>
            <a:off x="11560768" y="664107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Page </a:t>
            </a:r>
            <a:fld id="{9FDF61FB-A394-41CA-9950-0AD478F7EA37}" type="slidenum">
              <a:rPr lang="en-US" sz="800" smtClean="0"/>
              <a:pPr algn="r"/>
              <a:t>‹#›</a:t>
            </a:fld>
            <a:r>
              <a:rPr lang="en-US" sz="800" dirty="0"/>
              <a:t>/4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E85D6-A0AE-40B9-EDA8-F7E6D0687CF5}"/>
              </a:ext>
            </a:extLst>
          </p:cNvPr>
          <p:cNvSpPr/>
          <p:nvPr userDrawn="1"/>
        </p:nvSpPr>
        <p:spPr>
          <a:xfrm>
            <a:off x="68117" y="79283"/>
            <a:ext cx="1133544" cy="37457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work is herby put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the public domain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9A020-D5AF-1C9C-506C-E9DDD3973B6A}"/>
              </a:ext>
            </a:extLst>
          </p:cNvPr>
          <p:cNvSpPr txBox="1"/>
          <p:nvPr userDrawn="1"/>
        </p:nvSpPr>
        <p:spPr>
          <a:xfrm>
            <a:off x="-6220" y="6644789"/>
            <a:ext cx="16706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24292E"/>
                </a:solidFill>
                <a:effectLst/>
                <a:latin typeface="-apple-system"/>
              </a:rPr>
              <a:t>FIDO </a:t>
            </a:r>
            <a:r>
              <a:rPr lang="en-US" sz="800" dirty="0">
                <a:solidFill>
                  <a:srgbClr val="24292E"/>
                </a:solidFill>
                <a:latin typeface="-apple-system"/>
              </a:rPr>
              <a:t>Web Pay – Wallet Whitepaper</a:t>
            </a:r>
            <a:endParaRPr lang="en-US" sz="800" noProof="1"/>
          </a:p>
        </p:txBody>
      </p:sp>
    </p:spTree>
    <p:extLst>
      <p:ext uri="{BB962C8B-B14F-4D97-AF65-F5344CB8AC3E}">
        <p14:creationId xmlns:p14="http://schemas.microsoft.com/office/powerpoint/2010/main" val="4110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4F0-9C2E-A818-08B5-23D76BEC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1E78-B256-5A16-B842-6F0844D4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679-025F-DECD-B76A-4A5631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C1AA-7CDD-B557-5DEB-BE2FDB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604D-9DAF-1CA8-4EFC-100DF04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B90B-072C-D628-9E3B-8477816D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926E-EF1D-DA32-6DD3-761E1043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68EB-926E-3C7C-3146-6960221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F19F-7DAB-9C6B-9519-CB96850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5307-18FB-E98C-DCAB-0D9C78C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ABC4-FEC2-58C3-E5E4-B82BE6C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26D8-6451-3786-BDBC-3EB26B70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772B-2D82-32DF-E1CA-B806F9C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4E70-871C-E023-AAAC-CB3CC0C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2AF3-197B-050F-B5AE-80FC8D5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AD4C-F8D4-9B3C-75F5-D31EF0D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9836-994D-CAC2-13B0-438FF120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9FF0-CB76-C5BD-24BE-8253DE3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8E4A-53F0-59E4-E828-C4EEF2C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B838-A92C-2319-3196-E4DFC40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465-495A-B774-ED94-C0709E7B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B8E-AED9-0C59-A339-74CC327A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2A01-84FA-1E00-B0BF-49B01F38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7E9-20A2-874E-5254-998F6EE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82A0-508B-B343-14CC-682661B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CC1F-B28F-D42B-B13F-12857296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85E-BB49-CB9E-9A0A-63D51BD5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315E-26AD-6AB4-2A59-E4FAC9A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D47B-4796-ACAB-B132-CCCF269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5134B-5547-565B-8AC0-90126ED70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8DBE7-8823-4048-98CC-337F11C2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85EA2-F8B8-BC15-1282-6BD7690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364-CF8A-EE59-5B9B-F0D94AC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A8D4-9EE8-A377-CDFE-A5C3609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5CC-4A28-4B4B-7A6D-F557F38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417A3-815A-329F-2E5E-BDEFE999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BAB0-B7E2-4ECB-BA79-02199EC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BA092-F7CF-5407-1A1A-B2F2A26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4301-3CE0-F147-0703-48FB50A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7FB94-A75D-51AA-0A41-4355E1A1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E154-AC47-8769-D920-55E3DFD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D58-3BA3-B5F2-1488-8877FFC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76FA-AAAA-5F2F-EC97-363A47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0927-FD35-C4A4-BBAB-DAC00A80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9B89-96A9-35CD-3442-3D3A0E5A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B4E-D8A2-B109-2903-4168BC8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8CE1-A69B-15AC-7E06-0A8DF7E1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04BB-B46E-FD3A-A2C1-C2D63EB4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4962-B1CD-A31C-2FB7-399FDE2D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53C3-14E3-D97E-F910-4820FD2A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6775-61EB-C3D7-576D-3E436999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9F35-B963-7D6A-C618-198CCCE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1768-A60A-1884-D2D3-EF0BF093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C349-C0DF-F2FF-D3E7-172B5BB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E614-BF93-3DAF-DB02-CDC3205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48AE-5B53-77DA-F164-269DBE06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55B-ABBD-4C0D-84D8-CCE0D097BF9D}" type="datetimeFigureOut">
              <a:rPr lang="en-US" smtClean="0"/>
              <a:t>2022-11-16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2D80-00D9-9FFE-BB75-D815773F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6E07-EAAB-888F-5324-5392684C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ido-web-pay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434376" y="1270103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FIDO®/CTAP2 with a Payment Wallet</a:t>
            </a:r>
            <a:endParaRPr lang="en-US" i="1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2774106" y="1935432"/>
            <a:ext cx="696132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presentation outlines how the FIDO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/CTAP2 API and the W3C </a:t>
            </a:r>
            <a:r>
              <a:rPr lang="en-US" sz="1600" dirty="0" err="1"/>
              <a:t>WebAuthn</a:t>
            </a:r>
            <a:r>
              <a:rPr lang="en-US" sz="1600" dirty="0"/>
              <a:t> </a:t>
            </a:r>
          </a:p>
          <a:p>
            <a:r>
              <a:rPr lang="en-US" sz="1600" dirty="0"/>
              <a:t>standard could be augmented with meta data holding virtual payment cards.</a:t>
            </a:r>
          </a:p>
          <a:p>
            <a:endParaRPr lang="en-US" sz="1600" dirty="0"/>
          </a:p>
          <a:p>
            <a:r>
              <a:rPr lang="en-US" sz="1600" dirty="0"/>
              <a:t>The authorization system builds on an enhanced EMV</a:t>
            </a:r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®</a:t>
            </a:r>
            <a:r>
              <a:rPr lang="en-US" sz="1600" dirty="0"/>
              <a:t> concept, where a card</a:t>
            </a:r>
            <a:br>
              <a:rPr lang="en-US" sz="1600" dirty="0"/>
            </a:br>
            <a:r>
              <a:rPr lang="en-US" sz="1600" dirty="0"/>
              <a:t>can represent any account based payment scheme, including the international</a:t>
            </a:r>
            <a:br>
              <a:rPr lang="en-US" sz="1600" dirty="0"/>
            </a:br>
            <a:r>
              <a:rPr lang="en-US" sz="1600" dirty="0"/>
              <a:t>card networks and SEPA, as well as national networks.</a:t>
            </a:r>
          </a:p>
          <a:p>
            <a:endParaRPr lang="en-US" sz="1600" dirty="0"/>
          </a:p>
          <a:p>
            <a:r>
              <a:rPr lang="en-US" sz="1600" dirty="0"/>
              <a:t>Although not shown here, a card is after registration, also intended to be usable</a:t>
            </a:r>
          </a:p>
          <a:p>
            <a:r>
              <a:rPr lang="en-US" sz="1600" dirty="0"/>
              <a:t>for payments at the counter (POS).  P2P payment support is also in scope.</a:t>
            </a:r>
          </a:p>
          <a:p>
            <a:br>
              <a:rPr lang="en-US" sz="1600" dirty="0"/>
            </a:br>
            <a:r>
              <a:rPr lang="en-US" sz="1600" dirty="0"/>
              <a:t>A detailed description of the actual data exchanges and wallet data is available at:</a:t>
            </a:r>
          </a:p>
          <a:p>
            <a:r>
              <a:rPr lang="en-US" sz="1600" dirty="0">
                <a:hlinkClick r:id="rId2"/>
              </a:rPr>
              <a:t>https://fido-web-pay.github.io/</a:t>
            </a:r>
            <a:endParaRPr lang="en-US" sz="1600" dirty="0"/>
          </a:p>
          <a:p>
            <a:endParaRPr lang="en-US" sz="1600" dirty="0"/>
          </a:p>
          <a:p>
            <a:pPr algn="ctr"/>
            <a:r>
              <a:rPr lang="en-US" sz="1200" dirty="0"/>
              <a:t>Anders </a:t>
            </a:r>
            <a:r>
              <a:rPr lang="en-US" sz="1200" dirty="0" err="1"/>
              <a:t>Rundgren</a:t>
            </a:r>
            <a:r>
              <a:rPr lang="en-US" sz="1200" dirty="0"/>
              <a:t> 2022-11-16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D2DA1-5C25-1438-51D2-FFE2B90A7A36}"/>
              </a:ext>
            </a:extLst>
          </p:cNvPr>
          <p:cNvSpPr txBox="1"/>
          <p:nvPr/>
        </p:nvSpPr>
        <p:spPr>
          <a:xfrm>
            <a:off x="13753120" y="-899479"/>
            <a:ext cx="1222311" cy="2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noProof="1"/>
              <a:t>A.Rundgren 2022-11-08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22CB7-A1D2-9BA3-FF1B-0FB2566657A3}"/>
              </a:ext>
            </a:extLst>
          </p:cNvPr>
          <p:cNvSpPr txBox="1"/>
          <p:nvPr/>
        </p:nvSpPr>
        <p:spPr>
          <a:xfrm>
            <a:off x="2774106" y="6204001"/>
            <a:ext cx="5538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24292E"/>
                </a:solidFill>
                <a:effectLst/>
                <a:latin typeface="-apple-system"/>
              </a:rPr>
              <a:t>FIDO and EMV are registered trademarks of the FIDO alliance and EMVCo respectively</a:t>
            </a:r>
            <a:endParaRPr lang="en-US" sz="1200" noProof="1"/>
          </a:p>
        </p:txBody>
      </p:sp>
    </p:spTree>
    <p:extLst>
      <p:ext uri="{BB962C8B-B14F-4D97-AF65-F5344CB8AC3E}">
        <p14:creationId xmlns:p14="http://schemas.microsoft.com/office/powerpoint/2010/main" val="14747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221936" y="398672"/>
            <a:ext cx="374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Non-normative UI Sample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8185E9C-14B7-D066-06CA-06B1A621F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1047750"/>
            <a:ext cx="3810000" cy="4762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46385C6-BD63-6F47-EE9C-678D9F717C19}"/>
              </a:ext>
            </a:extLst>
          </p:cNvPr>
          <p:cNvSpPr txBox="1"/>
          <p:nvPr/>
        </p:nvSpPr>
        <p:spPr>
          <a:xfrm>
            <a:off x="8320843" y="1027014"/>
            <a:ext cx="1924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host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0B23AA-93F3-E4CB-A85E-7A69A68BB20D}"/>
              </a:ext>
            </a:extLst>
          </p:cNvPr>
          <p:cNvSpPr txBox="1"/>
          <p:nvPr/>
        </p:nvSpPr>
        <p:spPr>
          <a:xfrm>
            <a:off x="8320843" y="2200824"/>
            <a:ext cx="2753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Swipeable</a:t>
            </a:r>
            <a:r>
              <a:rPr lang="en-US" sz="1600" dirty="0"/>
              <a:t> list of virtual cards *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3A955C-6693-862D-B4AE-5CA74DCFBC82}"/>
              </a:ext>
            </a:extLst>
          </p:cNvPr>
          <p:cNvSpPr txBox="1"/>
          <p:nvPr/>
        </p:nvSpPr>
        <p:spPr>
          <a:xfrm>
            <a:off x="8320843" y="3435129"/>
            <a:ext cx="2298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common name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CDA416-32FC-7B9D-7A24-AB24968126DC}"/>
              </a:ext>
            </a:extLst>
          </p:cNvPr>
          <p:cNvSpPr txBox="1"/>
          <p:nvPr/>
        </p:nvSpPr>
        <p:spPr>
          <a:xfrm>
            <a:off x="8320843" y="3925401"/>
            <a:ext cx="1420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Amount to pay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FED50FE-267E-67F8-027F-2CD3F72629D9}"/>
              </a:ext>
            </a:extLst>
          </p:cNvPr>
          <p:cNvSpPr txBox="1"/>
          <p:nvPr/>
        </p:nvSpPr>
        <p:spPr>
          <a:xfrm>
            <a:off x="8320843" y="4976891"/>
            <a:ext cx="2754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Activates the authorization key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045FD59-B822-2D7C-7084-A2E96F8ED8E1}"/>
              </a:ext>
            </a:extLst>
          </p:cNvPr>
          <p:cNvSpPr/>
          <p:nvPr/>
        </p:nvSpPr>
        <p:spPr>
          <a:xfrm>
            <a:off x="8116342" y="1123851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5113224-47B3-A2F3-89CD-3AE1F9E4290C}"/>
              </a:ext>
            </a:extLst>
          </p:cNvPr>
          <p:cNvSpPr/>
          <p:nvPr/>
        </p:nvSpPr>
        <p:spPr>
          <a:xfrm>
            <a:off x="8116342" y="2298325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3FC0DC1-9366-964B-8D3D-974D829968A9}"/>
              </a:ext>
            </a:extLst>
          </p:cNvPr>
          <p:cNvSpPr/>
          <p:nvPr/>
        </p:nvSpPr>
        <p:spPr>
          <a:xfrm>
            <a:off x="8116342" y="3532602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C14AC479-71CA-1FE1-5910-5C1AB3847CC2}"/>
              </a:ext>
            </a:extLst>
          </p:cNvPr>
          <p:cNvSpPr/>
          <p:nvPr/>
        </p:nvSpPr>
        <p:spPr>
          <a:xfrm>
            <a:off x="8116342" y="4016133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E4D7C86-762E-898B-D1CA-87B743C8C49F}"/>
              </a:ext>
            </a:extLst>
          </p:cNvPr>
          <p:cNvSpPr/>
          <p:nvPr/>
        </p:nvSpPr>
        <p:spPr>
          <a:xfrm>
            <a:off x="8116342" y="5071335"/>
            <a:ext cx="180000" cy="154800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64557-2415-3409-7825-37F95F5EE0AA}"/>
              </a:ext>
            </a:extLst>
          </p:cNvPr>
          <p:cNvSpPr txBox="1"/>
          <p:nvPr/>
        </p:nvSpPr>
        <p:spPr>
          <a:xfrm>
            <a:off x="2389799" y="6159903"/>
            <a:ext cx="746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* Only cards matching the payment networks supported by the merchant will be shown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93F44-1E19-2F88-3E46-FBB0321395F1}"/>
              </a:ext>
            </a:extLst>
          </p:cNvPr>
          <p:cNvSpPr txBox="1"/>
          <p:nvPr/>
        </p:nvSpPr>
        <p:spPr>
          <a:xfrm>
            <a:off x="1232953" y="2429735"/>
            <a:ext cx="2799484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Integrated payment experience</a:t>
            </a:r>
            <a:br>
              <a:rPr lang="en-US" sz="1600" dirty="0"/>
            </a:br>
            <a:r>
              <a:rPr lang="en-US" sz="1600" dirty="0"/>
              <a:t>extending the UI compared to</a:t>
            </a:r>
            <a:br>
              <a:rPr lang="en-US" sz="1600" dirty="0"/>
            </a:br>
            <a:r>
              <a:rPr lang="en-US" sz="1600" dirty="0"/>
              <a:t>current payment terminals.  </a:t>
            </a:r>
          </a:p>
          <a:p>
            <a:r>
              <a:rPr lang="en-US" sz="1600" dirty="0"/>
              <a:t>The very same UI and security</a:t>
            </a:r>
            <a:br>
              <a:rPr lang="en-US" sz="1600" dirty="0"/>
            </a:br>
            <a:r>
              <a:rPr lang="en-US" sz="1600" dirty="0"/>
              <a:t>solution is used regardless if</a:t>
            </a:r>
          </a:p>
          <a:p>
            <a:r>
              <a:rPr lang="en-US" sz="1600" dirty="0"/>
              <a:t>paying online or locally.</a:t>
            </a:r>
          </a:p>
        </p:txBody>
      </p:sp>
    </p:spTree>
    <p:extLst>
      <p:ext uri="{BB962C8B-B14F-4D97-AF65-F5344CB8AC3E}">
        <p14:creationId xmlns:p14="http://schemas.microsoft.com/office/powerpoint/2010/main" val="252605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4309296" y="90559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Virtual Card Enrollment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9339755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880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8980675" y="96043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5848" y="2334986"/>
            <a:ext cx="4140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A4843D8-11AB-93FA-D753-DA207A0B889C}"/>
              </a:ext>
            </a:extLst>
          </p:cNvPr>
          <p:cNvSpPr/>
          <p:nvPr/>
        </p:nvSpPr>
        <p:spPr>
          <a:xfrm>
            <a:off x="3680271" y="3083729"/>
            <a:ext cx="82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155905"/>
            <a:ext cx="2934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848197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3A0ED-2F38-6828-1779-DDA0F38758CC}"/>
              </a:ext>
            </a:extLst>
          </p:cNvPr>
          <p:cNvSpPr txBox="1"/>
          <p:nvPr/>
        </p:nvSpPr>
        <p:spPr>
          <a:xfrm>
            <a:off x="3742210" y="2821695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190397" y="5432667"/>
            <a:ext cx="14292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577515" y="5170632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6C9651-ECE3-AA76-FFE7-F14962CFEEBA}"/>
              </a:ext>
            </a:extLst>
          </p:cNvPr>
          <p:cNvCxnSpPr>
            <a:cxnSpLocks/>
          </p:cNvCxnSpPr>
          <p:nvPr/>
        </p:nvCxnSpPr>
        <p:spPr>
          <a:xfrm flipV="1">
            <a:off x="5664762" y="3145966"/>
            <a:ext cx="3643938" cy="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8FDC26-03EB-FC2B-BC0F-EFCFBF120281}"/>
              </a:ext>
            </a:extLst>
          </p:cNvPr>
          <p:cNvSpPr txBox="1"/>
          <p:nvPr/>
        </p:nvSpPr>
        <p:spPr>
          <a:xfrm>
            <a:off x="6132948" y="2841570"/>
            <a:ext cx="2696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 (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attestationObject</a:t>
            </a:r>
            <a:r>
              <a:rPr lang="en-US" sz="16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E47ED-0995-9109-3626-2F30AD843028}"/>
              </a:ext>
            </a:extLst>
          </p:cNvPr>
          <p:cNvSpPr txBox="1"/>
          <p:nvPr/>
        </p:nvSpPr>
        <p:spPr>
          <a:xfrm>
            <a:off x="9490103" y="2859593"/>
            <a:ext cx="1580882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publicKey,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A2B491-C7CF-2354-96FE-EB910C36B76C}"/>
              </a:ext>
            </a:extLst>
          </p:cNvPr>
          <p:cNvCxnSpPr/>
          <p:nvPr/>
        </p:nvCxnSpPr>
        <p:spPr>
          <a:xfrm flipH="1">
            <a:off x="2179381" y="4240019"/>
            <a:ext cx="217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673100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C695F8-D44E-EFE7-F937-D5048D11772E}"/>
              </a:ext>
            </a:extLst>
          </p:cNvPr>
          <p:cNvSpPr txBox="1"/>
          <p:nvPr/>
        </p:nvSpPr>
        <p:spPr>
          <a:xfrm>
            <a:off x="9440409" y="2179588"/>
            <a:ext cx="1805541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Issuer specific signup application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C7255E-516A-077E-AA2A-AE65BD079DFC}"/>
              </a:ext>
            </a:extLst>
          </p:cNvPr>
          <p:cNvCxnSpPr>
            <a:cxnSpLocks/>
          </p:cNvCxnSpPr>
          <p:nvPr/>
        </p:nvCxnSpPr>
        <p:spPr>
          <a:xfrm>
            <a:off x="2156689" y="5923034"/>
            <a:ext cx="20988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4B6E4C-A1C1-94C5-0821-332886533656}"/>
              </a:ext>
            </a:extLst>
          </p:cNvPr>
          <p:cNvSpPr txBox="1"/>
          <p:nvPr/>
        </p:nvSpPr>
        <p:spPr>
          <a:xfrm>
            <a:off x="1148139" y="4587559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Lookup of</a:t>
            </a:r>
            <a:br>
              <a:rPr lang="en-US" sz="14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  <a:endParaRPr lang="en-US" sz="16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292F97-02C1-D3CC-FCD9-34DADDE9873D}"/>
              </a:ext>
            </a:extLst>
          </p:cNvPr>
          <p:cNvCxnSpPr>
            <a:cxnSpLocks/>
          </p:cNvCxnSpPr>
          <p:nvPr/>
        </p:nvCxnSpPr>
        <p:spPr>
          <a:xfrm>
            <a:off x="5875767" y="5923036"/>
            <a:ext cx="3438000" cy="360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E7A702-11CC-71E0-D0EF-4B0B261509ED}"/>
              </a:ext>
            </a:extLst>
          </p:cNvPr>
          <p:cNvCxnSpPr/>
          <p:nvPr/>
        </p:nvCxnSpPr>
        <p:spPr>
          <a:xfrm flipH="1">
            <a:off x="5983246" y="4531565"/>
            <a:ext cx="334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E7FC79-EDF2-9344-AA40-8D4E688C7672}"/>
              </a:ext>
            </a:extLst>
          </p:cNvPr>
          <p:cNvSpPr txBox="1"/>
          <p:nvPr/>
        </p:nvSpPr>
        <p:spPr>
          <a:xfrm>
            <a:off x="9513296" y="4383588"/>
            <a:ext cx="2440092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credentialId: …,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cardData: {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encryptionKey: …,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noProof="1">
                <a:cs typeface="Courier New" panose="02070309020205020404" pitchFamily="49" charset="0"/>
              </a:rPr>
              <a:t>other data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C06AEC-FAB4-2FF1-EE92-5F4D72BC6F0A}"/>
              </a:ext>
            </a:extLst>
          </p:cNvPr>
          <p:cNvSpPr txBox="1"/>
          <p:nvPr/>
        </p:nvSpPr>
        <p:spPr>
          <a:xfrm>
            <a:off x="6456514" y="4219799"/>
            <a:ext cx="2384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Store virtual card data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FA035-3793-29EB-88D5-8FD6FEFD2262}"/>
              </a:ext>
            </a:extLst>
          </p:cNvPr>
          <p:cNvSpPr txBox="1"/>
          <p:nvPr/>
        </p:nvSpPr>
        <p:spPr>
          <a:xfrm>
            <a:off x="9440409" y="4041516"/>
            <a:ext cx="2190773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Create virtual card(s)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FBDA76-5332-476A-458F-7F12D2979886}"/>
              </a:ext>
            </a:extLst>
          </p:cNvPr>
          <p:cNvSpPr txBox="1"/>
          <p:nvPr/>
        </p:nvSpPr>
        <p:spPr>
          <a:xfrm>
            <a:off x="8130768" y="5952521"/>
            <a:ext cx="698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9BC3A-83F3-299B-901C-51B565E71CBE}"/>
              </a:ext>
            </a:extLst>
          </p:cNvPr>
          <p:cNvSpPr txBox="1"/>
          <p:nvPr/>
        </p:nvSpPr>
        <p:spPr>
          <a:xfrm>
            <a:off x="9440409" y="6082431"/>
            <a:ext cx="162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Success or failure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ADE2AC-12F5-A0F2-C361-9DB820017C8D}"/>
              </a:ext>
            </a:extLst>
          </p:cNvPr>
          <p:cNvSpPr txBox="1"/>
          <p:nvPr/>
        </p:nvSpPr>
        <p:spPr>
          <a:xfrm>
            <a:off x="2462612" y="395955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store()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58104-3394-A7E0-1860-D985BA38DA64}"/>
              </a:ext>
            </a:extLst>
          </p:cNvPr>
          <p:cNvSpPr txBox="1"/>
          <p:nvPr/>
        </p:nvSpPr>
        <p:spPr>
          <a:xfrm>
            <a:off x="2581426" y="5624519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A12FE-2CA4-E9D5-75C0-DF8E58455744}"/>
              </a:ext>
            </a:extLst>
          </p:cNvPr>
          <p:cNvSpPr txBox="1"/>
          <p:nvPr/>
        </p:nvSpPr>
        <p:spPr>
          <a:xfrm>
            <a:off x="9440409" y="3637331"/>
            <a:ext cx="2350710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Store credential data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4361F44-7476-E196-34A9-483235506938}"/>
              </a:ext>
            </a:extLst>
          </p:cNvPr>
          <p:cNvSpPr>
            <a:spLocks noChangeAspect="1"/>
          </p:cNvSpPr>
          <p:nvPr/>
        </p:nvSpPr>
        <p:spPr>
          <a:xfrm>
            <a:off x="9922704" y="1533505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6015C-E9E3-C279-2B41-7310CFE02E56}"/>
              </a:ext>
            </a:extLst>
          </p:cNvPr>
          <p:cNvSpPr txBox="1"/>
          <p:nvPr/>
        </p:nvSpPr>
        <p:spPr>
          <a:xfrm>
            <a:off x="10534206" y="1476312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75FF0-8151-7238-53EC-AB871C652808}"/>
              </a:ext>
            </a:extLst>
          </p:cNvPr>
          <p:cNvSpPr txBox="1"/>
          <p:nvPr/>
        </p:nvSpPr>
        <p:spPr>
          <a:xfrm>
            <a:off x="6456514" y="4502831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associate each card with a</a:t>
            </a:r>
            <a:br>
              <a:rPr lang="en-US" sz="16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</a:t>
            </a:r>
            <a:r>
              <a:rPr lang="en-US" sz="1600" noProof="1">
                <a:cs typeface="Courier New" panose="02070309020205020404" pitchFamily="49" charset="0"/>
              </a:rPr>
              <a:t> and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58109D-CAB8-2160-574D-DD0956353F50}"/>
              </a:ext>
            </a:extLst>
          </p:cNvPr>
          <p:cNvSpPr/>
          <p:nvPr/>
        </p:nvSpPr>
        <p:spPr>
          <a:xfrm>
            <a:off x="4278274" y="3975854"/>
            <a:ext cx="1686374" cy="2217458"/>
          </a:xfrm>
          <a:prstGeom prst="roundRect">
            <a:avLst>
              <a:gd name="adj" fmla="val 11108"/>
            </a:avLst>
          </a:prstGeom>
          <a:solidFill>
            <a:srgbClr val="FDF1E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72000" rIns="90000" bIns="72000" rtlCol="0" anchor="ctr">
            <a:sp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Wallet Web API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(TBD)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Provides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  <a:b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filtering issuers</a:t>
            </a:r>
          </a:p>
          <a:p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from each other</a:t>
            </a:r>
          </a:p>
          <a:p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03DE5D-0FE4-254E-58ED-A9E26BDB97C5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0B35DB23-2D14-6B35-1BC9-2449952CB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535949" y="2678860"/>
            <a:ext cx="1166923" cy="943920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WebAuthn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"register"</a:t>
            </a:r>
          </a:p>
        </p:txBody>
      </p:sp>
    </p:spTree>
    <p:extLst>
      <p:ext uri="{BB962C8B-B14F-4D97-AF65-F5344CB8AC3E}">
        <p14:creationId xmlns:p14="http://schemas.microsoft.com/office/powerpoint/2010/main" val="257351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766D17-A30A-5F57-6CFC-4DC518980C1D}"/>
              </a:ext>
            </a:extLst>
          </p:cNvPr>
          <p:cNvCxnSpPr/>
          <p:nvPr/>
        </p:nvCxnSpPr>
        <p:spPr>
          <a:xfrm>
            <a:off x="7040504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45F3D-2CEC-C7C5-B37E-D0160C36E138}"/>
              </a:ext>
            </a:extLst>
          </p:cNvPr>
          <p:cNvCxnSpPr/>
          <p:nvPr/>
        </p:nvCxnSpPr>
        <p:spPr>
          <a:xfrm>
            <a:off x="9164159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980681" y="90559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Online Payment Authorization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10850497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6619" y="1317519"/>
            <a:ext cx="104775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34907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10491416" y="9538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2400" y="2334986"/>
            <a:ext cx="1836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540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>
            <a:cxnSpLocks/>
          </p:cNvCxnSpPr>
          <p:nvPr/>
        </p:nvCxnSpPr>
        <p:spPr>
          <a:xfrm>
            <a:off x="688851" y="3881458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38779" y="3573750"/>
            <a:ext cx="109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card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610712" y="5616265"/>
            <a:ext cx="100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763552" y="5356706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557806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FA6CD5F-5C48-69F4-667B-081B7D8F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7174" y="1346081"/>
            <a:ext cx="907057" cy="64027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46843CD-4C7E-E93E-370D-FF050F3B75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6806" y="1343020"/>
            <a:ext cx="640276" cy="6402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890015-525D-A832-7DA5-B12336875B48}"/>
              </a:ext>
            </a:extLst>
          </p:cNvPr>
          <p:cNvSpPr txBox="1"/>
          <p:nvPr/>
        </p:nvSpPr>
        <p:spPr>
          <a:xfrm>
            <a:off x="6498803" y="953809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Merchant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EDDF8C-C9FD-8656-464E-ED55CBFDC4BE}"/>
              </a:ext>
            </a:extLst>
          </p:cNvPr>
          <p:cNvSpPr txBox="1"/>
          <p:nvPr/>
        </p:nvSpPr>
        <p:spPr>
          <a:xfrm>
            <a:off x="8922044" y="953809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7BE8C2-F025-99FB-17B5-4F4746ACCF57}"/>
              </a:ext>
            </a:extLst>
          </p:cNvPr>
          <p:cNvCxnSpPr/>
          <p:nvPr/>
        </p:nvCxnSpPr>
        <p:spPr>
          <a:xfrm flipH="1">
            <a:off x="2182696" y="2976888"/>
            <a:ext cx="219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FD2E33-4D9A-2544-9510-DC6FA52CA8D2}"/>
              </a:ext>
            </a:extLst>
          </p:cNvPr>
          <p:cNvSpPr txBox="1"/>
          <p:nvPr/>
        </p:nvSpPr>
        <p:spPr>
          <a:xfrm>
            <a:off x="2152669" y="3709292"/>
            <a:ext cx="10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(optional)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F32E2B-3F39-E951-5D53-24E559BC72D1}"/>
              </a:ext>
            </a:extLst>
          </p:cNvPr>
          <p:cNvSpPr txBox="1"/>
          <p:nvPr/>
        </p:nvSpPr>
        <p:spPr>
          <a:xfrm>
            <a:off x="738775" y="3891791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B28DCE-668B-322F-3D6B-F001F574F17F}"/>
              </a:ext>
            </a:extLst>
          </p:cNvPr>
          <p:cNvSpPr txBox="1"/>
          <p:nvPr/>
        </p:nvSpPr>
        <p:spPr>
          <a:xfrm>
            <a:off x="2451621" y="2698566"/>
            <a:ext cx="97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516BD1-7A35-DFD1-C0E2-A0CFFD7B998A}"/>
              </a:ext>
            </a:extLst>
          </p:cNvPr>
          <p:cNvSpPr txBox="1"/>
          <p:nvPr/>
        </p:nvSpPr>
        <p:spPr>
          <a:xfrm>
            <a:off x="887938" y="5543530"/>
            <a:ext cx="168828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getAssertion()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66FDB2-80C4-D215-EC70-8E4FDC9229A7}"/>
              </a:ext>
            </a:extLst>
          </p:cNvPr>
          <p:cNvCxnSpPr>
            <a:cxnSpLocks/>
          </p:cNvCxnSpPr>
          <p:nvPr/>
        </p:nvCxnSpPr>
        <p:spPr>
          <a:xfrm>
            <a:off x="5904000" y="2977764"/>
            <a:ext cx="111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11CC50-CB54-E1A9-3DDF-6DDF73471320}"/>
              </a:ext>
            </a:extLst>
          </p:cNvPr>
          <p:cNvSpPr txBox="1"/>
          <p:nvPr/>
        </p:nvSpPr>
        <p:spPr>
          <a:xfrm>
            <a:off x="6095090" y="2672076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987B3-24BB-BBB5-C182-544A16C35C12}"/>
              </a:ext>
            </a:extLst>
          </p:cNvPr>
          <p:cNvCxnSpPr>
            <a:cxnSpLocks/>
          </p:cNvCxnSpPr>
          <p:nvPr/>
        </p:nvCxnSpPr>
        <p:spPr>
          <a:xfrm>
            <a:off x="7038732" y="3319005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D31D1A-CBB0-FB68-AB0C-6DAB29A39577}"/>
              </a:ext>
            </a:extLst>
          </p:cNvPr>
          <p:cNvSpPr txBox="1"/>
          <p:nvPr/>
        </p:nvSpPr>
        <p:spPr>
          <a:xfrm>
            <a:off x="7520892" y="3013316"/>
            <a:ext cx="1173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 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F0F950-0C86-121B-7BD5-7562C2731672}"/>
              </a:ext>
            </a:extLst>
          </p:cNvPr>
          <p:cNvCxnSpPr>
            <a:cxnSpLocks/>
          </p:cNvCxnSpPr>
          <p:nvPr/>
        </p:nvCxnSpPr>
        <p:spPr>
          <a:xfrm>
            <a:off x="9169013" y="3660251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0B3832-9B7F-3692-B7A6-1FA7603091BA}"/>
              </a:ext>
            </a:extLst>
          </p:cNvPr>
          <p:cNvSpPr txBox="1"/>
          <p:nvPr/>
        </p:nvSpPr>
        <p:spPr>
          <a:xfrm>
            <a:off x="9318863" y="3354562"/>
            <a:ext cx="1361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39C59-067B-FA5B-8F1F-3704CCB0B769}"/>
              </a:ext>
            </a:extLst>
          </p:cNvPr>
          <p:cNvSpPr txBox="1"/>
          <p:nvPr/>
        </p:nvSpPr>
        <p:spPr>
          <a:xfrm>
            <a:off x="9902355" y="4057479"/>
            <a:ext cx="1900905" cy="505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Decrypt and validate</a:t>
            </a:r>
            <a:br>
              <a:rPr lang="en-US" sz="1600" dirty="0"/>
            </a:br>
            <a:r>
              <a:rPr lang="en-US" sz="1600" dirty="0"/>
              <a:t>authorization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1989B6-7FFF-ABE3-5D27-5731D861D933}"/>
              </a:ext>
            </a:extLst>
          </p:cNvPr>
          <p:cNvSpPr txBox="1"/>
          <p:nvPr/>
        </p:nvSpPr>
        <p:spPr>
          <a:xfrm>
            <a:off x="7061061" y="2132044"/>
            <a:ext cx="1910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specific</a:t>
            </a:r>
            <a:br>
              <a:rPr lang="en-US" sz="1600" dirty="0"/>
            </a:br>
            <a:r>
              <a:rPr lang="en-US" sz="1600" dirty="0"/>
              <a:t>shopping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18F14-1DB8-DC77-37E4-363D7BAB06E2}"/>
              </a:ext>
            </a:extLst>
          </p:cNvPr>
          <p:cNvSpPr txBox="1"/>
          <p:nvPr/>
        </p:nvSpPr>
        <p:spPr>
          <a:xfrm>
            <a:off x="1147591" y="4380938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noProof="1">
                <a:cs typeface="Courier New" panose="02070309020205020404" pitchFamily="49" charset="0"/>
              </a:rPr>
              <a:t>Retrieve associated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D64AD-DC43-E68D-9097-C86644756CEE}"/>
              </a:ext>
            </a:extLst>
          </p:cNvPr>
          <p:cNvSpPr txBox="1"/>
          <p:nvPr/>
        </p:nvSpPr>
        <p:spPr>
          <a:xfrm>
            <a:off x="10023524" y="4799488"/>
            <a:ext cx="1645323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Perform payment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CBD14-9FD4-34F0-B188-A044D122CBF6}"/>
              </a:ext>
            </a:extLst>
          </p:cNvPr>
          <p:cNvCxnSpPr>
            <a:cxnSpLocks/>
          </p:cNvCxnSpPr>
          <p:nvPr/>
        </p:nvCxnSpPr>
        <p:spPr>
          <a:xfrm flipH="1">
            <a:off x="9182267" y="5512237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A403C6-6FEA-C67C-3C7C-40EEBEAE6D3D}"/>
              </a:ext>
            </a:extLst>
          </p:cNvPr>
          <p:cNvCxnSpPr>
            <a:cxnSpLocks/>
          </p:cNvCxnSpPr>
          <p:nvPr/>
        </p:nvCxnSpPr>
        <p:spPr>
          <a:xfrm flipH="1">
            <a:off x="7058611" y="5853478"/>
            <a:ext cx="210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193FC5-0557-063D-32D4-3546596AFC6A}"/>
              </a:ext>
            </a:extLst>
          </p:cNvPr>
          <p:cNvCxnSpPr>
            <a:cxnSpLocks/>
          </p:cNvCxnSpPr>
          <p:nvPr/>
        </p:nvCxnSpPr>
        <p:spPr>
          <a:xfrm flipH="1">
            <a:off x="5153616" y="6184780"/>
            <a:ext cx="18792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53D6A2-3B5D-46C1-E775-32D75AFD425C}"/>
              </a:ext>
            </a:extLst>
          </p:cNvPr>
          <p:cNvSpPr txBox="1"/>
          <p:nvPr/>
        </p:nvSpPr>
        <p:spPr>
          <a:xfrm>
            <a:off x="9683528" y="5246310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11050-CC5D-5C20-492E-983A3B229B6D}"/>
              </a:ext>
            </a:extLst>
          </p:cNvPr>
          <p:cNvSpPr txBox="1"/>
          <p:nvPr/>
        </p:nvSpPr>
        <p:spPr>
          <a:xfrm>
            <a:off x="7728835" y="5557734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9AE17-CE8D-B8E5-2630-A1C63337C18A}"/>
              </a:ext>
            </a:extLst>
          </p:cNvPr>
          <p:cNvSpPr txBox="1"/>
          <p:nvPr/>
        </p:nvSpPr>
        <p:spPr>
          <a:xfrm>
            <a:off x="5396029" y="5879097"/>
            <a:ext cx="1454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 (to user)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4E5BEDC-80B6-6682-4D2D-AFF948FD10D2}"/>
              </a:ext>
            </a:extLst>
          </p:cNvPr>
          <p:cNvSpPr>
            <a:spLocks noChangeAspect="1"/>
          </p:cNvSpPr>
          <p:nvPr/>
        </p:nvSpPr>
        <p:spPr>
          <a:xfrm>
            <a:off x="11135278" y="2159666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5F6812-470C-306F-2DDC-F7E9E77251E5}"/>
              </a:ext>
            </a:extLst>
          </p:cNvPr>
          <p:cNvSpPr txBox="1"/>
          <p:nvPr/>
        </p:nvSpPr>
        <p:spPr>
          <a:xfrm>
            <a:off x="10941712" y="2559676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 algn="ctr"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C2B456-89CA-30A4-5749-F40B12E4AF9B}"/>
              </a:ext>
            </a:extLst>
          </p:cNvPr>
          <p:cNvGrpSpPr/>
          <p:nvPr/>
        </p:nvGrpSpPr>
        <p:grpSpPr>
          <a:xfrm>
            <a:off x="3072521" y="1307580"/>
            <a:ext cx="1142351" cy="576000"/>
            <a:chOff x="3072521" y="1307580"/>
            <a:chExt cx="1142351" cy="57600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3BFF1C2-1419-4498-4B79-174A03D2FBA4}"/>
                </a:ext>
              </a:extLst>
            </p:cNvPr>
            <p:cNvSpPr/>
            <p:nvPr/>
          </p:nvSpPr>
          <p:spPr>
            <a:xfrm>
              <a:off x="3072521" y="1307580"/>
              <a:ext cx="1142351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44B5B0AF-2070-9A36-CC6B-212C476B2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70200" y="1396671"/>
              <a:ext cx="970321" cy="39733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309463" y="2677258"/>
            <a:ext cx="1624571" cy="1392075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endParaRPr lang="en-US" sz="1600" noProof="1">
              <a:solidFill>
                <a:schemeClr val="tx1"/>
              </a:solidFill>
            </a:endParaRPr>
          </a:p>
          <a:p>
            <a:pPr algn="ctr"/>
            <a:r>
              <a:rPr lang="en-US" sz="1600" noProof="1">
                <a:solidFill>
                  <a:schemeClr val="tx1"/>
                </a:solidFill>
              </a:rPr>
              <a:t>W3C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PaymentRequest</a:t>
            </a:r>
            <a:br>
              <a:rPr lang="en-US" sz="1600" noProof="1">
                <a:solidFill>
                  <a:schemeClr val="tx1"/>
                </a:solidFill>
              </a:rPr>
            </a:br>
            <a:r>
              <a:rPr lang="en-US" sz="1600" noProof="1">
                <a:solidFill>
                  <a:schemeClr val="tx1"/>
                </a:solidFill>
              </a:rPr>
              <a:t>API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D9E1B4-C11F-83A8-5E7F-39FB6A16A7DF}"/>
              </a:ext>
            </a:extLst>
          </p:cNvPr>
          <p:cNvSpPr/>
          <p:nvPr/>
        </p:nvSpPr>
        <p:spPr>
          <a:xfrm>
            <a:off x="1662940" y="3201989"/>
            <a:ext cx="984152" cy="391628"/>
          </a:xfrm>
          <a:prstGeom prst="rect">
            <a:avLst/>
          </a:prstGeom>
          <a:solidFill>
            <a:srgbClr val="FDF1E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Wallet UI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BC052DD-352D-749F-AE15-4FCEC8F7D71B}"/>
              </a:ext>
            </a:extLst>
          </p:cNvPr>
          <p:cNvCxnSpPr>
            <a:cxnSpLocks/>
          </p:cNvCxnSpPr>
          <p:nvPr/>
        </p:nvCxnSpPr>
        <p:spPr>
          <a:xfrm flipV="1">
            <a:off x="3117600" y="3822183"/>
            <a:ext cx="1188000" cy="2354400"/>
          </a:xfrm>
          <a:prstGeom prst="bentConnector3">
            <a:avLst>
              <a:gd name="adj1" fmla="val 727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93A70F-3C77-07A1-3F38-E4254B3684D0}"/>
              </a:ext>
            </a:extLst>
          </p:cNvPr>
          <p:cNvSpPr txBox="1"/>
          <p:nvPr/>
        </p:nvSpPr>
        <p:spPr>
          <a:xfrm>
            <a:off x="1161352" y="6022104"/>
            <a:ext cx="1982851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Encrypt authorization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F49B47-FE5C-C3BB-BCE7-D32AF1CA3483}"/>
              </a:ext>
            </a:extLst>
          </p:cNvPr>
          <p:cNvCxnSpPr>
            <a:cxnSpLocks/>
          </p:cNvCxnSpPr>
          <p:nvPr/>
        </p:nvCxnSpPr>
        <p:spPr>
          <a:xfrm>
            <a:off x="688851" y="4202821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18B83B2-9960-16BF-14D1-E7BDD9E6CD66}"/>
              </a:ext>
            </a:extLst>
          </p:cNvPr>
          <p:cNvSpPr txBox="1"/>
          <p:nvPr/>
        </p:nvSpPr>
        <p:spPr>
          <a:xfrm>
            <a:off x="881996" y="5064698"/>
            <a:ext cx="2548198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Collect payment data to sign</a:t>
            </a: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20684BC3-2370-4FA6-C92C-1DA1D58214D7}"/>
              </a:ext>
            </a:extLst>
          </p:cNvPr>
          <p:cNvSpPr/>
          <p:nvPr/>
        </p:nvSpPr>
        <p:spPr>
          <a:xfrm flipH="1">
            <a:off x="3780583" y="5668264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154895F1-775C-2025-49B3-EA40C2E52B45}"/>
              </a:ext>
            </a:extLst>
          </p:cNvPr>
          <p:cNvSpPr/>
          <p:nvPr/>
        </p:nvSpPr>
        <p:spPr>
          <a:xfrm flipH="1">
            <a:off x="6249463" y="3023632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0A984D2D-D548-CE32-4F9D-E48883B7A386}"/>
              </a:ext>
            </a:extLst>
          </p:cNvPr>
          <p:cNvSpPr/>
          <p:nvPr/>
        </p:nvSpPr>
        <p:spPr>
          <a:xfrm flipH="1">
            <a:off x="7925863" y="3366000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566BA4B7-9807-D152-3455-FF19B57FF7EF}"/>
              </a:ext>
            </a:extLst>
          </p:cNvPr>
          <p:cNvSpPr/>
          <p:nvPr/>
        </p:nvSpPr>
        <p:spPr>
          <a:xfrm flipH="1">
            <a:off x="9769903" y="3708000"/>
            <a:ext cx="398528" cy="187041"/>
          </a:xfrm>
          <a:prstGeom prst="snip1Rect">
            <a:avLst/>
          </a:prstGeom>
          <a:solidFill>
            <a:srgbClr val="FFFFB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18000" rtlCol="0" anchor="ctr">
            <a:spAutoFit/>
          </a:bodyPr>
          <a:lstStyle/>
          <a:p>
            <a:pPr algn="ctr"/>
            <a:r>
              <a:rPr lang="en-US" sz="1000" noProof="1">
                <a:solidFill>
                  <a:schemeClr val="tx1"/>
                </a:solidFill>
              </a:rPr>
              <a:t>AuthZ</a:t>
            </a:r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1C2BE4E7-2913-461E-FD0C-1D00C8E3FE9C}"/>
              </a:ext>
            </a:extLst>
          </p:cNvPr>
          <p:cNvSpPr/>
          <p:nvPr/>
        </p:nvSpPr>
        <p:spPr>
          <a:xfrm>
            <a:off x="4186584" y="4616965"/>
            <a:ext cx="1875429" cy="646986"/>
          </a:xfrm>
          <a:prstGeom prst="wedgeRoundRectCallout">
            <a:avLst>
              <a:gd name="adj1" fmla="val -52546"/>
              <a:gd name="adj2" fmla="val 116154"/>
              <a:gd name="adj3" fmla="val 16667"/>
            </a:avLst>
          </a:prstGeom>
          <a:solidFill>
            <a:srgbClr val="F6FAF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End-to-end security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246763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Widescreen</PresentationFormat>
  <Paragraphs>103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Courier New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Wallets and FIDO2/CTAP2</dc:title>
  <dc:creator>anders</dc:creator>
  <cp:lastModifiedBy>anders</cp:lastModifiedBy>
  <cp:revision>117</cp:revision>
  <dcterms:created xsi:type="dcterms:W3CDTF">2022-09-20T11:19:36Z</dcterms:created>
  <dcterms:modified xsi:type="dcterms:W3CDTF">2022-11-16T06:17:28Z</dcterms:modified>
</cp:coreProperties>
</file>