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F4"/>
    <a:srgbClr val="FFFFB9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90" autoAdjust="0"/>
  </p:normalViewPr>
  <p:slideViewPr>
    <p:cSldViewPr snapToGrid="0">
      <p:cViewPr varScale="1">
        <p:scale>
          <a:sx n="92" d="100"/>
          <a:sy n="92" d="100"/>
        </p:scale>
        <p:origin x="2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9A020-D5AF-1C9C-506C-E9DDD3973B6A}"/>
              </a:ext>
            </a:extLst>
          </p:cNvPr>
          <p:cNvSpPr txBox="1"/>
          <p:nvPr userDrawn="1"/>
        </p:nvSpPr>
        <p:spPr>
          <a:xfrm>
            <a:off x="-6220" y="6644789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</a:t>
            </a:r>
            <a:r>
              <a:rPr lang="en-US" sz="800" dirty="0">
                <a:solidFill>
                  <a:srgbClr val="24292E"/>
                </a:solidFill>
                <a:latin typeface="-apple-system"/>
              </a:rPr>
              <a:t>Web Pay – Wallet Whitepaper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27010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1935432"/>
            <a:ext cx="69613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and wallet data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200" dirty="0"/>
              <a:t>Anders </a:t>
            </a:r>
            <a:r>
              <a:rPr lang="en-US" sz="1200" dirty="0" err="1"/>
              <a:t>Rundgren</a:t>
            </a:r>
            <a:r>
              <a:rPr lang="en-US" sz="1200" dirty="0"/>
              <a:t> 2022-11-23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D2DA1-5C25-1438-51D2-FFE2B90A7A36}"/>
              </a:ext>
            </a:extLst>
          </p:cNvPr>
          <p:cNvSpPr txBox="1"/>
          <p:nvPr/>
        </p:nvSpPr>
        <p:spPr>
          <a:xfrm>
            <a:off x="13753120" y="-899479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22CB7-A1D2-9BA3-FF1B-0FB2566657A3}"/>
              </a:ext>
            </a:extLst>
          </p:cNvPr>
          <p:cNvSpPr txBox="1"/>
          <p:nvPr/>
        </p:nvSpPr>
        <p:spPr>
          <a:xfrm>
            <a:off x="2774106" y="6204001"/>
            <a:ext cx="553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398672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320843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320843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320843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320843" y="3925401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320843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16133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93F44-1E19-2F88-3E46-FBB0321395F1}"/>
              </a:ext>
            </a:extLst>
          </p:cNvPr>
          <p:cNvSpPr txBox="1"/>
          <p:nvPr/>
        </p:nvSpPr>
        <p:spPr>
          <a:xfrm>
            <a:off x="1232953" y="2429735"/>
            <a:ext cx="2799484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Integrated payment experience</a:t>
            </a:r>
            <a:br>
              <a:rPr lang="en-US" sz="1600" dirty="0"/>
            </a:br>
            <a:r>
              <a:rPr lang="en-US" sz="1600" dirty="0"/>
              <a:t>extending the UI compared to</a:t>
            </a:r>
            <a:br>
              <a:rPr lang="en-US" sz="1600" dirty="0"/>
            </a:br>
            <a:r>
              <a:rPr lang="en-US" sz="1600" dirty="0"/>
              <a:t>current payment terminals.  </a:t>
            </a:r>
          </a:p>
          <a:p>
            <a:r>
              <a:rPr lang="en-US" sz="1600" dirty="0"/>
              <a:t>The very same UI and security</a:t>
            </a:r>
            <a:br>
              <a:rPr lang="en-US" sz="1600" dirty="0"/>
            </a:br>
            <a:r>
              <a:rPr lang="en-US" sz="1600" dirty="0"/>
              <a:t>solution is used regardless if</a:t>
            </a:r>
          </a:p>
          <a:p>
            <a:r>
              <a:rPr lang="en-US" sz="1600" dirty="0"/>
              <a:t>paying online or locally.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28585" y="9055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Enhancement of EMV Card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3045823" y="746700"/>
            <a:ext cx="232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EMV Account ID (PAN)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8D4EFB-BC4A-DDC5-3827-4B334AD645E3}"/>
              </a:ext>
            </a:extLst>
          </p:cNvPr>
          <p:cNvSpPr txBox="1"/>
          <p:nvPr/>
        </p:nvSpPr>
        <p:spPr>
          <a:xfrm>
            <a:off x="5370381" y="749043"/>
            <a:ext cx="2210863" cy="369332"/>
          </a:xfrm>
          <a:prstGeom prst="rect">
            <a:avLst/>
          </a:prstGeom>
          <a:solidFill>
            <a:srgbClr val="F6FAF4">
              <a:alpha val="7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nsolas" panose="020B0609020204030204" pitchFamily="49" charset="0"/>
                <a:cs typeface="Courier New" panose="02070309020205020404" pitchFamily="49" charset="0"/>
              </a:rPr>
              <a:t>nnnnnnnnnnnnnnnn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929FA1-759C-93B0-A9C2-A5C7FA6799F3}"/>
              </a:ext>
            </a:extLst>
          </p:cNvPr>
          <p:cNvSpPr txBox="1"/>
          <p:nvPr/>
        </p:nvSpPr>
        <p:spPr>
          <a:xfrm>
            <a:off x="3933657" y="1623061"/>
            <a:ext cx="423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FIDO Web Pay “Decomposed” Counterpart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34477-10C3-1367-D3C3-E1733179EA47}"/>
              </a:ext>
            </a:extLst>
          </p:cNvPr>
          <p:cNvGrpSpPr/>
          <p:nvPr/>
        </p:nvGrpSpPr>
        <p:grpSpPr>
          <a:xfrm>
            <a:off x="1222947" y="2536884"/>
            <a:ext cx="3696537" cy="371675"/>
            <a:chOff x="1602798" y="2497128"/>
            <a:chExt cx="3696537" cy="37167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9EE33-F184-905B-0A78-A090867373BE}"/>
                </a:ext>
              </a:extLst>
            </p:cNvPr>
            <p:cNvSpPr txBox="1"/>
            <p:nvPr/>
          </p:nvSpPr>
          <p:spPr>
            <a:xfrm>
              <a:off x="1602798" y="2497128"/>
              <a:ext cx="1204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Account ID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1513512-89A7-EB24-EFD9-CC1F7F68FAF3}"/>
                </a:ext>
              </a:extLst>
            </p:cNvPr>
            <p:cNvSpPr txBox="1"/>
            <p:nvPr/>
          </p:nvSpPr>
          <p:spPr>
            <a:xfrm>
              <a:off x="2831736" y="2499471"/>
              <a:ext cx="2467599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Account Identifier String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6E3F4A-81AA-A0C2-ABAC-31BCC0E3E0D7}"/>
              </a:ext>
            </a:extLst>
          </p:cNvPr>
          <p:cNvGrpSpPr/>
          <p:nvPr/>
        </p:nvGrpSpPr>
        <p:grpSpPr>
          <a:xfrm>
            <a:off x="597455" y="3782584"/>
            <a:ext cx="4322029" cy="371675"/>
            <a:chOff x="686906" y="3693136"/>
            <a:chExt cx="4322029" cy="3716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4543415-F08E-D9F9-6465-D79AE8EB47DB}"/>
                </a:ext>
              </a:extLst>
            </p:cNvPr>
            <p:cNvSpPr txBox="1"/>
            <p:nvPr/>
          </p:nvSpPr>
          <p:spPr>
            <a:xfrm>
              <a:off x="686906" y="3693136"/>
              <a:ext cx="2120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Payment Network ID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75B1F4-775F-E04C-FBEE-39CC896F00F0}"/>
                </a:ext>
              </a:extLst>
            </p:cNvPr>
            <p:cNvSpPr txBox="1"/>
            <p:nvPr/>
          </p:nvSpPr>
          <p:spPr>
            <a:xfrm>
              <a:off x="2831736" y="3695479"/>
              <a:ext cx="2177199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URL or Specfic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72F915-EA31-DE6A-0FF1-DAA3239B1C98}"/>
              </a:ext>
            </a:extLst>
          </p:cNvPr>
          <p:cNvGrpSpPr/>
          <p:nvPr/>
        </p:nvGrpSpPr>
        <p:grpSpPr>
          <a:xfrm>
            <a:off x="2748429" y="4928894"/>
            <a:ext cx="2171055" cy="371675"/>
            <a:chOff x="1815164" y="4928894"/>
            <a:chExt cx="2171055" cy="37167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61E2C2-9C66-6CCC-A043-84DF4FFCD913}"/>
                </a:ext>
              </a:extLst>
            </p:cNvPr>
            <p:cNvSpPr txBox="1"/>
            <p:nvPr/>
          </p:nvSpPr>
          <p:spPr>
            <a:xfrm>
              <a:off x="1815164" y="492889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Issuer ID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0ECAB9-2E36-3C32-1E28-9EAA999E0512}"/>
                </a:ext>
              </a:extLst>
            </p:cNvPr>
            <p:cNvSpPr txBox="1"/>
            <p:nvPr/>
          </p:nvSpPr>
          <p:spPr>
            <a:xfrm>
              <a:off x="2831736" y="4931237"/>
              <a:ext cx="1154483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URL String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803AA31-931D-51B8-76F4-83E7886BACD1}"/>
              </a:ext>
            </a:extLst>
          </p:cNvPr>
          <p:cNvSpPr txBox="1"/>
          <p:nvPr/>
        </p:nvSpPr>
        <p:spPr>
          <a:xfrm>
            <a:off x="5169184" y="2245768"/>
            <a:ext cx="60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network compatible account identifier.</a:t>
            </a:r>
            <a:br>
              <a:rPr lang="en-US" dirty="0"/>
            </a:br>
            <a:r>
              <a:rPr lang="en-US" dirty="0"/>
              <a:t>Examples: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FR7630004003200001019471656</a:t>
            </a:r>
            <a:r>
              <a:rPr lang="en-US" dirty="0"/>
              <a:t> for a French IBAN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4111111111111111</a:t>
            </a:r>
            <a:r>
              <a:rPr lang="en-US" dirty="0"/>
              <a:t> for a VISA card.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F0AE1E-767F-3DD9-4EB0-0C228135B769}"/>
              </a:ext>
            </a:extLst>
          </p:cNvPr>
          <p:cNvSpPr txBox="1"/>
          <p:nvPr/>
        </p:nvSpPr>
        <p:spPr>
          <a:xfrm>
            <a:off x="5169184" y="4795951"/>
            <a:ext cx="655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to an issuer endpoint like: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https://mybank.fr/payment</a:t>
            </a:r>
            <a:r>
              <a:rPr lang="en-US" dirty="0"/>
              <a:t>.</a:t>
            </a:r>
          </a:p>
          <a:p>
            <a:r>
              <a:rPr lang="en-US" dirty="0"/>
              <a:t>This solution eliminates Account ID to issuer URL lookup databases.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064BF-17D4-B507-618E-121A14464429}"/>
              </a:ext>
            </a:extLst>
          </p:cNvPr>
          <p:cNvSpPr txBox="1"/>
          <p:nvPr/>
        </p:nvSpPr>
        <p:spPr>
          <a:xfrm>
            <a:off x="5169184" y="3520860"/>
            <a:ext cx="633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network identifier.</a:t>
            </a:r>
            <a:br>
              <a:rPr lang="en-US" dirty="0"/>
            </a:br>
            <a:r>
              <a:rPr lang="en-US" dirty="0"/>
              <a:t>Examples: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https://banknet2.org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/>
              <a:t>for a hypothetical bank network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visa</a:t>
            </a:r>
            <a:r>
              <a:rPr lang="en-US" dirty="0"/>
              <a:t> for the VISA network.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32355-7E2A-015B-24A9-67280B5A7222}"/>
              </a:ext>
            </a:extLst>
          </p:cNvPr>
          <p:cNvSpPr txBox="1"/>
          <p:nvPr/>
        </p:nvSpPr>
        <p:spPr>
          <a:xfrm>
            <a:off x="826576" y="5837657"/>
            <a:ext cx="107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variables above are the only elements that protocol wise separate user authorizations for different payment networks, while from the user’s perspective, only card images differ.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D7186-C6E2-3461-0C05-BA47BC1C6F91}"/>
              </a:ext>
            </a:extLst>
          </p:cNvPr>
          <p:cNvSpPr/>
          <p:nvPr/>
        </p:nvSpPr>
        <p:spPr>
          <a:xfrm>
            <a:off x="477077" y="2126974"/>
            <a:ext cx="11246675" cy="347869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29C7D7-02B2-7223-2945-B08377B3451A}"/>
              </a:ext>
            </a:extLst>
          </p:cNvPr>
          <p:cNvCxnSpPr>
            <a:cxnSpLocks/>
          </p:cNvCxnSpPr>
          <p:nvPr/>
        </p:nvCxnSpPr>
        <p:spPr>
          <a:xfrm>
            <a:off x="477077" y="3329609"/>
            <a:ext cx="1124667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8F4E50-4DBA-19DC-9FCF-38999050728F}"/>
              </a:ext>
            </a:extLst>
          </p:cNvPr>
          <p:cNvCxnSpPr>
            <a:cxnSpLocks/>
          </p:cNvCxnSpPr>
          <p:nvPr/>
        </p:nvCxnSpPr>
        <p:spPr>
          <a:xfrm>
            <a:off x="477077" y="4591879"/>
            <a:ext cx="112466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Left 1">
            <a:extLst>
              <a:ext uri="{FF2B5EF4-FFF2-40B4-BE49-F238E27FC236}">
                <a16:creationId xmlns:a16="http://schemas.microsoft.com/office/drawing/2014/main" id="{35969DBD-AAC7-CB12-B2E6-76190BE0707E}"/>
              </a:ext>
            </a:extLst>
          </p:cNvPr>
          <p:cNvSpPr/>
          <p:nvPr/>
        </p:nvSpPr>
        <p:spPr>
          <a:xfrm rot="16200000">
            <a:off x="5931497" y="1368038"/>
            <a:ext cx="252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9296" y="9055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Enrollment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80681" y="9055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Online 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881458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573750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1626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35670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2976888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09292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891791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698566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43530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2977764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672076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19005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13316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60251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5456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4057479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38093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799488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677258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40" y="3201989"/>
            <a:ext cx="984152" cy="391628"/>
          </a:xfrm>
          <a:prstGeom prst="rect">
            <a:avLst/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2" y="6022104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02821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06469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20684BC3-2370-4FA6-C92C-1DA1D58214D7}"/>
              </a:ext>
            </a:extLst>
          </p:cNvPr>
          <p:cNvSpPr/>
          <p:nvPr/>
        </p:nvSpPr>
        <p:spPr>
          <a:xfrm flipH="1">
            <a:off x="3780583" y="5668264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154895F1-775C-2025-49B3-EA40C2E52B45}"/>
              </a:ext>
            </a:extLst>
          </p:cNvPr>
          <p:cNvSpPr/>
          <p:nvPr/>
        </p:nvSpPr>
        <p:spPr>
          <a:xfrm flipH="1">
            <a:off x="6249463" y="3023632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984D2D-D548-CE32-4F9D-E48883B7A386}"/>
              </a:ext>
            </a:extLst>
          </p:cNvPr>
          <p:cNvSpPr/>
          <p:nvPr/>
        </p:nvSpPr>
        <p:spPr>
          <a:xfrm flipH="1">
            <a:off x="7925863" y="3366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566BA4B7-9807-D152-3455-FF19B57FF7EF}"/>
              </a:ext>
            </a:extLst>
          </p:cNvPr>
          <p:cNvSpPr/>
          <p:nvPr/>
        </p:nvSpPr>
        <p:spPr>
          <a:xfrm flipH="1">
            <a:off x="9769903" y="3708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1C2BE4E7-2913-461E-FD0C-1D00C8E3FE9C}"/>
              </a:ext>
            </a:extLst>
          </p:cNvPr>
          <p:cNvSpPr/>
          <p:nvPr/>
        </p:nvSpPr>
        <p:spPr>
          <a:xfrm>
            <a:off x="4186584" y="4616965"/>
            <a:ext cx="1875429" cy="646986"/>
          </a:xfrm>
          <a:prstGeom prst="wedgeRoundRectCallout">
            <a:avLst>
              <a:gd name="adj1" fmla="val -52546"/>
              <a:gd name="adj2" fmla="val 116154"/>
              <a:gd name="adj3" fmla="val 16667"/>
            </a:avLst>
          </a:prstGeom>
          <a:solidFill>
            <a:srgbClr val="F6FAF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End-to-end security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Consolas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</dc:title>
  <dc:creator>Anders Rundgren</dc:creator>
  <cp:lastModifiedBy>anders</cp:lastModifiedBy>
  <cp:revision>135</cp:revision>
  <dcterms:created xsi:type="dcterms:W3CDTF">2022-09-20T11:19:36Z</dcterms:created>
  <dcterms:modified xsi:type="dcterms:W3CDTF">2022-11-23T06:20:51Z</dcterms:modified>
</cp:coreProperties>
</file>