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55" autoAdjust="0"/>
    <p:restoredTop sz="94670" autoAdjust="0"/>
  </p:normalViewPr>
  <p:slideViewPr>
    <p:cSldViewPr snapToGrid="0">
      <p:cViewPr varScale="1">
        <p:scale>
          <a:sx n="66" d="100"/>
          <a:sy n="66" d="100"/>
        </p:scale>
        <p:origin x="108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3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2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8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3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1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1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05C7-747B-4752-9F69-9BC597374324}" type="datetimeFigureOut">
              <a:rPr lang="en-US" smtClean="0"/>
              <a:t>2021-08-13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4F1FE7-6832-4705-BAEA-61CE953A7136}"/>
              </a:ext>
            </a:extLst>
          </p:cNvPr>
          <p:cNvCxnSpPr>
            <a:cxnSpLocks/>
          </p:cNvCxnSpPr>
          <p:nvPr/>
        </p:nvCxnSpPr>
        <p:spPr>
          <a:xfrm>
            <a:off x="3587745" y="245370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E410667-E605-43C0-99D2-14DF5CEB396C}"/>
              </a:ext>
            </a:extLst>
          </p:cNvPr>
          <p:cNvCxnSpPr>
            <a:cxnSpLocks/>
          </p:cNvCxnSpPr>
          <p:nvPr/>
        </p:nvCxnSpPr>
        <p:spPr>
          <a:xfrm>
            <a:off x="3587745" y="588533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DAB2D7-E757-43D1-BF9B-BBFB08BFB725}"/>
              </a:ext>
            </a:extLst>
          </p:cNvPr>
          <p:cNvSpPr txBox="1"/>
          <p:nvPr/>
        </p:nvSpPr>
        <p:spPr>
          <a:xfrm>
            <a:off x="6304650" y="1052944"/>
            <a:ext cx="15971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User Authentication</a:t>
            </a:r>
            <a:endParaRPr lang="en-US" sz="13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6E6CDD-D5C1-41C3-B678-88843FD6CFEF}"/>
              </a:ext>
            </a:extLst>
          </p:cNvPr>
          <p:cNvSpPr txBox="1"/>
          <p:nvPr/>
        </p:nvSpPr>
        <p:spPr>
          <a:xfrm>
            <a:off x="1138668" y="2659233"/>
            <a:ext cx="19290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i="1" dirty="0"/>
              <a:t>Types card data</a:t>
            </a:r>
            <a:br>
              <a:rPr lang="sv-SE" sz="1350" dirty="0"/>
            </a:br>
            <a:r>
              <a:rPr lang="sv-SE" sz="1350" dirty="0"/>
              <a:t>(card not present - CNP)</a:t>
            </a:r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AC2D9-7425-4B6E-BD8F-C86B0385C236}"/>
              </a:ext>
            </a:extLst>
          </p:cNvPr>
          <p:cNvSpPr txBox="1"/>
          <p:nvPr/>
        </p:nvSpPr>
        <p:spPr>
          <a:xfrm>
            <a:off x="275593" y="2245487"/>
            <a:ext cx="10086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Online: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A40DD-7592-4ECD-9669-871B9D5632F2}"/>
              </a:ext>
            </a:extLst>
          </p:cNvPr>
          <p:cNvSpPr txBox="1"/>
          <p:nvPr/>
        </p:nvSpPr>
        <p:spPr>
          <a:xfrm>
            <a:off x="275593" y="1944471"/>
            <a:ext cx="11241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PoS: </a:t>
            </a:r>
            <a:r>
              <a:rPr lang="sv-SE" sz="1350" dirty="0">
                <a:solidFill>
                  <a:srgbClr val="C00000"/>
                </a:solidFill>
              </a:rPr>
              <a:t>N/A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9EE2F-2FB1-4030-B71A-241C0CD27E45}"/>
              </a:ext>
            </a:extLst>
          </p:cNvPr>
          <p:cNvSpPr txBox="1"/>
          <p:nvPr/>
        </p:nvSpPr>
        <p:spPr>
          <a:xfrm>
            <a:off x="275593" y="5627627"/>
            <a:ext cx="12614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FIDO Web Pay </a:t>
            </a:r>
            <a:br>
              <a:rPr lang="sv-SE" sz="1350" dirty="0"/>
            </a:br>
            <a:r>
              <a:rPr lang="sv-SE" sz="1350" dirty="0"/>
              <a:t>Online &amp; PoS:</a:t>
            </a:r>
            <a:endParaRPr lang="en-US" sz="135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3F4509A-856E-4B58-B686-458497FC1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5648371"/>
            <a:ext cx="643500" cy="421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EF5408-5756-49D4-83E5-A629E2E50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2231557"/>
            <a:ext cx="643500" cy="42120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B5D2CB34-D572-40ED-B276-ECBEEA08B532}"/>
              </a:ext>
            </a:extLst>
          </p:cNvPr>
          <p:cNvSpPr/>
          <p:nvPr/>
        </p:nvSpPr>
        <p:spPr>
          <a:xfrm>
            <a:off x="4853307" y="1351135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3000000" scaled="0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DS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096A43-3C60-468C-928D-A66FFC0F6F8F}"/>
              </a:ext>
            </a:extLst>
          </p:cNvPr>
          <p:cNvSpPr/>
          <p:nvPr/>
        </p:nvSpPr>
        <p:spPr>
          <a:xfrm>
            <a:off x="6788835" y="1369515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ACS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2D3531-6F72-409A-BE70-DF91C883C0B2}"/>
              </a:ext>
            </a:extLst>
          </p:cNvPr>
          <p:cNvSpPr txBox="1"/>
          <p:nvPr/>
        </p:nvSpPr>
        <p:spPr>
          <a:xfrm>
            <a:off x="4538751" y="1047616"/>
            <a:ext cx="12005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Enrolled Cards</a:t>
            </a:r>
            <a:endParaRPr lang="en-US" sz="1350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F99CAB8B-5949-487F-9D5D-4A242EAE8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953" y="2239222"/>
            <a:ext cx="421200" cy="4212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0762EA-BBBA-4F38-8A5A-CFF247D6D606}"/>
              </a:ext>
            </a:extLst>
          </p:cNvPr>
          <p:cNvCxnSpPr>
            <a:cxnSpLocks/>
          </p:cNvCxnSpPr>
          <p:nvPr/>
        </p:nvCxnSpPr>
        <p:spPr>
          <a:xfrm flipV="1">
            <a:off x="3568065" y="1601480"/>
            <a:ext cx="1268730" cy="62547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F9729F-22E3-455E-9685-DF3B1E051EFA}"/>
              </a:ext>
            </a:extLst>
          </p:cNvPr>
          <p:cNvCxnSpPr>
            <a:cxnSpLocks/>
          </p:cNvCxnSpPr>
          <p:nvPr/>
        </p:nvCxnSpPr>
        <p:spPr>
          <a:xfrm flipV="1">
            <a:off x="3600000" y="1586473"/>
            <a:ext cx="3145605" cy="73898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524A47F-472F-49C2-BF0A-C006FF6DC6FC}"/>
              </a:ext>
            </a:extLst>
          </p:cNvPr>
          <p:cNvSpPr txBox="1"/>
          <p:nvPr/>
        </p:nvSpPr>
        <p:spPr>
          <a:xfrm>
            <a:off x="2345704" y="736274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Merchant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E5EF33-5632-406B-AA81-6BC6A8798426}"/>
              </a:ext>
            </a:extLst>
          </p:cNvPr>
          <p:cNvSpPr txBox="1"/>
          <p:nvPr/>
        </p:nvSpPr>
        <p:spPr>
          <a:xfrm>
            <a:off x="5469096" y="736274"/>
            <a:ext cx="10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PSP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AB260-6160-4EDF-8150-3611A6EFA976}"/>
              </a:ext>
            </a:extLst>
          </p:cNvPr>
          <p:cNvSpPr txBox="1"/>
          <p:nvPr/>
        </p:nvSpPr>
        <p:spPr>
          <a:xfrm>
            <a:off x="7802267" y="736274"/>
            <a:ext cx="113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Issuer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02C279-5C65-4D74-8881-9EBA7C04D0B9}"/>
              </a:ext>
            </a:extLst>
          </p:cNvPr>
          <p:cNvSpPr txBox="1"/>
          <p:nvPr/>
        </p:nvSpPr>
        <p:spPr>
          <a:xfrm>
            <a:off x="4257987" y="2340736"/>
            <a:ext cx="1019831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</a:t>
            </a:r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B3E652-61B5-4809-938F-87F9A7DC1646}"/>
              </a:ext>
            </a:extLst>
          </p:cNvPr>
          <p:cNvSpPr txBox="1"/>
          <p:nvPr/>
        </p:nvSpPr>
        <p:spPr>
          <a:xfrm>
            <a:off x="4209095" y="5775339"/>
            <a:ext cx="1117614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 *</a:t>
            </a:r>
            <a:endParaRPr lang="en-US" sz="105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7B8A47-BD27-4D6B-AFF4-ABADDD4866EF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2226949"/>
            <a:ext cx="523971" cy="421200"/>
            <a:chOff x="1619672" y="3068960"/>
            <a:chExt cx="557162" cy="44788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4710482-A5DD-476B-9918-54B6E281D23F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C819060-7C09-4CB5-8A17-4DB1BF9C8D37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EF1234C-21E8-4430-8062-DEFC3622CB50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2DA14A9-EA9C-45C2-A5C6-BD53486F04C5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FBD135D-1681-4FF1-96E7-0085EB45E10C}"/>
                  </a:ext>
                </a:extLst>
              </p:cNvPr>
              <p:cNvCxnSpPr>
                <a:stCxn id="43" idx="3"/>
                <a:endCxn id="43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6C45B53-5092-474C-9E30-A100B5A9D2A1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91071E-9BAD-4F98-AC70-B5A3D1D77962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0AC19A7-EA42-4B25-A946-33BD391BC878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B61A647-BC0F-42E0-B5DA-988D47E409A4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CD6C70E-C818-4F2C-9029-3BA29678D2D1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FFEEC98-D05F-4AD1-9F18-4099A89E9E10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0E6724F-3FFB-46DF-ABD8-49428C5EFA37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47EF181-8050-44F9-BE66-D64AB57116F2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42E5F4D-9DE9-4A09-9E3D-AD2B558BBC8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8938AF7-9381-41BF-B0ED-1F2B678E8126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DB79C87-3B30-45A9-94F8-62FED4DF3C5E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Right Triangle 62">
                <a:extLst>
                  <a:ext uri="{FF2B5EF4-FFF2-40B4-BE49-F238E27FC236}">
                    <a16:creationId xmlns:a16="http://schemas.microsoft.com/office/drawing/2014/main" id="{0C5B09BA-F6D1-4086-A7B5-5492F7CCE014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F1A955C-45B4-4170-A1D4-64D5BD76ABF2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6FEEE2F-FEDA-4E7A-AE00-AA3680AC3DC6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F54E36F-743C-4B48-8116-29E170CCEDE7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9" name="Right Triangle 68">
                <a:extLst>
                  <a:ext uri="{FF2B5EF4-FFF2-40B4-BE49-F238E27FC236}">
                    <a16:creationId xmlns:a16="http://schemas.microsoft.com/office/drawing/2014/main" id="{FB554E50-7D33-4FAD-9E0C-B2C5E251FDCB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E1100B1-997F-4613-8B31-C1B165964B41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B5EA36A-A55F-4C4B-A94A-7C13447F9DE3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6429C70-2024-40CC-AB34-EC4E8142C695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93D78B8-3C2E-43EC-943B-5E0B2F7007F1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7BCD9BB-4771-4152-A2AA-5FF46B2EAA6A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5650564"/>
            <a:ext cx="523971" cy="421200"/>
            <a:chOff x="1619672" y="3068960"/>
            <a:chExt cx="557162" cy="447881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6F2BC76-1210-4F33-AB3E-13706D1C595D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5268672-AAFD-43E7-B354-2D21B6CC9361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6BCCFB1-79EC-4A55-8571-E8595CA5B6FA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A0022A1-E33F-4C19-B249-EA687B2E81E7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AE3C757-F782-4B0D-86EF-3F08252AE328}"/>
                  </a:ext>
                </a:extLst>
              </p:cNvPr>
              <p:cNvCxnSpPr>
                <a:stCxn id="127" idx="3"/>
                <a:endCxn id="12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9F4329B-8B37-4A05-9A4E-186BBEFED14C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583A37F-CE52-44D6-98F4-75C027A12BB5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4603877-7160-4DA1-B4CB-301C8C0D5FF9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E28A465-34F6-469C-86CB-202157DEAFD5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BDF8E21-BBBD-45D0-9F5C-FE2B4B4DF546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25C1814-282F-4FDC-9ED9-484FD025ECC9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6832B80-A0B0-4BA9-B6A6-7E9CA007B1B2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120CEBF-DC69-4635-9E16-10C61D78E7DE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22BCEF4-F596-4DE2-A61C-E97CECE53D7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265FC52-CAC5-4196-9526-872B427C1B4B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9E801D7-63DD-4220-88B3-5821FACA7318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7" name="Right Triangle 116">
                <a:extLst>
                  <a:ext uri="{FF2B5EF4-FFF2-40B4-BE49-F238E27FC236}">
                    <a16:creationId xmlns:a16="http://schemas.microsoft.com/office/drawing/2014/main" id="{94E82210-6883-42DB-AF42-23D118D2A22C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F155FFC-282A-457D-9F21-2028D99F8B6E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38C9A2E-023F-40C7-B449-527D7BF837EB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60247A9-13E2-4B7E-8877-A9EF6B04858E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1" name="Right Triangle 120">
                <a:extLst>
                  <a:ext uri="{FF2B5EF4-FFF2-40B4-BE49-F238E27FC236}">
                    <a16:creationId xmlns:a16="http://schemas.microsoft.com/office/drawing/2014/main" id="{34009648-7F6E-45DF-B7C1-392632BD70C6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31F285C-1DEE-434E-8F95-D1A5FA6D6C3D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629C12C-3362-4E66-A26A-1576F935BAB9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986C5BA-6DDA-4549-8600-281E54FA8700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9DCD881-5885-4581-A7EE-372678EF1C94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37A76A1-2CBB-4975-89F1-D3BBEECD612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2245404"/>
            <a:ext cx="421234" cy="42120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F601D5E4-78B9-497B-A509-FD40D50B5AB9}"/>
              </a:ext>
            </a:extLst>
          </p:cNvPr>
          <p:cNvSpPr txBox="1"/>
          <p:nvPr/>
        </p:nvSpPr>
        <p:spPr>
          <a:xfrm>
            <a:off x="2744659" y="6536709"/>
            <a:ext cx="416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/>
              <a:t>* including </a:t>
            </a:r>
            <a:r>
              <a:rPr lang="sv-SE" sz="1050" i="1" dirty="0"/>
              <a:t>wallet-generated</a:t>
            </a:r>
            <a:r>
              <a:rPr lang="sv-SE" sz="1050" dirty="0"/>
              <a:t> tokenized/encrypted user authorization</a:t>
            </a:r>
            <a:endParaRPr lang="en-US" sz="1050" dirty="0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FDC308AD-57A5-44D3-9346-3F807F170CA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5673424"/>
            <a:ext cx="421234" cy="421200"/>
          </a:xfrm>
          <a:prstGeom prst="rect">
            <a:avLst/>
          </a:prstGeom>
        </p:spPr>
      </p:pic>
      <p:sp>
        <p:nvSpPr>
          <p:cNvPr id="27" name="Cylinder 26">
            <a:extLst>
              <a:ext uri="{FF2B5EF4-FFF2-40B4-BE49-F238E27FC236}">
                <a16:creationId xmlns:a16="http://schemas.microsoft.com/office/drawing/2014/main" id="{089074F6-B1FE-467C-9A04-11367975772D}"/>
              </a:ext>
            </a:extLst>
          </p:cNvPr>
          <p:cNvSpPr>
            <a:spLocks noChangeAspect="1"/>
          </p:cNvSpPr>
          <p:nvPr/>
        </p:nvSpPr>
        <p:spPr>
          <a:xfrm>
            <a:off x="6078113" y="2580194"/>
            <a:ext cx="382846" cy="252000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65AA814-92DC-4CF2-BEAC-0F049B19B42E}"/>
              </a:ext>
            </a:extLst>
          </p:cNvPr>
          <p:cNvSpPr txBox="1"/>
          <p:nvPr/>
        </p:nvSpPr>
        <p:spPr>
          <a:xfrm>
            <a:off x="6106408" y="6639884"/>
            <a:ext cx="30128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750" dirty="0"/>
              <a:t>A.R. 2021-08-13</a:t>
            </a:r>
            <a:endParaRPr lang="en-US" sz="75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B7C6D3-3959-4B88-9162-E3BEEA91397F}"/>
              </a:ext>
            </a:extLst>
          </p:cNvPr>
          <p:cNvSpPr txBox="1"/>
          <p:nvPr/>
        </p:nvSpPr>
        <p:spPr>
          <a:xfrm>
            <a:off x="1160095" y="734210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User</a:t>
            </a:r>
            <a:endParaRPr lang="en-US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666E4C9-5FED-45B4-8AEC-691DD2A4BCE0}"/>
              </a:ext>
            </a:extLst>
          </p:cNvPr>
          <p:cNvCxnSpPr>
            <a:cxnSpLocks/>
          </p:cNvCxnSpPr>
          <p:nvPr/>
        </p:nvCxnSpPr>
        <p:spPr>
          <a:xfrm>
            <a:off x="2358000" y="2453540"/>
            <a:ext cx="61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B9E20344-051C-4CAA-9456-A084CB4BE16C}"/>
              </a:ext>
            </a:extLst>
          </p:cNvPr>
          <p:cNvSpPr txBox="1"/>
          <p:nvPr/>
        </p:nvSpPr>
        <p:spPr>
          <a:xfrm>
            <a:off x="1362093" y="6105855"/>
            <a:ext cx="14822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i="1" dirty="0"/>
              <a:t>Selects card</a:t>
            </a:r>
            <a:br>
              <a:rPr lang="sv-SE" sz="1350" dirty="0"/>
            </a:br>
            <a:r>
              <a:rPr lang="sv-SE" sz="1350" dirty="0"/>
              <a:t>from virtual wallet</a:t>
            </a:r>
            <a:endParaRPr lang="en-US" sz="1350" dirty="0"/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F3DE91F3-E226-432F-9132-13F5070E7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9097" y="5681208"/>
            <a:ext cx="421200" cy="421200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23EE83B-D8B4-4BDD-B169-382BD2A49827}"/>
              </a:ext>
            </a:extLst>
          </p:cNvPr>
          <p:cNvCxnSpPr>
            <a:cxnSpLocks/>
          </p:cNvCxnSpPr>
          <p:nvPr/>
        </p:nvCxnSpPr>
        <p:spPr>
          <a:xfrm>
            <a:off x="2358000" y="5882815"/>
            <a:ext cx="6120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084C0E19-48F8-434F-BAD5-C7B9EAC4EC1F}"/>
              </a:ext>
            </a:extLst>
          </p:cNvPr>
          <p:cNvSpPr txBox="1"/>
          <p:nvPr/>
        </p:nvSpPr>
        <p:spPr>
          <a:xfrm>
            <a:off x="6367357" y="5627992"/>
            <a:ext cx="15488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Network, SEPA, etc.</a:t>
            </a:r>
            <a:endParaRPr lang="en-US" sz="105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CBF7B2F-CEF2-4A79-89FB-A22EC42CA4B8}"/>
              </a:ext>
            </a:extLst>
          </p:cNvPr>
          <p:cNvSpPr txBox="1"/>
          <p:nvPr/>
        </p:nvSpPr>
        <p:spPr>
          <a:xfrm>
            <a:off x="6671127" y="2193268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</a:t>
            </a:r>
            <a:endParaRPr lang="en-US" sz="105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D01E4B8-1EEA-4787-96CB-2C0ED3C0ACB2}"/>
              </a:ext>
            </a:extLst>
          </p:cNvPr>
          <p:cNvCxnSpPr>
            <a:cxnSpLocks/>
          </p:cNvCxnSpPr>
          <p:nvPr/>
        </p:nvCxnSpPr>
        <p:spPr>
          <a:xfrm>
            <a:off x="6306125" y="2455177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15E07EF-B9AA-401A-BBC1-1667B762548E}"/>
              </a:ext>
            </a:extLst>
          </p:cNvPr>
          <p:cNvCxnSpPr>
            <a:cxnSpLocks/>
          </p:cNvCxnSpPr>
          <p:nvPr/>
        </p:nvCxnSpPr>
        <p:spPr>
          <a:xfrm>
            <a:off x="6306125" y="5885330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420A355-87B9-4A57-B9F6-D9616F05A6A2}"/>
              </a:ext>
            </a:extLst>
          </p:cNvPr>
          <p:cNvSpPr/>
          <p:nvPr/>
        </p:nvSpPr>
        <p:spPr>
          <a:xfrm rot="19917555">
            <a:off x="3977228" y="1832352"/>
            <a:ext cx="204775" cy="499216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8176C0D-EA9B-44DB-9B7B-64618B063668}"/>
              </a:ext>
            </a:extLst>
          </p:cNvPr>
          <p:cNvSpPr txBox="1"/>
          <p:nvPr/>
        </p:nvSpPr>
        <p:spPr>
          <a:xfrm>
            <a:off x="2071167" y="1861126"/>
            <a:ext cx="16337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1350" dirty="0"/>
              <a:t>TLS Client Certificate</a:t>
            </a:r>
            <a:endParaRPr lang="en-US" sz="135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E481283-1FAD-4F77-8927-77A5B9002D86}"/>
              </a:ext>
            </a:extLst>
          </p:cNvPr>
          <p:cNvSpPr txBox="1"/>
          <p:nvPr/>
        </p:nvSpPr>
        <p:spPr>
          <a:xfrm>
            <a:off x="2179068" y="5352471"/>
            <a:ext cx="21881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50" dirty="0"/>
              <a:t>Web App</a:t>
            </a:r>
            <a:endParaRPr lang="en-US" sz="1350" dirty="0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7F6AAD4-5F2A-42FF-9097-9A71B829F298}"/>
              </a:ext>
            </a:extLst>
          </p:cNvPr>
          <p:cNvGrpSpPr/>
          <p:nvPr/>
        </p:nvGrpSpPr>
        <p:grpSpPr>
          <a:xfrm>
            <a:off x="3689610" y="2015721"/>
            <a:ext cx="330919" cy="364551"/>
            <a:chOff x="7439528" y="2941466"/>
            <a:chExt cx="216024" cy="262996"/>
          </a:xfrm>
          <a:effectLst/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0802FD0-81E5-4A26-A813-7E09DF636E72}"/>
                </a:ext>
              </a:extLst>
            </p:cNvPr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46FA4AD0-967A-4419-AD33-1CA21F9B9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A786FDE3-A0A7-47F6-9482-E1FD7BF6114B}"/>
              </a:ext>
            </a:extLst>
          </p:cNvPr>
          <p:cNvSpPr txBox="1"/>
          <p:nvPr/>
        </p:nvSpPr>
        <p:spPr>
          <a:xfrm>
            <a:off x="2426154" y="1639596"/>
            <a:ext cx="1553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1350" dirty="0"/>
              <a:t>Certified Client SDK</a:t>
            </a:r>
            <a:endParaRPr lang="en-US" sz="135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F9B8FE2-758F-4731-A933-499F89BA1F02}"/>
              </a:ext>
            </a:extLst>
          </p:cNvPr>
          <p:cNvSpPr txBox="1"/>
          <p:nvPr/>
        </p:nvSpPr>
        <p:spPr>
          <a:xfrm>
            <a:off x="6460490" y="2558093"/>
            <a:ext cx="11283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BIN Database</a:t>
            </a:r>
            <a:endParaRPr lang="en-US" sz="1350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BE7765EB-BA35-4B99-AA26-730EDC2225A0}"/>
              </a:ext>
            </a:extLst>
          </p:cNvPr>
          <p:cNvSpPr/>
          <p:nvPr/>
        </p:nvSpPr>
        <p:spPr>
          <a:xfrm>
            <a:off x="324000" y="3231726"/>
            <a:ext cx="8532000" cy="6446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r>
              <a:rPr lang="sv-SE" sz="1350" dirty="0">
                <a:solidFill>
                  <a:schemeClr val="tx1"/>
                </a:solidFill>
              </a:rPr>
              <a:t>Due to the complexity of the software as well as to the need for merchants interacting with bank security servers (ACS), and accessing sensitive card data (DS), </a:t>
            </a:r>
            <a:r>
              <a:rPr lang="sv-SE" sz="1350" i="1" dirty="0">
                <a:solidFill>
                  <a:schemeClr val="tx1"/>
                </a:solidFill>
              </a:rPr>
              <a:t>the majority of merchants are effectively forced using a hosted 3DS solution</a:t>
            </a:r>
            <a:r>
              <a:rPr lang="sv-SE" sz="13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91525AE-1597-4435-A84B-4E013F6C3B8F}"/>
              </a:ext>
            </a:extLst>
          </p:cNvPr>
          <p:cNvSpPr/>
          <p:nvPr/>
        </p:nvSpPr>
        <p:spPr>
          <a:xfrm>
            <a:off x="324000" y="4609312"/>
            <a:ext cx="8532000" cy="64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r>
              <a:rPr lang="sv-SE" sz="1350" dirty="0">
                <a:solidFill>
                  <a:schemeClr val="tx1"/>
                </a:solidFill>
              </a:rPr>
              <a:t>FIDO Web Pay was the designed from the ground up to put very modest requirements on merchants. Users stay in the merchant environment during payments as well.  </a:t>
            </a:r>
            <a:r>
              <a:rPr lang="sv-SE" sz="1350" i="1" dirty="0">
                <a:solidFill>
                  <a:schemeClr val="tx1"/>
                </a:solidFill>
              </a:rPr>
              <a:t>Using QR the same backend can also work at the PoS terminal.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4D8DDF9-6E32-46C1-8064-CDA78799B524}"/>
              </a:ext>
            </a:extLst>
          </p:cNvPr>
          <p:cNvSpPr txBox="1"/>
          <p:nvPr/>
        </p:nvSpPr>
        <p:spPr>
          <a:xfrm>
            <a:off x="559724" y="172485"/>
            <a:ext cx="7891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latin typeface="Times New Roman" panose="02020603050405020304" pitchFamily="18" charset="0"/>
                <a:ea typeface="DejaVu Serif" panose="02060603050605020204" pitchFamily="18" charset="0"/>
                <a:cs typeface="Times New Roman" panose="02020603050405020304" pitchFamily="18" charset="0"/>
              </a:rPr>
              <a:t>”Backend” Infrastructure Requirements</a:t>
            </a:r>
            <a:endParaRPr lang="en-US" sz="2400" dirty="0">
              <a:latin typeface="Times New Roman" panose="02020603050405020304" pitchFamily="18" charset="0"/>
              <a:ea typeface="DejaVu Serif" panose="020606030506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4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172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60</cp:revision>
  <dcterms:created xsi:type="dcterms:W3CDTF">2021-07-07T05:19:50Z</dcterms:created>
  <dcterms:modified xsi:type="dcterms:W3CDTF">2021-08-13T06:54:50Z</dcterms:modified>
</cp:coreProperties>
</file>