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AF4"/>
    <a:srgbClr val="FFFFB9"/>
    <a:srgbClr val="FDF1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7" autoAdjust="0"/>
    <p:restoredTop sz="94690" autoAdjust="0"/>
  </p:normalViewPr>
  <p:slideViewPr>
    <p:cSldViewPr snapToGrid="0">
      <p:cViewPr varScale="1">
        <p:scale>
          <a:sx n="77" d="100"/>
          <a:sy n="77" d="100"/>
        </p:scale>
        <p:origin x="79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B29E537-3F37-C4FC-798F-257485707D60}"/>
              </a:ext>
            </a:extLst>
          </p:cNvPr>
          <p:cNvSpPr txBox="1"/>
          <p:nvPr userDrawn="1"/>
        </p:nvSpPr>
        <p:spPr>
          <a:xfrm>
            <a:off x="11560768" y="6641072"/>
            <a:ext cx="6222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Page </a:t>
            </a:r>
            <a:fld id="{9FDF61FB-A394-41CA-9950-0AD478F7EA37}" type="slidenum">
              <a:rPr lang="en-US" sz="800" smtClean="0"/>
              <a:pPr algn="r"/>
              <a:t>‹#›</a:t>
            </a:fld>
            <a:r>
              <a:rPr lang="en-US" sz="800" dirty="0"/>
              <a:t>/5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3E85D6-A0AE-40B9-EDA8-F7E6D0687CF5}"/>
              </a:ext>
            </a:extLst>
          </p:cNvPr>
          <p:cNvSpPr/>
          <p:nvPr userDrawn="1"/>
        </p:nvSpPr>
        <p:spPr>
          <a:xfrm>
            <a:off x="68117" y="79283"/>
            <a:ext cx="1133544" cy="374571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This work is herby put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in the public domain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89A020-D5AF-1C9C-506C-E9DDD3973B6A}"/>
              </a:ext>
            </a:extLst>
          </p:cNvPr>
          <p:cNvSpPr txBox="1"/>
          <p:nvPr userDrawn="1"/>
        </p:nvSpPr>
        <p:spPr>
          <a:xfrm>
            <a:off x="-6220" y="6644789"/>
            <a:ext cx="16706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b="0" i="0" dirty="0">
                <a:solidFill>
                  <a:srgbClr val="24292E"/>
                </a:solidFill>
                <a:effectLst/>
                <a:latin typeface="-apple-system"/>
              </a:rPr>
              <a:t>FIDO </a:t>
            </a:r>
            <a:r>
              <a:rPr lang="en-US" sz="800" dirty="0">
                <a:solidFill>
                  <a:srgbClr val="24292E"/>
                </a:solidFill>
                <a:latin typeface="-apple-system"/>
              </a:rPr>
              <a:t>Web Pay – Wallet Whitepaper</a:t>
            </a:r>
            <a:endParaRPr lang="en-US" sz="800" noProof="1"/>
          </a:p>
        </p:txBody>
      </p:sp>
    </p:spTree>
    <p:extLst>
      <p:ext uri="{BB962C8B-B14F-4D97-AF65-F5344CB8AC3E}">
        <p14:creationId xmlns:p14="http://schemas.microsoft.com/office/powerpoint/2010/main" val="411017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D24F0-9C2E-A818-08B5-23D76BECF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41E78-B256-5A16-B842-6F0844D45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F6679-025F-DECD-B76A-4A5631B48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4C1AA-7CDD-B557-5DEB-BE2FDBF24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4604D-9DAF-1CA8-4EFC-100DF04B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8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D1B90B-072C-D628-9E3B-8477816D38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4926E-EF1D-DA32-6DD3-761E1043F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668EB-926E-3C7C-3146-696022149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EF19F-7DAB-9C6B-9519-CB96850E6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5307-18FB-E98C-DCAB-0D9C78CD8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69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1ABC4-FEC2-58C3-E5E4-B82BE6C66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626D8-6451-3786-BDBC-3EB26B709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1772B-2D82-32DF-E1CA-B806F9C5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74E70-871C-E023-AAAC-CB3CC0CB4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32AF3-197B-050F-B5AE-80FC8D530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1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7AD4C-F8D4-9B3C-75F5-D31EF0DDF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09836-994D-CAC2-13B0-438FF120C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09FF0-CB76-C5BD-24BE-8253DE371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98E4A-53F0-59E4-E828-C4EEF2CF7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3B838-A92C-2319-3196-E4DFC406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9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9F465-495A-B774-ED94-C0709E7BE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89B8E-AED9-0C59-A339-74CC327A69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72A01-84FA-1E00-B0BF-49B01F38F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4D7E9-20A2-874E-5254-998F6EE3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D82A0-508B-B343-14CC-682661B67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CCC1F-B28F-D42B-B13F-12857296D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17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0F85E-BB49-CB9E-9A0A-63D51BD5A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6315E-26AD-6AB4-2A59-E4FAC9AD7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CD47B-4796-ACAB-B132-CCCF2691F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15134B-5547-565B-8AC0-90126ED70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C8DBE7-8823-4048-98CC-337F11C25D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985EA2-F8B8-BC15-1282-6BD7690D8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2022-11-16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EDA364-CF8A-EE59-5B9B-F0D94ACFF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44A8D4-9EE8-A377-CDFE-A5C36099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8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C75CC-4A28-4B4B-7A6D-F557F3803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9417A3-815A-329F-2E5E-BDEFE9991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2022-11-16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ABAB0-B7E2-4ECB-BA79-02199ECDF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BA092-F7CF-5407-1A1A-B2F2A2683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77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9A4301-3CE0-F147-0703-48FB50A95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2022-11-16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E7FB94-A75D-51AA-0A41-4355E1A14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AE154-AC47-8769-D920-55E3DFDC9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54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16D58-3BA3-B5F2-1488-8877FFCCF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176FA-AAAA-5F2F-EC97-363A47D48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20927-FD35-C4A4-BBAB-DAC00A802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59B89-96A9-35CD-3442-3D3A0E5A2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FEB4E-D8A2-B109-2903-4168BC830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68CE1-A69B-15AC-7E06-0A8DF7E13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53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D04BB-B46E-FD3A-A2C1-C2D63EB4F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144962-B1CD-A31C-2FB7-399FDE2DA5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C53C3-14E3-D97E-F910-4820FD2AD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E6775-61EB-C3D7-576D-3E436999F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89F35-B963-7D6A-C618-198CCCE51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71768-A60A-1884-D2D3-EF0BF093C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9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89C349-C0DF-F2FF-D3E7-172B5BB1D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DE614-BF93-3DAF-DB02-CDC3205AD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B48AE-5B53-77DA-F164-269DBE0610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055B-ABBD-4C0D-84D8-CCE0D097BF9D}" type="datetimeFigureOut">
              <a:rPr lang="en-US" smtClean="0"/>
              <a:t>2022-11-16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82D80-00D9-9FFE-BB75-D815773FD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16E07-EAAB-888F-5324-5392684C7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2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fido-web-pay.github.io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0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4.svg"/><Relationship Id="rId5" Type="http://schemas.openxmlformats.org/officeDocument/2006/relationships/image" Target="../media/image6.sv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061992-EA1A-B21C-F268-8EE3B525AF3E}"/>
              </a:ext>
            </a:extLst>
          </p:cNvPr>
          <p:cNvSpPr txBox="1"/>
          <p:nvPr/>
        </p:nvSpPr>
        <p:spPr>
          <a:xfrm>
            <a:off x="3434376" y="1270103"/>
            <a:ext cx="5343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Combining FIDO®/CTAP2 with a Payment Wallet</a:t>
            </a:r>
            <a:endParaRPr lang="en-US" i="1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426AEE9-BF6D-B40D-746D-355B1E6CB87E}"/>
              </a:ext>
            </a:extLst>
          </p:cNvPr>
          <p:cNvSpPr txBox="1"/>
          <p:nvPr/>
        </p:nvSpPr>
        <p:spPr>
          <a:xfrm>
            <a:off x="2774106" y="1935432"/>
            <a:ext cx="696132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This presentation outlines how the FIDO</a:t>
            </a:r>
            <a:r>
              <a:rPr lang="en-US" sz="1600" dirty="0">
                <a:latin typeface="Roboto Medium" panose="02000000000000000000" pitchFamily="2" charset="0"/>
                <a:ea typeface="Roboto Medium" panose="02000000000000000000" pitchFamily="2" charset="0"/>
              </a:rPr>
              <a:t>®</a:t>
            </a:r>
            <a:r>
              <a:rPr lang="en-US" sz="1600" dirty="0"/>
              <a:t>/CTAP2 API and the W3C </a:t>
            </a:r>
            <a:r>
              <a:rPr lang="en-US" sz="1600" dirty="0" err="1"/>
              <a:t>WebAuthn</a:t>
            </a:r>
            <a:r>
              <a:rPr lang="en-US" sz="1600" dirty="0"/>
              <a:t> </a:t>
            </a:r>
          </a:p>
          <a:p>
            <a:r>
              <a:rPr lang="en-US" sz="1600" dirty="0"/>
              <a:t>standard could be augmented with meta data holding virtual payment cards.</a:t>
            </a:r>
          </a:p>
          <a:p>
            <a:endParaRPr lang="en-US" sz="1600" dirty="0"/>
          </a:p>
          <a:p>
            <a:r>
              <a:rPr lang="en-US" sz="1600" dirty="0"/>
              <a:t>The authorization system builds on an enhanced EMV</a:t>
            </a:r>
            <a:r>
              <a:rPr lang="en-US" sz="1600" dirty="0">
                <a:latin typeface="Roboto Medium" panose="02000000000000000000" pitchFamily="2" charset="0"/>
                <a:ea typeface="Roboto Medium" panose="02000000000000000000" pitchFamily="2" charset="0"/>
              </a:rPr>
              <a:t>®</a:t>
            </a:r>
            <a:r>
              <a:rPr lang="en-US" sz="1600" dirty="0"/>
              <a:t> concept, where a card</a:t>
            </a:r>
            <a:br>
              <a:rPr lang="en-US" sz="1600" dirty="0"/>
            </a:br>
            <a:r>
              <a:rPr lang="en-US" sz="1600" dirty="0"/>
              <a:t>can represent any account based payment scheme, including the international</a:t>
            </a:r>
            <a:br>
              <a:rPr lang="en-US" sz="1600" dirty="0"/>
            </a:br>
            <a:r>
              <a:rPr lang="en-US" sz="1600" dirty="0"/>
              <a:t>card networks and SEPA, as well as national networks.</a:t>
            </a:r>
          </a:p>
          <a:p>
            <a:endParaRPr lang="en-US" sz="1600" dirty="0"/>
          </a:p>
          <a:p>
            <a:r>
              <a:rPr lang="en-US" sz="1600" dirty="0"/>
              <a:t>Although not shown here, a card is after registration, also intended to be usable</a:t>
            </a:r>
          </a:p>
          <a:p>
            <a:r>
              <a:rPr lang="en-US" sz="1600" dirty="0"/>
              <a:t>for payments at the counter (POS).  P2P payment support is also in scope.</a:t>
            </a:r>
          </a:p>
          <a:p>
            <a:br>
              <a:rPr lang="en-US" sz="1600" dirty="0"/>
            </a:br>
            <a:r>
              <a:rPr lang="en-US" sz="1600" dirty="0"/>
              <a:t>A detailed description of the actual data exchanges and wallet data is available at:</a:t>
            </a:r>
          </a:p>
          <a:p>
            <a:r>
              <a:rPr lang="en-US" sz="1600" dirty="0">
                <a:hlinkClick r:id="rId2"/>
              </a:rPr>
              <a:t>https://fido-web-pay.github.io/</a:t>
            </a:r>
            <a:endParaRPr lang="en-US" sz="1600" dirty="0"/>
          </a:p>
          <a:p>
            <a:endParaRPr lang="en-US" sz="1600" dirty="0"/>
          </a:p>
          <a:p>
            <a:pPr algn="ctr"/>
            <a:r>
              <a:rPr lang="en-US" sz="1200" dirty="0"/>
              <a:t>Anders </a:t>
            </a:r>
            <a:r>
              <a:rPr lang="en-US" sz="1200" dirty="0" err="1"/>
              <a:t>Rundgren</a:t>
            </a:r>
            <a:r>
              <a:rPr lang="en-US" sz="1200" dirty="0"/>
              <a:t> 2022-11-16</a:t>
            </a:r>
          </a:p>
          <a:p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6D2DA1-5C25-1438-51D2-FFE2B90A7A36}"/>
              </a:ext>
            </a:extLst>
          </p:cNvPr>
          <p:cNvSpPr txBox="1"/>
          <p:nvPr/>
        </p:nvSpPr>
        <p:spPr>
          <a:xfrm>
            <a:off x="13753120" y="-899479"/>
            <a:ext cx="1222311" cy="221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noProof="1"/>
              <a:t>A.Rundgren 2022-11-08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D22CB7-A1D2-9BA3-FF1B-0FB2566657A3}"/>
              </a:ext>
            </a:extLst>
          </p:cNvPr>
          <p:cNvSpPr txBox="1"/>
          <p:nvPr/>
        </p:nvSpPr>
        <p:spPr>
          <a:xfrm>
            <a:off x="2774106" y="6204001"/>
            <a:ext cx="5538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b="0" i="0" dirty="0">
                <a:solidFill>
                  <a:srgbClr val="24292E"/>
                </a:solidFill>
                <a:effectLst/>
                <a:latin typeface="-apple-system"/>
              </a:rPr>
              <a:t>FIDO and EMV are registered trademarks of the FIDO alliance and EMVCo respectively</a:t>
            </a:r>
            <a:endParaRPr lang="en-US" sz="1200" noProof="1"/>
          </a:p>
        </p:txBody>
      </p:sp>
    </p:spTree>
    <p:extLst>
      <p:ext uri="{BB962C8B-B14F-4D97-AF65-F5344CB8AC3E}">
        <p14:creationId xmlns:p14="http://schemas.microsoft.com/office/powerpoint/2010/main" val="1474752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061992-EA1A-B21C-F268-8EE3B525AF3E}"/>
              </a:ext>
            </a:extLst>
          </p:cNvPr>
          <p:cNvSpPr txBox="1"/>
          <p:nvPr/>
        </p:nvSpPr>
        <p:spPr>
          <a:xfrm>
            <a:off x="4221936" y="398672"/>
            <a:ext cx="374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Wallet – </a:t>
            </a:r>
            <a:r>
              <a:rPr lang="en-US" i="1" dirty="0">
                <a:latin typeface="Roboto Medium" panose="02000000000000000000" pitchFamily="2" charset="0"/>
                <a:ea typeface="Roboto Medium" panose="02000000000000000000" pitchFamily="2" charset="0"/>
              </a:rPr>
              <a:t>Non-normative UI Sample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8185E9C-14B7-D066-06CA-06B1A621F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1000" y="1047750"/>
            <a:ext cx="3810000" cy="4762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446385C6-BD63-6F47-EE9C-678D9F717C19}"/>
              </a:ext>
            </a:extLst>
          </p:cNvPr>
          <p:cNvSpPr txBox="1"/>
          <p:nvPr/>
        </p:nvSpPr>
        <p:spPr>
          <a:xfrm>
            <a:off x="8320843" y="1027014"/>
            <a:ext cx="1924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Merchant host name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80B23AA-93F3-E4CB-A85E-7A69A68BB20D}"/>
              </a:ext>
            </a:extLst>
          </p:cNvPr>
          <p:cNvSpPr txBox="1"/>
          <p:nvPr/>
        </p:nvSpPr>
        <p:spPr>
          <a:xfrm>
            <a:off x="8320843" y="2200824"/>
            <a:ext cx="27537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Swipeable</a:t>
            </a:r>
            <a:r>
              <a:rPr lang="en-US" sz="1600" dirty="0"/>
              <a:t> list of virtual cards *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B3A955C-6693-862D-B4AE-5CA74DCFBC82}"/>
              </a:ext>
            </a:extLst>
          </p:cNvPr>
          <p:cNvSpPr txBox="1"/>
          <p:nvPr/>
        </p:nvSpPr>
        <p:spPr>
          <a:xfrm>
            <a:off x="8320843" y="3435129"/>
            <a:ext cx="2298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Merchant common name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BCDA416-32FC-7B9D-7A24-AB24968126DC}"/>
              </a:ext>
            </a:extLst>
          </p:cNvPr>
          <p:cNvSpPr txBox="1"/>
          <p:nvPr/>
        </p:nvSpPr>
        <p:spPr>
          <a:xfrm>
            <a:off x="8320843" y="3925401"/>
            <a:ext cx="14209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Amount to pay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FED50FE-267E-67F8-027F-2CD3F72629D9}"/>
              </a:ext>
            </a:extLst>
          </p:cNvPr>
          <p:cNvSpPr txBox="1"/>
          <p:nvPr/>
        </p:nvSpPr>
        <p:spPr>
          <a:xfrm>
            <a:off x="8320843" y="4976891"/>
            <a:ext cx="2754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Activates the authorization key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3045FD59-B822-2D7C-7084-A2E96F8ED8E1}"/>
              </a:ext>
            </a:extLst>
          </p:cNvPr>
          <p:cNvSpPr/>
          <p:nvPr/>
        </p:nvSpPr>
        <p:spPr>
          <a:xfrm>
            <a:off x="8116342" y="1123851"/>
            <a:ext cx="180000" cy="154800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75113224-47B3-A2F3-89CD-3AE1F9E4290C}"/>
              </a:ext>
            </a:extLst>
          </p:cNvPr>
          <p:cNvSpPr/>
          <p:nvPr/>
        </p:nvSpPr>
        <p:spPr>
          <a:xfrm>
            <a:off x="8116342" y="2298325"/>
            <a:ext cx="180000" cy="154800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93FC0DC1-9366-964B-8D3D-974D829968A9}"/>
              </a:ext>
            </a:extLst>
          </p:cNvPr>
          <p:cNvSpPr/>
          <p:nvPr/>
        </p:nvSpPr>
        <p:spPr>
          <a:xfrm>
            <a:off x="8116342" y="3532602"/>
            <a:ext cx="180000" cy="154800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C14AC479-71CA-1FE1-5910-5C1AB3847CC2}"/>
              </a:ext>
            </a:extLst>
          </p:cNvPr>
          <p:cNvSpPr/>
          <p:nvPr/>
        </p:nvSpPr>
        <p:spPr>
          <a:xfrm>
            <a:off x="8116342" y="4016133"/>
            <a:ext cx="180000" cy="154800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4E4D7C86-762E-898B-D1CA-87B743C8C49F}"/>
              </a:ext>
            </a:extLst>
          </p:cNvPr>
          <p:cNvSpPr/>
          <p:nvPr/>
        </p:nvSpPr>
        <p:spPr>
          <a:xfrm>
            <a:off x="8116342" y="5071335"/>
            <a:ext cx="180000" cy="154800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F64557-2415-3409-7825-37F95F5EE0AA}"/>
              </a:ext>
            </a:extLst>
          </p:cNvPr>
          <p:cNvSpPr txBox="1"/>
          <p:nvPr/>
        </p:nvSpPr>
        <p:spPr>
          <a:xfrm>
            <a:off x="2389799" y="6159903"/>
            <a:ext cx="7460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* Only cards matching the payment networks supported by the merchant will be shown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393F44-1E19-2F88-3E46-FBB0321395F1}"/>
              </a:ext>
            </a:extLst>
          </p:cNvPr>
          <p:cNvSpPr txBox="1"/>
          <p:nvPr/>
        </p:nvSpPr>
        <p:spPr>
          <a:xfrm>
            <a:off x="1232953" y="2429735"/>
            <a:ext cx="2799484" cy="1646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Integrated payment experience</a:t>
            </a:r>
            <a:br>
              <a:rPr lang="en-US" sz="1600" dirty="0"/>
            </a:br>
            <a:r>
              <a:rPr lang="en-US" sz="1600" dirty="0"/>
              <a:t>extending the UI compared to</a:t>
            </a:r>
            <a:br>
              <a:rPr lang="en-US" sz="1600" dirty="0"/>
            </a:br>
            <a:r>
              <a:rPr lang="en-US" sz="1600" dirty="0"/>
              <a:t>current payment terminals.  </a:t>
            </a:r>
          </a:p>
          <a:p>
            <a:r>
              <a:rPr lang="en-US" sz="1600" dirty="0"/>
              <a:t>The very same UI and security</a:t>
            </a:r>
            <a:br>
              <a:rPr lang="en-US" sz="1600" dirty="0"/>
            </a:br>
            <a:r>
              <a:rPr lang="en-US" sz="1600" dirty="0"/>
              <a:t>solution is used regardless if</a:t>
            </a:r>
          </a:p>
          <a:p>
            <a:r>
              <a:rPr lang="en-US" sz="1600" dirty="0"/>
              <a:t>paying online or locally.</a:t>
            </a:r>
          </a:p>
        </p:txBody>
      </p:sp>
    </p:spTree>
    <p:extLst>
      <p:ext uri="{BB962C8B-B14F-4D97-AF65-F5344CB8AC3E}">
        <p14:creationId xmlns:p14="http://schemas.microsoft.com/office/powerpoint/2010/main" val="2526050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061992-EA1A-B21C-F268-8EE3B525AF3E}"/>
              </a:ext>
            </a:extLst>
          </p:cNvPr>
          <p:cNvSpPr txBox="1"/>
          <p:nvPr/>
        </p:nvSpPr>
        <p:spPr>
          <a:xfrm>
            <a:off x="3928585" y="90559"/>
            <a:ext cx="4334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Wallet – </a:t>
            </a:r>
            <a:r>
              <a:rPr lang="en-US" i="1" dirty="0">
                <a:latin typeface="Roboto Medium" panose="02000000000000000000" pitchFamily="2" charset="0"/>
                <a:ea typeface="Roboto Medium" panose="02000000000000000000" pitchFamily="2" charset="0"/>
              </a:rPr>
              <a:t>Enhancement of EMV Card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32CA91-BAA2-15C5-878B-8EAB2BFA8E32}"/>
              </a:ext>
            </a:extLst>
          </p:cNvPr>
          <p:cNvSpPr txBox="1"/>
          <p:nvPr/>
        </p:nvSpPr>
        <p:spPr>
          <a:xfrm>
            <a:off x="3045823" y="833980"/>
            <a:ext cx="232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EMV Account ID (PAN)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88D4EFB-BC4A-DDC5-3827-4B334AD645E3}"/>
              </a:ext>
            </a:extLst>
          </p:cNvPr>
          <p:cNvSpPr txBox="1"/>
          <p:nvPr/>
        </p:nvSpPr>
        <p:spPr>
          <a:xfrm>
            <a:off x="5370381" y="836323"/>
            <a:ext cx="2210863" cy="369332"/>
          </a:xfrm>
          <a:prstGeom prst="rect">
            <a:avLst/>
          </a:prstGeom>
          <a:solidFill>
            <a:schemeClr val="accent5">
              <a:lumMod val="20000"/>
              <a:lumOff val="80000"/>
              <a:alpha val="7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nsolas" panose="020B0609020204030204" pitchFamily="49" charset="0"/>
                <a:cs typeface="Courier New" panose="02070309020205020404" pitchFamily="49" charset="0"/>
              </a:rPr>
              <a:t>nnnnnnnnnnnnnnnn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929FA1-759C-93B0-A9C2-A5C7FA6799F3}"/>
              </a:ext>
            </a:extLst>
          </p:cNvPr>
          <p:cNvSpPr txBox="1"/>
          <p:nvPr/>
        </p:nvSpPr>
        <p:spPr>
          <a:xfrm>
            <a:off x="3933657" y="1623061"/>
            <a:ext cx="4235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FIDO Web Pay “Decomposed” Counterpart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5D34477-10C3-1367-D3C3-E1733179EA47}"/>
              </a:ext>
            </a:extLst>
          </p:cNvPr>
          <p:cNvGrpSpPr/>
          <p:nvPr/>
        </p:nvGrpSpPr>
        <p:grpSpPr>
          <a:xfrm>
            <a:off x="1222947" y="2536884"/>
            <a:ext cx="3696537" cy="371675"/>
            <a:chOff x="1602798" y="2497128"/>
            <a:chExt cx="3696537" cy="371675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9C9EE33-F184-905B-0A78-A090867373BE}"/>
                </a:ext>
              </a:extLst>
            </p:cNvPr>
            <p:cNvSpPr txBox="1"/>
            <p:nvPr/>
          </p:nvSpPr>
          <p:spPr>
            <a:xfrm>
              <a:off x="1602798" y="2497128"/>
              <a:ext cx="1204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Account ID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1513512-89A7-EB24-EFD9-CC1F7F68FAF3}"/>
                </a:ext>
              </a:extLst>
            </p:cNvPr>
            <p:cNvSpPr txBox="1"/>
            <p:nvPr/>
          </p:nvSpPr>
          <p:spPr>
            <a:xfrm>
              <a:off x="2831736" y="2499471"/>
              <a:ext cx="2467599" cy="369332"/>
            </a:xfrm>
            <a:prstGeom prst="rect">
              <a:avLst/>
            </a:prstGeom>
            <a:solidFill>
              <a:srgbClr val="F6FAF4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noProof="1">
                  <a:cs typeface="Courier New" panose="02070309020205020404" pitchFamily="49" charset="0"/>
                </a:rPr>
                <a:t>Account Identifier String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D6E3F4A-81AA-A0C2-ABAC-31BCC0E3E0D7}"/>
              </a:ext>
            </a:extLst>
          </p:cNvPr>
          <p:cNvGrpSpPr/>
          <p:nvPr/>
        </p:nvGrpSpPr>
        <p:grpSpPr>
          <a:xfrm>
            <a:off x="597455" y="3782584"/>
            <a:ext cx="4322029" cy="371675"/>
            <a:chOff x="686906" y="3693136"/>
            <a:chExt cx="4322029" cy="371675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4543415-F08E-D9F9-6465-D79AE8EB47DB}"/>
                </a:ext>
              </a:extLst>
            </p:cNvPr>
            <p:cNvSpPr txBox="1"/>
            <p:nvPr/>
          </p:nvSpPr>
          <p:spPr>
            <a:xfrm>
              <a:off x="686906" y="3693136"/>
              <a:ext cx="2120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Payment Network ID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675B1F4-775F-E04C-FBEE-39CC896F00F0}"/>
                </a:ext>
              </a:extLst>
            </p:cNvPr>
            <p:cNvSpPr txBox="1"/>
            <p:nvPr/>
          </p:nvSpPr>
          <p:spPr>
            <a:xfrm>
              <a:off x="2831736" y="3695479"/>
              <a:ext cx="2177199" cy="369332"/>
            </a:xfrm>
            <a:prstGeom prst="rect">
              <a:avLst/>
            </a:prstGeom>
            <a:solidFill>
              <a:srgbClr val="F6FAF4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noProof="1">
                  <a:cs typeface="Courier New" panose="02070309020205020404" pitchFamily="49" charset="0"/>
                </a:rPr>
                <a:t>URL or Specfic String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272F915-EA31-DE6A-0FF1-DAA3239B1C98}"/>
              </a:ext>
            </a:extLst>
          </p:cNvPr>
          <p:cNvGrpSpPr/>
          <p:nvPr/>
        </p:nvGrpSpPr>
        <p:grpSpPr>
          <a:xfrm>
            <a:off x="2748429" y="4928894"/>
            <a:ext cx="2171055" cy="371675"/>
            <a:chOff x="1815164" y="4928894"/>
            <a:chExt cx="2171055" cy="371675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061E2C2-9C66-6CCC-A043-84DF4FFCD913}"/>
                </a:ext>
              </a:extLst>
            </p:cNvPr>
            <p:cNvSpPr txBox="1"/>
            <p:nvPr/>
          </p:nvSpPr>
          <p:spPr>
            <a:xfrm>
              <a:off x="1815164" y="492889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Issuer ID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10ECAB9-2E36-3C32-1E28-9EAA999E0512}"/>
                </a:ext>
              </a:extLst>
            </p:cNvPr>
            <p:cNvSpPr txBox="1"/>
            <p:nvPr/>
          </p:nvSpPr>
          <p:spPr>
            <a:xfrm>
              <a:off x="2831736" y="4931237"/>
              <a:ext cx="1154483" cy="369332"/>
            </a:xfrm>
            <a:prstGeom prst="rect">
              <a:avLst/>
            </a:prstGeom>
            <a:solidFill>
              <a:srgbClr val="F6FAF4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noProof="1">
                  <a:cs typeface="Courier New" panose="02070309020205020404" pitchFamily="49" charset="0"/>
                </a:rPr>
                <a:t>URL String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0803AA31-931D-51B8-76F4-83E7886BACD1}"/>
              </a:ext>
            </a:extLst>
          </p:cNvPr>
          <p:cNvSpPr txBox="1"/>
          <p:nvPr/>
        </p:nvSpPr>
        <p:spPr>
          <a:xfrm>
            <a:off x="5169184" y="2245768"/>
            <a:ext cx="6062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Payment network compatible account identifier.</a:t>
            </a:r>
            <a:br>
              <a:rPr lang="en-US" dirty="0"/>
            </a:br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</a:rPr>
              <a:t>FR7630004003200001019471656</a:t>
            </a:r>
            <a:r>
              <a:rPr lang="en-US" dirty="0"/>
              <a:t> for a French IBAN and </a:t>
            </a:r>
            <a:r>
              <a:rPr lang="en-US" dirty="0">
                <a:latin typeface="Consolas" panose="020B0609020204030204" pitchFamily="49" charset="0"/>
              </a:rPr>
              <a:t>4111111111111111</a:t>
            </a:r>
            <a:r>
              <a:rPr lang="en-US" dirty="0"/>
              <a:t> for a VISA card.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6F0AE1E-767F-3DD9-4EB0-0C228135B769}"/>
              </a:ext>
            </a:extLst>
          </p:cNvPr>
          <p:cNvSpPr txBox="1"/>
          <p:nvPr/>
        </p:nvSpPr>
        <p:spPr>
          <a:xfrm>
            <a:off x="5169184" y="4795951"/>
            <a:ext cx="6558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URL to an issuer endpoint like: </a:t>
            </a:r>
            <a:r>
              <a:rPr lang="en-US" dirty="0">
                <a:latin typeface="Consolas" panose="020B0609020204030204" pitchFamily="49" charset="0"/>
              </a:rPr>
              <a:t>https://mybank.fr/payment</a:t>
            </a:r>
            <a:r>
              <a:rPr lang="en-US" dirty="0"/>
              <a:t>.</a:t>
            </a:r>
          </a:p>
          <a:p>
            <a:r>
              <a:rPr lang="en-US" dirty="0"/>
              <a:t>This solution eliminates Account ID to issuer URL lookup databases.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9064BF-17D4-B507-618E-121A14464429}"/>
              </a:ext>
            </a:extLst>
          </p:cNvPr>
          <p:cNvSpPr txBox="1"/>
          <p:nvPr/>
        </p:nvSpPr>
        <p:spPr>
          <a:xfrm>
            <a:off x="5169184" y="3520860"/>
            <a:ext cx="6337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Payment network identifier.</a:t>
            </a:r>
            <a:br>
              <a:rPr lang="en-US" dirty="0"/>
            </a:br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</a:rPr>
              <a:t>https://banknet2.org</a:t>
            </a:r>
            <a:r>
              <a:rPr lang="en-US" dirty="0"/>
              <a:t> for a bank network and </a:t>
            </a:r>
            <a:r>
              <a:rPr lang="en-US" dirty="0">
                <a:latin typeface="Consolas" panose="020B0609020204030204" pitchFamily="49" charset="0"/>
              </a:rPr>
              <a:t>visa</a:t>
            </a:r>
            <a:r>
              <a:rPr lang="en-US" dirty="0"/>
              <a:t> for the VISA network.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232355-7E2A-015B-24A9-67280B5A7222}"/>
              </a:ext>
            </a:extLst>
          </p:cNvPr>
          <p:cNvSpPr txBox="1"/>
          <p:nvPr/>
        </p:nvSpPr>
        <p:spPr>
          <a:xfrm>
            <a:off x="872292" y="5837657"/>
            <a:ext cx="10713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That is, the only thing that separates card authorizations from authorizations of account-to-account payments are the variables above.  However, from the users’ perspective, only card images differ.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CD7186-C6E2-3461-0C05-BA47BC1C6F91}"/>
              </a:ext>
            </a:extLst>
          </p:cNvPr>
          <p:cNvSpPr/>
          <p:nvPr/>
        </p:nvSpPr>
        <p:spPr>
          <a:xfrm>
            <a:off x="477077" y="2126974"/>
            <a:ext cx="11246675" cy="3478696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29C7D7-02B2-7223-2945-B08377B3451A}"/>
              </a:ext>
            </a:extLst>
          </p:cNvPr>
          <p:cNvCxnSpPr>
            <a:cxnSpLocks/>
          </p:cNvCxnSpPr>
          <p:nvPr/>
        </p:nvCxnSpPr>
        <p:spPr>
          <a:xfrm>
            <a:off x="477077" y="3329609"/>
            <a:ext cx="11246675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8F4E50-4DBA-19DC-9FCF-38999050728F}"/>
              </a:ext>
            </a:extLst>
          </p:cNvPr>
          <p:cNvCxnSpPr>
            <a:cxnSpLocks/>
          </p:cNvCxnSpPr>
          <p:nvPr/>
        </p:nvCxnSpPr>
        <p:spPr>
          <a:xfrm>
            <a:off x="477077" y="4591879"/>
            <a:ext cx="11246675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936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9A58D7E-CBB1-944C-EE9A-D3029115668A}"/>
              </a:ext>
            </a:extLst>
          </p:cNvPr>
          <p:cNvSpPr/>
          <p:nvPr/>
        </p:nvSpPr>
        <p:spPr>
          <a:xfrm>
            <a:off x="1499519" y="609452"/>
            <a:ext cx="4155845" cy="1437618"/>
          </a:xfrm>
          <a:prstGeom prst="roundRect">
            <a:avLst>
              <a:gd name="adj" fmla="val 8007"/>
            </a:avLst>
          </a:prstGeom>
          <a:solidFill>
            <a:schemeClr val="bg1">
              <a:lumMod val="95000"/>
            </a:schemeClr>
          </a:solidFill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B7D3F4-FBFA-5DF0-98C5-9FDC2F064CCA}"/>
              </a:ext>
            </a:extLst>
          </p:cNvPr>
          <p:cNvCxnSpPr/>
          <p:nvPr/>
        </p:nvCxnSpPr>
        <p:spPr>
          <a:xfrm>
            <a:off x="675596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0520682-FA1F-234D-594D-2FB20A17A82F}"/>
              </a:ext>
            </a:extLst>
          </p:cNvPr>
          <p:cNvCxnSpPr/>
          <p:nvPr/>
        </p:nvCxnSpPr>
        <p:spPr>
          <a:xfrm>
            <a:off x="3647480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8061992-EA1A-B21C-F268-8EE3B525AF3E}"/>
              </a:ext>
            </a:extLst>
          </p:cNvPr>
          <p:cNvSpPr txBox="1"/>
          <p:nvPr/>
        </p:nvSpPr>
        <p:spPr>
          <a:xfrm>
            <a:off x="4309296" y="90559"/>
            <a:ext cx="357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Wallet – </a:t>
            </a:r>
            <a:r>
              <a:rPr lang="en-US" i="1" dirty="0">
                <a:latin typeface="Roboto Medium" panose="02000000000000000000" pitchFamily="2" charset="0"/>
                <a:ea typeface="Roboto Medium" panose="02000000000000000000" pitchFamily="2" charset="0"/>
              </a:rPr>
              <a:t>Virtual Card Enrollment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C7E2C93-FFDE-A9E8-E6A2-3BB871CD4445}"/>
              </a:ext>
            </a:extLst>
          </p:cNvPr>
          <p:cNvCxnSpPr/>
          <p:nvPr/>
        </p:nvCxnSpPr>
        <p:spPr>
          <a:xfrm>
            <a:off x="5133423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AAB30E-3765-D086-E26E-C95B7B48880A}"/>
              </a:ext>
            </a:extLst>
          </p:cNvPr>
          <p:cNvCxnSpPr/>
          <p:nvPr/>
        </p:nvCxnSpPr>
        <p:spPr>
          <a:xfrm>
            <a:off x="9339755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>
            <a:extLst>
              <a:ext uri="{FF2B5EF4-FFF2-40B4-BE49-F238E27FC236}">
                <a16:creationId xmlns:a16="http://schemas.microsoft.com/office/drawing/2014/main" id="{02ECF766-AD58-E447-6236-0A23F4B81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0116" y="1295514"/>
            <a:ext cx="612000" cy="612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C165F298-CE7D-25D6-4946-BE7C50FA8F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15880" y="1317519"/>
            <a:ext cx="1047750" cy="6858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C1E269-9863-3B12-7821-342484131663}"/>
              </a:ext>
            </a:extLst>
          </p:cNvPr>
          <p:cNvCxnSpPr/>
          <p:nvPr/>
        </p:nvCxnSpPr>
        <p:spPr>
          <a:xfrm>
            <a:off x="2161538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B5CAE2D-A63F-1D56-04E3-116ED6FA3AE8}"/>
              </a:ext>
            </a:extLst>
          </p:cNvPr>
          <p:cNvSpPr txBox="1"/>
          <p:nvPr/>
        </p:nvSpPr>
        <p:spPr>
          <a:xfrm>
            <a:off x="4684492" y="930616"/>
            <a:ext cx="874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Browser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E172BA-23E3-B22F-5E86-20EF40CE00AC}"/>
              </a:ext>
            </a:extLst>
          </p:cNvPr>
          <p:cNvSpPr txBox="1"/>
          <p:nvPr/>
        </p:nvSpPr>
        <p:spPr>
          <a:xfrm>
            <a:off x="2934907" y="930616"/>
            <a:ext cx="1396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Signature Keys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B96E4A-0D70-FB34-4801-095A455E5E17}"/>
              </a:ext>
            </a:extLst>
          </p:cNvPr>
          <p:cNvSpPr txBox="1"/>
          <p:nvPr/>
        </p:nvSpPr>
        <p:spPr>
          <a:xfrm>
            <a:off x="1536916" y="672202"/>
            <a:ext cx="1251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Wallet with</a:t>
            </a:r>
            <a:br>
              <a:rPr lang="en-US" sz="1600" dirty="0"/>
            </a:br>
            <a:r>
              <a:rPr lang="en-US" sz="1600" dirty="0"/>
              <a:t>Virtual Cards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7E954F-DEE5-6B6B-2B41-6D0CC2E6F6F0}"/>
              </a:ext>
            </a:extLst>
          </p:cNvPr>
          <p:cNvGrpSpPr/>
          <p:nvPr/>
        </p:nvGrpSpPr>
        <p:grpSpPr>
          <a:xfrm>
            <a:off x="1746033" y="1317519"/>
            <a:ext cx="806953" cy="576000"/>
            <a:chOff x="1550504" y="929898"/>
            <a:chExt cx="806953" cy="576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45996F0-BE73-46EC-0CAD-F0AC049ED4D2}"/>
                </a:ext>
              </a:extLst>
            </p:cNvPr>
            <p:cNvSpPr/>
            <p:nvPr/>
          </p:nvSpPr>
          <p:spPr>
            <a:xfrm>
              <a:off x="1550504" y="929898"/>
              <a:ext cx="806953" cy="57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D1025E44-0BCB-752F-CF70-E6EFF260C1AA}"/>
                </a:ext>
              </a:extLst>
            </p:cNvPr>
            <p:cNvSpPr/>
            <p:nvPr/>
          </p:nvSpPr>
          <p:spPr>
            <a:xfrm>
              <a:off x="1649049" y="1024618"/>
              <a:ext cx="430171" cy="22439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6920B476-4BD3-5E36-7B20-7B486DD10B2F}"/>
                </a:ext>
              </a:extLst>
            </p:cNvPr>
            <p:cNvSpPr/>
            <p:nvPr/>
          </p:nvSpPr>
          <p:spPr>
            <a:xfrm>
              <a:off x="1730413" y="1107445"/>
              <a:ext cx="430171" cy="22439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31BF856-CC8C-FA74-F828-44F2B6441C46}"/>
                </a:ext>
              </a:extLst>
            </p:cNvPr>
            <p:cNvSpPr/>
            <p:nvPr/>
          </p:nvSpPr>
          <p:spPr>
            <a:xfrm>
              <a:off x="1820495" y="1210150"/>
              <a:ext cx="430171" cy="22439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72459F5-8E66-F999-84BD-DA7C1C461411}"/>
              </a:ext>
            </a:extLst>
          </p:cNvPr>
          <p:cNvSpPr txBox="1"/>
          <p:nvPr/>
        </p:nvSpPr>
        <p:spPr>
          <a:xfrm>
            <a:off x="8980675" y="960433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Issuer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E47AB645-80E7-E81D-1695-A98576D576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6071" y="1317519"/>
            <a:ext cx="699051" cy="69905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426AEE9-BF6D-B40D-746D-355B1E6CB87E}"/>
              </a:ext>
            </a:extLst>
          </p:cNvPr>
          <p:cNvSpPr txBox="1"/>
          <p:nvPr/>
        </p:nvSpPr>
        <p:spPr>
          <a:xfrm>
            <a:off x="393115" y="960433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User</a:t>
            </a:r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14AFB45A-C70D-A2D5-4E77-AF2FF330A0E2}"/>
              </a:ext>
            </a:extLst>
          </p:cNvPr>
          <p:cNvSpPr/>
          <p:nvPr/>
        </p:nvSpPr>
        <p:spPr>
          <a:xfrm>
            <a:off x="5165848" y="2334986"/>
            <a:ext cx="4140000" cy="155830"/>
          </a:xfrm>
          <a:prstGeom prst="leftRightArrow">
            <a:avLst>
              <a:gd name="adj1" fmla="val 40219"/>
              <a:gd name="adj2" fmla="val 6467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8A4843D8-11AB-93FA-D753-DA207A0B889C}"/>
              </a:ext>
            </a:extLst>
          </p:cNvPr>
          <p:cNvSpPr/>
          <p:nvPr/>
        </p:nvSpPr>
        <p:spPr>
          <a:xfrm>
            <a:off x="3680271" y="3083729"/>
            <a:ext cx="828000" cy="154800"/>
          </a:xfrm>
          <a:prstGeom prst="leftRightArrow">
            <a:avLst>
              <a:gd name="adj1" fmla="val 40219"/>
              <a:gd name="adj2" fmla="val 646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A36CF4-7BE4-8C0E-7BF6-829F19E67204}"/>
              </a:ext>
            </a:extLst>
          </p:cNvPr>
          <p:cNvCxnSpPr/>
          <p:nvPr/>
        </p:nvCxnSpPr>
        <p:spPr>
          <a:xfrm>
            <a:off x="675596" y="2414498"/>
            <a:ext cx="4428000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C32CA91-BAA2-15C5-878B-8EAB2BFA8E32}"/>
              </a:ext>
            </a:extLst>
          </p:cNvPr>
          <p:cNvSpPr txBox="1"/>
          <p:nvPr/>
        </p:nvSpPr>
        <p:spPr>
          <a:xfrm>
            <a:off x="4011973" y="586450"/>
            <a:ext cx="158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Client Platform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FB5055-CC46-721F-B0E2-82D160766B34}"/>
              </a:ext>
            </a:extLst>
          </p:cNvPr>
          <p:cNvSpPr txBox="1"/>
          <p:nvPr/>
        </p:nvSpPr>
        <p:spPr>
          <a:xfrm>
            <a:off x="725524" y="2109387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Signup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15F3EA-1D94-CB59-7B9F-DF5EB6847E6C}"/>
              </a:ext>
            </a:extLst>
          </p:cNvPr>
          <p:cNvCxnSpPr/>
          <p:nvPr/>
        </p:nvCxnSpPr>
        <p:spPr>
          <a:xfrm>
            <a:off x="675596" y="3155905"/>
            <a:ext cx="2934000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CEC94BD-A74B-2128-B8E0-C73BC1F4562A}"/>
              </a:ext>
            </a:extLst>
          </p:cNvPr>
          <p:cNvSpPr txBox="1"/>
          <p:nvPr/>
        </p:nvSpPr>
        <p:spPr>
          <a:xfrm>
            <a:off x="718900" y="2848197"/>
            <a:ext cx="994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Authorize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13A0ED-2F38-6828-1779-DDA0F38758CC}"/>
              </a:ext>
            </a:extLst>
          </p:cNvPr>
          <p:cNvSpPr txBox="1"/>
          <p:nvPr/>
        </p:nvSpPr>
        <p:spPr>
          <a:xfrm>
            <a:off x="3742210" y="2821695"/>
            <a:ext cx="706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CTAP2</a:t>
            </a:r>
          </a:p>
        </p:txBody>
      </p:sp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19697D93-DB29-4ABC-1375-403BC1D230AA}"/>
              </a:ext>
            </a:extLst>
          </p:cNvPr>
          <p:cNvSpPr/>
          <p:nvPr/>
        </p:nvSpPr>
        <p:spPr>
          <a:xfrm>
            <a:off x="2190397" y="5432667"/>
            <a:ext cx="1429200" cy="154800"/>
          </a:xfrm>
          <a:prstGeom prst="leftRightArrow">
            <a:avLst>
              <a:gd name="adj1" fmla="val 40219"/>
              <a:gd name="adj2" fmla="val 646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BB59D4-DB80-D9BE-B1FA-036CD7E3C8EC}"/>
              </a:ext>
            </a:extLst>
          </p:cNvPr>
          <p:cNvSpPr txBox="1"/>
          <p:nvPr/>
        </p:nvSpPr>
        <p:spPr>
          <a:xfrm>
            <a:off x="2577515" y="5170632"/>
            <a:ext cx="706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CTAP2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16C9651-ECE3-AA76-FFE7-F14962CFEEBA}"/>
              </a:ext>
            </a:extLst>
          </p:cNvPr>
          <p:cNvCxnSpPr>
            <a:cxnSpLocks/>
          </p:cNvCxnSpPr>
          <p:nvPr/>
        </p:nvCxnSpPr>
        <p:spPr>
          <a:xfrm flipV="1">
            <a:off x="5664762" y="3145966"/>
            <a:ext cx="3643938" cy="4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E8FDC26-03EB-FC2B-BC0F-EFCFBF120281}"/>
              </a:ext>
            </a:extLst>
          </p:cNvPr>
          <p:cNvSpPr txBox="1"/>
          <p:nvPr/>
        </p:nvSpPr>
        <p:spPr>
          <a:xfrm>
            <a:off x="6132948" y="2841570"/>
            <a:ext cx="26961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Result (</a:t>
            </a: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attestationObject</a:t>
            </a:r>
            <a:r>
              <a:rPr lang="en-US" sz="1600" dirty="0"/>
              <a:t>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AE47ED-0995-9109-3626-2F30AD843028}"/>
              </a:ext>
            </a:extLst>
          </p:cNvPr>
          <p:cNvSpPr txBox="1"/>
          <p:nvPr/>
        </p:nvSpPr>
        <p:spPr>
          <a:xfrm>
            <a:off x="9490103" y="2859593"/>
            <a:ext cx="1580882" cy="73866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credentialId,</a:t>
            </a:r>
            <a:b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publicKey,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3A2B491-C7CF-2354-96FE-EB910C36B76C}"/>
              </a:ext>
            </a:extLst>
          </p:cNvPr>
          <p:cNvCxnSpPr/>
          <p:nvPr/>
        </p:nvCxnSpPr>
        <p:spPr>
          <a:xfrm flipH="1">
            <a:off x="2179381" y="4240019"/>
            <a:ext cx="2178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FD50CB0-05EC-CC7A-6E42-75C0E6D77F01}"/>
              </a:ext>
            </a:extLst>
          </p:cNvPr>
          <p:cNvSpPr txBox="1"/>
          <p:nvPr/>
        </p:nvSpPr>
        <p:spPr>
          <a:xfrm>
            <a:off x="6731004" y="2079578"/>
            <a:ext cx="1020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Web code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C695F8-D44E-EFE7-F937-D5048D11772E}"/>
              </a:ext>
            </a:extLst>
          </p:cNvPr>
          <p:cNvSpPr txBox="1"/>
          <p:nvPr/>
        </p:nvSpPr>
        <p:spPr>
          <a:xfrm>
            <a:off x="9440409" y="2179588"/>
            <a:ext cx="1805541" cy="505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dirty="0"/>
              <a:t>Issuer specific signup application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C7255E-516A-077E-AA2A-AE65BD079DFC}"/>
              </a:ext>
            </a:extLst>
          </p:cNvPr>
          <p:cNvCxnSpPr>
            <a:cxnSpLocks/>
          </p:cNvCxnSpPr>
          <p:nvPr/>
        </p:nvCxnSpPr>
        <p:spPr>
          <a:xfrm>
            <a:off x="2156689" y="5923034"/>
            <a:ext cx="20988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34B6E4C-A1C1-94C5-0821-332886533656}"/>
              </a:ext>
            </a:extLst>
          </p:cNvPr>
          <p:cNvSpPr txBox="1"/>
          <p:nvPr/>
        </p:nvSpPr>
        <p:spPr>
          <a:xfrm>
            <a:off x="1148139" y="4587559"/>
            <a:ext cx="2010487" cy="5052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Lookup of</a:t>
            </a:r>
            <a:br>
              <a:rPr lang="en-US" sz="1400" dirty="0"/>
            </a:b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credentialId/rpId</a:t>
            </a:r>
            <a:endParaRPr lang="en-US" sz="1600" dirty="0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C292F97-02C1-D3CC-FCD9-34DADDE9873D}"/>
              </a:ext>
            </a:extLst>
          </p:cNvPr>
          <p:cNvCxnSpPr>
            <a:cxnSpLocks/>
          </p:cNvCxnSpPr>
          <p:nvPr/>
        </p:nvCxnSpPr>
        <p:spPr>
          <a:xfrm>
            <a:off x="5875767" y="5923036"/>
            <a:ext cx="3438000" cy="3600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AE7A702-11CC-71E0-D0EF-4B0B261509ED}"/>
              </a:ext>
            </a:extLst>
          </p:cNvPr>
          <p:cNvCxnSpPr/>
          <p:nvPr/>
        </p:nvCxnSpPr>
        <p:spPr>
          <a:xfrm flipH="1">
            <a:off x="5983246" y="4531565"/>
            <a:ext cx="3348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CE7FC79-EDF2-9344-AA40-8D4E688C7672}"/>
              </a:ext>
            </a:extLst>
          </p:cNvPr>
          <p:cNvSpPr txBox="1"/>
          <p:nvPr/>
        </p:nvSpPr>
        <p:spPr>
          <a:xfrm>
            <a:off x="9513296" y="4383588"/>
            <a:ext cx="2440092" cy="163121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credentialId: …,</a:t>
            </a:r>
            <a:b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  cardData: {</a:t>
            </a:r>
          </a:p>
          <a:p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    encryptionKey: …,</a:t>
            </a:r>
          </a:p>
          <a:p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i="1" noProof="1">
                <a:cs typeface="Courier New" panose="02070309020205020404" pitchFamily="49" charset="0"/>
              </a:rPr>
              <a:t>other data</a:t>
            </a:r>
          </a:p>
          <a:p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9C06AEC-FAB4-2FF1-EE92-5F4D72BC6F0A}"/>
              </a:ext>
            </a:extLst>
          </p:cNvPr>
          <p:cNvSpPr txBox="1"/>
          <p:nvPr/>
        </p:nvSpPr>
        <p:spPr>
          <a:xfrm>
            <a:off x="6456514" y="4219799"/>
            <a:ext cx="2384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Store virtual card data and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95FA035-3793-29EB-88D5-8FD6FEFD2262}"/>
              </a:ext>
            </a:extLst>
          </p:cNvPr>
          <p:cNvSpPr txBox="1"/>
          <p:nvPr/>
        </p:nvSpPr>
        <p:spPr>
          <a:xfrm>
            <a:off x="9440409" y="4041516"/>
            <a:ext cx="2190773" cy="300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dirty="0"/>
              <a:t>Create virtual card(s)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FBDA76-5332-476A-458F-7F12D2979886}"/>
              </a:ext>
            </a:extLst>
          </p:cNvPr>
          <p:cNvSpPr txBox="1"/>
          <p:nvPr/>
        </p:nvSpPr>
        <p:spPr>
          <a:xfrm>
            <a:off x="8130768" y="5952521"/>
            <a:ext cx="698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Result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229BC3A-83F3-299B-901C-51B565E71CBE}"/>
              </a:ext>
            </a:extLst>
          </p:cNvPr>
          <p:cNvSpPr txBox="1"/>
          <p:nvPr/>
        </p:nvSpPr>
        <p:spPr>
          <a:xfrm>
            <a:off x="9440409" y="6082431"/>
            <a:ext cx="1625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Success or failure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1ADE2AC-12F5-A0F2-C361-9DB820017C8D}"/>
              </a:ext>
            </a:extLst>
          </p:cNvPr>
          <p:cNvSpPr txBox="1"/>
          <p:nvPr/>
        </p:nvSpPr>
        <p:spPr>
          <a:xfrm>
            <a:off x="2462612" y="395955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store()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AA58104-3394-A7E0-1860-D985BA38DA64}"/>
              </a:ext>
            </a:extLst>
          </p:cNvPr>
          <p:cNvSpPr txBox="1"/>
          <p:nvPr/>
        </p:nvSpPr>
        <p:spPr>
          <a:xfrm>
            <a:off x="2581426" y="5624519"/>
            <a:ext cx="698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Result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32A12FE-2CA4-E9D5-75C0-DF8E58455744}"/>
              </a:ext>
            </a:extLst>
          </p:cNvPr>
          <p:cNvSpPr txBox="1"/>
          <p:nvPr/>
        </p:nvSpPr>
        <p:spPr>
          <a:xfrm>
            <a:off x="9440409" y="3637331"/>
            <a:ext cx="2350710" cy="300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dirty="0"/>
              <a:t>Store credential data</a:t>
            </a:r>
          </a:p>
        </p:txBody>
      </p:sp>
      <p:sp>
        <p:nvSpPr>
          <p:cNvPr id="30" name="Cylinder 29">
            <a:extLst>
              <a:ext uri="{FF2B5EF4-FFF2-40B4-BE49-F238E27FC236}">
                <a16:creationId xmlns:a16="http://schemas.microsoft.com/office/drawing/2014/main" id="{64361F44-7476-E196-34A9-483235506938}"/>
              </a:ext>
            </a:extLst>
          </p:cNvPr>
          <p:cNvSpPr>
            <a:spLocks noChangeAspect="1"/>
          </p:cNvSpPr>
          <p:nvPr/>
        </p:nvSpPr>
        <p:spPr>
          <a:xfrm>
            <a:off x="9922704" y="1533505"/>
            <a:ext cx="590519" cy="388696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6015C-E9E3-C279-2B41-7310CFE02E56}"/>
              </a:ext>
            </a:extLst>
          </p:cNvPr>
          <p:cNvSpPr txBox="1"/>
          <p:nvPr/>
        </p:nvSpPr>
        <p:spPr>
          <a:xfrm>
            <a:off x="10534206" y="1476312"/>
            <a:ext cx="1040862" cy="505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dirty="0"/>
              <a:t>Credential</a:t>
            </a:r>
          </a:p>
          <a:p>
            <a:pPr>
              <a:lnSpc>
                <a:spcPts val="1600"/>
              </a:lnSpc>
            </a:pPr>
            <a:r>
              <a:rPr lang="en-US" sz="1600" dirty="0"/>
              <a:t>database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475FF0-8151-7238-53EC-AB871C652808}"/>
              </a:ext>
            </a:extLst>
          </p:cNvPr>
          <p:cNvSpPr txBox="1"/>
          <p:nvPr/>
        </p:nvSpPr>
        <p:spPr>
          <a:xfrm>
            <a:off x="6456514" y="4502831"/>
            <a:ext cx="2369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associate each card with a</a:t>
            </a:r>
            <a:br>
              <a:rPr lang="en-US" sz="1600" dirty="0"/>
            </a:b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credentialId</a:t>
            </a:r>
            <a:r>
              <a:rPr lang="en-US" sz="1600" noProof="1">
                <a:cs typeface="Courier New" panose="02070309020205020404" pitchFamily="49" charset="0"/>
              </a:rPr>
              <a:t> and </a:t>
            </a: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rpId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858109D-CAB8-2160-574D-DD0956353F50}"/>
              </a:ext>
            </a:extLst>
          </p:cNvPr>
          <p:cNvSpPr/>
          <p:nvPr/>
        </p:nvSpPr>
        <p:spPr>
          <a:xfrm>
            <a:off x="4278274" y="3975854"/>
            <a:ext cx="1686374" cy="2217458"/>
          </a:xfrm>
          <a:prstGeom prst="roundRect">
            <a:avLst>
              <a:gd name="adj" fmla="val 11108"/>
            </a:avLst>
          </a:prstGeom>
          <a:solidFill>
            <a:srgbClr val="FDF1E9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72000" rIns="90000" bIns="72000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Wallet Web API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(TBD)</a:t>
            </a:r>
            <a:br>
              <a:rPr lang="en-US" sz="1600" dirty="0">
                <a:solidFill>
                  <a:schemeClr val="tx1"/>
                </a:solidFill>
              </a:rPr>
            </a:b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 Provides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rpId</a:t>
            </a: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,</a:t>
            </a:r>
            <a:b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 filtering issuers</a:t>
            </a:r>
          </a:p>
          <a:p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 from each other</a:t>
            </a:r>
          </a:p>
          <a:p>
            <a:endParaRPr lang="en-US" sz="160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E03DE5D-0FE4-254E-58ED-A9E26BDB97C5}"/>
              </a:ext>
            </a:extLst>
          </p:cNvPr>
          <p:cNvGrpSpPr/>
          <p:nvPr/>
        </p:nvGrpSpPr>
        <p:grpSpPr>
          <a:xfrm>
            <a:off x="3072521" y="1307580"/>
            <a:ext cx="1142351" cy="576000"/>
            <a:chOff x="3072521" y="1307580"/>
            <a:chExt cx="1142351" cy="576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2B6DCFD-347B-10BA-43F6-D75E8C02AF3E}"/>
                </a:ext>
              </a:extLst>
            </p:cNvPr>
            <p:cNvSpPr/>
            <p:nvPr/>
          </p:nvSpPr>
          <p:spPr>
            <a:xfrm>
              <a:off x="3072521" y="1307580"/>
              <a:ext cx="1142351" cy="57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0B35DB23-2D14-6B35-1BC9-2449952CB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170200" y="1396671"/>
              <a:ext cx="970321" cy="397330"/>
            </a:xfrm>
            <a:prstGeom prst="rect">
              <a:avLst/>
            </a:prstGeom>
          </p:spPr>
        </p:pic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43E6AF3-B417-DE07-F95D-8CF08B8F453D}"/>
              </a:ext>
            </a:extLst>
          </p:cNvPr>
          <p:cNvSpPr/>
          <p:nvPr/>
        </p:nvSpPr>
        <p:spPr>
          <a:xfrm>
            <a:off x="4535949" y="2678860"/>
            <a:ext cx="1166923" cy="943920"/>
          </a:xfrm>
          <a:prstGeom prst="roundRect">
            <a:avLst>
              <a:gd name="adj" fmla="val 11108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08000" tIns="72000" rIns="108000" bIns="72000" rtlCol="0" anchor="ctr">
            <a:spAutoFit/>
          </a:bodyPr>
          <a:lstStyle/>
          <a:p>
            <a:pPr algn="ctr"/>
            <a:r>
              <a:rPr lang="en-US" sz="1600" noProof="1">
                <a:solidFill>
                  <a:schemeClr val="tx1"/>
                </a:solidFill>
              </a:rPr>
              <a:t>W3C</a:t>
            </a:r>
          </a:p>
          <a:p>
            <a:pPr algn="ctr"/>
            <a:r>
              <a:rPr lang="en-US" sz="1600" noProof="1">
                <a:solidFill>
                  <a:schemeClr val="tx1"/>
                </a:solidFill>
              </a:rPr>
              <a:t>WebAuthn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"register"</a:t>
            </a:r>
          </a:p>
        </p:txBody>
      </p:sp>
    </p:spTree>
    <p:extLst>
      <p:ext uri="{BB962C8B-B14F-4D97-AF65-F5344CB8AC3E}">
        <p14:creationId xmlns:p14="http://schemas.microsoft.com/office/powerpoint/2010/main" val="2573515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6766D17-A30A-5F57-6CFC-4DC518980C1D}"/>
              </a:ext>
            </a:extLst>
          </p:cNvPr>
          <p:cNvCxnSpPr/>
          <p:nvPr/>
        </p:nvCxnSpPr>
        <p:spPr>
          <a:xfrm>
            <a:off x="7040504" y="1684800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B745F3D-2CEC-C7C5-B37E-D0160C36E138}"/>
              </a:ext>
            </a:extLst>
          </p:cNvPr>
          <p:cNvCxnSpPr/>
          <p:nvPr/>
        </p:nvCxnSpPr>
        <p:spPr>
          <a:xfrm>
            <a:off x="9164159" y="1684800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9A58D7E-CBB1-944C-EE9A-D3029115668A}"/>
              </a:ext>
            </a:extLst>
          </p:cNvPr>
          <p:cNvSpPr/>
          <p:nvPr/>
        </p:nvSpPr>
        <p:spPr>
          <a:xfrm>
            <a:off x="1499519" y="609452"/>
            <a:ext cx="4155845" cy="1437618"/>
          </a:xfrm>
          <a:prstGeom prst="roundRect">
            <a:avLst>
              <a:gd name="adj" fmla="val 8007"/>
            </a:avLst>
          </a:prstGeom>
          <a:solidFill>
            <a:schemeClr val="bg1">
              <a:lumMod val="95000"/>
            </a:schemeClr>
          </a:solidFill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B7D3F4-FBFA-5DF0-98C5-9FDC2F064CCA}"/>
              </a:ext>
            </a:extLst>
          </p:cNvPr>
          <p:cNvCxnSpPr/>
          <p:nvPr/>
        </p:nvCxnSpPr>
        <p:spPr>
          <a:xfrm>
            <a:off x="675596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0520682-FA1F-234D-594D-2FB20A17A82F}"/>
              </a:ext>
            </a:extLst>
          </p:cNvPr>
          <p:cNvCxnSpPr/>
          <p:nvPr/>
        </p:nvCxnSpPr>
        <p:spPr>
          <a:xfrm>
            <a:off x="3647480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8061992-EA1A-B21C-F268-8EE3B525AF3E}"/>
              </a:ext>
            </a:extLst>
          </p:cNvPr>
          <p:cNvSpPr txBox="1"/>
          <p:nvPr/>
        </p:nvSpPr>
        <p:spPr>
          <a:xfrm>
            <a:off x="3980681" y="90559"/>
            <a:ext cx="4230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Wallet – </a:t>
            </a:r>
            <a:r>
              <a:rPr lang="en-US" i="1" dirty="0">
                <a:latin typeface="Roboto Medium" panose="02000000000000000000" pitchFamily="2" charset="0"/>
                <a:ea typeface="Roboto Medium" panose="02000000000000000000" pitchFamily="2" charset="0"/>
              </a:rPr>
              <a:t>Online Payment Authorization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C7E2C93-FFDE-A9E8-E6A2-3BB871CD4445}"/>
              </a:ext>
            </a:extLst>
          </p:cNvPr>
          <p:cNvCxnSpPr/>
          <p:nvPr/>
        </p:nvCxnSpPr>
        <p:spPr>
          <a:xfrm>
            <a:off x="5133423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AAB30E-3765-D086-E26E-C95B7B48880A}"/>
              </a:ext>
            </a:extLst>
          </p:cNvPr>
          <p:cNvCxnSpPr/>
          <p:nvPr/>
        </p:nvCxnSpPr>
        <p:spPr>
          <a:xfrm>
            <a:off x="10850497" y="1684800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>
            <a:extLst>
              <a:ext uri="{FF2B5EF4-FFF2-40B4-BE49-F238E27FC236}">
                <a16:creationId xmlns:a16="http://schemas.microsoft.com/office/drawing/2014/main" id="{02ECF766-AD58-E447-6236-0A23F4B81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0116" y="1295514"/>
            <a:ext cx="612000" cy="612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C165F298-CE7D-25D6-4946-BE7C50FA8F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26619" y="1317519"/>
            <a:ext cx="1047750" cy="6858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C1E269-9863-3B12-7821-342484131663}"/>
              </a:ext>
            </a:extLst>
          </p:cNvPr>
          <p:cNvCxnSpPr/>
          <p:nvPr/>
        </p:nvCxnSpPr>
        <p:spPr>
          <a:xfrm>
            <a:off x="2161538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B5CAE2D-A63F-1D56-04E3-116ED6FA3AE8}"/>
              </a:ext>
            </a:extLst>
          </p:cNvPr>
          <p:cNvSpPr txBox="1"/>
          <p:nvPr/>
        </p:nvSpPr>
        <p:spPr>
          <a:xfrm>
            <a:off x="4684492" y="930616"/>
            <a:ext cx="874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Browser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E172BA-23E3-B22F-5E86-20EF40CE00AC}"/>
              </a:ext>
            </a:extLst>
          </p:cNvPr>
          <p:cNvSpPr txBox="1"/>
          <p:nvPr/>
        </p:nvSpPr>
        <p:spPr>
          <a:xfrm>
            <a:off x="2934907" y="930616"/>
            <a:ext cx="1396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Signature Keys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B96E4A-0D70-FB34-4801-095A455E5E17}"/>
              </a:ext>
            </a:extLst>
          </p:cNvPr>
          <p:cNvSpPr txBox="1"/>
          <p:nvPr/>
        </p:nvSpPr>
        <p:spPr>
          <a:xfrm>
            <a:off x="1536916" y="672202"/>
            <a:ext cx="1251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Wallet with</a:t>
            </a:r>
            <a:br>
              <a:rPr lang="en-US" sz="1600" dirty="0"/>
            </a:br>
            <a:r>
              <a:rPr lang="en-US" sz="1600" dirty="0"/>
              <a:t>Virtual Cards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7E954F-DEE5-6B6B-2B41-6D0CC2E6F6F0}"/>
              </a:ext>
            </a:extLst>
          </p:cNvPr>
          <p:cNvGrpSpPr/>
          <p:nvPr/>
        </p:nvGrpSpPr>
        <p:grpSpPr>
          <a:xfrm>
            <a:off x="1746033" y="1317519"/>
            <a:ext cx="806953" cy="576000"/>
            <a:chOff x="1550504" y="929898"/>
            <a:chExt cx="806953" cy="576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45996F0-BE73-46EC-0CAD-F0AC049ED4D2}"/>
                </a:ext>
              </a:extLst>
            </p:cNvPr>
            <p:cNvSpPr/>
            <p:nvPr/>
          </p:nvSpPr>
          <p:spPr>
            <a:xfrm>
              <a:off x="1550504" y="929898"/>
              <a:ext cx="806953" cy="57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D1025E44-0BCB-752F-CF70-E6EFF260C1AA}"/>
                </a:ext>
              </a:extLst>
            </p:cNvPr>
            <p:cNvSpPr/>
            <p:nvPr/>
          </p:nvSpPr>
          <p:spPr>
            <a:xfrm>
              <a:off x="1649049" y="1024618"/>
              <a:ext cx="430171" cy="22439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6920B476-4BD3-5E36-7B20-7B486DD10B2F}"/>
                </a:ext>
              </a:extLst>
            </p:cNvPr>
            <p:cNvSpPr/>
            <p:nvPr/>
          </p:nvSpPr>
          <p:spPr>
            <a:xfrm>
              <a:off x="1730413" y="1107445"/>
              <a:ext cx="430171" cy="22439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31BF856-CC8C-FA74-F828-44F2B6441C46}"/>
                </a:ext>
              </a:extLst>
            </p:cNvPr>
            <p:cNvSpPr/>
            <p:nvPr/>
          </p:nvSpPr>
          <p:spPr>
            <a:xfrm>
              <a:off x="1820495" y="1210150"/>
              <a:ext cx="430171" cy="22439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72459F5-8E66-F999-84BD-DA7C1C461411}"/>
              </a:ext>
            </a:extLst>
          </p:cNvPr>
          <p:cNvSpPr txBox="1"/>
          <p:nvPr/>
        </p:nvSpPr>
        <p:spPr>
          <a:xfrm>
            <a:off x="10491416" y="953809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Issuer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E47AB645-80E7-E81D-1695-A98576D576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6071" y="1317519"/>
            <a:ext cx="699051" cy="69905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426AEE9-BF6D-B40D-746D-355B1E6CB87E}"/>
              </a:ext>
            </a:extLst>
          </p:cNvPr>
          <p:cNvSpPr txBox="1"/>
          <p:nvPr/>
        </p:nvSpPr>
        <p:spPr>
          <a:xfrm>
            <a:off x="393115" y="960433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User</a:t>
            </a:r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14AFB45A-C70D-A2D5-4E77-AF2FF330A0E2}"/>
              </a:ext>
            </a:extLst>
          </p:cNvPr>
          <p:cNvSpPr/>
          <p:nvPr/>
        </p:nvSpPr>
        <p:spPr>
          <a:xfrm>
            <a:off x="5162400" y="2334986"/>
            <a:ext cx="1836000" cy="155830"/>
          </a:xfrm>
          <a:prstGeom prst="leftRightArrow">
            <a:avLst>
              <a:gd name="adj1" fmla="val 40219"/>
              <a:gd name="adj2" fmla="val 6467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A36CF4-7BE4-8C0E-7BF6-829F19E67204}"/>
              </a:ext>
            </a:extLst>
          </p:cNvPr>
          <p:cNvCxnSpPr/>
          <p:nvPr/>
        </p:nvCxnSpPr>
        <p:spPr>
          <a:xfrm>
            <a:off x="675596" y="2414498"/>
            <a:ext cx="4428000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C32CA91-BAA2-15C5-878B-8EAB2BFA8E32}"/>
              </a:ext>
            </a:extLst>
          </p:cNvPr>
          <p:cNvSpPr txBox="1"/>
          <p:nvPr/>
        </p:nvSpPr>
        <p:spPr>
          <a:xfrm>
            <a:off x="4011973" y="586450"/>
            <a:ext cx="158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Client Platform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FB5055-CC46-721F-B0E2-82D160766B34}"/>
              </a:ext>
            </a:extLst>
          </p:cNvPr>
          <p:cNvSpPr txBox="1"/>
          <p:nvPr/>
        </p:nvSpPr>
        <p:spPr>
          <a:xfrm>
            <a:off x="725524" y="2109387"/>
            <a:ext cx="540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Pay!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15F3EA-1D94-CB59-7B9F-DF5EB6847E6C}"/>
              </a:ext>
            </a:extLst>
          </p:cNvPr>
          <p:cNvCxnSpPr>
            <a:cxnSpLocks/>
          </p:cNvCxnSpPr>
          <p:nvPr/>
        </p:nvCxnSpPr>
        <p:spPr>
          <a:xfrm>
            <a:off x="688851" y="3881458"/>
            <a:ext cx="1458000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CEC94BD-A74B-2128-B8E0-C73BC1F4562A}"/>
              </a:ext>
            </a:extLst>
          </p:cNvPr>
          <p:cNvSpPr txBox="1"/>
          <p:nvPr/>
        </p:nvSpPr>
        <p:spPr>
          <a:xfrm>
            <a:off x="738779" y="3573750"/>
            <a:ext cx="1092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Select card</a:t>
            </a:r>
          </a:p>
        </p:txBody>
      </p:sp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19697D93-DB29-4ABC-1375-403BC1D230AA}"/>
              </a:ext>
            </a:extLst>
          </p:cNvPr>
          <p:cNvSpPr/>
          <p:nvPr/>
        </p:nvSpPr>
        <p:spPr>
          <a:xfrm>
            <a:off x="2610712" y="5616265"/>
            <a:ext cx="1008000" cy="154800"/>
          </a:xfrm>
          <a:prstGeom prst="leftRightArrow">
            <a:avLst>
              <a:gd name="adj1" fmla="val 40219"/>
              <a:gd name="adj2" fmla="val 646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BB59D4-DB80-D9BE-B1FA-036CD7E3C8EC}"/>
              </a:ext>
            </a:extLst>
          </p:cNvPr>
          <p:cNvSpPr txBox="1"/>
          <p:nvPr/>
        </p:nvSpPr>
        <p:spPr>
          <a:xfrm>
            <a:off x="2763552" y="5356706"/>
            <a:ext cx="706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CTAP2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D50CB0-05EC-CC7A-6E42-75C0E6D77F01}"/>
              </a:ext>
            </a:extLst>
          </p:cNvPr>
          <p:cNvSpPr txBox="1"/>
          <p:nvPr/>
        </p:nvSpPr>
        <p:spPr>
          <a:xfrm>
            <a:off x="5578064" y="2079578"/>
            <a:ext cx="1020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Web code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1FA6CD5F-5C48-69F4-667B-081B7D8F1A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67174" y="1346081"/>
            <a:ext cx="907057" cy="640276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046843CD-4C7E-E93E-370D-FF050F3B75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36806" y="1343020"/>
            <a:ext cx="640276" cy="640276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B5890015-525D-A832-7DA5-B12336875B48}"/>
              </a:ext>
            </a:extLst>
          </p:cNvPr>
          <p:cNvSpPr txBox="1"/>
          <p:nvPr/>
        </p:nvSpPr>
        <p:spPr>
          <a:xfrm>
            <a:off x="6498803" y="953809"/>
            <a:ext cx="997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Merchant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4EDDF8C-C9FD-8656-464E-ED55CBFDC4BE}"/>
              </a:ext>
            </a:extLst>
          </p:cNvPr>
          <p:cNvSpPr txBox="1"/>
          <p:nvPr/>
        </p:nvSpPr>
        <p:spPr>
          <a:xfrm>
            <a:off x="8922044" y="953809"/>
            <a:ext cx="490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PSP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07BE8C2-F025-99FB-17B5-4F4746ACCF57}"/>
              </a:ext>
            </a:extLst>
          </p:cNvPr>
          <p:cNvCxnSpPr/>
          <p:nvPr/>
        </p:nvCxnSpPr>
        <p:spPr>
          <a:xfrm flipH="1">
            <a:off x="2182696" y="2976888"/>
            <a:ext cx="2196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EFD2E33-4D9A-2544-9510-DC6FA52CA8D2}"/>
              </a:ext>
            </a:extLst>
          </p:cNvPr>
          <p:cNvSpPr txBox="1"/>
          <p:nvPr/>
        </p:nvSpPr>
        <p:spPr>
          <a:xfrm>
            <a:off x="2152669" y="3709292"/>
            <a:ext cx="1001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(optional)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9F32E2B-3F39-E951-5D53-24E559BC72D1}"/>
              </a:ext>
            </a:extLst>
          </p:cNvPr>
          <p:cNvSpPr txBox="1"/>
          <p:nvPr/>
        </p:nvSpPr>
        <p:spPr>
          <a:xfrm>
            <a:off x="738775" y="3891791"/>
            <a:ext cx="994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Authorize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6B28DCE-668B-322F-3D6B-F001F574F17F}"/>
              </a:ext>
            </a:extLst>
          </p:cNvPr>
          <p:cNvSpPr txBox="1"/>
          <p:nvPr/>
        </p:nvSpPr>
        <p:spPr>
          <a:xfrm>
            <a:off x="2451621" y="2698566"/>
            <a:ext cx="974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show()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F516BD1-7A35-DFD1-C0E2-A0CFFD7B998A}"/>
              </a:ext>
            </a:extLst>
          </p:cNvPr>
          <p:cNvSpPr txBox="1"/>
          <p:nvPr/>
        </p:nvSpPr>
        <p:spPr>
          <a:xfrm>
            <a:off x="887938" y="5543530"/>
            <a:ext cx="1688284" cy="3000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getAssertion()</a:t>
            </a:r>
            <a:endParaRPr lang="en-US" sz="16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66FDB2-80C4-D215-EC70-8E4FDC9229A7}"/>
              </a:ext>
            </a:extLst>
          </p:cNvPr>
          <p:cNvCxnSpPr>
            <a:cxnSpLocks/>
          </p:cNvCxnSpPr>
          <p:nvPr/>
        </p:nvCxnSpPr>
        <p:spPr>
          <a:xfrm>
            <a:off x="5904000" y="2977764"/>
            <a:ext cx="1116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411CC50-CB54-E1A9-3DDF-6DDF73471320}"/>
              </a:ext>
            </a:extLst>
          </p:cNvPr>
          <p:cNvSpPr txBox="1"/>
          <p:nvPr/>
        </p:nvSpPr>
        <p:spPr>
          <a:xfrm>
            <a:off x="6095090" y="2672076"/>
            <a:ext cx="698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Result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A8987B3-24BB-BBB5-C182-544A16C35C12}"/>
              </a:ext>
            </a:extLst>
          </p:cNvPr>
          <p:cNvCxnSpPr>
            <a:cxnSpLocks/>
          </p:cNvCxnSpPr>
          <p:nvPr/>
        </p:nvCxnSpPr>
        <p:spPr>
          <a:xfrm>
            <a:off x="7038732" y="3319005"/>
            <a:ext cx="2088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BD31D1A-CBB0-FB68-AB0C-6DAB29A39577}"/>
              </a:ext>
            </a:extLst>
          </p:cNvPr>
          <p:cNvSpPr txBox="1"/>
          <p:nvPr/>
        </p:nvSpPr>
        <p:spPr>
          <a:xfrm>
            <a:off x="7520892" y="3013316"/>
            <a:ext cx="1173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PSP request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0F0F950-0C86-121B-7BD5-7562C2731672}"/>
              </a:ext>
            </a:extLst>
          </p:cNvPr>
          <p:cNvCxnSpPr>
            <a:cxnSpLocks/>
          </p:cNvCxnSpPr>
          <p:nvPr/>
        </p:nvCxnSpPr>
        <p:spPr>
          <a:xfrm>
            <a:off x="9169013" y="3660251"/>
            <a:ext cx="1656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40B3832-9B7F-3692-B7A6-1FA7603091BA}"/>
              </a:ext>
            </a:extLst>
          </p:cNvPr>
          <p:cNvSpPr txBox="1"/>
          <p:nvPr/>
        </p:nvSpPr>
        <p:spPr>
          <a:xfrm>
            <a:off x="9318863" y="3354562"/>
            <a:ext cx="13610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Issuer request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F39C59-067B-FA5B-8F1F-3704CCB0B769}"/>
              </a:ext>
            </a:extLst>
          </p:cNvPr>
          <p:cNvSpPr txBox="1"/>
          <p:nvPr/>
        </p:nvSpPr>
        <p:spPr>
          <a:xfrm>
            <a:off x="9902355" y="4057479"/>
            <a:ext cx="1900905" cy="5055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Decrypt and validate</a:t>
            </a:r>
            <a:br>
              <a:rPr lang="en-US" sz="1600" dirty="0"/>
            </a:br>
            <a:r>
              <a:rPr lang="en-US" sz="1600" dirty="0"/>
              <a:t>authorization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81989B6-7FFF-ABE3-5D27-5731D861D933}"/>
              </a:ext>
            </a:extLst>
          </p:cNvPr>
          <p:cNvSpPr txBox="1"/>
          <p:nvPr/>
        </p:nvSpPr>
        <p:spPr>
          <a:xfrm>
            <a:off x="7061061" y="2132044"/>
            <a:ext cx="1910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Merchant specific</a:t>
            </a:r>
            <a:br>
              <a:rPr lang="en-US" sz="1600" dirty="0"/>
            </a:br>
            <a:r>
              <a:rPr lang="en-US" sz="1600" dirty="0"/>
              <a:t>shopping application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B418F14-1DB8-DC77-37E4-363D7BAB06E2}"/>
              </a:ext>
            </a:extLst>
          </p:cNvPr>
          <p:cNvSpPr txBox="1"/>
          <p:nvPr/>
        </p:nvSpPr>
        <p:spPr>
          <a:xfrm>
            <a:off x="1147591" y="4380938"/>
            <a:ext cx="2010487" cy="5052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noProof="1">
                <a:cs typeface="Courier New" panose="02070309020205020404" pitchFamily="49" charset="0"/>
              </a:rPr>
              <a:t>Retrieve associated</a:t>
            </a:r>
            <a:b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credentialId/rpId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B1D64AD-DC43-E68D-9097-C86644756CEE}"/>
              </a:ext>
            </a:extLst>
          </p:cNvPr>
          <p:cNvSpPr txBox="1"/>
          <p:nvPr/>
        </p:nvSpPr>
        <p:spPr>
          <a:xfrm>
            <a:off x="10023524" y="4799488"/>
            <a:ext cx="1645323" cy="3003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Perform payment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02CBD14-9FD4-34F0-B188-A044D122CBF6}"/>
              </a:ext>
            </a:extLst>
          </p:cNvPr>
          <p:cNvCxnSpPr>
            <a:cxnSpLocks/>
          </p:cNvCxnSpPr>
          <p:nvPr/>
        </p:nvCxnSpPr>
        <p:spPr>
          <a:xfrm flipH="1">
            <a:off x="9182267" y="5512237"/>
            <a:ext cx="1656000" cy="0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EA403C6-6FEA-C67C-3C7C-40EEBEAE6D3D}"/>
              </a:ext>
            </a:extLst>
          </p:cNvPr>
          <p:cNvCxnSpPr>
            <a:cxnSpLocks/>
          </p:cNvCxnSpPr>
          <p:nvPr/>
        </p:nvCxnSpPr>
        <p:spPr>
          <a:xfrm flipH="1">
            <a:off x="7058611" y="5853478"/>
            <a:ext cx="2106000" cy="0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2193FC5-0557-063D-32D4-3546596AFC6A}"/>
              </a:ext>
            </a:extLst>
          </p:cNvPr>
          <p:cNvCxnSpPr>
            <a:cxnSpLocks/>
          </p:cNvCxnSpPr>
          <p:nvPr/>
        </p:nvCxnSpPr>
        <p:spPr>
          <a:xfrm flipH="1">
            <a:off x="5153616" y="6184780"/>
            <a:ext cx="1879200" cy="0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153D6A2-3B5D-46C1-E775-32D75AFD425C}"/>
              </a:ext>
            </a:extLst>
          </p:cNvPr>
          <p:cNvSpPr txBox="1"/>
          <p:nvPr/>
        </p:nvSpPr>
        <p:spPr>
          <a:xfrm>
            <a:off x="9683528" y="5246310"/>
            <a:ext cx="698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Status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5111050-CC5D-5C20-492E-983A3B229B6D}"/>
              </a:ext>
            </a:extLst>
          </p:cNvPr>
          <p:cNvSpPr txBox="1"/>
          <p:nvPr/>
        </p:nvSpPr>
        <p:spPr>
          <a:xfrm>
            <a:off x="7728835" y="5557734"/>
            <a:ext cx="698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Status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159AE17-CE8D-B8E5-2630-A1C63337C18A}"/>
              </a:ext>
            </a:extLst>
          </p:cNvPr>
          <p:cNvSpPr txBox="1"/>
          <p:nvPr/>
        </p:nvSpPr>
        <p:spPr>
          <a:xfrm>
            <a:off x="5396029" y="5879097"/>
            <a:ext cx="1454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Status (to user)</a:t>
            </a:r>
          </a:p>
        </p:txBody>
      </p:sp>
      <p:sp>
        <p:nvSpPr>
          <p:cNvPr id="57" name="Cylinder 56">
            <a:extLst>
              <a:ext uri="{FF2B5EF4-FFF2-40B4-BE49-F238E27FC236}">
                <a16:creationId xmlns:a16="http://schemas.microsoft.com/office/drawing/2014/main" id="{F4E5BEDC-80B6-6682-4D2D-AFF948FD10D2}"/>
              </a:ext>
            </a:extLst>
          </p:cNvPr>
          <p:cNvSpPr>
            <a:spLocks noChangeAspect="1"/>
          </p:cNvSpPr>
          <p:nvPr/>
        </p:nvSpPr>
        <p:spPr>
          <a:xfrm>
            <a:off x="11135278" y="2159666"/>
            <a:ext cx="590519" cy="388696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5F6812-470C-306F-2DDC-F7E9E77251E5}"/>
              </a:ext>
            </a:extLst>
          </p:cNvPr>
          <p:cNvSpPr txBox="1"/>
          <p:nvPr/>
        </p:nvSpPr>
        <p:spPr>
          <a:xfrm>
            <a:off x="10941712" y="2559676"/>
            <a:ext cx="1040862" cy="505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Credential</a:t>
            </a:r>
          </a:p>
          <a:p>
            <a:pPr algn="ctr">
              <a:lnSpc>
                <a:spcPts val="1600"/>
              </a:lnSpc>
            </a:pPr>
            <a:r>
              <a:rPr lang="en-US" sz="1600" dirty="0"/>
              <a:t>database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DC2B456-89CA-30A4-5749-F40B12E4AF9B}"/>
              </a:ext>
            </a:extLst>
          </p:cNvPr>
          <p:cNvGrpSpPr/>
          <p:nvPr/>
        </p:nvGrpSpPr>
        <p:grpSpPr>
          <a:xfrm>
            <a:off x="3072521" y="1307580"/>
            <a:ext cx="1142351" cy="576000"/>
            <a:chOff x="3072521" y="1307580"/>
            <a:chExt cx="1142351" cy="5760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3BFF1C2-1419-4498-4B79-174A03D2FBA4}"/>
                </a:ext>
              </a:extLst>
            </p:cNvPr>
            <p:cNvSpPr/>
            <p:nvPr/>
          </p:nvSpPr>
          <p:spPr>
            <a:xfrm>
              <a:off x="3072521" y="1307580"/>
              <a:ext cx="1142351" cy="57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44B5B0AF-2070-9A36-CC6B-212C476B2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170200" y="1396671"/>
              <a:ext cx="970321" cy="397330"/>
            </a:xfrm>
            <a:prstGeom prst="rect">
              <a:avLst/>
            </a:prstGeom>
          </p:spPr>
        </p:pic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43E6AF3-B417-DE07-F95D-8CF08B8F453D}"/>
              </a:ext>
            </a:extLst>
          </p:cNvPr>
          <p:cNvSpPr/>
          <p:nvPr/>
        </p:nvSpPr>
        <p:spPr>
          <a:xfrm>
            <a:off x="4309463" y="2677258"/>
            <a:ext cx="1624571" cy="1392075"/>
          </a:xfrm>
          <a:prstGeom prst="roundRect">
            <a:avLst>
              <a:gd name="adj" fmla="val 11108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pPr algn="ctr"/>
            <a:endParaRPr lang="en-US" sz="1600" noProof="1">
              <a:solidFill>
                <a:schemeClr val="tx1"/>
              </a:solidFill>
            </a:endParaRPr>
          </a:p>
          <a:p>
            <a:pPr algn="ctr"/>
            <a:r>
              <a:rPr lang="en-US" sz="1600" noProof="1">
                <a:solidFill>
                  <a:schemeClr val="tx1"/>
                </a:solidFill>
              </a:rPr>
              <a:t>W3C</a:t>
            </a:r>
            <a:br>
              <a:rPr lang="en-US" sz="1600" noProof="1">
                <a:solidFill>
                  <a:schemeClr val="tx1"/>
                </a:solidFill>
              </a:rPr>
            </a:br>
            <a:r>
              <a:rPr lang="en-US" sz="1600" noProof="1">
                <a:solidFill>
                  <a:schemeClr val="tx1"/>
                </a:solidFill>
              </a:rPr>
              <a:t>PaymentRequest</a:t>
            </a:r>
            <a:br>
              <a:rPr lang="en-US" sz="1600" noProof="1">
                <a:solidFill>
                  <a:schemeClr val="tx1"/>
                </a:solidFill>
              </a:rPr>
            </a:br>
            <a:r>
              <a:rPr lang="en-US" sz="1600" noProof="1">
                <a:solidFill>
                  <a:schemeClr val="tx1"/>
                </a:solidFill>
              </a:rPr>
              <a:t>API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D9E1B4-C11F-83A8-5E7F-39FB6A16A7DF}"/>
              </a:ext>
            </a:extLst>
          </p:cNvPr>
          <p:cNvSpPr/>
          <p:nvPr/>
        </p:nvSpPr>
        <p:spPr>
          <a:xfrm>
            <a:off x="1662940" y="3201989"/>
            <a:ext cx="984152" cy="391628"/>
          </a:xfrm>
          <a:prstGeom prst="rect">
            <a:avLst/>
          </a:prstGeom>
          <a:solidFill>
            <a:srgbClr val="FDF1E9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08000" tIns="72000" rIns="108000" bIns="72000" rtlCol="0" anchor="ctr">
            <a:spAutoFit/>
          </a:bodyPr>
          <a:lstStyle/>
          <a:p>
            <a:pPr algn="ctr"/>
            <a:r>
              <a:rPr lang="en-US" sz="1600" noProof="1">
                <a:solidFill>
                  <a:schemeClr val="tx1"/>
                </a:solidFill>
              </a:rPr>
              <a:t>Wallet UI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CBC052DD-352D-749F-AE15-4FCEC8F7D71B}"/>
              </a:ext>
            </a:extLst>
          </p:cNvPr>
          <p:cNvCxnSpPr>
            <a:cxnSpLocks/>
          </p:cNvCxnSpPr>
          <p:nvPr/>
        </p:nvCxnSpPr>
        <p:spPr>
          <a:xfrm flipV="1">
            <a:off x="3117600" y="3822183"/>
            <a:ext cx="1188000" cy="2354400"/>
          </a:xfrm>
          <a:prstGeom prst="bentConnector3">
            <a:avLst>
              <a:gd name="adj1" fmla="val 7279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093A70F-3C77-07A1-3F38-E4254B3684D0}"/>
              </a:ext>
            </a:extLst>
          </p:cNvPr>
          <p:cNvSpPr txBox="1"/>
          <p:nvPr/>
        </p:nvSpPr>
        <p:spPr>
          <a:xfrm>
            <a:off x="1161352" y="6022104"/>
            <a:ext cx="1982851" cy="3003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Encrypt authorization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0F49B47-FE5C-C3BB-BCE7-D32AF1CA3483}"/>
              </a:ext>
            </a:extLst>
          </p:cNvPr>
          <p:cNvCxnSpPr>
            <a:cxnSpLocks/>
          </p:cNvCxnSpPr>
          <p:nvPr/>
        </p:nvCxnSpPr>
        <p:spPr>
          <a:xfrm>
            <a:off x="688851" y="4202821"/>
            <a:ext cx="1458000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18B83B2-9960-16BF-14D1-E7BDD9E6CD66}"/>
              </a:ext>
            </a:extLst>
          </p:cNvPr>
          <p:cNvSpPr txBox="1"/>
          <p:nvPr/>
        </p:nvSpPr>
        <p:spPr>
          <a:xfrm>
            <a:off x="881996" y="5064698"/>
            <a:ext cx="2548198" cy="3003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Collect payment data to sign</a:t>
            </a:r>
          </a:p>
        </p:txBody>
      </p:sp>
      <p:sp>
        <p:nvSpPr>
          <p:cNvPr id="16" name="Rectangle: Single Corner Snipped 15">
            <a:extLst>
              <a:ext uri="{FF2B5EF4-FFF2-40B4-BE49-F238E27FC236}">
                <a16:creationId xmlns:a16="http://schemas.microsoft.com/office/drawing/2014/main" id="{20684BC3-2370-4FA6-C92C-1DA1D58214D7}"/>
              </a:ext>
            </a:extLst>
          </p:cNvPr>
          <p:cNvSpPr/>
          <p:nvPr/>
        </p:nvSpPr>
        <p:spPr>
          <a:xfrm flipH="1">
            <a:off x="3780583" y="5668264"/>
            <a:ext cx="398528" cy="187041"/>
          </a:xfrm>
          <a:prstGeom prst="snip1Rect">
            <a:avLst/>
          </a:prstGeom>
          <a:solidFill>
            <a:srgbClr val="FFFFB9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18000" rtlCol="0" anchor="ctr">
            <a:spAutoFit/>
          </a:bodyPr>
          <a:lstStyle/>
          <a:p>
            <a:pPr algn="ctr"/>
            <a:r>
              <a:rPr lang="en-US" sz="1000" noProof="1">
                <a:solidFill>
                  <a:schemeClr val="tx1"/>
                </a:solidFill>
              </a:rPr>
              <a:t>AuthZ</a:t>
            </a:r>
          </a:p>
        </p:txBody>
      </p:sp>
      <p:sp>
        <p:nvSpPr>
          <p:cNvPr id="23" name="Rectangle: Single Corner Snipped 22">
            <a:extLst>
              <a:ext uri="{FF2B5EF4-FFF2-40B4-BE49-F238E27FC236}">
                <a16:creationId xmlns:a16="http://schemas.microsoft.com/office/drawing/2014/main" id="{154895F1-775C-2025-49B3-EA40C2E52B45}"/>
              </a:ext>
            </a:extLst>
          </p:cNvPr>
          <p:cNvSpPr/>
          <p:nvPr/>
        </p:nvSpPr>
        <p:spPr>
          <a:xfrm flipH="1">
            <a:off x="6249463" y="3023632"/>
            <a:ext cx="398528" cy="187041"/>
          </a:xfrm>
          <a:prstGeom prst="snip1Rect">
            <a:avLst/>
          </a:prstGeom>
          <a:solidFill>
            <a:srgbClr val="FFFFB9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18000" rtlCol="0" anchor="ctr">
            <a:spAutoFit/>
          </a:bodyPr>
          <a:lstStyle/>
          <a:p>
            <a:pPr algn="ctr"/>
            <a:r>
              <a:rPr lang="en-US" sz="1000" noProof="1">
                <a:solidFill>
                  <a:schemeClr val="tx1"/>
                </a:solidFill>
              </a:rPr>
              <a:t>AuthZ</a:t>
            </a:r>
          </a:p>
        </p:txBody>
      </p:sp>
      <p:sp>
        <p:nvSpPr>
          <p:cNvPr id="56" name="Rectangle: Single Corner Snipped 55">
            <a:extLst>
              <a:ext uri="{FF2B5EF4-FFF2-40B4-BE49-F238E27FC236}">
                <a16:creationId xmlns:a16="http://schemas.microsoft.com/office/drawing/2014/main" id="{0A984D2D-D548-CE32-4F9D-E48883B7A386}"/>
              </a:ext>
            </a:extLst>
          </p:cNvPr>
          <p:cNvSpPr/>
          <p:nvPr/>
        </p:nvSpPr>
        <p:spPr>
          <a:xfrm flipH="1">
            <a:off x="7925863" y="3366000"/>
            <a:ext cx="398528" cy="187041"/>
          </a:xfrm>
          <a:prstGeom prst="snip1Rect">
            <a:avLst/>
          </a:prstGeom>
          <a:solidFill>
            <a:srgbClr val="FFFFB9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18000" rtlCol="0" anchor="ctr">
            <a:spAutoFit/>
          </a:bodyPr>
          <a:lstStyle/>
          <a:p>
            <a:pPr algn="ctr"/>
            <a:r>
              <a:rPr lang="en-US" sz="1000" noProof="1">
                <a:solidFill>
                  <a:schemeClr val="tx1"/>
                </a:solidFill>
              </a:rPr>
              <a:t>AuthZ</a:t>
            </a:r>
          </a:p>
        </p:txBody>
      </p:sp>
      <p:sp>
        <p:nvSpPr>
          <p:cNvPr id="59" name="Rectangle: Single Corner Snipped 58">
            <a:extLst>
              <a:ext uri="{FF2B5EF4-FFF2-40B4-BE49-F238E27FC236}">
                <a16:creationId xmlns:a16="http://schemas.microsoft.com/office/drawing/2014/main" id="{566BA4B7-9807-D152-3455-FF19B57FF7EF}"/>
              </a:ext>
            </a:extLst>
          </p:cNvPr>
          <p:cNvSpPr/>
          <p:nvPr/>
        </p:nvSpPr>
        <p:spPr>
          <a:xfrm flipH="1">
            <a:off x="9769903" y="3708000"/>
            <a:ext cx="398528" cy="187041"/>
          </a:xfrm>
          <a:prstGeom prst="snip1Rect">
            <a:avLst/>
          </a:prstGeom>
          <a:solidFill>
            <a:srgbClr val="FFFFB9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18000" rtlCol="0" anchor="ctr">
            <a:spAutoFit/>
          </a:bodyPr>
          <a:lstStyle/>
          <a:p>
            <a:pPr algn="ctr"/>
            <a:r>
              <a:rPr lang="en-US" sz="1000" noProof="1">
                <a:solidFill>
                  <a:schemeClr val="tx1"/>
                </a:solidFill>
              </a:rPr>
              <a:t>AuthZ</a:t>
            </a:r>
          </a:p>
        </p:txBody>
      </p:sp>
      <p:sp>
        <p:nvSpPr>
          <p:cNvPr id="65" name="Speech Bubble: Rectangle with Corners Rounded 64">
            <a:extLst>
              <a:ext uri="{FF2B5EF4-FFF2-40B4-BE49-F238E27FC236}">
                <a16:creationId xmlns:a16="http://schemas.microsoft.com/office/drawing/2014/main" id="{1C2BE4E7-2913-461E-FD0C-1D00C8E3FE9C}"/>
              </a:ext>
            </a:extLst>
          </p:cNvPr>
          <p:cNvSpPr/>
          <p:nvPr/>
        </p:nvSpPr>
        <p:spPr>
          <a:xfrm>
            <a:off x="4186584" y="4616965"/>
            <a:ext cx="1875429" cy="646986"/>
          </a:xfrm>
          <a:prstGeom prst="wedgeRoundRectCallout">
            <a:avLst>
              <a:gd name="adj1" fmla="val -52546"/>
              <a:gd name="adj2" fmla="val 116154"/>
              <a:gd name="adj3" fmla="val 16667"/>
            </a:avLst>
          </a:prstGeom>
          <a:solidFill>
            <a:srgbClr val="F6FAF4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End-to-end security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and confidentiality</a:t>
            </a:r>
          </a:p>
        </p:txBody>
      </p:sp>
    </p:spTree>
    <p:extLst>
      <p:ext uri="{BB962C8B-B14F-4D97-AF65-F5344CB8AC3E}">
        <p14:creationId xmlns:p14="http://schemas.microsoft.com/office/powerpoint/2010/main" val="2467635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565</Words>
  <Application>Microsoft Office PowerPoint</Application>
  <PresentationFormat>Widescreen</PresentationFormat>
  <Paragraphs>118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Consolas</vt:lpstr>
      <vt:lpstr>Courier New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Combining Wallets and FIDO2/CTAP2</dc:title>
  <dc:creator>anders</dc:creator>
  <cp:lastModifiedBy>anders</cp:lastModifiedBy>
  <cp:revision>126</cp:revision>
  <dcterms:created xsi:type="dcterms:W3CDTF">2022-09-20T11:19:36Z</dcterms:created>
  <dcterms:modified xsi:type="dcterms:W3CDTF">2022-11-16T14:50:35Z</dcterms:modified>
</cp:coreProperties>
</file>