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autoCompressPictures="0">
  <p:sldMasterIdLst>
    <p:sldMasterId id="2147483660" r:id="rId1"/>
  </p:sldMasterIdLst>
  <p:notesMasterIdLst>
    <p:notesMasterId r:id="rId27"/>
  </p:notesMasterIdLst>
  <p:handoutMasterIdLst>
    <p:handoutMasterId r:id="rId28"/>
  </p:handoutMasterIdLst>
  <p:sldIdLst>
    <p:sldId id="256" r:id="rId2"/>
    <p:sldId id="258" r:id="rId3"/>
    <p:sldId id="291" r:id="rId4"/>
    <p:sldId id="272" r:id="rId5"/>
    <p:sldId id="294" r:id="rId6"/>
    <p:sldId id="323" r:id="rId7"/>
    <p:sldId id="324" r:id="rId8"/>
    <p:sldId id="318" r:id="rId9"/>
    <p:sldId id="273" r:id="rId10"/>
    <p:sldId id="320" r:id="rId11"/>
    <p:sldId id="275" r:id="rId12"/>
    <p:sldId id="276" r:id="rId13"/>
    <p:sldId id="283" r:id="rId14"/>
    <p:sldId id="277" r:id="rId15"/>
    <p:sldId id="284" r:id="rId16"/>
    <p:sldId id="289" r:id="rId17"/>
    <p:sldId id="279" r:id="rId18"/>
    <p:sldId id="285" r:id="rId19"/>
    <p:sldId id="302" r:id="rId20"/>
    <p:sldId id="327" r:id="rId21"/>
    <p:sldId id="325" r:id="rId22"/>
    <p:sldId id="321" r:id="rId23"/>
    <p:sldId id="326" r:id="rId24"/>
    <p:sldId id="328" r:id="rId25"/>
    <p:sldId id="288" r:id="rId2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46" autoAdjust="0"/>
    <p:restoredTop sz="99820" autoAdjust="0"/>
  </p:normalViewPr>
  <p:slideViewPr>
    <p:cSldViewPr snapToGrid="0" snapToObjects="1">
      <p:cViewPr varScale="1">
        <p:scale>
          <a:sx n="91" d="100"/>
          <a:sy n="91" d="100"/>
        </p:scale>
        <p:origin x="-360" y="-10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notesMaster" Target="notesMasters/notesMaster1.xml"/><Relationship Id="rId28" Type="http://schemas.openxmlformats.org/officeDocument/2006/relationships/handoutMaster" Target="handoutMasters/handoutMaster1.xml"/><Relationship Id="rId29" Type="http://schemas.openxmlformats.org/officeDocument/2006/relationships/printerSettings" Target="printerSettings/printerSettings1.bin"/><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presProps" Target="presProps.xml"/><Relationship Id="rId31" Type="http://schemas.openxmlformats.org/officeDocument/2006/relationships/viewProps" Target="viewProps.xml"/><Relationship Id="rId32" Type="http://schemas.openxmlformats.org/officeDocument/2006/relationships/theme" Target="theme/theme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E5931A1-15FC-984B-A9A6-C51CD4C3366D}" type="datetimeFigureOut">
              <a:t>8/24/19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E2DDB40-AE18-D94D-AA9C-F0AC778476BF}" type="slidenum">
              <a:t>‹#›</a:t>
            </a:fld>
            <a:endParaRPr lang="en-US"/>
          </a:p>
        </p:txBody>
      </p:sp>
    </p:spTree>
    <p:extLst>
      <p:ext uri="{BB962C8B-B14F-4D97-AF65-F5344CB8AC3E}">
        <p14:creationId xmlns:p14="http://schemas.microsoft.com/office/powerpoint/2010/main" val="179463125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423A3F1-4A21-2F4A-8B08-B27A87B87705}" type="datetimeFigureOut">
              <a:t>8/24/19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3ABB716-0FC1-F34E-87F9-8274262D78DB}" type="slidenum">
              <a:t>‹#›</a:t>
            </a:fld>
            <a:endParaRPr lang="en-US"/>
          </a:p>
        </p:txBody>
      </p:sp>
    </p:spTree>
    <p:extLst>
      <p:ext uri="{BB962C8B-B14F-4D97-AF65-F5344CB8AC3E}">
        <p14:creationId xmlns:p14="http://schemas.microsoft.com/office/powerpoint/2010/main" val="3444207704"/>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a:xfrm>
            <a:off x="1143000" y="685800"/>
            <a:ext cx="4572000" cy="3429000"/>
          </a:xfrm>
          <a:ln/>
        </p:spPr>
      </p:sp>
      <p:sp>
        <p:nvSpPr>
          <p:cNvPr id="23555" name="Notes Placeholder 2"/>
          <p:cNvSpPr>
            <a:spLocks noGrp="1"/>
          </p:cNvSpPr>
          <p:nvPr>
            <p:ph type="body" idx="1"/>
          </p:nvPr>
        </p:nvSpPr>
        <p:spPr>
          <a:noFill/>
          <a:ln/>
        </p:spPr>
        <p:txBody>
          <a:bodyPr/>
          <a:lstStyle/>
          <a:p>
            <a:endParaRPr lang="en-US"/>
          </a:p>
        </p:txBody>
      </p:sp>
      <p:sp>
        <p:nvSpPr>
          <p:cNvPr id="23556" name="Slide Number Placeholder 3"/>
          <p:cNvSpPr>
            <a:spLocks noGrp="1"/>
          </p:cNvSpPr>
          <p:nvPr>
            <p:ph type="sldNum" sz="quarter" idx="5"/>
          </p:nvPr>
        </p:nvSpPr>
        <p:spPr>
          <a:noFill/>
        </p:spPr>
        <p:txBody>
          <a:bodyPr/>
          <a:lstStyle/>
          <a:p>
            <a:fld id="{4487B11E-48C1-4C83-85AE-0C620EC9FFDF}" type="slidenum">
              <a:rPr lang="en-US" smtClean="0"/>
              <a:pPr/>
              <a:t>2</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E.g.,</a:t>
            </a:r>
            <a:r>
              <a:rPr lang="en-US" baseline="0"/>
              <a:t> Airways in adopting On-line ticketing system:</a:t>
            </a:r>
          </a:p>
          <a:p>
            <a:pPr marL="228600" indent="-228600">
              <a:buFont typeface="+mj-lt"/>
              <a:buAutoNum type="arabicPeriod"/>
            </a:pPr>
            <a:r>
              <a:rPr lang="en-US" baseline="0"/>
              <a:t>Business position: early-adopter or follower</a:t>
            </a:r>
          </a:p>
          <a:p>
            <a:pPr marL="228600" indent="-228600">
              <a:buFont typeface="+mj-lt"/>
              <a:buAutoNum type="arabicPeriod"/>
            </a:pPr>
            <a:r>
              <a:rPr lang="en-US" baseline="0"/>
              <a:t>On-line ticketing will broaden market (reach more customers and more direct)</a:t>
            </a:r>
          </a:p>
          <a:p>
            <a:pPr marL="228600" indent="-228600">
              <a:buFont typeface="+mj-lt"/>
              <a:buAutoNum type="arabicPeriod"/>
            </a:pPr>
            <a:r>
              <a:rPr lang="en-US" baseline="0"/>
              <a:t>Business objective needs to focus on customer</a:t>
            </a:r>
          </a:p>
          <a:p>
            <a:pPr marL="228600" indent="-228600">
              <a:buFont typeface="+mj-lt"/>
              <a:buAutoNum type="arabicPeriod"/>
            </a:pPr>
            <a:r>
              <a:rPr lang="en-US" baseline="0"/>
              <a:t>Since there will be no/less Travel Agens, how can flight info be distributed to customers? What about payments?</a:t>
            </a:r>
          </a:p>
          <a:p>
            <a:pPr marL="228600" indent="-228600">
              <a:buFont typeface="+mj-lt"/>
              <a:buAutoNum type="arabicPeriod"/>
            </a:pPr>
            <a:r>
              <a:rPr lang="en-US" baseline="0"/>
              <a:t>Determine the CSFs</a:t>
            </a:r>
          </a:p>
          <a:p>
            <a:pPr marL="228600" marR="0" indent="-228600" algn="l" defTabSz="457200" rtl="0" eaLnBrk="1" fontAlgn="auto" latinLnBrk="0" hangingPunct="1">
              <a:lnSpc>
                <a:spcPct val="100000"/>
              </a:lnSpc>
              <a:spcBef>
                <a:spcPts val="0"/>
              </a:spcBef>
              <a:spcAft>
                <a:spcPts val="0"/>
              </a:spcAft>
              <a:buClrTx/>
              <a:buSzTx/>
              <a:buFont typeface="+mj-lt"/>
              <a:buAutoNum type="arabicPeriod"/>
              <a:tabLst/>
              <a:defRPr/>
            </a:pPr>
            <a:r>
              <a:rPr lang="en-US" baseline="0"/>
              <a:t>Does it still need Travel Agents? If it does, what values would they be providing? What is needed to make sure the chain provides better value to customers? To Airways?</a:t>
            </a:r>
          </a:p>
        </p:txBody>
      </p:sp>
      <p:sp>
        <p:nvSpPr>
          <p:cNvPr id="4" name="Slide Number Placeholder 3"/>
          <p:cNvSpPr>
            <a:spLocks noGrp="1"/>
          </p:cNvSpPr>
          <p:nvPr>
            <p:ph type="sldNum" sz="quarter" idx="10"/>
          </p:nvPr>
        </p:nvSpPr>
        <p:spPr/>
        <p:txBody>
          <a:bodyPr/>
          <a:lstStyle/>
          <a:p>
            <a:fld id="{03ABB716-0FC1-F34E-87F9-8274262D78DB}" type="slidenum">
              <a:rPr lang="en-US"/>
              <a:t>13</a:t>
            </a:fld>
            <a:endParaRPr lang="en-US"/>
          </a:p>
        </p:txBody>
      </p:sp>
    </p:spTree>
    <p:extLst>
      <p:ext uri="{BB962C8B-B14F-4D97-AF65-F5344CB8AC3E}">
        <p14:creationId xmlns:p14="http://schemas.microsoft.com/office/powerpoint/2010/main" val="26528235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indent="-228600" algn="l" defTabSz="457200" rtl="0" eaLnBrk="1" fontAlgn="auto" latinLnBrk="0" hangingPunct="1">
              <a:lnSpc>
                <a:spcPct val="100000"/>
              </a:lnSpc>
              <a:spcBef>
                <a:spcPts val="0"/>
              </a:spcBef>
              <a:spcAft>
                <a:spcPts val="0"/>
              </a:spcAft>
              <a:buClrTx/>
              <a:buSzTx/>
              <a:buFont typeface="+mj-lt"/>
              <a:buAutoNum type="arabicPeriod"/>
              <a:tabLst/>
              <a:defRPr/>
            </a:pPr>
            <a:r>
              <a:rPr lang="en-US" baseline="0"/>
              <a:t>Need to strengthen the Outbound Logistic, Marketing, and Service Chains as customers will be dealt directly (without intermediaries: TAs)</a:t>
            </a:r>
          </a:p>
          <a:p>
            <a:pPr marL="228600" marR="0" indent="-228600" algn="l" defTabSz="457200" rtl="0" eaLnBrk="1" fontAlgn="auto" latinLnBrk="0" hangingPunct="1">
              <a:lnSpc>
                <a:spcPct val="100000"/>
              </a:lnSpc>
              <a:spcBef>
                <a:spcPts val="0"/>
              </a:spcBef>
              <a:spcAft>
                <a:spcPts val="0"/>
              </a:spcAft>
              <a:buClrTx/>
              <a:buSzTx/>
              <a:buFont typeface="+mj-lt"/>
              <a:buAutoNum type="arabicPeriod"/>
              <a:tabLst/>
              <a:defRPr/>
            </a:pPr>
            <a:r>
              <a:rPr lang="en-US" baseline="0"/>
              <a:t>What are the critical business processes now?</a:t>
            </a:r>
          </a:p>
          <a:p>
            <a:pPr marL="228600" marR="0" indent="-228600" algn="l" defTabSz="457200" rtl="0" eaLnBrk="1" fontAlgn="auto" latinLnBrk="0" hangingPunct="1">
              <a:lnSpc>
                <a:spcPct val="100000"/>
              </a:lnSpc>
              <a:spcBef>
                <a:spcPts val="0"/>
              </a:spcBef>
              <a:spcAft>
                <a:spcPts val="0"/>
              </a:spcAft>
              <a:buClrTx/>
              <a:buSzTx/>
              <a:buFont typeface="+mj-lt"/>
              <a:buAutoNum type="arabicPeriod"/>
              <a:tabLst/>
              <a:defRPr/>
            </a:pPr>
            <a:r>
              <a:rPr lang="en-US" baseline="0"/>
              <a:t>…</a:t>
            </a:r>
          </a:p>
          <a:p>
            <a:pPr marL="228600" marR="0" indent="-228600" algn="l" defTabSz="457200" rtl="0" eaLnBrk="1" fontAlgn="auto" latinLnBrk="0" hangingPunct="1">
              <a:lnSpc>
                <a:spcPct val="100000"/>
              </a:lnSpc>
              <a:spcBef>
                <a:spcPts val="0"/>
              </a:spcBef>
              <a:spcAft>
                <a:spcPts val="0"/>
              </a:spcAft>
              <a:buClrTx/>
              <a:buSzTx/>
              <a:buFont typeface="+mj-lt"/>
              <a:buAutoNum type="arabicPeriod"/>
              <a:tabLst/>
              <a:defRPr/>
            </a:pPr>
            <a:r>
              <a:rPr lang="en-US" baseline="0"/>
              <a:t>…</a:t>
            </a:r>
            <a:endParaRPr lang="en-US"/>
          </a:p>
          <a:p>
            <a:endParaRPr lang="en-US"/>
          </a:p>
        </p:txBody>
      </p:sp>
      <p:sp>
        <p:nvSpPr>
          <p:cNvPr id="4" name="Slide Number Placeholder 3"/>
          <p:cNvSpPr>
            <a:spLocks noGrp="1"/>
          </p:cNvSpPr>
          <p:nvPr>
            <p:ph type="sldNum" sz="quarter" idx="10"/>
          </p:nvPr>
        </p:nvSpPr>
        <p:spPr/>
        <p:txBody>
          <a:bodyPr/>
          <a:lstStyle/>
          <a:p>
            <a:fld id="{03ABB716-0FC1-F34E-87F9-8274262D78DB}" type="slidenum">
              <a:rPr lang="en-US"/>
              <a:t>16</a:t>
            </a:fld>
            <a:endParaRPr lang="en-US"/>
          </a:p>
        </p:txBody>
      </p:sp>
    </p:spTree>
    <p:extLst>
      <p:ext uri="{BB962C8B-B14F-4D97-AF65-F5344CB8AC3E}">
        <p14:creationId xmlns:p14="http://schemas.microsoft.com/office/powerpoint/2010/main" val="23296924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4F6C80A-324D-8145-8A3C-BCC41E178C7A}" type="datetime1">
              <a:t>8/24/19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8BD570-EDA9-634D-9249-100DC40159D9}" type="slidenum">
              <a:rPr lang="en-US"/>
              <a: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B5BC834-3F0E-C046-A204-16908BB57666}" type="datetime1">
              <a:t>8/24/19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8BD570-EDA9-634D-9249-100DC40159D9}" type="slidenum">
              <a:rPr lang="en-US"/>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F1C72ED-4362-3E48-9958-5CE21CAF4C2C}" type="datetime1">
              <a:t>8/24/19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8BD570-EDA9-634D-9249-100DC40159D9}" type="slidenum">
              <a:rPr lang="en-US"/>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7F171E-6EFD-A240-985A-B4D02CECC14D}" type="datetime1">
              <a:t>8/24/19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8BD570-EDA9-634D-9249-100DC40159D9}" type="slidenum">
              <a:rPr lang="en-US"/>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B5C15A8-62DC-884D-824C-9A6B6E4886A3}" type="datetime1">
              <a:t>8/24/19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8BD570-EDA9-634D-9249-100DC40159D9}" type="slidenum">
              <a:rPr lang="en-US"/>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24570C-CE17-7F48-8476-DB911FFCAA84}" type="datetime1">
              <a:t>8/24/19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8BD570-EDA9-634D-9249-100DC40159D9}" type="slidenum">
              <a:rPr lang="en-US"/>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49D9822-4462-1E4B-B259-CA9C3D4D2A98}" type="datetime1">
              <a:t>8/24/19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F8BD570-EDA9-634D-9249-100DC40159D9}" type="slidenum">
              <a:rPr lang="en-US"/>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1A99B4F-3BA1-284E-8A2D-58A2E80E2F63}" type="datetime1">
              <a:t>8/24/19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F8BD570-EDA9-634D-9249-100DC40159D9}" type="slidenum">
              <a:rPr lang="en-US"/>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7649F8-CABD-1147-A6A1-C78935191D10}" type="datetime1">
              <a:t>8/24/19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F8BD570-EDA9-634D-9249-100DC40159D9}" type="slidenum">
              <a:rPr lang="en-US"/>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207E192-02B5-764F-A972-A3B6C1E1D4DF}" type="datetime1">
              <a:t>8/24/19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8BD570-EDA9-634D-9249-100DC40159D9}" type="slidenum">
              <a:rPr lang="en-US"/>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DFB40F8-739B-484B-81CD-C0092506ABB6}" type="datetime1">
              <a:t>8/24/19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8BD570-EDA9-634D-9249-100DC40159D9}" type="slidenum">
              <a:rPr lang="en-US"/>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5D0928DF-92D5-B344-AEAD-24F25FB62CD1}" type="datetime1">
              <a:t>8/24/19</a:t>
            </a:fld>
            <a:endParaRPr 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en-US"/>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6F8BD570-EDA9-634D-9249-100DC40159D9}" type="slidenum">
              <a:rPr lang="en-US"/>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400" b="1"/>
              <a:t>Determining the Business Information Systems Strategy</a:t>
            </a:r>
          </a:p>
        </p:txBody>
      </p:sp>
      <p:sp>
        <p:nvSpPr>
          <p:cNvPr id="3" name="Subtitle 2"/>
          <p:cNvSpPr>
            <a:spLocks noGrp="1"/>
          </p:cNvSpPr>
          <p:nvPr>
            <p:ph type="subTitle" idx="1"/>
          </p:nvPr>
        </p:nvSpPr>
        <p:spPr/>
        <p:txBody>
          <a:bodyPr/>
          <a:lstStyle/>
          <a:p>
            <a:r>
              <a:rPr lang="en-US"/>
              <a:t>MSSI </a:t>
            </a:r>
            <a:r>
              <a:rPr lang="en-US" dirty="0"/>
              <a:t>2018F</a:t>
            </a:r>
          </a:p>
        </p:txBody>
      </p:sp>
    </p:spTree>
    <p:extLst>
      <p:ext uri="{BB962C8B-B14F-4D97-AF65-F5344CB8AC3E}">
        <p14:creationId xmlns:p14="http://schemas.microsoft.com/office/powerpoint/2010/main" val="191964814"/>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Tools for IS/IT Strategy Formulation and Their Relationships</a:t>
            </a:r>
          </a:p>
        </p:txBody>
      </p:sp>
      <p:sp>
        <p:nvSpPr>
          <p:cNvPr id="3" name="Content Placeholder 2"/>
          <p:cNvSpPr>
            <a:spLocks noGrp="1"/>
          </p:cNvSpPr>
          <p:nvPr>
            <p:ph idx="1"/>
          </p:nvPr>
        </p:nvSpPr>
        <p:spPr/>
        <p:txBody>
          <a:bodyPr>
            <a:normAutofit fontScale="85000" lnSpcReduction="20000"/>
          </a:bodyPr>
          <a:lstStyle/>
          <a:p>
            <a:pPr marL="0" indent="0">
              <a:buNone/>
            </a:pPr>
            <a:r>
              <a:rPr lang="en-US" sz="2800"/>
              <a:t>Factors influencing the balance of application potfolio:</a:t>
            </a:r>
          </a:p>
          <a:p>
            <a:pPr marL="0" indent="0">
              <a:buNone/>
            </a:pPr>
            <a:endParaRPr lang="en-US" sz="900"/>
          </a:p>
          <a:p>
            <a:r>
              <a:rPr lang="en-US"/>
              <a:t>External long-term – economic &amp; business environment:</a:t>
            </a:r>
          </a:p>
          <a:p>
            <a:pPr lvl="1"/>
            <a:r>
              <a:rPr lang="en-US"/>
              <a:t>Industry profitability, growth, competitive dynamics, regulation, structure</a:t>
            </a:r>
          </a:p>
          <a:p>
            <a:pPr lvl="1"/>
            <a:r>
              <a:rPr lang="en-US"/>
              <a:t>How IS/IT is capable of changing the products/services (by informating them), markets and business relationships (via new intermediation) of the industry</a:t>
            </a:r>
          </a:p>
          <a:p>
            <a:r>
              <a:rPr lang="en-US"/>
              <a:t>External short-term – the IS/IT environment:</a:t>
            </a:r>
          </a:p>
          <a:p>
            <a:pPr lvl="1"/>
            <a:r>
              <a:rPr lang="en-US"/>
              <a:t>Actual use of IS/IT by competitors to gain advantage</a:t>
            </a:r>
          </a:p>
          <a:p>
            <a:pPr lvl="1"/>
            <a:r>
              <a:rPr lang="en-US"/>
              <a:t>IS/IT-based opportunities to change balance of competitive forces</a:t>
            </a:r>
          </a:p>
          <a:p>
            <a:r>
              <a:rPr lang="en-US"/>
              <a:t>Internal long-term – business &amp; organizational environment:</a:t>
            </a:r>
          </a:p>
          <a:p>
            <a:pPr lvl="1"/>
            <a:r>
              <a:rPr lang="en-US"/>
              <a:t>How new apps could more effectively support business strategy or enable a new strategy to be followed</a:t>
            </a:r>
          </a:p>
          <a:p>
            <a:pPr lvl="1"/>
            <a:r>
              <a:rPr lang="en-US"/>
              <a:t>How new apps could enable business model to be changed to improve operational performance or the customer value proposition</a:t>
            </a:r>
          </a:p>
          <a:p>
            <a:r>
              <a:rPr lang="en-US"/>
              <a:t>Internal short-term – IS/IT capability &amp; current application portfolio:</a:t>
            </a:r>
          </a:p>
          <a:p>
            <a:pPr lvl="1"/>
            <a:r>
              <a:rPr lang="en-US"/>
              <a:t>How well existing apps support current strategy and either prevent business disadvantages and/or sustain existing advantages</a:t>
            </a:r>
          </a:p>
          <a:p>
            <a:pPr lvl="1"/>
            <a:r>
              <a:rPr lang="en-US"/>
              <a:t>The IS/IT resources and competences the organization has/can acquire and the relationship between IS/IT and business management</a:t>
            </a:r>
          </a:p>
        </p:txBody>
      </p:sp>
      <p:sp>
        <p:nvSpPr>
          <p:cNvPr id="4" name="Date Placeholder 3"/>
          <p:cNvSpPr>
            <a:spLocks noGrp="1"/>
          </p:cNvSpPr>
          <p:nvPr>
            <p:ph type="dt" sz="half" idx="10"/>
          </p:nvPr>
        </p:nvSpPr>
        <p:spPr/>
        <p:txBody>
          <a:bodyPr/>
          <a:lstStyle/>
          <a:p>
            <a:fld id="{797F171E-6EFD-A240-985A-B4D02CECC14D}" type="datetime1">
              <a:t>8/24/19</a:t>
            </a:fld>
            <a:endParaRPr lang="en-US"/>
          </a:p>
        </p:txBody>
      </p:sp>
      <p:sp>
        <p:nvSpPr>
          <p:cNvPr id="5" name="Slide Number Placeholder 4"/>
          <p:cNvSpPr>
            <a:spLocks noGrp="1"/>
          </p:cNvSpPr>
          <p:nvPr>
            <p:ph type="sldNum" sz="quarter" idx="12"/>
          </p:nvPr>
        </p:nvSpPr>
        <p:spPr/>
        <p:txBody>
          <a:bodyPr/>
          <a:lstStyle/>
          <a:p>
            <a:fld id="{6F8BD570-EDA9-634D-9249-100DC40159D9}" type="slidenum">
              <a:rPr lang="en-US"/>
              <a:t>9</a:t>
            </a:fld>
            <a:endParaRPr lang="en-US"/>
          </a:p>
        </p:txBody>
      </p:sp>
    </p:spTree>
    <p:extLst>
      <p:ext uri="{BB962C8B-B14F-4D97-AF65-F5344CB8AC3E}">
        <p14:creationId xmlns:p14="http://schemas.microsoft.com/office/powerpoint/2010/main" val="1064997680"/>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9624" y="45000"/>
            <a:ext cx="8361942" cy="990600"/>
          </a:xfrm>
        </p:spPr>
        <p:txBody>
          <a:bodyPr>
            <a:noAutofit/>
          </a:bodyPr>
          <a:lstStyle/>
          <a:p>
            <a:r>
              <a:rPr lang="en-US" sz="2800"/>
              <a:t>Framework for Using the Tools &amp; Techniques Effectively</a:t>
            </a:r>
          </a:p>
        </p:txBody>
      </p:sp>
      <p:sp>
        <p:nvSpPr>
          <p:cNvPr id="3" name="Slide Number Placeholder 2"/>
          <p:cNvSpPr>
            <a:spLocks noGrp="1"/>
          </p:cNvSpPr>
          <p:nvPr>
            <p:ph type="sldNum" sz="quarter" idx="12"/>
          </p:nvPr>
        </p:nvSpPr>
        <p:spPr/>
        <p:txBody>
          <a:bodyPr/>
          <a:lstStyle/>
          <a:p>
            <a:pPr>
              <a:defRPr/>
            </a:pPr>
            <a:fld id="{ED12E828-3DE5-4CD0-945B-24E7EAE421D2}" type="slidenum">
              <a:rPr lang="ko-KR" altLang="en-US"/>
              <a:pPr>
                <a:defRPr/>
              </a:pPr>
              <a:t>10</a:t>
            </a:fld>
            <a:endParaRPr lang="en-US" altLang="ko-KR" dirty="0"/>
          </a:p>
        </p:txBody>
      </p:sp>
      <p:pic>
        <p:nvPicPr>
          <p:cNvPr id="4" name="Picture 3"/>
          <p:cNvPicPr>
            <a:picLocks noChangeAspect="1"/>
          </p:cNvPicPr>
          <p:nvPr/>
        </p:nvPicPr>
        <p:blipFill>
          <a:blip r:embed="rId2"/>
          <a:stretch>
            <a:fillRect/>
          </a:stretch>
        </p:blipFill>
        <p:spPr>
          <a:xfrm>
            <a:off x="0" y="841789"/>
            <a:ext cx="9144000" cy="6007137"/>
          </a:xfrm>
          <a:prstGeom prst="rect">
            <a:avLst/>
          </a:prstGeom>
        </p:spPr>
      </p:pic>
      <p:sp>
        <p:nvSpPr>
          <p:cNvPr id="5" name="Date Placeholder 4"/>
          <p:cNvSpPr>
            <a:spLocks noGrp="1"/>
          </p:cNvSpPr>
          <p:nvPr>
            <p:ph type="dt" sz="half" idx="10"/>
          </p:nvPr>
        </p:nvSpPr>
        <p:spPr/>
        <p:txBody>
          <a:bodyPr/>
          <a:lstStyle/>
          <a:p>
            <a:fld id="{C01DBECB-8694-CF4B-ADC0-2721BDAB8985}" type="datetime1">
              <a:t>8/24/19</a:t>
            </a:fld>
            <a:endParaRPr lang="en-US"/>
          </a:p>
        </p:txBody>
      </p:sp>
      <p:sp>
        <p:nvSpPr>
          <p:cNvPr id="6" name="Oval 5"/>
          <p:cNvSpPr/>
          <p:nvPr/>
        </p:nvSpPr>
        <p:spPr>
          <a:xfrm>
            <a:off x="8145462" y="1329137"/>
            <a:ext cx="989339" cy="561193"/>
          </a:xfrm>
          <a:prstGeom prst="ellipse">
            <a:avLst/>
          </a:prstGeom>
          <a:solidFill>
            <a:schemeClr val="bg1">
              <a:lumMod val="7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900" b="1">
                <a:solidFill>
                  <a:srgbClr val="292934"/>
                </a:solidFill>
              </a:rPr>
              <a:t>Innovation Management Processes</a:t>
            </a:r>
          </a:p>
        </p:txBody>
      </p:sp>
      <p:sp>
        <p:nvSpPr>
          <p:cNvPr id="7" name="TextBox 6"/>
          <p:cNvSpPr txBox="1"/>
          <p:nvPr/>
        </p:nvSpPr>
        <p:spPr>
          <a:xfrm>
            <a:off x="653959" y="2321490"/>
            <a:ext cx="1569468" cy="253916"/>
          </a:xfrm>
          <a:prstGeom prst="rect">
            <a:avLst/>
          </a:prstGeom>
          <a:noFill/>
        </p:spPr>
        <p:txBody>
          <a:bodyPr wrap="square" rtlCol="0">
            <a:spAutoFit/>
          </a:bodyPr>
          <a:lstStyle/>
          <a:p>
            <a:r>
              <a:rPr lang="en-US" sz="1050" b="1"/>
              <a:t>and determine CSFs</a:t>
            </a:r>
          </a:p>
        </p:txBody>
      </p:sp>
      <p:sp>
        <p:nvSpPr>
          <p:cNvPr id="8" name="TextBox 7"/>
          <p:cNvSpPr txBox="1"/>
          <p:nvPr/>
        </p:nvSpPr>
        <p:spPr>
          <a:xfrm>
            <a:off x="442433" y="3016104"/>
            <a:ext cx="1934933" cy="577081"/>
          </a:xfrm>
          <a:prstGeom prst="rect">
            <a:avLst/>
          </a:prstGeom>
          <a:solidFill>
            <a:schemeClr val="bg1"/>
          </a:solidFill>
        </p:spPr>
        <p:txBody>
          <a:bodyPr wrap="square" rtlCol="0">
            <a:spAutoFit/>
          </a:bodyPr>
          <a:lstStyle/>
          <a:p>
            <a:pPr algn="ctr"/>
            <a:r>
              <a:rPr lang="en-US" sz="1050" b="1"/>
              <a:t>Assess current</a:t>
            </a:r>
          </a:p>
          <a:p>
            <a:pPr algn="ctr"/>
            <a:r>
              <a:rPr lang="en-US" sz="1050" b="1"/>
              <a:t>Capabilities – strategic assets and competencies</a:t>
            </a:r>
          </a:p>
        </p:txBody>
      </p:sp>
      <p:sp>
        <p:nvSpPr>
          <p:cNvPr id="9" name="TextBox 8"/>
          <p:cNvSpPr txBox="1"/>
          <p:nvPr/>
        </p:nvSpPr>
        <p:spPr>
          <a:xfrm>
            <a:off x="6422425" y="4065776"/>
            <a:ext cx="1934933" cy="577081"/>
          </a:xfrm>
          <a:prstGeom prst="rect">
            <a:avLst/>
          </a:prstGeom>
          <a:solidFill>
            <a:schemeClr val="bg1"/>
          </a:solidFill>
        </p:spPr>
        <p:txBody>
          <a:bodyPr wrap="square" rtlCol="0">
            <a:spAutoFit/>
          </a:bodyPr>
          <a:lstStyle/>
          <a:p>
            <a:pPr algn="ctr"/>
            <a:r>
              <a:rPr lang="en-US" sz="1050" b="1"/>
              <a:t>Identify options for new</a:t>
            </a:r>
          </a:p>
          <a:p>
            <a:pPr algn="ctr"/>
            <a:r>
              <a:rPr lang="en-US" sz="1050" b="1"/>
              <a:t>IS/IT investments and select most beneficial</a:t>
            </a:r>
          </a:p>
        </p:txBody>
      </p:sp>
      <p:sp>
        <p:nvSpPr>
          <p:cNvPr id="10" name="TextBox 9"/>
          <p:cNvSpPr txBox="1"/>
          <p:nvPr/>
        </p:nvSpPr>
        <p:spPr>
          <a:xfrm>
            <a:off x="6416451" y="5080095"/>
            <a:ext cx="1934933" cy="577081"/>
          </a:xfrm>
          <a:prstGeom prst="rect">
            <a:avLst/>
          </a:prstGeom>
          <a:solidFill>
            <a:schemeClr val="bg1"/>
          </a:solidFill>
          <a:ln w="25400" cmpd="sng">
            <a:solidFill>
              <a:schemeClr val="tx1"/>
            </a:solidFill>
          </a:ln>
        </p:spPr>
        <p:txBody>
          <a:bodyPr wrap="square" rtlCol="0">
            <a:spAutoFit/>
          </a:bodyPr>
          <a:lstStyle/>
          <a:p>
            <a:pPr algn="ctr"/>
            <a:r>
              <a:rPr lang="en-US" sz="1050" b="1"/>
              <a:t>Identify medium &amp;</a:t>
            </a:r>
          </a:p>
          <a:p>
            <a:pPr algn="ctr"/>
            <a:r>
              <a:rPr lang="en-US" sz="1050" b="1"/>
              <a:t>Long-term</a:t>
            </a:r>
          </a:p>
          <a:p>
            <a:pPr algn="ctr"/>
            <a:r>
              <a:rPr lang="en-US" sz="1050" b="1"/>
              <a:t>Investment priorities</a:t>
            </a:r>
          </a:p>
        </p:txBody>
      </p:sp>
      <p:sp>
        <p:nvSpPr>
          <p:cNvPr id="11" name="Rectangle 10"/>
          <p:cNvSpPr/>
          <p:nvPr/>
        </p:nvSpPr>
        <p:spPr>
          <a:xfrm>
            <a:off x="2525029" y="5080095"/>
            <a:ext cx="798239" cy="13309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2" name="Straight Arrow Connector 11"/>
          <p:cNvCxnSpPr/>
          <p:nvPr/>
        </p:nvCxnSpPr>
        <p:spPr>
          <a:xfrm flipH="1">
            <a:off x="1388027" y="4888285"/>
            <a:ext cx="1964773" cy="0"/>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70839586"/>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Framework: 3 Types of AP </a:t>
            </a:r>
            <a:r>
              <a:rPr lang="en-US" sz="3600"/>
              <a:t>as </a:t>
            </a:r>
            <a:r>
              <a:rPr lang="en-US"/>
              <a:t>End-product</a:t>
            </a:r>
          </a:p>
        </p:txBody>
      </p:sp>
      <p:sp>
        <p:nvSpPr>
          <p:cNvPr id="3" name="Content Placeholder 2"/>
          <p:cNvSpPr>
            <a:spLocks noGrp="1"/>
          </p:cNvSpPr>
          <p:nvPr>
            <p:ph idx="1"/>
          </p:nvPr>
        </p:nvSpPr>
        <p:spPr/>
        <p:txBody>
          <a:bodyPr>
            <a:normAutofit fontScale="92500" lnSpcReduction="20000"/>
          </a:bodyPr>
          <a:lstStyle/>
          <a:p>
            <a:r>
              <a:rPr lang="en-US"/>
              <a:t>The main objective of determining the IS strategy is to identify the required applications and their priorities, and be able to deploy resources to achieve them successfully. The application portfolio is divided into 3 components:</a:t>
            </a:r>
          </a:p>
          <a:p>
            <a:pPr marL="457200" indent="-457200">
              <a:buFont typeface="+mj-lt"/>
              <a:buAutoNum type="arabicPeriod"/>
            </a:pPr>
            <a:r>
              <a:rPr lang="en-US" sz="2000">
                <a:solidFill>
                  <a:srgbClr val="FF6600"/>
                </a:solidFill>
              </a:rPr>
              <a:t>The existing applications </a:t>
            </a:r>
            <a:r>
              <a:rPr lang="en-US" sz="2000"/>
              <a:t>—those currently in place and being developed to be installed in the near future, usually 6–12 months. They  should be assessed in terms of their contribution to existing business processes and performance and how well they support the achievement of known future requirements. The strengths and weaknesses of each need to be understood, be in a future as well as a current context.</a:t>
            </a:r>
          </a:p>
          <a:p>
            <a:pPr marL="457200" indent="-457200">
              <a:buFont typeface="+mj-lt"/>
              <a:buAutoNum type="arabicPeriod"/>
            </a:pPr>
            <a:r>
              <a:rPr lang="en-US" sz="2000">
                <a:solidFill>
                  <a:srgbClr val="FF6600"/>
                </a:solidFill>
              </a:rPr>
              <a:t>The required applications </a:t>
            </a:r>
            <a:r>
              <a:rPr lang="en-US" sz="2000"/>
              <a:t>—those that will be necessary to achieve the business objectives and strategy within the business planning horizon and can be shown to have specific contributions to make.</a:t>
            </a:r>
          </a:p>
          <a:p>
            <a:pPr marL="457200" indent="-457200">
              <a:buFont typeface="+mj-lt"/>
              <a:buAutoNum type="arabicPeriod"/>
            </a:pPr>
            <a:r>
              <a:rPr lang="en-US" sz="2000">
                <a:solidFill>
                  <a:srgbClr val="FF6600"/>
                </a:solidFill>
              </a:rPr>
              <a:t>The potential applications </a:t>
            </a:r>
            <a:r>
              <a:rPr lang="en-US" sz="2000"/>
              <a:t>—those that might prove valuable in the future, provided they prove feasible to deliver and can be shown to produce relevant benefits, either to the strategy directly or by significant indirect effects through improved business performance.</a:t>
            </a:r>
          </a:p>
        </p:txBody>
      </p:sp>
      <p:sp>
        <p:nvSpPr>
          <p:cNvPr id="4" name="Slide Number Placeholder 3"/>
          <p:cNvSpPr>
            <a:spLocks noGrp="1"/>
          </p:cNvSpPr>
          <p:nvPr>
            <p:ph type="sldNum" sz="quarter" idx="12"/>
          </p:nvPr>
        </p:nvSpPr>
        <p:spPr/>
        <p:txBody>
          <a:bodyPr/>
          <a:lstStyle/>
          <a:p>
            <a:pPr>
              <a:defRPr/>
            </a:pPr>
            <a:fld id="{C6AAE385-3573-4AC0-91F9-72D205BB0843}" type="slidenum">
              <a:rPr lang="ko-KR" altLang="en-US"/>
              <a:pPr>
                <a:defRPr/>
              </a:pPr>
              <a:t>11</a:t>
            </a:fld>
            <a:endParaRPr lang="en-US" altLang="ko-KR" dirty="0"/>
          </a:p>
        </p:txBody>
      </p:sp>
      <p:sp>
        <p:nvSpPr>
          <p:cNvPr id="5" name="Date Placeholder 4"/>
          <p:cNvSpPr>
            <a:spLocks noGrp="1"/>
          </p:cNvSpPr>
          <p:nvPr>
            <p:ph type="dt" sz="half" idx="10"/>
          </p:nvPr>
        </p:nvSpPr>
        <p:spPr/>
        <p:txBody>
          <a:bodyPr/>
          <a:lstStyle/>
          <a:p>
            <a:fld id="{4ED0DDCA-2B3A-7E4F-AF90-840C93C9A5E8}" type="datetime1">
              <a:t>8/24/19</a:t>
            </a:fld>
            <a:endParaRPr lang="en-US"/>
          </a:p>
        </p:txBody>
      </p:sp>
    </p:spTree>
    <p:extLst>
      <p:ext uri="{BB962C8B-B14F-4D97-AF65-F5344CB8AC3E}">
        <p14:creationId xmlns:p14="http://schemas.microsoft.com/office/powerpoint/2010/main" val="3361189149"/>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Framework: the 3 Paths of Analysis</a:t>
            </a:r>
          </a:p>
        </p:txBody>
      </p:sp>
      <p:sp>
        <p:nvSpPr>
          <p:cNvPr id="3" name="Content Placeholder 2"/>
          <p:cNvSpPr>
            <a:spLocks noGrp="1"/>
          </p:cNvSpPr>
          <p:nvPr>
            <p:ph idx="1"/>
          </p:nvPr>
        </p:nvSpPr>
        <p:spPr/>
        <p:txBody>
          <a:bodyPr>
            <a:normAutofit/>
          </a:bodyPr>
          <a:lstStyle/>
          <a:p>
            <a:r>
              <a:rPr lang="en-US">
                <a:solidFill>
                  <a:srgbClr val="FF6600"/>
                </a:solidFill>
              </a:rPr>
              <a:t>central column</a:t>
            </a:r>
            <a:r>
              <a:rPr lang="en-US" b="1"/>
              <a:t>: </a:t>
            </a:r>
            <a:r>
              <a:rPr lang="en-US"/>
              <a:t>the need to continually reappraise how both the external and internal environments are changing and the role that IS/IT is or should be fulfilling in the business and its relationships</a:t>
            </a:r>
            <a:endParaRPr lang="en-US" sz="2400"/>
          </a:p>
          <a:p>
            <a:r>
              <a:rPr lang="en-US">
                <a:solidFill>
                  <a:srgbClr val="FF6600"/>
                </a:solidFill>
              </a:rPr>
              <a:t>left-hand column</a:t>
            </a:r>
            <a:r>
              <a:rPr lang="en-US" b="1"/>
              <a:t>: </a:t>
            </a:r>
            <a:r>
              <a:rPr lang="en-US"/>
              <a:t>the need to make decisions on how best to deploy available business and IS/IT resources in the immediate future</a:t>
            </a:r>
          </a:p>
          <a:p>
            <a:r>
              <a:rPr lang="en-US">
                <a:solidFill>
                  <a:srgbClr val="FF6600"/>
                </a:solidFill>
              </a:rPr>
              <a:t>right-hand column</a:t>
            </a:r>
            <a:r>
              <a:rPr lang="en-US" b="1"/>
              <a:t>: </a:t>
            </a:r>
            <a:r>
              <a:rPr lang="en-US" sz="2400"/>
              <a:t>the need to identify and monitor new or emerging IS/IT-based opportunities to create potential advantages for the organization (or that might result in disadvantages if ignored)</a:t>
            </a:r>
          </a:p>
        </p:txBody>
      </p:sp>
      <p:sp>
        <p:nvSpPr>
          <p:cNvPr id="4" name="Slide Number Placeholder 3"/>
          <p:cNvSpPr>
            <a:spLocks noGrp="1"/>
          </p:cNvSpPr>
          <p:nvPr>
            <p:ph type="sldNum" sz="quarter" idx="12"/>
          </p:nvPr>
        </p:nvSpPr>
        <p:spPr/>
        <p:txBody>
          <a:bodyPr/>
          <a:lstStyle/>
          <a:p>
            <a:pPr>
              <a:defRPr/>
            </a:pPr>
            <a:fld id="{C6AAE385-3573-4AC0-91F9-72D205BB0843}" type="slidenum">
              <a:rPr lang="ko-KR" altLang="en-US"/>
              <a:pPr>
                <a:defRPr/>
              </a:pPr>
              <a:t>12</a:t>
            </a:fld>
            <a:endParaRPr lang="en-US" altLang="ko-KR" dirty="0"/>
          </a:p>
        </p:txBody>
      </p:sp>
      <p:sp>
        <p:nvSpPr>
          <p:cNvPr id="5" name="Date Placeholder 4"/>
          <p:cNvSpPr>
            <a:spLocks noGrp="1"/>
          </p:cNvSpPr>
          <p:nvPr>
            <p:ph type="dt" sz="half" idx="10"/>
          </p:nvPr>
        </p:nvSpPr>
        <p:spPr/>
        <p:txBody>
          <a:bodyPr/>
          <a:lstStyle/>
          <a:p>
            <a:fld id="{7D033427-5AC8-FA40-B90B-DA329DA41377}" type="datetime1">
              <a:t>8/24/19</a:t>
            </a:fld>
            <a:endParaRPr lang="en-US"/>
          </a:p>
        </p:txBody>
      </p:sp>
    </p:spTree>
    <p:extLst>
      <p:ext uri="{BB962C8B-B14F-4D97-AF65-F5344CB8AC3E}">
        <p14:creationId xmlns:p14="http://schemas.microsoft.com/office/powerpoint/2010/main" val="1090961090"/>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a:defRPr/>
            </a:pPr>
            <a:fld id="{ED12E828-3DE5-4CD0-945B-24E7EAE421D2}" type="slidenum">
              <a:rPr lang="ko-KR" altLang="en-US"/>
              <a:pPr>
                <a:defRPr/>
              </a:pPr>
              <a:t>13</a:t>
            </a:fld>
            <a:endParaRPr lang="en-US" altLang="ko-KR" dirty="0"/>
          </a:p>
        </p:txBody>
      </p:sp>
      <p:pic>
        <p:nvPicPr>
          <p:cNvPr id="4" name="Picture 3"/>
          <p:cNvPicPr>
            <a:picLocks noChangeAspect="1"/>
          </p:cNvPicPr>
          <p:nvPr/>
        </p:nvPicPr>
        <p:blipFill>
          <a:blip r:embed="rId3"/>
          <a:stretch>
            <a:fillRect/>
          </a:stretch>
        </p:blipFill>
        <p:spPr>
          <a:xfrm>
            <a:off x="0" y="614800"/>
            <a:ext cx="9144000" cy="6219359"/>
          </a:xfrm>
          <a:prstGeom prst="rect">
            <a:avLst/>
          </a:prstGeom>
        </p:spPr>
      </p:pic>
      <p:sp>
        <p:nvSpPr>
          <p:cNvPr id="6" name="Oval 5"/>
          <p:cNvSpPr/>
          <p:nvPr/>
        </p:nvSpPr>
        <p:spPr bwMode="auto">
          <a:xfrm>
            <a:off x="5257800" y="990600"/>
            <a:ext cx="381000" cy="381000"/>
          </a:xfrm>
          <a:prstGeom prst="ellipse">
            <a:avLst/>
          </a:prstGeom>
          <a:solidFill>
            <a:schemeClr val="accent1"/>
          </a:solidFill>
          <a:ln w="12700" cap="sq"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bg1"/>
                </a:solidFill>
                <a:effectLst/>
                <a:latin typeface="Times New Roman" pitchFamily="18" charset="0"/>
              </a:rPr>
              <a:t>1</a:t>
            </a:r>
          </a:p>
        </p:txBody>
      </p:sp>
      <p:sp>
        <p:nvSpPr>
          <p:cNvPr id="7" name="Oval 6"/>
          <p:cNvSpPr/>
          <p:nvPr/>
        </p:nvSpPr>
        <p:spPr bwMode="auto">
          <a:xfrm>
            <a:off x="8229600" y="2590800"/>
            <a:ext cx="381000" cy="381000"/>
          </a:xfrm>
          <a:prstGeom prst="ellipse">
            <a:avLst/>
          </a:prstGeom>
          <a:solidFill>
            <a:schemeClr val="accent1"/>
          </a:solidFill>
          <a:ln w="12700" cap="sq"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bg1"/>
                </a:solidFill>
                <a:effectLst/>
                <a:latin typeface="Times New Roman" pitchFamily="18" charset="0"/>
              </a:rPr>
              <a:t>6</a:t>
            </a:r>
          </a:p>
        </p:txBody>
      </p:sp>
      <p:sp>
        <p:nvSpPr>
          <p:cNvPr id="9" name="Oval 8"/>
          <p:cNvSpPr/>
          <p:nvPr/>
        </p:nvSpPr>
        <p:spPr bwMode="auto">
          <a:xfrm>
            <a:off x="5257800" y="1905000"/>
            <a:ext cx="381000" cy="381000"/>
          </a:xfrm>
          <a:prstGeom prst="ellipse">
            <a:avLst/>
          </a:prstGeom>
          <a:solidFill>
            <a:schemeClr val="accent1"/>
          </a:solidFill>
          <a:ln w="12700" cap="sq"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bg1"/>
                </a:solidFill>
                <a:effectLst/>
                <a:latin typeface="Times New Roman" pitchFamily="18" charset="0"/>
              </a:rPr>
              <a:t>5</a:t>
            </a:r>
          </a:p>
        </p:txBody>
      </p:sp>
      <p:sp>
        <p:nvSpPr>
          <p:cNvPr id="10" name="Oval 9"/>
          <p:cNvSpPr/>
          <p:nvPr/>
        </p:nvSpPr>
        <p:spPr bwMode="auto">
          <a:xfrm>
            <a:off x="2209800" y="1447800"/>
            <a:ext cx="381000" cy="381000"/>
          </a:xfrm>
          <a:prstGeom prst="ellipse">
            <a:avLst/>
          </a:prstGeom>
          <a:solidFill>
            <a:schemeClr val="accent1"/>
          </a:solidFill>
          <a:ln w="12700" cap="sq" cmpd="sng" algn="ctr">
            <a:noFill/>
            <a:prstDash val="solid"/>
            <a:round/>
            <a:headEnd type="none" w="med" len="med"/>
            <a:tailEnd type="none" w="med" len="med"/>
          </a:ln>
          <a:effectLst/>
        </p:spPr>
        <p:txBody>
          <a:bodyPr vert="horz" wrap="none" lIns="0" tIns="45720" rIns="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bg1"/>
                </a:solidFill>
                <a:effectLst/>
                <a:latin typeface="Times New Roman" pitchFamily="18" charset="0"/>
              </a:rPr>
              <a:t>2,3</a:t>
            </a:r>
          </a:p>
        </p:txBody>
      </p:sp>
      <p:sp>
        <p:nvSpPr>
          <p:cNvPr id="12" name="Title 1"/>
          <p:cNvSpPr txBox="1">
            <a:spLocks/>
          </p:cNvSpPr>
          <p:nvPr/>
        </p:nvSpPr>
        <p:spPr>
          <a:xfrm>
            <a:off x="457200" y="45000"/>
            <a:ext cx="8229600" cy="990600"/>
          </a:xfrm>
          <a:prstGeom prst="rect">
            <a:avLst/>
          </a:prstGeom>
        </p:spPr>
        <p:txBody>
          <a:bodyPr vert="horz" lIns="91440" tIns="45720" rIns="91440" bIns="45720" rtlCol="0" anchor="ctr">
            <a:noAutofit/>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r>
              <a:rPr lang="en-US" sz="2800"/>
              <a:t>Identifying How IS/IT Could Impact The Strategy</a:t>
            </a:r>
          </a:p>
          <a:p>
            <a:endParaRPr lang="en-US" sz="2800"/>
          </a:p>
        </p:txBody>
      </p:sp>
      <p:sp>
        <p:nvSpPr>
          <p:cNvPr id="13" name="Date Placeholder 12"/>
          <p:cNvSpPr>
            <a:spLocks noGrp="1"/>
          </p:cNvSpPr>
          <p:nvPr>
            <p:ph type="dt" sz="half" idx="10"/>
          </p:nvPr>
        </p:nvSpPr>
        <p:spPr/>
        <p:txBody>
          <a:bodyPr/>
          <a:lstStyle/>
          <a:p>
            <a:fld id="{C1E4AAB3-D6D5-6544-8C01-515BF6D850EF}" type="datetime1">
              <a:t>8/24/19</a:t>
            </a:fld>
            <a:endParaRPr lang="en-US"/>
          </a:p>
        </p:txBody>
      </p:sp>
      <p:sp>
        <p:nvSpPr>
          <p:cNvPr id="2" name="TextBox 1"/>
          <p:cNvSpPr txBox="1"/>
          <p:nvPr/>
        </p:nvSpPr>
        <p:spPr>
          <a:xfrm>
            <a:off x="653959" y="2144274"/>
            <a:ext cx="1569468" cy="253916"/>
          </a:xfrm>
          <a:prstGeom prst="rect">
            <a:avLst/>
          </a:prstGeom>
          <a:noFill/>
        </p:spPr>
        <p:txBody>
          <a:bodyPr wrap="square" rtlCol="0">
            <a:spAutoFit/>
          </a:bodyPr>
          <a:lstStyle/>
          <a:p>
            <a:r>
              <a:rPr lang="en-US" sz="1050" b="1"/>
              <a:t>and determine CSFs</a:t>
            </a:r>
          </a:p>
        </p:txBody>
      </p:sp>
      <p:sp>
        <p:nvSpPr>
          <p:cNvPr id="14" name="TextBox 13"/>
          <p:cNvSpPr txBox="1"/>
          <p:nvPr/>
        </p:nvSpPr>
        <p:spPr>
          <a:xfrm>
            <a:off x="442433" y="2868424"/>
            <a:ext cx="1934933" cy="577081"/>
          </a:xfrm>
          <a:prstGeom prst="rect">
            <a:avLst/>
          </a:prstGeom>
          <a:solidFill>
            <a:schemeClr val="bg1"/>
          </a:solidFill>
        </p:spPr>
        <p:txBody>
          <a:bodyPr wrap="square" rtlCol="0">
            <a:spAutoFit/>
          </a:bodyPr>
          <a:lstStyle/>
          <a:p>
            <a:pPr algn="ctr"/>
            <a:r>
              <a:rPr lang="en-US" sz="1050" b="1"/>
              <a:t>Assess current</a:t>
            </a:r>
          </a:p>
          <a:p>
            <a:pPr algn="ctr"/>
            <a:r>
              <a:rPr lang="en-US" sz="1050" b="1"/>
              <a:t>Capabilities – strategic assets and competencies</a:t>
            </a:r>
          </a:p>
        </p:txBody>
      </p:sp>
      <p:sp>
        <p:nvSpPr>
          <p:cNvPr id="8" name="Oval 7"/>
          <p:cNvSpPr/>
          <p:nvPr/>
        </p:nvSpPr>
        <p:spPr bwMode="auto">
          <a:xfrm>
            <a:off x="2209800" y="2590800"/>
            <a:ext cx="381000" cy="381000"/>
          </a:xfrm>
          <a:prstGeom prst="ellipse">
            <a:avLst/>
          </a:prstGeom>
          <a:solidFill>
            <a:schemeClr val="accent1"/>
          </a:solidFill>
          <a:ln w="12700" cap="sq"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bg1"/>
                </a:solidFill>
                <a:effectLst/>
                <a:latin typeface="Times New Roman" pitchFamily="18" charset="0"/>
              </a:rPr>
              <a:t>7</a:t>
            </a:r>
          </a:p>
        </p:txBody>
      </p:sp>
      <p:sp>
        <p:nvSpPr>
          <p:cNvPr id="15" name="TextBox 14"/>
          <p:cNvSpPr txBox="1"/>
          <p:nvPr/>
        </p:nvSpPr>
        <p:spPr>
          <a:xfrm>
            <a:off x="6422425" y="3962400"/>
            <a:ext cx="1934933" cy="577081"/>
          </a:xfrm>
          <a:prstGeom prst="rect">
            <a:avLst/>
          </a:prstGeom>
          <a:solidFill>
            <a:schemeClr val="bg1"/>
          </a:solidFill>
        </p:spPr>
        <p:txBody>
          <a:bodyPr wrap="square" rtlCol="0">
            <a:spAutoFit/>
          </a:bodyPr>
          <a:lstStyle/>
          <a:p>
            <a:pPr algn="ctr"/>
            <a:r>
              <a:rPr lang="en-US" sz="1050" b="1"/>
              <a:t>Identify options for new</a:t>
            </a:r>
          </a:p>
          <a:p>
            <a:pPr algn="ctr"/>
            <a:r>
              <a:rPr lang="en-US" sz="1050" b="1"/>
              <a:t>IS/IT investments and select most beneficial</a:t>
            </a:r>
          </a:p>
        </p:txBody>
      </p:sp>
      <p:sp>
        <p:nvSpPr>
          <p:cNvPr id="16" name="Oval 15"/>
          <p:cNvSpPr/>
          <p:nvPr/>
        </p:nvSpPr>
        <p:spPr>
          <a:xfrm>
            <a:off x="8145462" y="1137153"/>
            <a:ext cx="989339" cy="561193"/>
          </a:xfrm>
          <a:prstGeom prst="ellipse">
            <a:avLst/>
          </a:prstGeom>
          <a:solidFill>
            <a:schemeClr val="bg1">
              <a:lumMod val="7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900" b="1">
                <a:solidFill>
                  <a:srgbClr val="292934"/>
                </a:solidFill>
              </a:rPr>
              <a:t>Innovation Management Processes</a:t>
            </a:r>
          </a:p>
        </p:txBody>
      </p:sp>
      <p:sp>
        <p:nvSpPr>
          <p:cNvPr id="11" name="Oval 10"/>
          <p:cNvSpPr/>
          <p:nvPr/>
        </p:nvSpPr>
        <p:spPr bwMode="auto">
          <a:xfrm>
            <a:off x="8229600" y="1524000"/>
            <a:ext cx="381000" cy="381000"/>
          </a:xfrm>
          <a:prstGeom prst="ellipse">
            <a:avLst/>
          </a:prstGeom>
          <a:solidFill>
            <a:schemeClr val="accent1"/>
          </a:solidFill>
          <a:ln w="12700" cap="sq"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bg1"/>
                </a:solidFill>
                <a:effectLst/>
                <a:latin typeface="Times New Roman" pitchFamily="18" charset="0"/>
              </a:rPr>
              <a:t>4</a:t>
            </a:r>
          </a:p>
        </p:txBody>
      </p:sp>
      <p:sp>
        <p:nvSpPr>
          <p:cNvPr id="17" name="TextBox 16"/>
          <p:cNvSpPr txBox="1"/>
          <p:nvPr/>
        </p:nvSpPr>
        <p:spPr>
          <a:xfrm>
            <a:off x="6422425" y="5021023"/>
            <a:ext cx="1934933" cy="577081"/>
          </a:xfrm>
          <a:prstGeom prst="rect">
            <a:avLst/>
          </a:prstGeom>
          <a:solidFill>
            <a:schemeClr val="bg1"/>
          </a:solidFill>
          <a:ln w="25400">
            <a:solidFill>
              <a:schemeClr val="tx1"/>
            </a:solidFill>
          </a:ln>
        </p:spPr>
        <p:txBody>
          <a:bodyPr wrap="square" rtlCol="0">
            <a:spAutoFit/>
          </a:bodyPr>
          <a:lstStyle/>
          <a:p>
            <a:pPr algn="ctr"/>
            <a:r>
              <a:rPr lang="en-US" sz="1050" b="1"/>
              <a:t>Identify medium &amp;</a:t>
            </a:r>
          </a:p>
          <a:p>
            <a:pPr algn="ctr"/>
            <a:r>
              <a:rPr lang="en-US" sz="1050" b="1"/>
              <a:t>Long-term</a:t>
            </a:r>
          </a:p>
          <a:p>
            <a:pPr algn="ctr"/>
            <a:r>
              <a:rPr lang="en-US" sz="1050" b="1"/>
              <a:t>Investment priorities</a:t>
            </a:r>
          </a:p>
        </p:txBody>
      </p:sp>
      <p:sp>
        <p:nvSpPr>
          <p:cNvPr id="18" name="Rectangle 17"/>
          <p:cNvSpPr/>
          <p:nvPr/>
        </p:nvSpPr>
        <p:spPr>
          <a:xfrm>
            <a:off x="2525029" y="5035791"/>
            <a:ext cx="798239" cy="13309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9" name="Straight Arrow Connector 18"/>
          <p:cNvCxnSpPr/>
          <p:nvPr/>
        </p:nvCxnSpPr>
        <p:spPr>
          <a:xfrm flipH="1">
            <a:off x="1388027" y="4829213"/>
            <a:ext cx="1964773" cy="0"/>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65867028"/>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Identifying How IS/IT Could Impact The Strategy – Steps</a:t>
            </a:r>
          </a:p>
        </p:txBody>
      </p:sp>
      <p:sp>
        <p:nvSpPr>
          <p:cNvPr id="3" name="Content Placeholder 2"/>
          <p:cNvSpPr>
            <a:spLocks noGrp="1"/>
          </p:cNvSpPr>
          <p:nvPr>
            <p:ph idx="1"/>
          </p:nvPr>
        </p:nvSpPr>
        <p:spPr>
          <a:xfrm>
            <a:off x="457200" y="1600200"/>
            <a:ext cx="8374724" cy="5052168"/>
          </a:xfrm>
        </p:spPr>
        <p:txBody>
          <a:bodyPr>
            <a:normAutofit fontScale="77500" lnSpcReduction="20000"/>
          </a:bodyPr>
          <a:lstStyle/>
          <a:p>
            <a:pPr marL="260350" indent="-260350">
              <a:buFont typeface="+mj-lt"/>
              <a:buAutoNum type="arabicPeriod"/>
            </a:pPr>
            <a:r>
              <a:rPr lang="en-US"/>
              <a:t>Understanding the industry, competitive forces, and potential IS/IT impact</a:t>
            </a:r>
          </a:p>
          <a:p>
            <a:pPr marL="273050" lvl="2" indent="0">
              <a:buNone/>
            </a:pPr>
            <a:r>
              <a:rPr lang="en-US"/>
              <a:t>Competitive position and the forces affecting performance and development for each business unit should be understood, so that any IS/IT options can be focused on responding/creating strategic options that will increase the likelihood of future success.</a:t>
            </a:r>
          </a:p>
          <a:p>
            <a:pPr marL="260350" indent="-260350">
              <a:buFont typeface="+mj-lt"/>
              <a:buAutoNum type="arabicPeriod"/>
            </a:pPr>
            <a:r>
              <a:rPr lang="en-US">
                <a:solidFill>
                  <a:srgbClr val="000000"/>
                </a:solidFill>
              </a:rPr>
              <a:t>Interpreting business objectives and strategy</a:t>
            </a:r>
          </a:p>
          <a:p>
            <a:pPr marL="273050" lvl="2" indent="0">
              <a:buNone/>
            </a:pPr>
            <a:r>
              <a:rPr lang="en-US"/>
              <a:t>We need to bring together the potential impacts of IS/IT on the industry and the objectives of the organization either to revise objectives, develop new ones, or adjust the ranking of existing objectives based on the importance of IS/IT threats and opportunities.</a:t>
            </a:r>
            <a:endParaRPr lang="en-US">
              <a:solidFill>
                <a:srgbClr val="000000"/>
              </a:solidFill>
            </a:endParaRPr>
          </a:p>
          <a:p>
            <a:pPr marL="260350" indent="-260350">
              <a:buFont typeface="+mj-lt"/>
              <a:buAutoNum type="arabicPeriod"/>
            </a:pPr>
            <a:r>
              <a:rPr lang="en-US">
                <a:solidFill>
                  <a:srgbClr val="000000"/>
                </a:solidFill>
              </a:rPr>
              <a:t>Determining CSFs</a:t>
            </a:r>
          </a:p>
          <a:p>
            <a:pPr marL="260350" indent="-260350">
              <a:buFont typeface="+mj-lt"/>
              <a:buAutoNum type="arabicPeriod"/>
            </a:pPr>
            <a:r>
              <a:rPr lang="en-US"/>
              <a:t>Assessing the potential IS/IT impact on products/services</a:t>
            </a:r>
          </a:p>
          <a:p>
            <a:pPr marL="273050" lvl="2" indent="0">
              <a:buNone/>
            </a:pPr>
            <a:r>
              <a:rPr lang="en-US">
                <a:hlinkClick r:id="" action="ppaction://noaction"/>
              </a:rPr>
              <a:t>Identification of ways in which IS/IT could impact the industry in terms of products/services/economics </a:t>
            </a:r>
            <a:r>
              <a:rPr lang="en-US"/>
              <a:t>and be used to affect the relative strengths of the competitive forces</a:t>
            </a:r>
          </a:p>
          <a:p>
            <a:pPr marL="260350" indent="-260350">
              <a:buFont typeface="+mj-lt"/>
              <a:buAutoNum type="arabicPeriod"/>
            </a:pPr>
            <a:r>
              <a:rPr lang="en-US">
                <a:solidFill>
                  <a:srgbClr val="000000"/>
                </a:solidFill>
              </a:rPr>
              <a:t>Analyzing the industry (external) VC and the information implications</a:t>
            </a:r>
          </a:p>
          <a:p>
            <a:pPr marL="273050" lvl="2" indent="0">
              <a:buNone/>
            </a:pPr>
            <a:r>
              <a:rPr lang="en-US"/>
              <a:t>Analysis of industry VC can lead to refinement of business objectives and a more focused evaluation of the potential opportunities.</a:t>
            </a:r>
            <a:endParaRPr lang="en-US">
              <a:solidFill>
                <a:srgbClr val="000000"/>
              </a:solidFill>
            </a:endParaRPr>
          </a:p>
          <a:p>
            <a:pPr marL="260350" indent="-260350">
              <a:buFont typeface="+mj-lt"/>
              <a:buAutoNum type="arabicPeriod"/>
            </a:pPr>
            <a:r>
              <a:rPr lang="en-US">
                <a:solidFill>
                  <a:srgbClr val="000000"/>
                </a:solidFill>
              </a:rPr>
              <a:t>Understanding how IS/IT could change the industry VC &amp; firm’s value propositions</a:t>
            </a:r>
          </a:p>
          <a:p>
            <a:pPr marL="274320" lvl="1" indent="0">
              <a:buNone/>
            </a:pPr>
            <a:r>
              <a:rPr lang="en-US" sz="1800">
                <a:solidFill>
                  <a:srgbClr val="000000"/>
                </a:solidFill>
              </a:rPr>
              <a:t>Refinements of VC analysis using Customer/Product Life-Cycle analysis and/or Strategic Option Generators enable consideration of what others might also do to improve their competitive positions. This may help the firm decide whether and how it could extend its IS further into the VC in order to influence or even prevent changes others might make …</a:t>
            </a:r>
          </a:p>
          <a:p>
            <a:pPr marL="265113" indent="-265113">
              <a:buFont typeface="+mj-lt"/>
              <a:buAutoNum type="arabicPeriod"/>
            </a:pPr>
            <a:r>
              <a:rPr lang="en-US">
                <a:solidFill>
                  <a:srgbClr val="000000"/>
                </a:solidFill>
              </a:rPr>
              <a:t>Assessing current capabilities – strategic assets and competences</a:t>
            </a:r>
          </a:p>
        </p:txBody>
      </p:sp>
      <p:sp>
        <p:nvSpPr>
          <p:cNvPr id="4" name="Date Placeholder 3"/>
          <p:cNvSpPr>
            <a:spLocks noGrp="1"/>
          </p:cNvSpPr>
          <p:nvPr>
            <p:ph type="dt" sz="half" idx="10"/>
          </p:nvPr>
        </p:nvSpPr>
        <p:spPr/>
        <p:txBody>
          <a:bodyPr/>
          <a:lstStyle/>
          <a:p>
            <a:fld id="{11AB094C-94A3-4A4E-8B27-7773C84CC2EA}" type="datetime1">
              <a:t>8/24/19</a:t>
            </a:fld>
            <a:endParaRPr lang="en-US"/>
          </a:p>
        </p:txBody>
      </p:sp>
      <p:sp>
        <p:nvSpPr>
          <p:cNvPr id="5" name="Slide Number Placeholder 4"/>
          <p:cNvSpPr>
            <a:spLocks noGrp="1"/>
          </p:cNvSpPr>
          <p:nvPr>
            <p:ph type="sldNum" sz="quarter" idx="12"/>
          </p:nvPr>
        </p:nvSpPr>
        <p:spPr/>
        <p:txBody>
          <a:bodyPr/>
          <a:lstStyle/>
          <a:p>
            <a:fld id="{6F8BD570-EDA9-634D-9249-100DC40159D9}" type="slidenum">
              <a:rPr lang="en-US"/>
              <a:t>14</a:t>
            </a:fld>
            <a:endParaRPr lang="en-US"/>
          </a:p>
        </p:txBody>
      </p:sp>
    </p:spTree>
    <p:extLst>
      <p:ext uri="{BB962C8B-B14F-4D97-AF65-F5344CB8AC3E}">
        <p14:creationId xmlns:p14="http://schemas.microsoft.com/office/powerpoint/2010/main" val="1708681156"/>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Identifying How IS/IT Could Impact The Strategy – Deliverable</a:t>
            </a:r>
          </a:p>
        </p:txBody>
      </p:sp>
      <p:sp>
        <p:nvSpPr>
          <p:cNvPr id="3" name="Content Placeholder 2"/>
          <p:cNvSpPr>
            <a:spLocks noGrp="1"/>
          </p:cNvSpPr>
          <p:nvPr>
            <p:ph idx="1"/>
          </p:nvPr>
        </p:nvSpPr>
        <p:spPr/>
        <p:txBody>
          <a:bodyPr>
            <a:normAutofit/>
          </a:bodyPr>
          <a:lstStyle/>
          <a:p>
            <a:r>
              <a:rPr lang="en-US"/>
              <a:t>The overall outputs are effectively a view of the </a:t>
            </a:r>
            <a:r>
              <a:rPr lang="en-US">
                <a:solidFill>
                  <a:srgbClr val="FF6600"/>
                </a:solidFill>
              </a:rPr>
              <a:t>IS/IT-enabled opportunities and threats affecting the firm’s future</a:t>
            </a:r>
            <a:r>
              <a:rPr lang="en-US"/>
              <a:t>, based on its relationship to the business environment and its overall strategy.</a:t>
            </a:r>
          </a:p>
          <a:p>
            <a:r>
              <a:rPr lang="en-US"/>
              <a:t>The view </a:t>
            </a:r>
            <a:r>
              <a:rPr lang="en-US">
                <a:solidFill>
                  <a:srgbClr val="FF6600"/>
                </a:solidFill>
              </a:rPr>
              <a:t>identifies current and future demands and suggestions</a:t>
            </a:r>
            <a:r>
              <a:rPr lang="en-US"/>
              <a:t> for IS/IT investments, which could either influence the firm’s strategic options or enable successful execution of its strategy.</a:t>
            </a:r>
          </a:p>
          <a:p>
            <a:r>
              <a:rPr lang="en-US"/>
              <a:t>No consideration has been made of its ability to deal with them, to take advantage or avoid being disadvantaged.</a:t>
            </a:r>
          </a:p>
        </p:txBody>
      </p:sp>
      <p:sp>
        <p:nvSpPr>
          <p:cNvPr id="4" name="Date Placeholder 3"/>
          <p:cNvSpPr>
            <a:spLocks noGrp="1"/>
          </p:cNvSpPr>
          <p:nvPr>
            <p:ph type="dt" sz="half" idx="10"/>
          </p:nvPr>
        </p:nvSpPr>
        <p:spPr/>
        <p:txBody>
          <a:bodyPr/>
          <a:lstStyle/>
          <a:p>
            <a:fld id="{A785EEB9-13E0-EF4C-8195-139985AE0D7A}" type="datetime1">
              <a:t>8/24/19</a:t>
            </a:fld>
            <a:endParaRPr lang="en-US"/>
          </a:p>
        </p:txBody>
      </p:sp>
      <p:sp>
        <p:nvSpPr>
          <p:cNvPr id="5" name="Slide Number Placeholder 4"/>
          <p:cNvSpPr>
            <a:spLocks noGrp="1"/>
          </p:cNvSpPr>
          <p:nvPr>
            <p:ph type="sldNum" sz="quarter" idx="12"/>
          </p:nvPr>
        </p:nvSpPr>
        <p:spPr/>
        <p:txBody>
          <a:bodyPr/>
          <a:lstStyle/>
          <a:p>
            <a:fld id="{6F8BD570-EDA9-634D-9249-100DC40159D9}" type="slidenum">
              <a:rPr lang="en-US"/>
              <a:t>15</a:t>
            </a:fld>
            <a:endParaRPr lang="en-US"/>
          </a:p>
        </p:txBody>
      </p:sp>
    </p:spTree>
    <p:extLst>
      <p:ext uri="{BB962C8B-B14F-4D97-AF65-F5344CB8AC3E}">
        <p14:creationId xmlns:p14="http://schemas.microsoft.com/office/powerpoint/2010/main" val="3141849545"/>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a:defRPr/>
            </a:pPr>
            <a:fld id="{ED12E828-3DE5-4CD0-945B-24E7EAE421D2}" type="slidenum">
              <a:rPr lang="ko-KR" altLang="en-US"/>
              <a:pPr>
                <a:defRPr/>
              </a:pPr>
              <a:t>16</a:t>
            </a:fld>
            <a:endParaRPr lang="en-US" altLang="ko-KR" dirty="0"/>
          </a:p>
        </p:txBody>
      </p:sp>
      <p:pic>
        <p:nvPicPr>
          <p:cNvPr id="4" name="Picture 3"/>
          <p:cNvPicPr>
            <a:picLocks noChangeAspect="1"/>
          </p:cNvPicPr>
          <p:nvPr/>
        </p:nvPicPr>
        <p:blipFill>
          <a:blip r:embed="rId3"/>
          <a:stretch>
            <a:fillRect/>
          </a:stretch>
        </p:blipFill>
        <p:spPr>
          <a:xfrm>
            <a:off x="0" y="614800"/>
            <a:ext cx="9144000" cy="6219359"/>
          </a:xfrm>
          <a:prstGeom prst="rect">
            <a:avLst/>
          </a:prstGeom>
        </p:spPr>
      </p:pic>
      <p:sp>
        <p:nvSpPr>
          <p:cNvPr id="6" name="Oval 5"/>
          <p:cNvSpPr/>
          <p:nvPr/>
        </p:nvSpPr>
        <p:spPr bwMode="auto">
          <a:xfrm>
            <a:off x="5257800" y="3124200"/>
            <a:ext cx="381000" cy="381000"/>
          </a:xfrm>
          <a:prstGeom prst="ellipse">
            <a:avLst/>
          </a:prstGeom>
          <a:solidFill>
            <a:schemeClr val="accent1"/>
          </a:solidFill>
          <a:ln w="12700" cap="sq"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bg1"/>
                </a:solidFill>
                <a:effectLst/>
                <a:latin typeface="Times New Roman" pitchFamily="18" charset="0"/>
              </a:rPr>
              <a:t>1</a:t>
            </a:r>
          </a:p>
        </p:txBody>
      </p:sp>
      <p:sp>
        <p:nvSpPr>
          <p:cNvPr id="10" name="Oval 9"/>
          <p:cNvSpPr/>
          <p:nvPr/>
        </p:nvSpPr>
        <p:spPr bwMode="auto">
          <a:xfrm>
            <a:off x="2209800" y="3581400"/>
            <a:ext cx="381000" cy="381000"/>
          </a:xfrm>
          <a:prstGeom prst="ellipse">
            <a:avLst/>
          </a:prstGeom>
          <a:solidFill>
            <a:schemeClr val="accent1"/>
          </a:solidFill>
          <a:ln w="12700" cap="sq"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bg1"/>
                </a:solidFill>
                <a:effectLst/>
                <a:latin typeface="Times New Roman" pitchFamily="18" charset="0"/>
              </a:rPr>
              <a:t>2</a:t>
            </a:r>
          </a:p>
        </p:txBody>
      </p:sp>
      <p:sp>
        <p:nvSpPr>
          <p:cNvPr id="12" name="Title 1"/>
          <p:cNvSpPr txBox="1">
            <a:spLocks/>
          </p:cNvSpPr>
          <p:nvPr/>
        </p:nvSpPr>
        <p:spPr>
          <a:xfrm>
            <a:off x="457199" y="45000"/>
            <a:ext cx="8686801" cy="990600"/>
          </a:xfrm>
          <a:prstGeom prst="rect">
            <a:avLst/>
          </a:prstGeom>
        </p:spPr>
        <p:txBody>
          <a:bodyPr vert="horz" lIns="91440" tIns="45720" rIns="91440" bIns="45720" rtlCol="0" anchor="ctr">
            <a:noAutofit/>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r>
              <a:rPr lang="en-US" sz="2800"/>
              <a:t>Establishing The Relative Priorities For IS/IT Investments</a:t>
            </a:r>
          </a:p>
          <a:p>
            <a:endParaRPr lang="en-US" sz="2800"/>
          </a:p>
        </p:txBody>
      </p:sp>
      <p:sp>
        <p:nvSpPr>
          <p:cNvPr id="13" name="Date Placeholder 12"/>
          <p:cNvSpPr>
            <a:spLocks noGrp="1"/>
          </p:cNvSpPr>
          <p:nvPr>
            <p:ph type="dt" sz="half" idx="10"/>
          </p:nvPr>
        </p:nvSpPr>
        <p:spPr/>
        <p:txBody>
          <a:bodyPr/>
          <a:lstStyle/>
          <a:p>
            <a:fld id="{5B47A2B8-D38D-FE48-B5F7-FFB7F8D14003}" type="datetime1">
              <a:t>8/24/19</a:t>
            </a:fld>
            <a:endParaRPr lang="en-US"/>
          </a:p>
        </p:txBody>
      </p:sp>
      <p:sp>
        <p:nvSpPr>
          <p:cNvPr id="14" name="TextBox 13"/>
          <p:cNvSpPr txBox="1"/>
          <p:nvPr/>
        </p:nvSpPr>
        <p:spPr>
          <a:xfrm>
            <a:off x="653959" y="2144274"/>
            <a:ext cx="1569468" cy="253916"/>
          </a:xfrm>
          <a:prstGeom prst="rect">
            <a:avLst/>
          </a:prstGeom>
          <a:noFill/>
        </p:spPr>
        <p:txBody>
          <a:bodyPr wrap="square" rtlCol="0">
            <a:spAutoFit/>
          </a:bodyPr>
          <a:lstStyle/>
          <a:p>
            <a:r>
              <a:rPr lang="en-US" sz="1050" b="1"/>
              <a:t>and determine CSFs</a:t>
            </a:r>
          </a:p>
        </p:txBody>
      </p:sp>
      <p:sp>
        <p:nvSpPr>
          <p:cNvPr id="15" name="TextBox 14"/>
          <p:cNvSpPr txBox="1"/>
          <p:nvPr/>
        </p:nvSpPr>
        <p:spPr>
          <a:xfrm>
            <a:off x="442433" y="2868424"/>
            <a:ext cx="1934933" cy="577081"/>
          </a:xfrm>
          <a:prstGeom prst="rect">
            <a:avLst/>
          </a:prstGeom>
          <a:solidFill>
            <a:schemeClr val="bg1"/>
          </a:solidFill>
        </p:spPr>
        <p:txBody>
          <a:bodyPr wrap="square" rtlCol="0">
            <a:spAutoFit/>
          </a:bodyPr>
          <a:lstStyle/>
          <a:p>
            <a:pPr algn="ctr"/>
            <a:r>
              <a:rPr lang="en-US" sz="1050" b="1"/>
              <a:t>Assess current</a:t>
            </a:r>
          </a:p>
          <a:p>
            <a:pPr algn="ctr"/>
            <a:r>
              <a:rPr lang="en-US" sz="1050" b="1"/>
              <a:t>Capabilities – strategic assets and competencies</a:t>
            </a:r>
          </a:p>
        </p:txBody>
      </p:sp>
      <p:sp>
        <p:nvSpPr>
          <p:cNvPr id="2" name="Oval 1"/>
          <p:cNvSpPr/>
          <p:nvPr/>
        </p:nvSpPr>
        <p:spPr>
          <a:xfrm>
            <a:off x="8145462" y="1137153"/>
            <a:ext cx="989339" cy="561193"/>
          </a:xfrm>
          <a:prstGeom prst="ellipse">
            <a:avLst/>
          </a:prstGeom>
          <a:solidFill>
            <a:schemeClr val="bg1">
              <a:lumMod val="7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900" b="1">
                <a:solidFill>
                  <a:srgbClr val="292934"/>
                </a:solidFill>
              </a:rPr>
              <a:t>Innovation Management Processes</a:t>
            </a:r>
          </a:p>
        </p:txBody>
      </p:sp>
      <p:sp>
        <p:nvSpPr>
          <p:cNvPr id="16" name="TextBox 15"/>
          <p:cNvSpPr txBox="1"/>
          <p:nvPr/>
        </p:nvSpPr>
        <p:spPr>
          <a:xfrm>
            <a:off x="6422425" y="3962400"/>
            <a:ext cx="1934933" cy="577081"/>
          </a:xfrm>
          <a:prstGeom prst="rect">
            <a:avLst/>
          </a:prstGeom>
          <a:solidFill>
            <a:schemeClr val="bg1"/>
          </a:solidFill>
        </p:spPr>
        <p:txBody>
          <a:bodyPr wrap="square" rtlCol="0">
            <a:spAutoFit/>
          </a:bodyPr>
          <a:lstStyle/>
          <a:p>
            <a:pPr algn="ctr"/>
            <a:r>
              <a:rPr lang="en-US" sz="1050" b="1"/>
              <a:t>Identify options for new</a:t>
            </a:r>
          </a:p>
          <a:p>
            <a:pPr algn="ctr"/>
            <a:r>
              <a:rPr lang="en-US" sz="1050" b="1"/>
              <a:t>IS/IT investments and select most beneficial</a:t>
            </a:r>
          </a:p>
        </p:txBody>
      </p:sp>
      <p:sp>
        <p:nvSpPr>
          <p:cNvPr id="11" name="Oval 10"/>
          <p:cNvSpPr/>
          <p:nvPr/>
        </p:nvSpPr>
        <p:spPr bwMode="auto">
          <a:xfrm>
            <a:off x="8229600" y="3657600"/>
            <a:ext cx="381000" cy="381000"/>
          </a:xfrm>
          <a:prstGeom prst="ellipse">
            <a:avLst/>
          </a:prstGeom>
          <a:solidFill>
            <a:schemeClr val="accent1"/>
          </a:solidFill>
          <a:ln w="12700" cap="sq"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bg1"/>
                </a:solidFill>
                <a:effectLst/>
                <a:latin typeface="Times New Roman" pitchFamily="18" charset="0"/>
              </a:rPr>
              <a:t>3</a:t>
            </a:r>
          </a:p>
        </p:txBody>
      </p:sp>
      <p:sp>
        <p:nvSpPr>
          <p:cNvPr id="17" name="TextBox 16"/>
          <p:cNvSpPr txBox="1"/>
          <p:nvPr/>
        </p:nvSpPr>
        <p:spPr>
          <a:xfrm>
            <a:off x="6422425" y="5021023"/>
            <a:ext cx="1934933" cy="577081"/>
          </a:xfrm>
          <a:prstGeom prst="rect">
            <a:avLst/>
          </a:prstGeom>
          <a:solidFill>
            <a:schemeClr val="bg1"/>
          </a:solidFill>
          <a:ln w="25400">
            <a:solidFill>
              <a:schemeClr val="tx1"/>
            </a:solidFill>
          </a:ln>
        </p:spPr>
        <p:txBody>
          <a:bodyPr wrap="square" rtlCol="0">
            <a:spAutoFit/>
          </a:bodyPr>
          <a:lstStyle/>
          <a:p>
            <a:pPr algn="ctr"/>
            <a:r>
              <a:rPr lang="en-US" sz="1050" b="1"/>
              <a:t>Identify medium &amp;</a:t>
            </a:r>
          </a:p>
          <a:p>
            <a:pPr algn="ctr"/>
            <a:r>
              <a:rPr lang="en-US" sz="1050" b="1"/>
              <a:t>Long-term</a:t>
            </a:r>
          </a:p>
          <a:p>
            <a:pPr algn="ctr"/>
            <a:r>
              <a:rPr lang="en-US" sz="1050" b="1"/>
              <a:t>Investment priorities</a:t>
            </a:r>
          </a:p>
        </p:txBody>
      </p:sp>
      <p:sp>
        <p:nvSpPr>
          <p:cNvPr id="18" name="Rectangle 17"/>
          <p:cNvSpPr/>
          <p:nvPr/>
        </p:nvSpPr>
        <p:spPr>
          <a:xfrm>
            <a:off x="2525029" y="5035791"/>
            <a:ext cx="798239" cy="13309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9" name="Straight Arrow Connector 18"/>
          <p:cNvCxnSpPr/>
          <p:nvPr/>
        </p:nvCxnSpPr>
        <p:spPr>
          <a:xfrm flipH="1">
            <a:off x="1388027" y="4829213"/>
            <a:ext cx="1964773" cy="0"/>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20" name="Oval 19"/>
          <p:cNvSpPr/>
          <p:nvPr/>
        </p:nvSpPr>
        <p:spPr bwMode="auto">
          <a:xfrm>
            <a:off x="8229600" y="4787884"/>
            <a:ext cx="381000" cy="381000"/>
          </a:xfrm>
          <a:prstGeom prst="ellipse">
            <a:avLst/>
          </a:prstGeom>
          <a:solidFill>
            <a:schemeClr val="accent1"/>
          </a:solidFill>
          <a:ln w="12700" cap="sq"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bg1"/>
                </a:solidFill>
                <a:effectLst/>
                <a:latin typeface="Times New Roman" pitchFamily="18" charset="0"/>
              </a:rPr>
              <a:t>4</a:t>
            </a:r>
          </a:p>
        </p:txBody>
      </p:sp>
      <p:sp>
        <p:nvSpPr>
          <p:cNvPr id="9" name="Oval 8"/>
          <p:cNvSpPr/>
          <p:nvPr/>
        </p:nvSpPr>
        <p:spPr bwMode="auto">
          <a:xfrm>
            <a:off x="2282278" y="4787884"/>
            <a:ext cx="381000" cy="381000"/>
          </a:xfrm>
          <a:prstGeom prst="ellipse">
            <a:avLst/>
          </a:prstGeom>
          <a:solidFill>
            <a:schemeClr val="accent1"/>
          </a:solidFill>
          <a:ln w="12700" cap="sq"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bg1"/>
                </a:solidFill>
                <a:effectLst/>
                <a:latin typeface="Times New Roman" pitchFamily="18" charset="0"/>
              </a:rPr>
              <a:t>4</a:t>
            </a:r>
          </a:p>
        </p:txBody>
      </p:sp>
    </p:spTree>
    <p:extLst>
      <p:ext uri="{BB962C8B-B14F-4D97-AF65-F5344CB8AC3E}">
        <p14:creationId xmlns:p14="http://schemas.microsoft.com/office/powerpoint/2010/main" val="1013554277"/>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Establishing The Relative Priorities For IS/IT Investments – Steps</a:t>
            </a:r>
          </a:p>
        </p:txBody>
      </p:sp>
      <p:sp>
        <p:nvSpPr>
          <p:cNvPr id="3" name="Content Placeholder 2"/>
          <p:cNvSpPr>
            <a:spLocks noGrp="1"/>
          </p:cNvSpPr>
          <p:nvPr>
            <p:ph idx="1"/>
          </p:nvPr>
        </p:nvSpPr>
        <p:spPr>
          <a:xfrm>
            <a:off x="457200" y="1600200"/>
            <a:ext cx="8399842" cy="4971665"/>
          </a:xfrm>
        </p:spPr>
        <p:txBody>
          <a:bodyPr>
            <a:normAutofit fontScale="70000" lnSpcReduction="20000"/>
          </a:bodyPr>
          <a:lstStyle/>
          <a:p>
            <a:pPr marL="274638" indent="-274638">
              <a:buFont typeface="+mj-lt"/>
              <a:buAutoNum type="arabicPeriod"/>
            </a:pPr>
            <a:r>
              <a:rPr lang="en-US" dirty="0">
                <a:solidFill>
                  <a:srgbClr val="000000"/>
                </a:solidFill>
              </a:rPr>
              <a:t>Analyze the internal VC, business model, and organization relationships</a:t>
            </a:r>
          </a:p>
          <a:p>
            <a:pPr marL="274320" lvl="1" indent="0">
              <a:buNone/>
            </a:pPr>
            <a:r>
              <a:rPr lang="en-US" dirty="0"/>
              <a:t>Although opportunities for gaining advantage from IS/IT exist in both primary and support activities, problems leading to disadvantages are more obvious and severe in the primary activities. This reinforces the need to establish a clearly understood view of the strengths and weaknesses of existing applications in the context of the primary activities in terms of how they impact business operations and relationships with trading partners.</a:t>
            </a:r>
          </a:p>
          <a:p>
            <a:pPr marL="274638" indent="-274638">
              <a:buFont typeface="+mj-lt"/>
              <a:buAutoNum type="arabicPeriod"/>
            </a:pPr>
            <a:r>
              <a:rPr lang="en-US" dirty="0">
                <a:solidFill>
                  <a:srgbClr val="000000"/>
                </a:solidFill>
              </a:rPr>
              <a:t>Identify critical business processes and activities and implications for the business operating model</a:t>
            </a:r>
          </a:p>
          <a:p>
            <a:pPr marL="274320" lvl="1" indent="0">
              <a:buNone/>
            </a:pPr>
            <a:r>
              <a:rPr lang="en-US" dirty="0"/>
              <a:t>The nature of the potential for business improvement will vary depending on the relationship between the value adding, cost and the CSFs associated with activities and processes. The information &amp; app requirements derived from the analysis can now be categorized into those that are critical to current business success, those that are likely to affect future success, and those that merely support the business processes (key operational, strategic, support)</a:t>
            </a:r>
          </a:p>
          <a:p>
            <a:pPr marL="274638" indent="-274638">
              <a:buFont typeface="+mj-lt"/>
              <a:buAutoNum type="arabicPeriod"/>
            </a:pPr>
            <a:r>
              <a:rPr lang="en-US" dirty="0">
                <a:solidFill>
                  <a:srgbClr val="000000"/>
                </a:solidFill>
              </a:rPr>
              <a:t>Identifying and assessing new options for investments</a:t>
            </a:r>
          </a:p>
          <a:p>
            <a:pPr marL="274320" lvl="1" indent="0">
              <a:buNone/>
            </a:pPr>
            <a:r>
              <a:rPr lang="en-US" dirty="0">
                <a:solidFill>
                  <a:srgbClr val="000000"/>
                </a:solidFill>
              </a:rPr>
              <a:t>The ideas and options need to be considered in terms of:</a:t>
            </a:r>
          </a:p>
          <a:p>
            <a:pPr lvl="2"/>
            <a:r>
              <a:rPr lang="en-US" i="1" dirty="0">
                <a:solidFill>
                  <a:srgbClr val="000000"/>
                </a:solidFill>
              </a:rPr>
              <a:t>Whether</a:t>
            </a:r>
            <a:r>
              <a:rPr lang="en-US" dirty="0">
                <a:solidFill>
                  <a:srgbClr val="000000"/>
                </a:solidFill>
              </a:rPr>
              <a:t> and </a:t>
            </a:r>
            <a:r>
              <a:rPr lang="en-US" i="1" dirty="0">
                <a:solidFill>
                  <a:srgbClr val="000000"/>
                </a:solidFill>
              </a:rPr>
              <a:t>how</a:t>
            </a:r>
            <a:r>
              <a:rPr lang="en-US" dirty="0">
                <a:solidFill>
                  <a:srgbClr val="000000"/>
                </a:solidFill>
              </a:rPr>
              <a:t> they could provide the organization with specific advantages or reduce foreseeable threats, and</a:t>
            </a:r>
          </a:p>
          <a:p>
            <a:pPr lvl="2"/>
            <a:r>
              <a:rPr lang="en-US" i="1" dirty="0">
                <a:solidFill>
                  <a:srgbClr val="000000"/>
                </a:solidFill>
              </a:rPr>
              <a:t>whether</a:t>
            </a:r>
            <a:r>
              <a:rPr lang="en-US" dirty="0">
                <a:solidFill>
                  <a:srgbClr val="000000"/>
                </a:solidFill>
              </a:rPr>
              <a:t> and </a:t>
            </a:r>
            <a:r>
              <a:rPr lang="en-US" i="1" dirty="0">
                <a:solidFill>
                  <a:srgbClr val="000000"/>
                </a:solidFill>
              </a:rPr>
              <a:t>how</a:t>
            </a:r>
            <a:r>
              <a:rPr lang="en-US" dirty="0">
                <a:solidFill>
                  <a:srgbClr val="000000"/>
                </a:solidFill>
              </a:rPr>
              <a:t>, in the shorter term, they can contribute to the existing business strategy by improving the current operational and developmental processes.</a:t>
            </a:r>
          </a:p>
          <a:p>
            <a:pPr marL="274638" indent="-274638">
              <a:buFont typeface="+mj-lt"/>
              <a:buAutoNum type="arabicPeriod"/>
            </a:pPr>
            <a:r>
              <a:rPr lang="en-US" dirty="0">
                <a:solidFill>
                  <a:srgbClr val="000000"/>
                </a:solidFill>
              </a:rPr>
              <a:t>Determine the future application portfolio: short, medium, and long-term business IS demand</a:t>
            </a:r>
          </a:p>
          <a:p>
            <a:pPr marL="274320" lvl="1" indent="0">
              <a:buNone/>
            </a:pPr>
            <a:r>
              <a:rPr lang="en-US" dirty="0">
                <a:solidFill>
                  <a:srgbClr val="000000"/>
                </a:solidFill>
              </a:rPr>
              <a:t>It is worth emphasizing that it is perhaps more important to deal with serious weaknesses first, especially if they could soon result in a real threat to the business or are precluding opportunities being taken. E.g., </a:t>
            </a:r>
            <a:r>
              <a:rPr lang="en-US" i="1" dirty="0">
                <a:solidFill>
                  <a:srgbClr val="000000"/>
                </a:solidFill>
              </a:rPr>
              <a:t>will not integrating key operational information make a </a:t>
            </a:r>
            <a:r>
              <a:rPr lang="en-US" i="1" dirty="0" err="1">
                <a:solidFill>
                  <a:srgbClr val="000000"/>
                </a:solidFill>
              </a:rPr>
              <a:t>futher</a:t>
            </a:r>
            <a:r>
              <a:rPr lang="en-US" i="1" dirty="0">
                <a:solidFill>
                  <a:srgbClr val="000000"/>
                </a:solidFill>
              </a:rPr>
              <a:t> strategic application impossible?</a:t>
            </a:r>
          </a:p>
        </p:txBody>
      </p:sp>
      <p:sp>
        <p:nvSpPr>
          <p:cNvPr id="4" name="Date Placeholder 3"/>
          <p:cNvSpPr>
            <a:spLocks noGrp="1"/>
          </p:cNvSpPr>
          <p:nvPr>
            <p:ph type="dt" sz="half" idx="10"/>
          </p:nvPr>
        </p:nvSpPr>
        <p:spPr/>
        <p:txBody>
          <a:bodyPr/>
          <a:lstStyle/>
          <a:p>
            <a:fld id="{A26E8628-D09A-6744-A746-05BBD746584E}" type="datetime1">
              <a:t>8/24/19</a:t>
            </a:fld>
            <a:endParaRPr lang="en-US"/>
          </a:p>
        </p:txBody>
      </p:sp>
      <p:sp>
        <p:nvSpPr>
          <p:cNvPr id="5" name="Slide Number Placeholder 4"/>
          <p:cNvSpPr>
            <a:spLocks noGrp="1"/>
          </p:cNvSpPr>
          <p:nvPr>
            <p:ph type="sldNum" sz="quarter" idx="12"/>
          </p:nvPr>
        </p:nvSpPr>
        <p:spPr/>
        <p:txBody>
          <a:bodyPr/>
          <a:lstStyle/>
          <a:p>
            <a:fld id="{6F8BD570-EDA9-634D-9249-100DC40159D9}" type="slidenum">
              <a:rPr lang="en-US"/>
              <a:t>17</a:t>
            </a:fld>
            <a:endParaRPr lang="en-US"/>
          </a:p>
        </p:txBody>
      </p:sp>
    </p:spTree>
    <p:extLst>
      <p:ext uri="{BB962C8B-B14F-4D97-AF65-F5344CB8AC3E}">
        <p14:creationId xmlns:p14="http://schemas.microsoft.com/office/powerpoint/2010/main" val="745887913"/>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Establishing The Relative Priorities For IS/IT Investments – Deliverable</a:t>
            </a:r>
          </a:p>
        </p:txBody>
      </p:sp>
      <p:sp>
        <p:nvSpPr>
          <p:cNvPr id="4" name="Date Placeholder 3"/>
          <p:cNvSpPr>
            <a:spLocks noGrp="1"/>
          </p:cNvSpPr>
          <p:nvPr>
            <p:ph type="dt" sz="half" idx="10"/>
          </p:nvPr>
        </p:nvSpPr>
        <p:spPr/>
        <p:txBody>
          <a:bodyPr/>
          <a:lstStyle/>
          <a:p>
            <a:fld id="{A26E8628-D09A-6744-A746-05BBD746584E}" type="datetime1">
              <a:t>8/24/19</a:t>
            </a:fld>
            <a:endParaRPr lang="en-US"/>
          </a:p>
        </p:txBody>
      </p:sp>
      <p:sp>
        <p:nvSpPr>
          <p:cNvPr id="5" name="Slide Number Placeholder 4"/>
          <p:cNvSpPr>
            <a:spLocks noGrp="1"/>
          </p:cNvSpPr>
          <p:nvPr>
            <p:ph type="sldNum" sz="quarter" idx="12"/>
          </p:nvPr>
        </p:nvSpPr>
        <p:spPr/>
        <p:txBody>
          <a:bodyPr/>
          <a:lstStyle/>
          <a:p>
            <a:fld id="{6F8BD570-EDA9-634D-9249-100DC40159D9}" type="slidenum">
              <a:rPr lang="en-US"/>
              <a:t>18</a:t>
            </a:fld>
            <a:endParaRPr lang="en-US"/>
          </a:p>
        </p:txBody>
      </p:sp>
      <p:sp>
        <p:nvSpPr>
          <p:cNvPr id="6" name="Content Placeholder 2"/>
          <p:cNvSpPr>
            <a:spLocks noGrp="1"/>
          </p:cNvSpPr>
          <p:nvPr>
            <p:ph idx="1"/>
          </p:nvPr>
        </p:nvSpPr>
        <p:spPr>
          <a:xfrm>
            <a:off x="457200" y="1600200"/>
            <a:ext cx="8229600" cy="4876800"/>
          </a:xfrm>
        </p:spPr>
        <p:txBody>
          <a:bodyPr>
            <a:normAutofit fontScale="92500"/>
          </a:bodyPr>
          <a:lstStyle/>
          <a:p>
            <a:r>
              <a:rPr lang="en-US"/>
              <a:t>Future Applications Portfolio</a:t>
            </a:r>
          </a:p>
          <a:p>
            <a:endParaRPr lang="en-US" u="sng"/>
          </a:p>
          <a:p>
            <a:r>
              <a:rPr lang="en-US" u="sng"/>
              <a:t>Note</a:t>
            </a:r>
            <a:r>
              <a:rPr lang="en-US"/>
              <a:t>: Most multi-business-unit organizations will have some scope to benefit from examining not just one business unit but also looking across business units, before deciding on how best to meet information and system requirements.</a:t>
            </a:r>
          </a:p>
          <a:p>
            <a:pPr lvl="1"/>
            <a:r>
              <a:rPr lang="en-US" i="1"/>
              <a:t>whether the units are in similar competitive positions in their industries, whether the industries have similar rates of growth (or decline) and whether the types and mix of competitors are different;</a:t>
            </a:r>
          </a:p>
          <a:p>
            <a:pPr lvl="1"/>
            <a:r>
              <a:rPr lang="en-US" i="1"/>
              <a:t>whether they have similar levels of strategic competency in each of the three key dimensions—customer, operations and product;</a:t>
            </a:r>
          </a:p>
          <a:p>
            <a:pPr lvl="1"/>
            <a:r>
              <a:rPr lang="en-US" i="1"/>
              <a:t>whether they carry out similar processes (i.e. are the internal value chains of the same type and/or are some or all of the primary value chain components similar?);</a:t>
            </a:r>
          </a:p>
        </p:txBody>
      </p:sp>
    </p:spTree>
    <p:extLst>
      <p:ext uri="{BB962C8B-B14F-4D97-AF65-F5344CB8AC3E}">
        <p14:creationId xmlns:p14="http://schemas.microsoft.com/office/powerpoint/2010/main" val="228060594"/>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p:cNvGrpSpPr/>
          <p:nvPr/>
        </p:nvGrpSpPr>
        <p:grpSpPr>
          <a:xfrm>
            <a:off x="250825" y="1491752"/>
            <a:ext cx="8642350" cy="4656574"/>
            <a:chOff x="250825" y="1491752"/>
            <a:chExt cx="8642350" cy="4656574"/>
          </a:xfrm>
        </p:grpSpPr>
        <p:sp>
          <p:nvSpPr>
            <p:cNvPr id="9" name="Rectangle 8"/>
            <p:cNvSpPr/>
            <p:nvPr/>
          </p:nvSpPr>
          <p:spPr>
            <a:xfrm>
              <a:off x="2714625" y="1491752"/>
              <a:ext cx="1114425" cy="465657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p:nvSpPr>
          <p:spPr>
            <a:xfrm>
              <a:off x="5289550" y="1491752"/>
              <a:ext cx="1114425" cy="465657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p:nvSpPr>
          <p:spPr>
            <a:xfrm>
              <a:off x="6540500" y="1491752"/>
              <a:ext cx="1114425" cy="465657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p:nvSpPr>
          <p:spPr>
            <a:xfrm>
              <a:off x="1473200" y="1491752"/>
              <a:ext cx="1114425" cy="465657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TextBox 12"/>
            <p:cNvSpPr txBox="1"/>
            <p:nvPr/>
          </p:nvSpPr>
          <p:spPr>
            <a:xfrm>
              <a:off x="1524000" y="1587002"/>
              <a:ext cx="1016000" cy="1169551"/>
            </a:xfrm>
            <a:prstGeom prst="rect">
              <a:avLst/>
            </a:prstGeom>
            <a:noFill/>
            <a:ln>
              <a:solidFill>
                <a:schemeClr val="tx1"/>
              </a:solidFill>
            </a:ln>
          </p:spPr>
          <p:txBody>
            <a:bodyPr wrap="square" lIns="36000" rIns="36000" rtlCol="0">
              <a:noAutofit/>
            </a:bodyPr>
            <a:lstStyle/>
            <a:p>
              <a:pPr algn="ctr"/>
              <a:r>
                <a:rPr lang="en-US" sz="1400"/>
                <a:t>Corporate &amp; business strategy and IS/IT implications</a:t>
              </a:r>
            </a:p>
          </p:txBody>
        </p:sp>
        <p:sp>
          <p:nvSpPr>
            <p:cNvPr id="14" name="TextBox 13"/>
            <p:cNvSpPr txBox="1"/>
            <p:nvPr/>
          </p:nvSpPr>
          <p:spPr>
            <a:xfrm>
              <a:off x="250825" y="3253877"/>
              <a:ext cx="1016000" cy="1169551"/>
            </a:xfrm>
            <a:prstGeom prst="rect">
              <a:avLst/>
            </a:prstGeom>
            <a:noFill/>
            <a:ln>
              <a:solidFill>
                <a:schemeClr val="tx1"/>
              </a:solidFill>
            </a:ln>
          </p:spPr>
          <p:txBody>
            <a:bodyPr wrap="square" lIns="36000" rIns="36000" rtlCol="0">
              <a:noAutofit/>
            </a:bodyPr>
            <a:lstStyle/>
            <a:p>
              <a:pPr algn="ctr"/>
              <a:endParaRPr lang="en-US" sz="1400"/>
            </a:p>
            <a:p>
              <a:pPr algn="ctr"/>
              <a:r>
                <a:rPr lang="en-US" sz="1400"/>
                <a:t>A strategic perspective of IS/IT</a:t>
              </a:r>
            </a:p>
          </p:txBody>
        </p:sp>
        <p:sp>
          <p:nvSpPr>
            <p:cNvPr id="15" name="TextBox 14"/>
            <p:cNvSpPr txBox="1"/>
            <p:nvPr/>
          </p:nvSpPr>
          <p:spPr>
            <a:xfrm>
              <a:off x="7877175" y="3253877"/>
              <a:ext cx="1016000" cy="1169551"/>
            </a:xfrm>
            <a:prstGeom prst="rect">
              <a:avLst/>
            </a:prstGeom>
            <a:noFill/>
            <a:ln>
              <a:solidFill>
                <a:schemeClr val="tx1"/>
              </a:solidFill>
            </a:ln>
          </p:spPr>
          <p:txBody>
            <a:bodyPr wrap="square" lIns="36000" rIns="36000" rtlCol="0">
              <a:noAutofit/>
            </a:bodyPr>
            <a:lstStyle/>
            <a:p>
              <a:pPr algn="ctr"/>
              <a:r>
                <a:rPr lang="en-US" sz="1400"/>
                <a:t>Key ideas &amp; the future of IS/IT strategy</a:t>
              </a:r>
            </a:p>
          </p:txBody>
        </p:sp>
        <p:sp>
          <p:nvSpPr>
            <p:cNvPr id="16" name="TextBox 15"/>
            <p:cNvSpPr txBox="1"/>
            <p:nvPr/>
          </p:nvSpPr>
          <p:spPr>
            <a:xfrm>
              <a:off x="1524000" y="4882652"/>
              <a:ext cx="1016000" cy="1169551"/>
            </a:xfrm>
            <a:prstGeom prst="rect">
              <a:avLst/>
            </a:prstGeom>
            <a:noFill/>
            <a:ln>
              <a:solidFill>
                <a:schemeClr val="tx1"/>
              </a:solidFill>
            </a:ln>
          </p:spPr>
          <p:txBody>
            <a:bodyPr wrap="square" lIns="36000" rIns="36000" rtlCol="0">
              <a:noAutofit/>
            </a:bodyPr>
            <a:lstStyle/>
            <a:p>
              <a:pPr algn="ctr"/>
              <a:r>
                <a:rPr lang="en-US" sz="1400"/>
                <a:t>Establish IS/IT strategy process</a:t>
              </a:r>
            </a:p>
          </p:txBody>
        </p:sp>
        <p:sp>
          <p:nvSpPr>
            <p:cNvPr id="17" name="TextBox 16"/>
            <p:cNvSpPr txBox="1"/>
            <p:nvPr/>
          </p:nvSpPr>
          <p:spPr>
            <a:xfrm>
              <a:off x="2771775" y="1587002"/>
              <a:ext cx="1016000" cy="1169551"/>
            </a:xfrm>
            <a:prstGeom prst="rect">
              <a:avLst/>
            </a:prstGeom>
            <a:noFill/>
            <a:ln>
              <a:solidFill>
                <a:schemeClr val="tx1"/>
              </a:solidFill>
            </a:ln>
          </p:spPr>
          <p:txBody>
            <a:bodyPr wrap="square" lIns="36000" rIns="36000" rtlCol="0">
              <a:noAutofit/>
            </a:bodyPr>
            <a:lstStyle/>
            <a:p>
              <a:pPr algn="ctr"/>
              <a:r>
                <a:rPr lang="en-US" sz="1400"/>
                <a:t>Aligning </a:t>
              </a:r>
            </a:p>
            <a:p>
              <a:pPr algn="ctr"/>
              <a:r>
                <a:rPr lang="en-US" sz="1400"/>
                <a:t>IS/IT with business strategy</a:t>
              </a:r>
            </a:p>
          </p:txBody>
        </p:sp>
        <p:sp>
          <p:nvSpPr>
            <p:cNvPr id="18" name="TextBox 17"/>
            <p:cNvSpPr txBox="1"/>
            <p:nvPr/>
          </p:nvSpPr>
          <p:spPr>
            <a:xfrm>
              <a:off x="2771775" y="4882652"/>
              <a:ext cx="1016000" cy="1169551"/>
            </a:xfrm>
            <a:prstGeom prst="rect">
              <a:avLst/>
            </a:prstGeom>
            <a:noFill/>
            <a:ln>
              <a:solidFill>
                <a:schemeClr val="tx1"/>
              </a:solidFill>
            </a:ln>
          </p:spPr>
          <p:txBody>
            <a:bodyPr wrap="square" lIns="36000" rIns="36000" rtlCol="0">
              <a:noAutofit/>
            </a:bodyPr>
            <a:lstStyle/>
            <a:p>
              <a:pPr algn="ctr"/>
              <a:r>
                <a:rPr lang="en-US" sz="1400"/>
                <a:t>Search for competitive opportunit. to shape strategy</a:t>
              </a:r>
            </a:p>
          </p:txBody>
        </p:sp>
        <p:sp>
          <p:nvSpPr>
            <p:cNvPr id="19" name="TextBox 18"/>
            <p:cNvSpPr txBox="1"/>
            <p:nvPr/>
          </p:nvSpPr>
          <p:spPr>
            <a:xfrm>
              <a:off x="4041775" y="3253877"/>
              <a:ext cx="1016000" cy="1169551"/>
            </a:xfrm>
            <a:prstGeom prst="rect">
              <a:avLst/>
            </a:prstGeom>
            <a:noFill/>
            <a:ln>
              <a:solidFill>
                <a:schemeClr val="tx1"/>
              </a:solidFill>
            </a:ln>
          </p:spPr>
          <p:txBody>
            <a:bodyPr wrap="square" lIns="36000" rIns="36000" rtlCol="0">
              <a:noAutofit/>
            </a:bodyPr>
            <a:lstStyle/>
            <a:p>
              <a:pPr algn="ctr"/>
              <a:endParaRPr lang="en-US" sz="1400"/>
            </a:p>
            <a:p>
              <a:pPr algn="ctr"/>
              <a:r>
                <a:rPr lang="en-US" sz="1400"/>
                <a:t>Determine the IS strategy</a:t>
              </a:r>
            </a:p>
          </p:txBody>
        </p:sp>
        <p:sp>
          <p:nvSpPr>
            <p:cNvPr id="20" name="TextBox 19"/>
            <p:cNvSpPr txBox="1"/>
            <p:nvPr/>
          </p:nvSpPr>
          <p:spPr>
            <a:xfrm>
              <a:off x="5343525" y="1587002"/>
              <a:ext cx="1016000" cy="1169551"/>
            </a:xfrm>
            <a:prstGeom prst="rect">
              <a:avLst/>
            </a:prstGeom>
            <a:noFill/>
            <a:ln>
              <a:solidFill>
                <a:schemeClr val="tx1"/>
              </a:solidFill>
            </a:ln>
          </p:spPr>
          <p:txBody>
            <a:bodyPr wrap="square" lIns="36000" rIns="36000" rtlCol="0">
              <a:noAutofit/>
            </a:bodyPr>
            <a:lstStyle/>
            <a:p>
              <a:pPr algn="ctr"/>
              <a:endParaRPr lang="en-US" sz="1400"/>
            </a:p>
            <a:p>
              <a:pPr algn="ctr"/>
              <a:r>
                <a:rPr lang="en-US" sz="1400"/>
                <a:t>Managing the app. portfolio</a:t>
              </a:r>
            </a:p>
          </p:txBody>
        </p:sp>
        <p:sp>
          <p:nvSpPr>
            <p:cNvPr id="21" name="TextBox 20"/>
            <p:cNvSpPr txBox="1"/>
            <p:nvPr/>
          </p:nvSpPr>
          <p:spPr>
            <a:xfrm>
              <a:off x="5343525" y="4882652"/>
              <a:ext cx="1016000" cy="1169551"/>
            </a:xfrm>
            <a:prstGeom prst="rect">
              <a:avLst/>
            </a:prstGeom>
            <a:noFill/>
            <a:ln>
              <a:solidFill>
                <a:schemeClr val="tx1"/>
              </a:solidFill>
            </a:ln>
          </p:spPr>
          <p:txBody>
            <a:bodyPr wrap="square" lIns="36000" rIns="36000" rtlCol="0">
              <a:noAutofit/>
            </a:bodyPr>
            <a:lstStyle/>
            <a:p>
              <a:pPr algn="ctr"/>
              <a:r>
                <a:rPr lang="en-US" sz="1400"/>
                <a:t>Justifying &amp; managing IS/IT investments</a:t>
              </a:r>
            </a:p>
          </p:txBody>
        </p:sp>
        <p:sp>
          <p:nvSpPr>
            <p:cNvPr id="22" name="TextBox 21"/>
            <p:cNvSpPr txBox="1"/>
            <p:nvPr/>
          </p:nvSpPr>
          <p:spPr>
            <a:xfrm>
              <a:off x="6591300" y="1587002"/>
              <a:ext cx="1016000" cy="1169551"/>
            </a:xfrm>
            <a:prstGeom prst="rect">
              <a:avLst/>
            </a:prstGeom>
            <a:noFill/>
            <a:ln>
              <a:solidFill>
                <a:schemeClr val="tx1"/>
              </a:solidFill>
            </a:ln>
          </p:spPr>
          <p:txBody>
            <a:bodyPr wrap="square" lIns="36000" rIns="36000" rtlCol="0">
              <a:noAutofit/>
            </a:bodyPr>
            <a:lstStyle/>
            <a:p>
              <a:pPr algn="ctr"/>
              <a:r>
                <a:rPr lang="en-US" sz="1400"/>
                <a:t>Organizing the strategic managmnt of IS/IT</a:t>
              </a:r>
            </a:p>
          </p:txBody>
        </p:sp>
        <p:sp>
          <p:nvSpPr>
            <p:cNvPr id="23" name="TextBox 22"/>
            <p:cNvSpPr txBox="1"/>
            <p:nvPr/>
          </p:nvSpPr>
          <p:spPr>
            <a:xfrm>
              <a:off x="6591300" y="4882652"/>
              <a:ext cx="1016000" cy="1169551"/>
            </a:xfrm>
            <a:prstGeom prst="rect">
              <a:avLst/>
            </a:prstGeom>
            <a:noFill/>
            <a:ln>
              <a:solidFill>
                <a:schemeClr val="tx1"/>
              </a:solidFill>
            </a:ln>
          </p:spPr>
          <p:txBody>
            <a:bodyPr wrap="square" lIns="36000" rIns="36000" rtlCol="0">
              <a:noAutofit/>
            </a:bodyPr>
            <a:lstStyle/>
            <a:p>
              <a:pPr algn="ctr"/>
              <a:r>
                <a:rPr lang="en-US" sz="1400"/>
                <a:t>The strat. Managmnt of IT service &amp; infrstructure</a:t>
              </a:r>
            </a:p>
          </p:txBody>
        </p:sp>
        <p:cxnSp>
          <p:nvCxnSpPr>
            <p:cNvPr id="24" name="Elbow Connector 23"/>
            <p:cNvCxnSpPr>
              <a:stCxn id="14" idx="3"/>
              <a:endCxn id="13" idx="1"/>
            </p:cNvCxnSpPr>
            <p:nvPr/>
          </p:nvCxnSpPr>
          <p:spPr>
            <a:xfrm flipV="1">
              <a:off x="1266825" y="2171778"/>
              <a:ext cx="257175" cy="1666875"/>
            </a:xfrm>
            <a:prstGeom prst="bentConnector3">
              <a:avLst/>
            </a:prstGeom>
          </p:spPr>
          <p:style>
            <a:lnRef idx="2">
              <a:schemeClr val="accent1"/>
            </a:lnRef>
            <a:fillRef idx="0">
              <a:schemeClr val="accent1"/>
            </a:fillRef>
            <a:effectRef idx="1">
              <a:schemeClr val="accent1"/>
            </a:effectRef>
            <a:fontRef idx="minor">
              <a:schemeClr val="tx1"/>
            </a:fontRef>
          </p:style>
        </p:cxnSp>
        <p:cxnSp>
          <p:nvCxnSpPr>
            <p:cNvPr id="25" name="Elbow Connector 24"/>
            <p:cNvCxnSpPr>
              <a:stCxn id="14" idx="3"/>
              <a:endCxn id="16" idx="1"/>
            </p:cNvCxnSpPr>
            <p:nvPr/>
          </p:nvCxnSpPr>
          <p:spPr>
            <a:xfrm>
              <a:off x="1266825" y="3838653"/>
              <a:ext cx="257175" cy="1628775"/>
            </a:xfrm>
            <a:prstGeom prst="bentConnector3">
              <a:avLst>
                <a:gd name="adj1" fmla="val 50000"/>
              </a:avLst>
            </a:prstGeom>
          </p:spPr>
          <p:style>
            <a:lnRef idx="2">
              <a:schemeClr val="accent1"/>
            </a:lnRef>
            <a:fillRef idx="0">
              <a:schemeClr val="accent1"/>
            </a:fillRef>
            <a:effectRef idx="1">
              <a:schemeClr val="accent1"/>
            </a:effectRef>
            <a:fontRef idx="minor">
              <a:schemeClr val="tx1"/>
            </a:fontRef>
          </p:style>
        </p:cxnSp>
        <p:cxnSp>
          <p:nvCxnSpPr>
            <p:cNvPr id="26" name="Elbow Connector 25"/>
            <p:cNvCxnSpPr>
              <a:stCxn id="19" idx="1"/>
              <a:endCxn id="18" idx="3"/>
            </p:cNvCxnSpPr>
            <p:nvPr/>
          </p:nvCxnSpPr>
          <p:spPr>
            <a:xfrm rot="10800000" flipV="1">
              <a:off x="3787775" y="3838652"/>
              <a:ext cx="254000" cy="1628775"/>
            </a:xfrm>
            <a:prstGeom prst="bentConnector3">
              <a:avLst>
                <a:gd name="adj1" fmla="val 50000"/>
              </a:avLst>
            </a:prstGeom>
          </p:spPr>
          <p:style>
            <a:lnRef idx="2">
              <a:schemeClr val="accent1"/>
            </a:lnRef>
            <a:fillRef idx="0">
              <a:schemeClr val="accent1"/>
            </a:fillRef>
            <a:effectRef idx="1">
              <a:schemeClr val="accent1"/>
            </a:effectRef>
            <a:fontRef idx="minor">
              <a:schemeClr val="tx1"/>
            </a:fontRef>
          </p:style>
        </p:cxnSp>
        <p:cxnSp>
          <p:nvCxnSpPr>
            <p:cNvPr id="27" name="Elbow Connector 26"/>
            <p:cNvCxnSpPr>
              <a:stCxn id="19" idx="1"/>
              <a:endCxn id="17" idx="3"/>
            </p:cNvCxnSpPr>
            <p:nvPr/>
          </p:nvCxnSpPr>
          <p:spPr>
            <a:xfrm rot="10800000">
              <a:off x="3787775" y="2171779"/>
              <a:ext cx="254000" cy="1666875"/>
            </a:xfrm>
            <a:prstGeom prst="bentConnector3">
              <a:avLst>
                <a:gd name="adj1" fmla="val 50000"/>
              </a:avLst>
            </a:prstGeom>
          </p:spPr>
          <p:style>
            <a:lnRef idx="2">
              <a:schemeClr val="accent1"/>
            </a:lnRef>
            <a:fillRef idx="0">
              <a:schemeClr val="accent1"/>
            </a:fillRef>
            <a:effectRef idx="1">
              <a:schemeClr val="accent1"/>
            </a:effectRef>
            <a:fontRef idx="minor">
              <a:schemeClr val="tx1"/>
            </a:fontRef>
          </p:style>
        </p:cxnSp>
        <p:cxnSp>
          <p:nvCxnSpPr>
            <p:cNvPr id="28" name="Elbow Connector 27"/>
            <p:cNvCxnSpPr>
              <a:stCxn id="19" idx="1"/>
            </p:cNvCxnSpPr>
            <p:nvPr/>
          </p:nvCxnSpPr>
          <p:spPr>
            <a:xfrm rot="10800000" flipV="1">
              <a:off x="3787775" y="3838652"/>
              <a:ext cx="254000" cy="372923"/>
            </a:xfrm>
            <a:prstGeom prst="bentConnector2">
              <a:avLst/>
            </a:prstGeom>
          </p:spPr>
          <p:style>
            <a:lnRef idx="2">
              <a:schemeClr val="accent1"/>
            </a:lnRef>
            <a:fillRef idx="0">
              <a:schemeClr val="accent1"/>
            </a:fillRef>
            <a:effectRef idx="1">
              <a:schemeClr val="accent1"/>
            </a:effectRef>
            <a:fontRef idx="minor">
              <a:schemeClr val="tx1"/>
            </a:fontRef>
          </p:style>
        </p:cxnSp>
        <p:cxnSp>
          <p:nvCxnSpPr>
            <p:cNvPr id="29" name="Elbow Connector 28"/>
            <p:cNvCxnSpPr>
              <a:stCxn id="19" idx="3"/>
              <a:endCxn id="21" idx="1"/>
            </p:cNvCxnSpPr>
            <p:nvPr/>
          </p:nvCxnSpPr>
          <p:spPr>
            <a:xfrm>
              <a:off x="5057775" y="3838653"/>
              <a:ext cx="285750" cy="1628775"/>
            </a:xfrm>
            <a:prstGeom prst="bentConnector3">
              <a:avLst>
                <a:gd name="adj1" fmla="val 50000"/>
              </a:avLst>
            </a:prstGeom>
          </p:spPr>
          <p:style>
            <a:lnRef idx="2">
              <a:schemeClr val="accent1"/>
            </a:lnRef>
            <a:fillRef idx="0">
              <a:schemeClr val="accent1"/>
            </a:fillRef>
            <a:effectRef idx="1">
              <a:schemeClr val="accent1"/>
            </a:effectRef>
            <a:fontRef idx="minor">
              <a:schemeClr val="tx1"/>
            </a:fontRef>
          </p:style>
        </p:cxnSp>
        <p:cxnSp>
          <p:nvCxnSpPr>
            <p:cNvPr id="30" name="Elbow Connector 29"/>
            <p:cNvCxnSpPr>
              <a:stCxn id="19" idx="3"/>
              <a:endCxn id="20" idx="1"/>
            </p:cNvCxnSpPr>
            <p:nvPr/>
          </p:nvCxnSpPr>
          <p:spPr>
            <a:xfrm flipV="1">
              <a:off x="5057775" y="2171778"/>
              <a:ext cx="285750" cy="1666875"/>
            </a:xfrm>
            <a:prstGeom prst="bentConnector3">
              <a:avLst>
                <a:gd name="adj1" fmla="val 50000"/>
              </a:avLst>
            </a:prstGeom>
          </p:spPr>
          <p:style>
            <a:lnRef idx="2">
              <a:schemeClr val="accent1"/>
            </a:lnRef>
            <a:fillRef idx="0">
              <a:schemeClr val="accent1"/>
            </a:fillRef>
            <a:effectRef idx="1">
              <a:schemeClr val="accent1"/>
            </a:effectRef>
            <a:fontRef idx="minor">
              <a:schemeClr val="tx1"/>
            </a:fontRef>
          </p:style>
        </p:cxnSp>
        <p:cxnSp>
          <p:nvCxnSpPr>
            <p:cNvPr id="31" name="Elbow Connector 30"/>
            <p:cNvCxnSpPr>
              <a:stCxn id="15" idx="1"/>
              <a:endCxn id="22" idx="3"/>
            </p:cNvCxnSpPr>
            <p:nvPr/>
          </p:nvCxnSpPr>
          <p:spPr>
            <a:xfrm rot="10800000">
              <a:off x="7607301" y="2171779"/>
              <a:ext cx="269875" cy="1666875"/>
            </a:xfrm>
            <a:prstGeom prst="bentConnector3">
              <a:avLst>
                <a:gd name="adj1" fmla="val 50000"/>
              </a:avLst>
            </a:prstGeom>
          </p:spPr>
          <p:style>
            <a:lnRef idx="2">
              <a:schemeClr val="accent1"/>
            </a:lnRef>
            <a:fillRef idx="0">
              <a:schemeClr val="accent1"/>
            </a:fillRef>
            <a:effectRef idx="1">
              <a:schemeClr val="accent1"/>
            </a:effectRef>
            <a:fontRef idx="minor">
              <a:schemeClr val="tx1"/>
            </a:fontRef>
          </p:style>
        </p:cxnSp>
        <p:cxnSp>
          <p:nvCxnSpPr>
            <p:cNvPr id="32" name="Elbow Connector 31"/>
            <p:cNvCxnSpPr>
              <a:stCxn id="15" idx="1"/>
              <a:endCxn id="23" idx="3"/>
            </p:cNvCxnSpPr>
            <p:nvPr/>
          </p:nvCxnSpPr>
          <p:spPr>
            <a:xfrm rot="10800000" flipV="1">
              <a:off x="7607301" y="3838652"/>
              <a:ext cx="269875" cy="1628775"/>
            </a:xfrm>
            <a:prstGeom prst="bentConnector3">
              <a:avLst>
                <a:gd name="adj1" fmla="val 50000"/>
              </a:avLst>
            </a:prstGeom>
          </p:spPr>
          <p:style>
            <a:lnRef idx="2">
              <a:schemeClr val="accent1"/>
            </a:lnRef>
            <a:fillRef idx="0">
              <a:schemeClr val="accent1"/>
            </a:fillRef>
            <a:effectRef idx="1">
              <a:schemeClr val="accent1"/>
            </a:effectRef>
            <a:fontRef idx="minor">
              <a:schemeClr val="tx1"/>
            </a:fontRef>
          </p:style>
        </p:cxnSp>
        <p:sp>
          <p:nvSpPr>
            <p:cNvPr id="33" name="TextBox 32"/>
            <p:cNvSpPr txBox="1"/>
            <p:nvPr/>
          </p:nvSpPr>
          <p:spPr>
            <a:xfrm>
              <a:off x="2771775" y="3253877"/>
              <a:ext cx="1016000" cy="1169551"/>
            </a:xfrm>
            <a:prstGeom prst="rect">
              <a:avLst/>
            </a:prstGeom>
            <a:noFill/>
            <a:ln>
              <a:solidFill>
                <a:schemeClr val="tx1"/>
              </a:solidFill>
            </a:ln>
          </p:spPr>
          <p:txBody>
            <a:bodyPr wrap="square" lIns="36000" rIns="36000" rtlCol="0">
              <a:noAutofit/>
            </a:bodyPr>
            <a:lstStyle/>
            <a:p>
              <a:pPr algn="ctr"/>
              <a:endParaRPr lang="en-US" sz="1400"/>
            </a:p>
            <a:p>
              <a:pPr algn="ctr"/>
              <a:r>
                <a:rPr lang="en-US" sz="1400"/>
                <a:t>Business innovation with IS/IT</a:t>
              </a:r>
            </a:p>
          </p:txBody>
        </p:sp>
      </p:grpSp>
      <p:sp>
        <p:nvSpPr>
          <p:cNvPr id="2" name="Title 1"/>
          <p:cNvSpPr>
            <a:spLocks noGrp="1"/>
          </p:cNvSpPr>
          <p:nvPr>
            <p:ph type="title"/>
          </p:nvPr>
        </p:nvSpPr>
        <p:spPr/>
        <p:txBody>
          <a:bodyPr/>
          <a:lstStyle/>
          <a:p>
            <a:r>
              <a:rPr lang="en-US"/>
              <a:t>Structure</a:t>
            </a:r>
          </a:p>
        </p:txBody>
      </p:sp>
      <p:sp>
        <p:nvSpPr>
          <p:cNvPr id="3" name="Date Placeholder 2"/>
          <p:cNvSpPr>
            <a:spLocks noGrp="1"/>
          </p:cNvSpPr>
          <p:nvPr>
            <p:ph type="dt" sz="half" idx="10"/>
          </p:nvPr>
        </p:nvSpPr>
        <p:spPr/>
        <p:txBody>
          <a:bodyPr/>
          <a:lstStyle/>
          <a:p>
            <a:fld id="{D6FDA424-AD18-1746-8B55-5CD8CFB2F61A}" type="datetime1">
              <a:t>8/24/19</a:t>
            </a:fld>
            <a:endParaRPr lang="en-US"/>
          </a:p>
        </p:txBody>
      </p:sp>
      <p:sp>
        <p:nvSpPr>
          <p:cNvPr id="5" name="Slide Number Placeholder 4"/>
          <p:cNvSpPr>
            <a:spLocks noGrp="1"/>
          </p:cNvSpPr>
          <p:nvPr>
            <p:ph type="sldNum" sz="quarter" idx="12"/>
          </p:nvPr>
        </p:nvSpPr>
        <p:spPr/>
        <p:txBody>
          <a:bodyPr/>
          <a:lstStyle/>
          <a:p>
            <a:fld id="{6F8BD570-EDA9-634D-9249-100DC40159D9}" type="slidenum">
              <a:rPr lang="en-US"/>
              <a:t>1</a:t>
            </a:fld>
            <a:endParaRPr lang="en-US"/>
          </a:p>
        </p:txBody>
      </p:sp>
      <p:sp>
        <p:nvSpPr>
          <p:cNvPr id="6" name="Right Arrow 5"/>
          <p:cNvSpPr/>
          <p:nvPr/>
        </p:nvSpPr>
        <p:spPr>
          <a:xfrm rot="18990941">
            <a:off x="3409622" y="4494786"/>
            <a:ext cx="720080" cy="360040"/>
          </a:xfrm>
          <a:prstGeom prst="rightArrow">
            <a:avLst/>
          </a:prstGeom>
          <a:solidFill>
            <a:srgbClr val="FF66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TextBox 36"/>
          <p:cNvSpPr txBox="1"/>
          <p:nvPr/>
        </p:nvSpPr>
        <p:spPr>
          <a:xfrm>
            <a:off x="1473200" y="6122679"/>
            <a:ext cx="1114425" cy="769441"/>
          </a:xfrm>
          <a:prstGeom prst="rect">
            <a:avLst/>
          </a:prstGeom>
          <a:noFill/>
        </p:spPr>
        <p:txBody>
          <a:bodyPr wrap="square" rtlCol="0">
            <a:spAutoFit/>
          </a:bodyPr>
          <a:lstStyle/>
          <a:p>
            <a:r>
              <a:rPr lang="en-US" sz="1100" b="1"/>
              <a:t>Establishing strategic management framework</a:t>
            </a:r>
          </a:p>
        </p:txBody>
      </p:sp>
      <p:sp>
        <p:nvSpPr>
          <p:cNvPr id="38" name="TextBox 37"/>
          <p:cNvSpPr txBox="1"/>
          <p:nvPr/>
        </p:nvSpPr>
        <p:spPr>
          <a:xfrm>
            <a:off x="2720975" y="6122679"/>
            <a:ext cx="980410" cy="769441"/>
          </a:xfrm>
          <a:prstGeom prst="rect">
            <a:avLst/>
          </a:prstGeom>
          <a:noFill/>
        </p:spPr>
        <p:txBody>
          <a:bodyPr wrap="square" rtlCol="0">
            <a:spAutoFit/>
          </a:bodyPr>
          <a:lstStyle/>
          <a:p>
            <a:r>
              <a:rPr lang="en-US" sz="1100" b="1"/>
              <a:t>IS/IT strategy: tools &amp; techniques</a:t>
            </a:r>
          </a:p>
        </p:txBody>
      </p:sp>
      <p:sp>
        <p:nvSpPr>
          <p:cNvPr id="39" name="TextBox 38"/>
          <p:cNvSpPr txBox="1"/>
          <p:nvPr/>
        </p:nvSpPr>
        <p:spPr>
          <a:xfrm>
            <a:off x="5289549" y="6122679"/>
            <a:ext cx="1069975" cy="600164"/>
          </a:xfrm>
          <a:prstGeom prst="rect">
            <a:avLst/>
          </a:prstGeom>
          <a:noFill/>
        </p:spPr>
        <p:txBody>
          <a:bodyPr wrap="square" rtlCol="0">
            <a:spAutoFit/>
          </a:bodyPr>
          <a:lstStyle/>
          <a:p>
            <a:r>
              <a:rPr lang="en-US" sz="1100" b="1"/>
              <a:t>Portfolio &amp; investment management</a:t>
            </a:r>
          </a:p>
        </p:txBody>
      </p:sp>
      <p:sp>
        <p:nvSpPr>
          <p:cNvPr id="40" name="TextBox 39">
            <a:extLst>
              <a:ext uri="{FF2B5EF4-FFF2-40B4-BE49-F238E27FC236}">
                <a16:creationId xmlns="" xmlns:a16="http://schemas.microsoft.com/office/drawing/2014/main" id="{B4D1D795-59C5-F942-B80D-7016F676BCA1}"/>
              </a:ext>
            </a:extLst>
          </p:cNvPr>
          <p:cNvSpPr txBox="1"/>
          <p:nvPr/>
        </p:nvSpPr>
        <p:spPr>
          <a:xfrm>
            <a:off x="6540499" y="6122679"/>
            <a:ext cx="1168997" cy="769441"/>
          </a:xfrm>
          <a:prstGeom prst="rect">
            <a:avLst/>
          </a:prstGeom>
          <a:noFill/>
        </p:spPr>
        <p:txBody>
          <a:bodyPr wrap="square" rtlCol="0">
            <a:spAutoFit/>
          </a:bodyPr>
          <a:lstStyle/>
          <a:p>
            <a:r>
              <a:rPr lang="en-US" sz="1100" b="1"/>
              <a:t>Organizing, sourcing, and infrastructure management</a:t>
            </a:r>
          </a:p>
        </p:txBody>
      </p:sp>
    </p:spTree>
    <p:extLst>
      <p:ext uri="{BB962C8B-B14F-4D97-AF65-F5344CB8AC3E}">
        <p14:creationId xmlns:p14="http://schemas.microsoft.com/office/powerpoint/2010/main" val="1033022227"/>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exercises</a:t>
            </a:r>
          </a:p>
        </p:txBody>
      </p:sp>
      <p:sp>
        <p:nvSpPr>
          <p:cNvPr id="7" name="Text Placeholder 6"/>
          <p:cNvSpPr>
            <a:spLocks noGrp="1"/>
          </p:cNvSpPr>
          <p:nvPr>
            <p:ph type="body" idx="1"/>
          </p:nvPr>
        </p:nvSpPr>
        <p:spPr/>
        <p:txBody>
          <a:bodyPr/>
          <a:lstStyle/>
          <a:p>
            <a:endParaRPr lang="en-US"/>
          </a:p>
        </p:txBody>
      </p:sp>
      <p:sp>
        <p:nvSpPr>
          <p:cNvPr id="4" name="Date Placeholder 3"/>
          <p:cNvSpPr>
            <a:spLocks noGrp="1"/>
          </p:cNvSpPr>
          <p:nvPr>
            <p:ph type="dt" sz="half" idx="10"/>
          </p:nvPr>
        </p:nvSpPr>
        <p:spPr/>
        <p:txBody>
          <a:bodyPr/>
          <a:lstStyle/>
          <a:p>
            <a:fld id="{797F171E-6EFD-A240-985A-B4D02CECC14D}" type="datetime1">
              <a:t>8/24/19</a:t>
            </a:fld>
            <a:endParaRPr lang="en-US"/>
          </a:p>
        </p:txBody>
      </p:sp>
      <p:sp>
        <p:nvSpPr>
          <p:cNvPr id="5" name="Slide Number Placeholder 4"/>
          <p:cNvSpPr>
            <a:spLocks noGrp="1"/>
          </p:cNvSpPr>
          <p:nvPr>
            <p:ph type="sldNum" sz="quarter" idx="12"/>
          </p:nvPr>
        </p:nvSpPr>
        <p:spPr/>
        <p:txBody>
          <a:bodyPr/>
          <a:lstStyle/>
          <a:p>
            <a:fld id="{6F8BD570-EDA9-634D-9249-100DC40159D9}" type="slidenum">
              <a:rPr lang="en-US"/>
              <a:t>19</a:t>
            </a:fld>
            <a:endParaRPr lang="en-US"/>
          </a:p>
        </p:txBody>
      </p:sp>
    </p:spTree>
    <p:extLst>
      <p:ext uri="{BB962C8B-B14F-4D97-AF65-F5344CB8AC3E}">
        <p14:creationId xmlns:p14="http://schemas.microsoft.com/office/powerpoint/2010/main" val="568421463"/>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Exercise #1: Blue Bird Taxi</a:t>
            </a:r>
          </a:p>
        </p:txBody>
      </p:sp>
      <p:sp>
        <p:nvSpPr>
          <p:cNvPr id="3" name="Content Placeholder 2"/>
          <p:cNvSpPr>
            <a:spLocks noGrp="1"/>
          </p:cNvSpPr>
          <p:nvPr>
            <p:ph idx="1"/>
          </p:nvPr>
        </p:nvSpPr>
        <p:spPr/>
        <p:txBody>
          <a:bodyPr>
            <a:normAutofit lnSpcReduction="10000"/>
          </a:bodyPr>
          <a:lstStyle/>
          <a:p>
            <a:r>
              <a:rPr lang="en-US"/>
              <a:t>Alignment</a:t>
            </a:r>
          </a:p>
          <a:p>
            <a:pPr lvl="1"/>
            <a:r>
              <a:rPr lang="en-US"/>
              <a:t>Objective: </a:t>
            </a:r>
            <a:r>
              <a:rPr lang="en-US" sz="2400">
                <a:latin typeface="Mistral"/>
                <a:cs typeface="Mistral"/>
              </a:rPr>
              <a:t>increase profit</a:t>
            </a:r>
          </a:p>
          <a:p>
            <a:pPr lvl="2"/>
            <a:r>
              <a:rPr lang="en-US"/>
              <a:t>CSFs</a:t>
            </a:r>
          </a:p>
          <a:p>
            <a:pPr lvl="1"/>
            <a:r>
              <a:rPr lang="en-US"/>
              <a:t>Process Analysis: </a:t>
            </a:r>
            <a:r>
              <a:rPr lang="en-US" sz="2400">
                <a:latin typeface="Mistral"/>
                <a:cs typeface="Mistral"/>
              </a:rPr>
              <a:t>payment transactions</a:t>
            </a:r>
            <a:endParaRPr lang="en-US">
              <a:latin typeface="Mistral"/>
              <a:cs typeface="Mistral"/>
            </a:endParaRPr>
          </a:p>
          <a:p>
            <a:r>
              <a:rPr lang="en-US"/>
              <a:t>Impact</a:t>
            </a:r>
          </a:p>
          <a:p>
            <a:pPr lvl="1"/>
            <a:r>
              <a:rPr lang="en-US"/>
              <a:t>Where to compete</a:t>
            </a:r>
          </a:p>
          <a:p>
            <a:pPr lvl="2"/>
            <a:r>
              <a:rPr lang="en-US"/>
              <a:t>5-Forces analysis: </a:t>
            </a:r>
            <a:r>
              <a:rPr lang="en-US" sz="2000">
                <a:latin typeface="Mistral"/>
                <a:cs typeface="Mistral"/>
              </a:rPr>
              <a:t>new entrants</a:t>
            </a:r>
            <a:endParaRPr lang="en-US">
              <a:latin typeface="Mistral"/>
              <a:cs typeface="Mistral"/>
            </a:endParaRPr>
          </a:p>
          <a:p>
            <a:pPr lvl="2"/>
            <a:r>
              <a:rPr lang="en-US"/>
              <a:t>PESTEL analysis</a:t>
            </a:r>
          </a:p>
          <a:p>
            <a:pPr lvl="1"/>
            <a:r>
              <a:rPr lang="en-US"/>
              <a:t>How to gain advantage</a:t>
            </a:r>
          </a:p>
          <a:p>
            <a:pPr lvl="2"/>
            <a:r>
              <a:rPr lang="en-US"/>
              <a:t>PUV analysis, BM, VP analysis</a:t>
            </a:r>
          </a:p>
          <a:p>
            <a:pPr lvl="2"/>
            <a:r>
              <a:rPr lang="en-US"/>
              <a:t>CRLC analysis</a:t>
            </a:r>
          </a:p>
          <a:p>
            <a:pPr lvl="2"/>
            <a:r>
              <a:rPr lang="en-US"/>
              <a:t>Industry VC</a:t>
            </a:r>
          </a:p>
          <a:p>
            <a:pPr lvl="2"/>
            <a:r>
              <a:rPr lang="en-US"/>
              <a:t>Internal VC</a:t>
            </a:r>
          </a:p>
          <a:p>
            <a:pPr lvl="2"/>
            <a:r>
              <a:rPr lang="en-US"/>
              <a:t>Strategic Competences – OE, CI, SL</a:t>
            </a:r>
          </a:p>
        </p:txBody>
      </p:sp>
      <p:sp>
        <p:nvSpPr>
          <p:cNvPr id="4" name="Date Placeholder 3"/>
          <p:cNvSpPr>
            <a:spLocks noGrp="1"/>
          </p:cNvSpPr>
          <p:nvPr>
            <p:ph type="dt" sz="half" idx="10"/>
          </p:nvPr>
        </p:nvSpPr>
        <p:spPr/>
        <p:txBody>
          <a:bodyPr/>
          <a:lstStyle/>
          <a:p>
            <a:fld id="{797F171E-6EFD-A240-985A-B4D02CECC14D}" type="datetime1">
              <a:t>8/24/19</a:t>
            </a:fld>
            <a:endParaRPr lang="en-US"/>
          </a:p>
        </p:txBody>
      </p:sp>
      <p:sp>
        <p:nvSpPr>
          <p:cNvPr id="5" name="Slide Number Placeholder 4"/>
          <p:cNvSpPr>
            <a:spLocks noGrp="1"/>
          </p:cNvSpPr>
          <p:nvPr>
            <p:ph type="sldNum" sz="quarter" idx="12"/>
          </p:nvPr>
        </p:nvSpPr>
        <p:spPr/>
        <p:txBody>
          <a:bodyPr/>
          <a:lstStyle/>
          <a:p>
            <a:fld id="{6F8BD570-EDA9-634D-9249-100DC40159D9}" type="slidenum">
              <a:rPr lang="en-US"/>
              <a:t>20</a:t>
            </a:fld>
            <a:endParaRPr lang="en-US"/>
          </a:p>
        </p:txBody>
      </p:sp>
    </p:spTree>
    <p:extLst>
      <p:ext uri="{BB962C8B-B14F-4D97-AF65-F5344CB8AC3E}">
        <p14:creationId xmlns:p14="http://schemas.microsoft.com/office/powerpoint/2010/main" val="3486886075"/>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Exercise #1: Blue Bird Taxi</a:t>
            </a:r>
          </a:p>
        </p:txBody>
      </p:sp>
      <p:sp>
        <p:nvSpPr>
          <p:cNvPr id="3" name="Content Placeholder 2"/>
          <p:cNvSpPr>
            <a:spLocks noGrp="1"/>
          </p:cNvSpPr>
          <p:nvPr>
            <p:ph idx="1"/>
          </p:nvPr>
        </p:nvSpPr>
        <p:spPr/>
        <p:txBody>
          <a:bodyPr>
            <a:normAutofit fontScale="77500" lnSpcReduction="20000"/>
          </a:bodyPr>
          <a:lstStyle/>
          <a:p>
            <a:pPr marL="260350" indent="-260350">
              <a:buFont typeface="+mj-lt"/>
              <a:buAutoNum type="arabicPeriod"/>
            </a:pPr>
            <a:r>
              <a:rPr lang="en-US"/>
              <a:t>Understanding the industry, competitive forces, and potential IS/IT impact</a:t>
            </a:r>
          </a:p>
          <a:p>
            <a:pPr lvl="1"/>
            <a:r>
              <a:rPr lang="en-US"/>
              <a:t>Presence of UBER, GO-JEK, GRAB …</a:t>
            </a:r>
          </a:p>
          <a:p>
            <a:pPr lvl="1"/>
            <a:r>
              <a:rPr lang="en-US"/>
              <a:t>Role of APPs …</a:t>
            </a:r>
          </a:p>
          <a:p>
            <a:pPr marL="260350" indent="-260350">
              <a:buFont typeface="+mj-lt"/>
              <a:buAutoNum type="arabicPeriod"/>
            </a:pPr>
            <a:r>
              <a:rPr lang="en-US">
                <a:solidFill>
                  <a:srgbClr val="000000"/>
                </a:solidFill>
              </a:rPr>
              <a:t>Interpreting business objectives and strategy</a:t>
            </a:r>
          </a:p>
          <a:p>
            <a:pPr lvl="1"/>
            <a:r>
              <a:rPr lang="en-US">
                <a:solidFill>
                  <a:srgbClr val="000000"/>
                </a:solidFill>
              </a:rPr>
              <a:t>How to stay in ‘taxi’ business?</a:t>
            </a:r>
          </a:p>
          <a:p>
            <a:pPr marL="260350" indent="-260350">
              <a:buFont typeface="+mj-lt"/>
              <a:buAutoNum type="arabicPeriod"/>
            </a:pPr>
            <a:r>
              <a:rPr lang="en-US">
                <a:solidFill>
                  <a:srgbClr val="000000"/>
                </a:solidFill>
              </a:rPr>
              <a:t>Determining CSFs</a:t>
            </a:r>
          </a:p>
          <a:p>
            <a:pPr lvl="1"/>
            <a:r>
              <a:rPr lang="en-US">
                <a:solidFill>
                  <a:srgbClr val="000000"/>
                </a:solidFill>
              </a:rPr>
              <a:t>Compete to retain customers</a:t>
            </a:r>
          </a:p>
          <a:p>
            <a:pPr marL="260350" indent="-260350">
              <a:buFont typeface="+mj-lt"/>
              <a:buAutoNum type="arabicPeriod"/>
            </a:pPr>
            <a:r>
              <a:rPr lang="en-US"/>
              <a:t>Assessing the potential IS/IT impact on products/services</a:t>
            </a:r>
          </a:p>
          <a:p>
            <a:pPr lvl="1"/>
            <a:r>
              <a:rPr lang="en-US"/>
              <a:t>How could APPs </a:t>
            </a:r>
            <a:r>
              <a:rPr lang="en-US" i="1"/>
              <a:t>informating</a:t>
            </a:r>
            <a:r>
              <a:rPr lang="en-US"/>
              <a:t> the ‘taxi’ business?</a:t>
            </a:r>
          </a:p>
          <a:p>
            <a:pPr marL="260350" indent="-260350">
              <a:buFont typeface="+mj-lt"/>
              <a:buAutoNum type="arabicPeriod"/>
            </a:pPr>
            <a:r>
              <a:rPr lang="en-US">
                <a:solidFill>
                  <a:srgbClr val="000000"/>
                </a:solidFill>
              </a:rPr>
              <a:t>Analyzing the industry (external) VC and the information implications</a:t>
            </a:r>
          </a:p>
          <a:p>
            <a:pPr lvl="1"/>
            <a:r>
              <a:rPr lang="en-US">
                <a:solidFill>
                  <a:srgbClr val="000000"/>
                </a:solidFill>
              </a:rPr>
              <a:t>Customer-taxi contact – origin-destination – payment</a:t>
            </a:r>
          </a:p>
          <a:p>
            <a:pPr marL="260350" indent="-260350">
              <a:buFont typeface="+mj-lt"/>
              <a:buAutoNum type="arabicPeriod"/>
            </a:pPr>
            <a:r>
              <a:rPr lang="en-US">
                <a:solidFill>
                  <a:srgbClr val="000000"/>
                </a:solidFill>
              </a:rPr>
              <a:t>Understanding how IS/IT could change the industry VC &amp; firm’s value propositions</a:t>
            </a:r>
          </a:p>
          <a:p>
            <a:pPr lvl="1"/>
            <a:r>
              <a:rPr lang="en-US">
                <a:solidFill>
                  <a:srgbClr val="000000"/>
                </a:solidFill>
              </a:rPr>
              <a:t>Location-dependent (customer – taxi) vs. Location-independent; Pricing …; Additional services: tracking …</a:t>
            </a:r>
          </a:p>
          <a:p>
            <a:pPr marL="265113" indent="-265113">
              <a:buFont typeface="+mj-lt"/>
              <a:buAutoNum type="arabicPeriod"/>
            </a:pPr>
            <a:r>
              <a:rPr lang="en-US">
                <a:solidFill>
                  <a:srgbClr val="000000"/>
                </a:solidFill>
              </a:rPr>
              <a:t>Assessing current capabilities – strategic assets and competences</a:t>
            </a:r>
          </a:p>
          <a:p>
            <a:pPr lvl="1"/>
            <a:r>
              <a:rPr lang="en-US">
                <a:solidFill>
                  <a:srgbClr val="000000"/>
                </a:solidFill>
              </a:rPr>
              <a:t>Do we have capabilities to build better APP?</a:t>
            </a:r>
          </a:p>
        </p:txBody>
      </p:sp>
      <p:sp>
        <p:nvSpPr>
          <p:cNvPr id="4" name="Date Placeholder 3"/>
          <p:cNvSpPr>
            <a:spLocks noGrp="1"/>
          </p:cNvSpPr>
          <p:nvPr>
            <p:ph type="dt" sz="half" idx="10"/>
          </p:nvPr>
        </p:nvSpPr>
        <p:spPr/>
        <p:txBody>
          <a:bodyPr/>
          <a:lstStyle/>
          <a:p>
            <a:fld id="{797F171E-6EFD-A240-985A-B4D02CECC14D}" type="datetime1">
              <a:t>8/24/19</a:t>
            </a:fld>
            <a:endParaRPr lang="en-US"/>
          </a:p>
        </p:txBody>
      </p:sp>
      <p:sp>
        <p:nvSpPr>
          <p:cNvPr id="5" name="Slide Number Placeholder 4"/>
          <p:cNvSpPr>
            <a:spLocks noGrp="1"/>
          </p:cNvSpPr>
          <p:nvPr>
            <p:ph type="sldNum" sz="quarter" idx="12"/>
          </p:nvPr>
        </p:nvSpPr>
        <p:spPr/>
        <p:txBody>
          <a:bodyPr/>
          <a:lstStyle/>
          <a:p>
            <a:fld id="{6F8BD570-EDA9-634D-9249-100DC40159D9}" type="slidenum">
              <a:rPr lang="en-US"/>
              <a:t>21</a:t>
            </a:fld>
            <a:endParaRPr lang="en-US"/>
          </a:p>
        </p:txBody>
      </p:sp>
    </p:spTree>
    <p:extLst>
      <p:ext uri="{BB962C8B-B14F-4D97-AF65-F5344CB8AC3E}">
        <p14:creationId xmlns:p14="http://schemas.microsoft.com/office/powerpoint/2010/main" val="3597268538"/>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Exercise #1: Blue Bird Taxi</a:t>
            </a:r>
          </a:p>
        </p:txBody>
      </p:sp>
      <p:sp>
        <p:nvSpPr>
          <p:cNvPr id="3" name="Content Placeholder 2"/>
          <p:cNvSpPr>
            <a:spLocks noGrp="1"/>
          </p:cNvSpPr>
          <p:nvPr>
            <p:ph idx="1"/>
          </p:nvPr>
        </p:nvSpPr>
        <p:spPr/>
        <p:txBody>
          <a:bodyPr>
            <a:normAutofit/>
          </a:bodyPr>
          <a:lstStyle/>
          <a:p>
            <a:pPr marL="274638" indent="-274638">
              <a:buFont typeface="+mj-lt"/>
              <a:buAutoNum type="arabicPeriod"/>
            </a:pPr>
            <a:r>
              <a:rPr lang="en-US" sz="2000">
                <a:solidFill>
                  <a:srgbClr val="000000"/>
                </a:solidFill>
              </a:rPr>
              <a:t>Analyze the internal VC, business model, and organization relationships</a:t>
            </a:r>
          </a:p>
          <a:p>
            <a:pPr lvl="1"/>
            <a:r>
              <a:rPr lang="en-US" sz="1800">
                <a:solidFill>
                  <a:srgbClr val="000000"/>
                </a:solidFill>
              </a:rPr>
              <a:t>…</a:t>
            </a:r>
          </a:p>
          <a:p>
            <a:pPr marL="274638" indent="-274638">
              <a:buFont typeface="+mj-lt"/>
              <a:buAutoNum type="arabicPeriod"/>
            </a:pPr>
            <a:r>
              <a:rPr lang="en-US" sz="2000">
                <a:solidFill>
                  <a:srgbClr val="000000"/>
                </a:solidFill>
              </a:rPr>
              <a:t>Identify critical business processes and activities and implications for the business operating model</a:t>
            </a:r>
          </a:p>
          <a:p>
            <a:pPr lvl="1"/>
            <a:r>
              <a:rPr lang="en-US" sz="1800">
                <a:solidFill>
                  <a:srgbClr val="000000"/>
                </a:solidFill>
              </a:rPr>
              <a:t>…</a:t>
            </a:r>
          </a:p>
          <a:p>
            <a:pPr marL="274638" indent="-274638">
              <a:buFont typeface="+mj-lt"/>
              <a:buAutoNum type="arabicPeriod"/>
            </a:pPr>
            <a:r>
              <a:rPr lang="en-US" sz="2000">
                <a:solidFill>
                  <a:srgbClr val="000000"/>
                </a:solidFill>
              </a:rPr>
              <a:t>Identifying and assessing new options for investments</a:t>
            </a:r>
          </a:p>
          <a:p>
            <a:pPr lvl="1"/>
            <a:r>
              <a:rPr lang="en-US" sz="1800">
                <a:solidFill>
                  <a:srgbClr val="000000"/>
                </a:solidFill>
              </a:rPr>
              <a:t>Can we keep-up with UBER/GO-JEK/GRAB/New-Entrant?</a:t>
            </a:r>
          </a:p>
          <a:p>
            <a:pPr lvl="1"/>
            <a:r>
              <a:rPr lang="en-US" sz="1800">
                <a:solidFill>
                  <a:srgbClr val="000000"/>
                </a:solidFill>
              </a:rPr>
              <a:t>Should we cooperate with them?</a:t>
            </a:r>
          </a:p>
          <a:p>
            <a:pPr marL="274638" indent="-274638">
              <a:buFont typeface="+mj-lt"/>
              <a:buAutoNum type="arabicPeriod"/>
            </a:pPr>
            <a:r>
              <a:rPr lang="en-US" sz="2000">
                <a:solidFill>
                  <a:srgbClr val="000000"/>
                </a:solidFill>
              </a:rPr>
              <a:t>Determine the future application portfolio: short, medium, and long-term business IS demand</a:t>
            </a:r>
          </a:p>
          <a:p>
            <a:pPr lvl="1"/>
            <a:r>
              <a:rPr lang="en-US" sz="1800">
                <a:solidFill>
                  <a:srgbClr val="000000"/>
                </a:solidFill>
              </a:rPr>
              <a:t>…</a:t>
            </a:r>
          </a:p>
        </p:txBody>
      </p:sp>
      <p:sp>
        <p:nvSpPr>
          <p:cNvPr id="4" name="Date Placeholder 3"/>
          <p:cNvSpPr>
            <a:spLocks noGrp="1"/>
          </p:cNvSpPr>
          <p:nvPr>
            <p:ph type="dt" sz="half" idx="10"/>
          </p:nvPr>
        </p:nvSpPr>
        <p:spPr/>
        <p:txBody>
          <a:bodyPr/>
          <a:lstStyle/>
          <a:p>
            <a:fld id="{797F171E-6EFD-A240-985A-B4D02CECC14D}" type="datetime1">
              <a:t>8/24/19</a:t>
            </a:fld>
            <a:endParaRPr lang="en-US"/>
          </a:p>
        </p:txBody>
      </p:sp>
      <p:sp>
        <p:nvSpPr>
          <p:cNvPr id="5" name="Slide Number Placeholder 4"/>
          <p:cNvSpPr>
            <a:spLocks noGrp="1"/>
          </p:cNvSpPr>
          <p:nvPr>
            <p:ph type="sldNum" sz="quarter" idx="12"/>
          </p:nvPr>
        </p:nvSpPr>
        <p:spPr/>
        <p:txBody>
          <a:bodyPr/>
          <a:lstStyle/>
          <a:p>
            <a:fld id="{6F8BD570-EDA9-634D-9249-100DC40159D9}" type="slidenum">
              <a:rPr lang="en-US"/>
              <a:t>22</a:t>
            </a:fld>
            <a:endParaRPr lang="en-US"/>
          </a:p>
        </p:txBody>
      </p:sp>
    </p:spTree>
    <p:extLst>
      <p:ext uri="{BB962C8B-B14F-4D97-AF65-F5344CB8AC3E}">
        <p14:creationId xmlns:p14="http://schemas.microsoft.com/office/powerpoint/2010/main" val="22181278"/>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Exercise #2: Hummel</a:t>
            </a:r>
          </a:p>
        </p:txBody>
      </p:sp>
      <p:sp>
        <p:nvSpPr>
          <p:cNvPr id="3" name="Content Placeholder 2"/>
          <p:cNvSpPr>
            <a:spLocks noGrp="1"/>
          </p:cNvSpPr>
          <p:nvPr>
            <p:ph idx="1"/>
          </p:nvPr>
        </p:nvSpPr>
        <p:spPr/>
        <p:txBody>
          <a:bodyPr>
            <a:normAutofit/>
          </a:bodyPr>
          <a:lstStyle/>
          <a:p>
            <a:r>
              <a:rPr lang="en-US" sz="2000">
                <a:solidFill>
                  <a:srgbClr val="000000"/>
                </a:solidFill>
              </a:rPr>
              <a:t>Rina Hansen &amp; Sia Siew Kien, 2015. Hummel’s Digital Transformation: </a:t>
            </a:r>
            <a:r>
              <a:rPr lang="en-US" sz="2000" i="1">
                <a:solidFill>
                  <a:srgbClr val="000000"/>
                </a:solidFill>
              </a:rPr>
              <a:t>Toward Omnichannel Retailing. </a:t>
            </a:r>
            <a:r>
              <a:rPr lang="en-US" sz="2000">
                <a:solidFill>
                  <a:srgbClr val="000000"/>
                </a:solidFill>
              </a:rPr>
              <a:t>MIS Quarterly Executive, Vol. 14, No. 2.</a:t>
            </a:r>
            <a:endParaRPr lang="en-US" sz="1800">
              <a:solidFill>
                <a:srgbClr val="000000"/>
              </a:solidFill>
            </a:endParaRPr>
          </a:p>
        </p:txBody>
      </p:sp>
      <p:sp>
        <p:nvSpPr>
          <p:cNvPr id="4" name="Date Placeholder 3"/>
          <p:cNvSpPr>
            <a:spLocks noGrp="1"/>
          </p:cNvSpPr>
          <p:nvPr>
            <p:ph type="dt" sz="half" idx="10"/>
          </p:nvPr>
        </p:nvSpPr>
        <p:spPr/>
        <p:txBody>
          <a:bodyPr/>
          <a:lstStyle/>
          <a:p>
            <a:fld id="{797F171E-6EFD-A240-985A-B4D02CECC14D}" type="datetime1">
              <a:t>8/24/19</a:t>
            </a:fld>
            <a:endParaRPr lang="en-US"/>
          </a:p>
        </p:txBody>
      </p:sp>
      <p:sp>
        <p:nvSpPr>
          <p:cNvPr id="5" name="Slide Number Placeholder 4"/>
          <p:cNvSpPr>
            <a:spLocks noGrp="1"/>
          </p:cNvSpPr>
          <p:nvPr>
            <p:ph type="sldNum" sz="quarter" idx="12"/>
          </p:nvPr>
        </p:nvSpPr>
        <p:spPr/>
        <p:txBody>
          <a:bodyPr/>
          <a:lstStyle/>
          <a:p>
            <a:fld id="{6F8BD570-EDA9-634D-9249-100DC40159D9}" type="slidenum">
              <a:rPr lang="en-US"/>
              <a:t>23</a:t>
            </a:fld>
            <a:endParaRPr lang="en-US"/>
          </a:p>
        </p:txBody>
      </p:sp>
    </p:spTree>
    <p:extLst>
      <p:ext uri="{BB962C8B-B14F-4D97-AF65-F5344CB8AC3E}">
        <p14:creationId xmlns:p14="http://schemas.microsoft.com/office/powerpoint/2010/main" val="3518566039"/>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endParaRPr lang="en-US"/>
          </a:p>
        </p:txBody>
      </p:sp>
      <p:sp>
        <p:nvSpPr>
          <p:cNvPr id="5" name="Subtitle 2"/>
          <p:cNvSpPr>
            <a:spLocks noGrp="1"/>
          </p:cNvSpPr>
          <p:nvPr>
            <p:ph type="subTitle" idx="1"/>
          </p:nvPr>
        </p:nvSpPr>
        <p:spPr>
          <a:xfrm>
            <a:off x="685800" y="3505200"/>
            <a:ext cx="6400800" cy="1752600"/>
          </a:xfrm>
        </p:spPr>
        <p:txBody>
          <a:bodyPr/>
          <a:lstStyle/>
          <a:p>
            <a:r>
              <a:rPr lang="en-US"/>
              <a:t>End of Presentation</a:t>
            </a:r>
          </a:p>
        </p:txBody>
      </p:sp>
    </p:spTree>
    <p:extLst>
      <p:ext uri="{BB962C8B-B14F-4D97-AF65-F5344CB8AC3E}">
        <p14:creationId xmlns:p14="http://schemas.microsoft.com/office/powerpoint/2010/main" val="2567154292"/>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a:xfrm>
            <a:off x="684213" y="620713"/>
            <a:ext cx="7772400" cy="1143000"/>
          </a:xfrm>
        </p:spPr>
        <p:txBody>
          <a:bodyPr/>
          <a:lstStyle/>
          <a:p>
            <a:r>
              <a:rPr lang="id-ID"/>
              <a:t>Session Objectives</a:t>
            </a:r>
            <a:endParaRPr lang="en-US"/>
          </a:p>
        </p:txBody>
      </p:sp>
      <p:sp>
        <p:nvSpPr>
          <p:cNvPr id="4099" name="Content Placeholder 2"/>
          <p:cNvSpPr>
            <a:spLocks noGrp="1"/>
          </p:cNvSpPr>
          <p:nvPr>
            <p:ph idx="1"/>
          </p:nvPr>
        </p:nvSpPr>
        <p:spPr/>
        <p:txBody>
          <a:bodyPr/>
          <a:lstStyle/>
          <a:p>
            <a:r>
              <a:rPr lang="en-US"/>
              <a:t>Understand how to effectively use the tools and techniques in IS/IT strategy formulation</a:t>
            </a:r>
          </a:p>
        </p:txBody>
      </p:sp>
      <p:sp>
        <p:nvSpPr>
          <p:cNvPr id="2" name="Slide Number Placeholder 1"/>
          <p:cNvSpPr>
            <a:spLocks noGrp="1"/>
          </p:cNvSpPr>
          <p:nvPr>
            <p:ph type="sldNum" sz="quarter" idx="12"/>
          </p:nvPr>
        </p:nvSpPr>
        <p:spPr/>
        <p:txBody>
          <a:bodyPr/>
          <a:lstStyle/>
          <a:p>
            <a:pPr>
              <a:defRPr/>
            </a:pPr>
            <a:fld id="{F8112A0E-AA0F-415D-AED4-41ECCD80BA33}" type="slidenum">
              <a:rPr lang="en-US"/>
              <a:pPr>
                <a:defRPr/>
              </a:pPr>
              <a:t>2</a:t>
            </a:fld>
            <a:endParaRPr lang="en-US"/>
          </a:p>
        </p:txBody>
      </p:sp>
      <p:sp>
        <p:nvSpPr>
          <p:cNvPr id="3" name="Date Placeholder 2"/>
          <p:cNvSpPr>
            <a:spLocks noGrp="1"/>
          </p:cNvSpPr>
          <p:nvPr>
            <p:ph type="dt" sz="half" idx="10"/>
          </p:nvPr>
        </p:nvSpPr>
        <p:spPr/>
        <p:txBody>
          <a:bodyPr/>
          <a:lstStyle/>
          <a:p>
            <a:fld id="{A33A5503-4C17-1A40-BE3F-FD647A1F38AA}" type="datetime1">
              <a:t>8/24/19</a:t>
            </a:fld>
            <a:endParaRPr lang="en-US"/>
          </a:p>
        </p:txBody>
      </p:sp>
    </p:spTree>
    <p:extLst>
      <p:ext uri="{BB962C8B-B14F-4D97-AF65-F5344CB8AC3E}">
        <p14:creationId xmlns:p14="http://schemas.microsoft.com/office/powerpoint/2010/main" val="645416519"/>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a:t>Agenda</a:t>
            </a:r>
            <a:endParaRPr lang="en-US" sz="2800">
              <a:solidFill>
                <a:srgbClr val="000000"/>
              </a:solidFill>
            </a:endParaRPr>
          </a:p>
        </p:txBody>
      </p:sp>
      <p:sp>
        <p:nvSpPr>
          <p:cNvPr id="3" name="Content Placeholder 2"/>
          <p:cNvSpPr>
            <a:spLocks noGrp="1"/>
          </p:cNvSpPr>
          <p:nvPr>
            <p:ph idx="1"/>
          </p:nvPr>
        </p:nvSpPr>
        <p:spPr/>
        <p:txBody>
          <a:bodyPr>
            <a:normAutofit/>
          </a:bodyPr>
          <a:lstStyle/>
          <a:p>
            <a:r>
              <a:rPr lang="en-US" sz="2000">
                <a:solidFill>
                  <a:srgbClr val="000000"/>
                </a:solidFill>
              </a:rPr>
              <a:t>Business Strategy and IS/IT</a:t>
            </a:r>
          </a:p>
          <a:p>
            <a:r>
              <a:rPr lang="en-US" sz="2000">
                <a:solidFill>
                  <a:srgbClr val="000000"/>
                </a:solidFill>
              </a:rPr>
              <a:t>Tools for IS/IT Strategy Formulation and Their Relationships</a:t>
            </a:r>
          </a:p>
          <a:p>
            <a:r>
              <a:rPr lang="en-US" sz="2000">
                <a:solidFill>
                  <a:srgbClr val="000000"/>
                </a:solidFill>
              </a:rPr>
              <a:t>A Framework for Using the Tools and Techniques Effectively</a:t>
            </a:r>
          </a:p>
          <a:p>
            <a:r>
              <a:rPr lang="en-US" sz="2000">
                <a:solidFill>
                  <a:srgbClr val="000000"/>
                </a:solidFill>
              </a:rPr>
              <a:t>Identifying How IS/IT Could Impact the Business Strategy</a:t>
            </a:r>
          </a:p>
          <a:p>
            <a:r>
              <a:rPr lang="en-US" sz="2000">
                <a:solidFill>
                  <a:srgbClr val="000000"/>
                </a:solidFill>
              </a:rPr>
              <a:t>Establishing the Relative Priorities for IS/IT Investments</a:t>
            </a:r>
          </a:p>
          <a:p>
            <a:r>
              <a:rPr lang="en-US" sz="2000">
                <a:solidFill>
                  <a:srgbClr val="000000"/>
                </a:solidFill>
              </a:rPr>
              <a:t>Large Organizations, Multiple SBUs and Strategy Consolidation</a:t>
            </a:r>
          </a:p>
        </p:txBody>
      </p:sp>
      <p:sp>
        <p:nvSpPr>
          <p:cNvPr id="4" name="Date Placeholder 3"/>
          <p:cNvSpPr>
            <a:spLocks noGrp="1"/>
          </p:cNvSpPr>
          <p:nvPr>
            <p:ph type="dt" sz="half" idx="10"/>
          </p:nvPr>
        </p:nvSpPr>
        <p:spPr/>
        <p:txBody>
          <a:bodyPr/>
          <a:lstStyle/>
          <a:p>
            <a:fld id="{161A2D8F-1278-E948-A221-DC942D15D7BE}" type="datetime1">
              <a:t>8/24/19</a:t>
            </a:fld>
            <a:endParaRPr lang="en-US"/>
          </a:p>
        </p:txBody>
      </p:sp>
      <p:sp>
        <p:nvSpPr>
          <p:cNvPr id="5" name="Slide Number Placeholder 4"/>
          <p:cNvSpPr>
            <a:spLocks noGrp="1"/>
          </p:cNvSpPr>
          <p:nvPr>
            <p:ph type="sldNum" sz="quarter" idx="12"/>
          </p:nvPr>
        </p:nvSpPr>
        <p:spPr/>
        <p:txBody>
          <a:bodyPr/>
          <a:lstStyle/>
          <a:p>
            <a:fld id="{6F8BD570-EDA9-634D-9249-100DC40159D9}" type="slidenum">
              <a:rPr lang="en-US"/>
              <a:t>3</a:t>
            </a:fld>
            <a:endParaRPr lang="en-US"/>
          </a:p>
        </p:txBody>
      </p:sp>
    </p:spTree>
    <p:extLst>
      <p:ext uri="{BB962C8B-B14F-4D97-AF65-F5344CB8AC3E}">
        <p14:creationId xmlns:p14="http://schemas.microsoft.com/office/powerpoint/2010/main" val="3920017182"/>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a:t>IS/IT Strategy Formulation &amp; Planning Process</a:t>
            </a:r>
            <a:r>
              <a:rPr lang="en-US"/>
              <a:t>: </a:t>
            </a:r>
            <a:r>
              <a:rPr lang="en-US" b="1"/>
              <a:t>The Framework</a:t>
            </a:r>
          </a:p>
        </p:txBody>
      </p:sp>
      <p:pic>
        <p:nvPicPr>
          <p:cNvPr id="4" name="Content Placeholder 3"/>
          <p:cNvPicPr>
            <a:picLocks noGrp="1" noChangeAspect="1"/>
          </p:cNvPicPr>
          <p:nvPr>
            <p:ph idx="1"/>
          </p:nvPr>
        </p:nvPicPr>
        <p:blipFill rotWithShape="1">
          <a:blip r:embed="rId2"/>
          <a:srcRect l="-15358" r="-15510"/>
          <a:stretch/>
        </p:blipFill>
        <p:spPr>
          <a:xfrm>
            <a:off x="457200" y="1600200"/>
            <a:ext cx="8229600" cy="5257800"/>
          </a:xfrm>
        </p:spPr>
      </p:pic>
      <p:sp>
        <p:nvSpPr>
          <p:cNvPr id="3" name="Date Placeholder 2"/>
          <p:cNvSpPr>
            <a:spLocks noGrp="1"/>
          </p:cNvSpPr>
          <p:nvPr>
            <p:ph type="dt" sz="half" idx="10"/>
          </p:nvPr>
        </p:nvSpPr>
        <p:spPr/>
        <p:txBody>
          <a:bodyPr/>
          <a:lstStyle/>
          <a:p>
            <a:fld id="{B4F7E8D2-B166-A94F-A414-9FE9EDD2A44B}" type="datetime1">
              <a:t>8/24/19</a:t>
            </a:fld>
            <a:endParaRPr lang="en-US"/>
          </a:p>
        </p:txBody>
      </p:sp>
      <p:sp>
        <p:nvSpPr>
          <p:cNvPr id="5" name="Slide Number Placeholder 4"/>
          <p:cNvSpPr>
            <a:spLocks noGrp="1"/>
          </p:cNvSpPr>
          <p:nvPr>
            <p:ph type="sldNum" sz="quarter" idx="12"/>
          </p:nvPr>
        </p:nvSpPr>
        <p:spPr/>
        <p:txBody>
          <a:bodyPr/>
          <a:lstStyle/>
          <a:p>
            <a:fld id="{6F8BD570-EDA9-634D-9249-100DC40159D9}" type="slidenum">
              <a:rPr lang="en-US"/>
              <a:t>4</a:t>
            </a:fld>
            <a:endParaRPr lang="en-US"/>
          </a:p>
        </p:txBody>
      </p:sp>
      <p:sp>
        <p:nvSpPr>
          <p:cNvPr id="7" name="Rectangle 6"/>
          <p:cNvSpPr/>
          <p:nvPr/>
        </p:nvSpPr>
        <p:spPr>
          <a:xfrm>
            <a:off x="5062072" y="3166561"/>
            <a:ext cx="1177123" cy="836435"/>
          </a:xfrm>
          <a:prstGeom prst="rect">
            <a:avLst/>
          </a:prstGeom>
          <a:solidFill>
            <a:srgbClr val="800000">
              <a:alpha val="40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98697616"/>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IT-enabled Business Transformation</a:t>
            </a:r>
          </a:p>
        </p:txBody>
      </p:sp>
      <p:sp>
        <p:nvSpPr>
          <p:cNvPr id="3" name="Content Placeholder 2"/>
          <p:cNvSpPr>
            <a:spLocks noGrp="1"/>
          </p:cNvSpPr>
          <p:nvPr>
            <p:ph idx="1"/>
          </p:nvPr>
        </p:nvSpPr>
        <p:spPr/>
        <p:txBody>
          <a:bodyPr>
            <a:normAutofit fontScale="85000" lnSpcReduction="20000"/>
          </a:bodyPr>
          <a:lstStyle/>
          <a:p>
            <a:pPr marL="0" indent="0">
              <a:buNone/>
            </a:pPr>
            <a:r>
              <a:rPr lang="en-US"/>
              <a:t>Key findings of 2010 study of IT-enabled business transformations in major European corporations by the Business Transformation Academy:</a:t>
            </a:r>
          </a:p>
          <a:p>
            <a:pPr marL="273050" indent="-273050">
              <a:buFont typeface="+mj-lt"/>
              <a:buAutoNum type="arabicPeriod"/>
            </a:pPr>
            <a:r>
              <a:rPr lang="en-US"/>
              <a:t>Those transformations that were integral of the future business strategy were all at least </a:t>
            </a:r>
            <a:r>
              <a:rPr lang="en-US" i="1"/>
              <a:t>partially succesful</a:t>
            </a:r>
            <a:r>
              <a:rPr lang="en-US"/>
              <a:t>.</a:t>
            </a:r>
          </a:p>
          <a:p>
            <a:pPr lvl="1"/>
            <a:r>
              <a:rPr lang="en-US"/>
              <a:t>Conversely those that had primarily ‘reductionist’ intention (e.g., restructuring to reduce costs) were less successful.</a:t>
            </a:r>
          </a:p>
          <a:p>
            <a:pPr marL="273050" indent="-273050">
              <a:buFont typeface="+mj-lt"/>
              <a:buAutoNum type="arabicPeriod"/>
            </a:pPr>
            <a:r>
              <a:rPr lang="en-US"/>
              <a:t>Interestingly and perhaps counter-intuitively, in most of the successful programmes the need to change was ‘high’ – clearly recognized as a business priority – but initially the readiness to change was ‘low’.</a:t>
            </a:r>
          </a:p>
          <a:p>
            <a:pPr marL="273050" indent="-273050">
              <a:buFont typeface="+mj-lt"/>
              <a:buAutoNum type="arabicPeriod"/>
            </a:pPr>
            <a:r>
              <a:rPr lang="en-US"/>
              <a:t>The more successful transformations were based on clear, explicit strategic drivers plus strong financial business cases.</a:t>
            </a:r>
          </a:p>
          <a:p>
            <a:pPr lvl="1"/>
            <a:r>
              <a:rPr lang="en-US"/>
              <a:t>Those with weaker strategic drivers but good financial cases gained less commitment and were usually less successful.</a:t>
            </a:r>
          </a:p>
          <a:p>
            <a:pPr marL="273050" indent="-273050">
              <a:buFont typeface="+mj-lt"/>
              <a:buAutoNum type="arabicPeriod"/>
            </a:pPr>
            <a:r>
              <a:rPr lang="en-US"/>
              <a:t>‘Strategic’ transformations cannot be fully planned in advance and have to adapt to both changing business conditions and achievements to date.</a:t>
            </a:r>
          </a:p>
        </p:txBody>
      </p:sp>
      <p:sp>
        <p:nvSpPr>
          <p:cNvPr id="4" name="Date Placeholder 3"/>
          <p:cNvSpPr>
            <a:spLocks noGrp="1"/>
          </p:cNvSpPr>
          <p:nvPr>
            <p:ph type="dt" sz="half" idx="10"/>
          </p:nvPr>
        </p:nvSpPr>
        <p:spPr/>
        <p:txBody>
          <a:bodyPr/>
          <a:lstStyle/>
          <a:p>
            <a:fld id="{797F171E-6EFD-A240-985A-B4D02CECC14D}" type="datetime1">
              <a:t>8/24/19</a:t>
            </a:fld>
            <a:endParaRPr lang="en-US"/>
          </a:p>
        </p:txBody>
      </p:sp>
      <p:sp>
        <p:nvSpPr>
          <p:cNvPr id="5" name="Slide Number Placeholder 4"/>
          <p:cNvSpPr>
            <a:spLocks noGrp="1"/>
          </p:cNvSpPr>
          <p:nvPr>
            <p:ph type="sldNum" sz="quarter" idx="12"/>
          </p:nvPr>
        </p:nvSpPr>
        <p:spPr/>
        <p:txBody>
          <a:bodyPr/>
          <a:lstStyle/>
          <a:p>
            <a:fld id="{6F8BD570-EDA9-634D-9249-100DC40159D9}" type="slidenum">
              <a:rPr lang="en-US"/>
              <a:t>5</a:t>
            </a:fld>
            <a:endParaRPr lang="en-US"/>
          </a:p>
        </p:txBody>
      </p:sp>
    </p:spTree>
    <p:extLst>
      <p:ext uri="{BB962C8B-B14F-4D97-AF65-F5344CB8AC3E}">
        <p14:creationId xmlns:p14="http://schemas.microsoft.com/office/powerpoint/2010/main" val="537296984"/>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IT-enabled Business Transformation</a:t>
            </a:r>
          </a:p>
        </p:txBody>
      </p:sp>
      <p:sp>
        <p:nvSpPr>
          <p:cNvPr id="3" name="Content Placeholder 2"/>
          <p:cNvSpPr>
            <a:spLocks noGrp="1"/>
          </p:cNvSpPr>
          <p:nvPr>
            <p:ph idx="1"/>
          </p:nvPr>
        </p:nvSpPr>
        <p:spPr/>
        <p:txBody>
          <a:bodyPr>
            <a:normAutofit fontScale="77500" lnSpcReduction="20000"/>
          </a:bodyPr>
          <a:lstStyle/>
          <a:p>
            <a:pPr marL="273050" indent="-273050">
              <a:buFont typeface="+mj-lt"/>
              <a:buAutoNum type="arabicPeriod" startAt="5"/>
            </a:pPr>
            <a:r>
              <a:rPr lang="en-US"/>
              <a:t>Some organizations thought they may have ‘overplanned’ things at the start … However, the planning activities were seens as essential to bring stakeholders together and for reconciling their different priorities and interests.</a:t>
            </a:r>
          </a:p>
          <a:p>
            <a:pPr marL="273050" indent="-273050">
              <a:buFont typeface="+mj-lt"/>
              <a:buAutoNum type="arabicPeriod" startAt="5"/>
            </a:pPr>
            <a:r>
              <a:rPr lang="en-US"/>
              <a:t>Having a clear vision of the intended future business and organizational models and how IS/IT enables them is more likely to achieve stakeholder commitment than imposition.</a:t>
            </a:r>
          </a:p>
          <a:p>
            <a:pPr lvl="1"/>
            <a:r>
              <a:rPr lang="en-US"/>
              <a:t>The successful transformations usually addressed the organizational, people and capability aspects first, before dealing with the process and technology aspects.</a:t>
            </a:r>
          </a:p>
          <a:p>
            <a:pPr marL="273050" indent="-273050">
              <a:buFont typeface="+mj-lt"/>
              <a:buAutoNum type="arabicPeriod" startAt="5"/>
            </a:pPr>
            <a:r>
              <a:rPr lang="en-US"/>
              <a:t>Most ‘strategic’ transformations require the development or acquisition of new business and/or IS/IT capabilities and knowledge in order to be carried out successfully.</a:t>
            </a:r>
          </a:p>
          <a:p>
            <a:pPr marL="273050" indent="-273050">
              <a:buFont typeface="+mj-lt"/>
              <a:buAutoNum type="arabicPeriod" startAt="5"/>
            </a:pPr>
            <a:r>
              <a:rPr lang="en-US"/>
              <a:t>Most transformations involve at least two distinct and different phases – first to create capability and second to exploit it. In most of the cases the new capability was created but not always used effectively.</a:t>
            </a:r>
          </a:p>
          <a:p>
            <a:pPr lvl="1"/>
            <a:r>
              <a:rPr lang="en-US"/>
              <a:t>While creating a new capability can be done ‘off-line’, separately from business-as-usual, using and exploiting it often competes with other operational priorities or can have negative effects on other aspects of operational performance, …</a:t>
            </a:r>
          </a:p>
        </p:txBody>
      </p:sp>
      <p:sp>
        <p:nvSpPr>
          <p:cNvPr id="4" name="Date Placeholder 3"/>
          <p:cNvSpPr>
            <a:spLocks noGrp="1"/>
          </p:cNvSpPr>
          <p:nvPr>
            <p:ph type="dt" sz="half" idx="10"/>
          </p:nvPr>
        </p:nvSpPr>
        <p:spPr/>
        <p:txBody>
          <a:bodyPr/>
          <a:lstStyle/>
          <a:p>
            <a:fld id="{797F171E-6EFD-A240-985A-B4D02CECC14D}" type="datetime1">
              <a:t>8/24/19</a:t>
            </a:fld>
            <a:endParaRPr lang="en-US"/>
          </a:p>
        </p:txBody>
      </p:sp>
      <p:sp>
        <p:nvSpPr>
          <p:cNvPr id="5" name="Slide Number Placeholder 4"/>
          <p:cNvSpPr>
            <a:spLocks noGrp="1"/>
          </p:cNvSpPr>
          <p:nvPr>
            <p:ph type="sldNum" sz="quarter" idx="12"/>
          </p:nvPr>
        </p:nvSpPr>
        <p:spPr/>
        <p:txBody>
          <a:bodyPr/>
          <a:lstStyle/>
          <a:p>
            <a:fld id="{6F8BD570-EDA9-634D-9249-100DC40159D9}" type="slidenum">
              <a:rPr lang="en-US"/>
              <a:t>6</a:t>
            </a:fld>
            <a:endParaRPr lang="en-US"/>
          </a:p>
        </p:txBody>
      </p:sp>
    </p:spTree>
    <p:extLst>
      <p:ext uri="{BB962C8B-B14F-4D97-AF65-F5344CB8AC3E}">
        <p14:creationId xmlns:p14="http://schemas.microsoft.com/office/powerpoint/2010/main" val="2691992185"/>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Business Strategy and IS/IT</a:t>
            </a:r>
          </a:p>
        </p:txBody>
      </p:sp>
      <p:sp>
        <p:nvSpPr>
          <p:cNvPr id="3" name="Content Placeholder 2"/>
          <p:cNvSpPr>
            <a:spLocks noGrp="1"/>
          </p:cNvSpPr>
          <p:nvPr>
            <p:ph idx="1"/>
          </p:nvPr>
        </p:nvSpPr>
        <p:spPr/>
        <p:txBody>
          <a:bodyPr/>
          <a:lstStyle/>
          <a:p>
            <a:r>
              <a:rPr lang="en-US" sz="2000"/>
              <a:t>Seeking </a:t>
            </a:r>
            <a:r>
              <a:rPr lang="en-US" sz="2000">
                <a:solidFill>
                  <a:srgbClr val="FF6600"/>
                </a:solidFill>
              </a:rPr>
              <a:t>alignment</a:t>
            </a:r>
            <a:r>
              <a:rPr lang="en-US" sz="2000"/>
              <a:t> between business and IS/IT strategies is essentially about </a:t>
            </a:r>
            <a:r>
              <a:rPr lang="en-US" sz="2000">
                <a:solidFill>
                  <a:srgbClr val="FF6600"/>
                </a:solidFill>
              </a:rPr>
              <a:t>interpreting the business strategy </a:t>
            </a:r>
            <a:r>
              <a:rPr lang="en-US" sz="2000"/>
              <a:t>in terms of both the IS demand and IT supply strategies</a:t>
            </a:r>
          </a:p>
          <a:p>
            <a:r>
              <a:rPr lang="en-US" sz="2000"/>
              <a:t>Exploring </a:t>
            </a:r>
            <a:r>
              <a:rPr lang="en-US" sz="2000">
                <a:solidFill>
                  <a:srgbClr val="FF6600"/>
                </a:solidFill>
              </a:rPr>
              <a:t>impact</a:t>
            </a:r>
          </a:p>
          <a:p>
            <a:endParaRPr lang="en-US"/>
          </a:p>
        </p:txBody>
      </p:sp>
      <p:sp>
        <p:nvSpPr>
          <p:cNvPr id="4" name="Date Placeholder 3"/>
          <p:cNvSpPr>
            <a:spLocks noGrp="1"/>
          </p:cNvSpPr>
          <p:nvPr>
            <p:ph type="dt" sz="half" idx="10"/>
          </p:nvPr>
        </p:nvSpPr>
        <p:spPr/>
        <p:txBody>
          <a:bodyPr/>
          <a:lstStyle/>
          <a:p>
            <a:fld id="{797F171E-6EFD-A240-985A-B4D02CECC14D}" type="datetime1">
              <a:t>8/24/19</a:t>
            </a:fld>
            <a:endParaRPr lang="en-US"/>
          </a:p>
        </p:txBody>
      </p:sp>
      <p:sp>
        <p:nvSpPr>
          <p:cNvPr id="5" name="Slide Number Placeholder 4"/>
          <p:cNvSpPr>
            <a:spLocks noGrp="1"/>
          </p:cNvSpPr>
          <p:nvPr>
            <p:ph type="sldNum" sz="quarter" idx="12"/>
          </p:nvPr>
        </p:nvSpPr>
        <p:spPr/>
        <p:txBody>
          <a:bodyPr/>
          <a:lstStyle/>
          <a:p>
            <a:fld id="{6F8BD570-EDA9-634D-9249-100DC40159D9}" type="slidenum">
              <a:rPr lang="en-US"/>
              <a:t>7</a:t>
            </a:fld>
            <a:endParaRPr lang="en-US"/>
          </a:p>
        </p:txBody>
      </p:sp>
      <p:graphicFrame>
        <p:nvGraphicFramePr>
          <p:cNvPr id="6" name="Table 5"/>
          <p:cNvGraphicFramePr>
            <a:graphicFrameLocks noGrp="1"/>
          </p:cNvGraphicFramePr>
          <p:nvPr>
            <p:extLst>
              <p:ext uri="{D42A27DB-BD31-4B8C-83A1-F6EECF244321}">
                <p14:modId xmlns:p14="http://schemas.microsoft.com/office/powerpoint/2010/main" val="2631025054"/>
              </p:ext>
            </p:extLst>
          </p:nvPr>
        </p:nvGraphicFramePr>
        <p:xfrm>
          <a:off x="202037" y="2998771"/>
          <a:ext cx="8695819" cy="3754120"/>
        </p:xfrm>
        <a:graphic>
          <a:graphicData uri="http://schemas.openxmlformats.org/drawingml/2006/table">
            <a:tbl>
              <a:tblPr firstRow="1" bandRow="1">
                <a:tableStyleId>{5C22544A-7EE6-4342-B048-85BDC9FD1C3A}</a:tableStyleId>
              </a:tblPr>
              <a:tblGrid>
                <a:gridCol w="1370969">
                  <a:extLst>
                    <a:ext uri="{9D8B030D-6E8A-4147-A177-3AD203B41FA5}">
                      <a16:colId xmlns:a16="http://schemas.microsoft.com/office/drawing/2014/main" xmlns="" val="20000"/>
                    </a:ext>
                  </a:extLst>
                </a:gridCol>
                <a:gridCol w="3636675">
                  <a:extLst>
                    <a:ext uri="{9D8B030D-6E8A-4147-A177-3AD203B41FA5}">
                      <a16:colId xmlns:a16="http://schemas.microsoft.com/office/drawing/2014/main" xmlns="" val="20001"/>
                    </a:ext>
                  </a:extLst>
                </a:gridCol>
                <a:gridCol w="3688175">
                  <a:extLst>
                    <a:ext uri="{9D8B030D-6E8A-4147-A177-3AD203B41FA5}">
                      <a16:colId xmlns:a16="http://schemas.microsoft.com/office/drawing/2014/main" xmlns="" val="20002"/>
                    </a:ext>
                  </a:extLst>
                </a:gridCol>
              </a:tblGrid>
              <a:tr h="370840">
                <a:tc>
                  <a:txBody>
                    <a:bodyPr/>
                    <a:lstStyle/>
                    <a:p>
                      <a:r>
                        <a:rPr lang="en-US"/>
                        <a:t>Questions</a:t>
                      </a:r>
                    </a:p>
                  </a:txBody>
                  <a:tcPr/>
                </a:tc>
                <a:tc>
                  <a:txBody>
                    <a:bodyPr/>
                    <a:lstStyle/>
                    <a:p>
                      <a:r>
                        <a:rPr lang="en-US"/>
                        <a:t>Tools &amp; Techniques</a:t>
                      </a:r>
                    </a:p>
                  </a:txBody>
                  <a:tcPr/>
                </a:tc>
                <a:tc>
                  <a:txBody>
                    <a:bodyPr/>
                    <a:lstStyle/>
                    <a:p>
                      <a:r>
                        <a:rPr lang="en-US"/>
                        <a:t>Implication for IS Strategy</a:t>
                      </a:r>
                    </a:p>
                  </a:txBody>
                  <a:tcPr/>
                </a:tc>
                <a:extLst>
                  <a:ext uri="{0D108BD9-81ED-4DB2-BD59-A6C34878D82A}">
                    <a16:rowId xmlns:a16="http://schemas.microsoft.com/office/drawing/2014/main" xmlns="" val="10000"/>
                  </a:ext>
                </a:extLst>
              </a:tr>
              <a:tr h="370840">
                <a:tc>
                  <a:txBody>
                    <a:bodyPr/>
                    <a:lstStyle/>
                    <a:p>
                      <a:r>
                        <a:rPr lang="en-US" sz="1400"/>
                        <a:t>Where to compete?</a:t>
                      </a:r>
                    </a:p>
                  </a:txBody>
                  <a:tcPr/>
                </a:tc>
                <a:tc>
                  <a:txBody>
                    <a:bodyPr/>
                    <a:lstStyle/>
                    <a:p>
                      <a:pPr marL="173038" indent="-173038">
                        <a:buFont typeface="Arial"/>
                        <a:buChar char="•"/>
                      </a:pPr>
                      <a:r>
                        <a:rPr lang="en-US" sz="1400"/>
                        <a:t>5-Forces analysis</a:t>
                      </a:r>
                    </a:p>
                    <a:p>
                      <a:pPr marL="173038" indent="-173038">
                        <a:buFont typeface="Arial"/>
                        <a:buChar char="•"/>
                      </a:pPr>
                      <a:r>
                        <a:rPr lang="en-US" sz="1400"/>
                        <a:t>PESTEL analysis</a:t>
                      </a:r>
                    </a:p>
                  </a:txBody>
                  <a:tcPr/>
                </a:tc>
                <a:tc>
                  <a:txBody>
                    <a:bodyPr/>
                    <a:lstStyle/>
                    <a:p>
                      <a:pPr marL="173038" indent="-173038">
                        <a:buFont typeface="Arial"/>
                        <a:buChar char="•"/>
                      </a:pPr>
                      <a:r>
                        <a:rPr lang="en-US" sz="1400"/>
                        <a:t>Explore how IS/IT can affect industry</a:t>
                      </a:r>
                    </a:p>
                    <a:p>
                      <a:pPr marL="173038" indent="-173038">
                        <a:buFont typeface="Arial"/>
                        <a:buChar char="•"/>
                      </a:pPr>
                      <a:r>
                        <a:rPr lang="en-US" sz="1400"/>
                        <a:t>Identify economic, social, … technology trends</a:t>
                      </a:r>
                    </a:p>
                  </a:txBody>
                  <a:tcPr/>
                </a:tc>
                <a:extLst>
                  <a:ext uri="{0D108BD9-81ED-4DB2-BD59-A6C34878D82A}">
                    <a16:rowId xmlns:a16="http://schemas.microsoft.com/office/drawing/2014/main" xmlns="" val="10001"/>
                  </a:ext>
                </a:extLst>
              </a:tr>
              <a:tr h="370840">
                <a:tc>
                  <a:txBody>
                    <a:bodyPr/>
                    <a:lstStyle/>
                    <a:p>
                      <a:r>
                        <a:rPr lang="en-US" sz="1400"/>
                        <a:t>How to gain advantage?</a:t>
                      </a:r>
                    </a:p>
                  </a:txBody>
                  <a:tcPr/>
                </a:tc>
                <a:tc>
                  <a:txBody>
                    <a:bodyPr/>
                    <a:lstStyle/>
                    <a:p>
                      <a:pPr marL="173038" indent="-173038">
                        <a:buFont typeface="Arial"/>
                        <a:buChar char="•"/>
                      </a:pPr>
                      <a:r>
                        <a:rPr lang="en-US" sz="1400"/>
                        <a:t>PUV analysis, Business Model, Value Proposition analysis</a:t>
                      </a:r>
                    </a:p>
                    <a:p>
                      <a:pPr marL="173038" indent="-173038">
                        <a:buFont typeface="Arial"/>
                        <a:buChar char="•"/>
                      </a:pPr>
                      <a:endParaRPr lang="en-US" sz="1400"/>
                    </a:p>
                    <a:p>
                      <a:pPr marL="173038" indent="-173038">
                        <a:buFont typeface="Arial"/>
                        <a:buChar char="•"/>
                      </a:pPr>
                      <a:endParaRPr lang="en-US" sz="1400"/>
                    </a:p>
                    <a:p>
                      <a:pPr marL="173038" indent="-173038">
                        <a:buFont typeface="Arial"/>
                        <a:buChar char="•"/>
                      </a:pPr>
                      <a:r>
                        <a:rPr lang="en-US" sz="1400"/>
                        <a:t>Customer &amp; Product Portfolio life-cycle analysis</a:t>
                      </a:r>
                    </a:p>
                    <a:p>
                      <a:pPr marL="173038" indent="-173038">
                        <a:buFont typeface="Arial"/>
                        <a:buChar char="•"/>
                      </a:pPr>
                      <a:r>
                        <a:rPr lang="en-US" sz="1400"/>
                        <a:t>Industry Value Chain</a:t>
                      </a:r>
                    </a:p>
                    <a:p>
                      <a:pPr marL="0" indent="0">
                        <a:buFont typeface="Arial"/>
                        <a:buNone/>
                      </a:pPr>
                      <a:endParaRPr lang="en-US" sz="1400"/>
                    </a:p>
                    <a:p>
                      <a:pPr marL="173038" indent="-173038">
                        <a:buFont typeface="Arial"/>
                        <a:buChar char="•"/>
                      </a:pPr>
                      <a:r>
                        <a:rPr lang="en-US" sz="1400"/>
                        <a:t>Internal</a:t>
                      </a:r>
                      <a:r>
                        <a:rPr lang="en-US" sz="1400" baseline="0"/>
                        <a:t> Value Chain</a:t>
                      </a:r>
                    </a:p>
                    <a:p>
                      <a:pPr marL="173038" indent="-173038">
                        <a:buFont typeface="Arial"/>
                        <a:buChar char="•"/>
                      </a:pPr>
                      <a:r>
                        <a:rPr lang="en-US" sz="1400" baseline="0"/>
                        <a:t>Strategic Competences – operational excellence, customer intimacy, product/service leadership</a:t>
                      </a:r>
                      <a:endParaRPr lang="en-US" sz="1400"/>
                    </a:p>
                  </a:txBody>
                  <a:tcPr/>
                </a:tc>
                <a:tc>
                  <a:txBody>
                    <a:bodyPr/>
                    <a:lstStyle/>
                    <a:p>
                      <a:pPr marL="173038" indent="-173038">
                        <a:buFont typeface="Arial"/>
                        <a:buChar char="•"/>
                      </a:pPr>
                      <a:r>
                        <a:rPr lang="en-US" sz="1400"/>
                        <a:t>Look for opportunities to informate products/services</a:t>
                      </a:r>
                    </a:p>
                    <a:p>
                      <a:pPr marL="173038" indent="-173038">
                        <a:buFont typeface="Arial"/>
                        <a:buChar char="•"/>
                      </a:pPr>
                      <a:r>
                        <a:rPr lang="en-US" sz="1400"/>
                        <a:t>Explore how information can refine business model</a:t>
                      </a:r>
                    </a:p>
                    <a:p>
                      <a:pPr marL="173038" indent="-173038">
                        <a:buFont typeface="Arial"/>
                        <a:buChar char="•"/>
                      </a:pPr>
                      <a:r>
                        <a:rPr lang="en-US" sz="1400"/>
                        <a:t>Explore how information supports/affects</a:t>
                      </a:r>
                      <a:r>
                        <a:rPr lang="en-US" sz="1400" baseline="0"/>
                        <a:t> life-cycle</a:t>
                      </a:r>
                    </a:p>
                    <a:p>
                      <a:pPr marL="173038" indent="-173038">
                        <a:buFont typeface="Arial"/>
                        <a:buChar char="•"/>
                      </a:pPr>
                      <a:r>
                        <a:rPr lang="en-US" sz="1400" baseline="0"/>
                        <a:t>Examine industry information flows for opportunities to share information for disintermediation/new intermediaries</a:t>
                      </a:r>
                    </a:p>
                    <a:p>
                      <a:pPr marL="173038" indent="-173038">
                        <a:buFont typeface="Arial"/>
                        <a:buChar char="•"/>
                      </a:pPr>
                      <a:r>
                        <a:rPr lang="en-US" sz="1400" baseline="0"/>
                        <a:t>Identify how IS/IT can help outperform competitors in one or more dimensions</a:t>
                      </a:r>
                      <a:endParaRPr lang="en-US" sz="1400"/>
                    </a:p>
                  </a:txBody>
                  <a:tcPr/>
                </a:tc>
                <a:extLst>
                  <a:ext uri="{0D108BD9-81ED-4DB2-BD59-A6C34878D82A}">
                    <a16:rowId xmlns:a16="http://schemas.microsoft.com/office/drawing/2014/main" xmlns="" val="10002"/>
                  </a:ext>
                </a:extLst>
              </a:tr>
            </a:tbl>
          </a:graphicData>
        </a:graphic>
      </p:graphicFrame>
    </p:spTree>
    <p:extLst>
      <p:ext uri="{BB962C8B-B14F-4D97-AF65-F5344CB8AC3E}">
        <p14:creationId xmlns:p14="http://schemas.microsoft.com/office/powerpoint/2010/main" val="1574300013"/>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981200" y="0"/>
            <a:ext cx="7162800" cy="6858000"/>
          </a:xfrm>
          <a:prstGeom prst="rect">
            <a:avLst/>
          </a:prstGeom>
        </p:spPr>
      </p:pic>
      <p:sp>
        <p:nvSpPr>
          <p:cNvPr id="2" name="Title 1"/>
          <p:cNvSpPr>
            <a:spLocks noGrp="1"/>
          </p:cNvSpPr>
          <p:nvPr>
            <p:ph type="title"/>
          </p:nvPr>
        </p:nvSpPr>
        <p:spPr>
          <a:xfrm>
            <a:off x="457200" y="548169"/>
            <a:ext cx="3367259" cy="4221972"/>
          </a:xfrm>
        </p:spPr>
        <p:txBody>
          <a:bodyPr>
            <a:normAutofit fontScale="90000"/>
          </a:bodyPr>
          <a:lstStyle/>
          <a:p>
            <a:r>
              <a:rPr lang="en-US" sz="2800"/>
              <a:t>Tools for IS/IT Strategy</a:t>
            </a:r>
            <a:br>
              <a:rPr lang="en-US" sz="2800"/>
            </a:br>
            <a:r>
              <a:rPr lang="en-US" sz="2800"/>
              <a:t>Formulation and Their </a:t>
            </a:r>
            <a:br>
              <a:rPr lang="en-US" sz="2800"/>
            </a:br>
            <a:r>
              <a:rPr lang="en-US" sz="2800"/>
              <a:t>Relationships</a:t>
            </a:r>
            <a:r>
              <a:rPr lang="en-US" sz="2800" u="sng"/>
              <a:t/>
            </a:r>
            <a:br>
              <a:rPr lang="en-US" sz="2800" u="sng"/>
            </a:br>
            <a:r>
              <a:rPr lang="en-US" sz="2800" u="sng"/>
              <a:t>Objective</a:t>
            </a:r>
            <a:r>
              <a:rPr lang="en-US" sz="2800"/>
              <a:t>:</a:t>
            </a:r>
            <a:br>
              <a:rPr lang="en-US" sz="2800"/>
            </a:br>
            <a:r>
              <a:rPr lang="en-US" sz="2800"/>
              <a:t>To Consolidate</a:t>
            </a:r>
            <a:br>
              <a:rPr lang="en-US" sz="2800"/>
            </a:br>
            <a:r>
              <a:rPr lang="en-US" sz="2800"/>
              <a:t>the Tools &amp;</a:t>
            </a:r>
            <a:br>
              <a:rPr lang="en-US" sz="2800"/>
            </a:br>
            <a:r>
              <a:rPr lang="en-US" sz="2800"/>
              <a:t>Techniques as</a:t>
            </a:r>
            <a:br>
              <a:rPr lang="en-US" sz="2800"/>
            </a:br>
            <a:r>
              <a:rPr lang="en-US" sz="2800"/>
              <a:t>Strategic Management</a:t>
            </a:r>
            <a:br>
              <a:rPr lang="en-US" sz="2800"/>
            </a:br>
            <a:r>
              <a:rPr lang="en-US" sz="2800"/>
              <a:t>Approach to Adapt</a:t>
            </a:r>
            <a:br>
              <a:rPr lang="en-US" sz="2800"/>
            </a:br>
            <a:r>
              <a:rPr lang="en-US" sz="2800"/>
              <a:t>to Changes</a:t>
            </a:r>
            <a:br>
              <a:rPr lang="en-US" sz="2800"/>
            </a:br>
            <a:endParaRPr lang="en-US" sz="2800"/>
          </a:p>
        </p:txBody>
      </p:sp>
      <p:sp>
        <p:nvSpPr>
          <p:cNvPr id="3" name="Slide Number Placeholder 2"/>
          <p:cNvSpPr>
            <a:spLocks noGrp="1"/>
          </p:cNvSpPr>
          <p:nvPr>
            <p:ph type="sldNum" sz="quarter" idx="12"/>
          </p:nvPr>
        </p:nvSpPr>
        <p:spPr/>
        <p:txBody>
          <a:bodyPr/>
          <a:lstStyle/>
          <a:p>
            <a:pPr>
              <a:defRPr/>
            </a:pPr>
            <a:fld id="{ED12E828-3DE5-4CD0-945B-24E7EAE421D2}" type="slidenum">
              <a:rPr lang="ko-KR" altLang="en-US"/>
              <a:pPr>
                <a:defRPr/>
              </a:pPr>
              <a:t>8</a:t>
            </a:fld>
            <a:endParaRPr lang="en-US" altLang="ko-KR" dirty="0"/>
          </a:p>
        </p:txBody>
      </p:sp>
      <p:sp>
        <p:nvSpPr>
          <p:cNvPr id="4" name="Date Placeholder 3"/>
          <p:cNvSpPr>
            <a:spLocks noGrp="1"/>
          </p:cNvSpPr>
          <p:nvPr>
            <p:ph type="dt" sz="half" idx="10"/>
          </p:nvPr>
        </p:nvSpPr>
        <p:spPr/>
        <p:txBody>
          <a:bodyPr/>
          <a:lstStyle/>
          <a:p>
            <a:fld id="{4937CC59-7338-0E49-BB98-94D6B23CE21D}" type="datetime1">
              <a:t>8/24/19</a:t>
            </a:fld>
            <a:endParaRPr lang="en-US"/>
          </a:p>
        </p:txBody>
      </p:sp>
      <p:sp>
        <p:nvSpPr>
          <p:cNvPr id="6" name="Oval 5"/>
          <p:cNvSpPr/>
          <p:nvPr/>
        </p:nvSpPr>
        <p:spPr>
          <a:xfrm>
            <a:off x="5007644" y="2034674"/>
            <a:ext cx="1255517" cy="432000"/>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wrap="none" lIns="0" tIns="0" rIns="0" bIns="0" rtlCol="0" anchor="ctr"/>
          <a:lstStyle/>
          <a:p>
            <a:pPr algn="ctr"/>
            <a:r>
              <a:rPr lang="en-US" sz="1000">
                <a:solidFill>
                  <a:schemeClr val="tx1"/>
                </a:solidFill>
              </a:rPr>
              <a:t>Product &amp; customer</a:t>
            </a:r>
          </a:p>
          <a:p>
            <a:pPr algn="ctr"/>
            <a:r>
              <a:rPr lang="en-US" sz="1000">
                <a:solidFill>
                  <a:schemeClr val="tx1"/>
                </a:solidFill>
              </a:rPr>
              <a:t>lifecycle analysis</a:t>
            </a:r>
          </a:p>
        </p:txBody>
      </p:sp>
      <p:sp>
        <p:nvSpPr>
          <p:cNvPr id="7" name="Oval 6"/>
          <p:cNvSpPr/>
          <p:nvPr/>
        </p:nvSpPr>
        <p:spPr>
          <a:xfrm>
            <a:off x="5874388" y="2836438"/>
            <a:ext cx="1255517" cy="432000"/>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wrap="none" lIns="0" tIns="0" rIns="0" bIns="0" rtlCol="0" anchor="ctr"/>
          <a:lstStyle/>
          <a:p>
            <a:pPr algn="ctr"/>
            <a:r>
              <a:rPr lang="en-US" sz="1000">
                <a:solidFill>
                  <a:schemeClr val="tx1"/>
                </a:solidFill>
              </a:rPr>
              <a:t>Business model &amp;</a:t>
            </a:r>
          </a:p>
          <a:p>
            <a:pPr algn="ctr"/>
            <a:r>
              <a:rPr lang="en-US" sz="1000">
                <a:solidFill>
                  <a:schemeClr val="tx1"/>
                </a:solidFill>
              </a:rPr>
              <a:t>Value proposition</a:t>
            </a:r>
          </a:p>
        </p:txBody>
      </p:sp>
      <p:sp>
        <p:nvSpPr>
          <p:cNvPr id="8" name="Oval 7"/>
          <p:cNvSpPr/>
          <p:nvPr/>
        </p:nvSpPr>
        <p:spPr>
          <a:xfrm>
            <a:off x="6996851" y="3128638"/>
            <a:ext cx="410418" cy="139800"/>
          </a:xfrm>
          <a:prstGeom prst="ellipse">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wrap="none" lIns="0" tIns="0" rIns="0" bIns="0" rtlCol="0" anchor="ctr"/>
          <a:lstStyle/>
          <a:p>
            <a:pPr algn="ctr"/>
            <a:r>
              <a:rPr lang="en-US" sz="800" b="1">
                <a:solidFill>
                  <a:schemeClr val="tx1"/>
                </a:solidFill>
              </a:rPr>
              <a:t>Ch. 2</a:t>
            </a:r>
          </a:p>
        </p:txBody>
      </p:sp>
    </p:spTree>
    <p:extLst>
      <p:ext uri="{BB962C8B-B14F-4D97-AF65-F5344CB8AC3E}">
        <p14:creationId xmlns:p14="http://schemas.microsoft.com/office/powerpoint/2010/main" val="3555836151"/>
      </p:ext>
    </p:extLst>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Clarity.thmx</Template>
  <TotalTime>15138</TotalTime>
  <Words>2746</Words>
  <Application>Microsoft Macintosh PowerPoint</Application>
  <PresentationFormat>On-screen Show (4:3)</PresentationFormat>
  <Paragraphs>285</Paragraphs>
  <Slides>25</Slides>
  <Notes>3</Notes>
  <HiddenSlides>4</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Clarity</vt:lpstr>
      <vt:lpstr>Determining the Business Information Systems Strategy</vt:lpstr>
      <vt:lpstr>Structure</vt:lpstr>
      <vt:lpstr>Session Objectives</vt:lpstr>
      <vt:lpstr>Agenda</vt:lpstr>
      <vt:lpstr>IS/IT Strategy Formulation &amp; Planning Process: The Framework</vt:lpstr>
      <vt:lpstr>IT-enabled Business Transformation</vt:lpstr>
      <vt:lpstr>IT-enabled Business Transformation</vt:lpstr>
      <vt:lpstr>Business Strategy and IS/IT</vt:lpstr>
      <vt:lpstr>Tools for IS/IT Strategy Formulation and Their  Relationships Objective: To Consolidate the Tools &amp; Techniques as Strategic Management Approach to Adapt to Changes </vt:lpstr>
      <vt:lpstr>Tools for IS/IT Strategy Formulation and Their Relationships</vt:lpstr>
      <vt:lpstr>Framework for Using the Tools &amp; Techniques Effectively</vt:lpstr>
      <vt:lpstr>Framework: 3 Types of AP as End-product</vt:lpstr>
      <vt:lpstr>Framework: the 3 Paths of Analysis</vt:lpstr>
      <vt:lpstr>PowerPoint Presentation</vt:lpstr>
      <vt:lpstr>Identifying How IS/IT Could Impact The Strategy – Steps</vt:lpstr>
      <vt:lpstr>Identifying How IS/IT Could Impact The Strategy – Deliverable</vt:lpstr>
      <vt:lpstr>PowerPoint Presentation</vt:lpstr>
      <vt:lpstr>Establishing The Relative Priorities For IS/IT Investments – Steps</vt:lpstr>
      <vt:lpstr>Establishing The Relative Priorities For IS/IT Investments – Deliverable</vt:lpstr>
      <vt:lpstr>exercises</vt:lpstr>
      <vt:lpstr>Exercise #1: Blue Bird Taxi</vt:lpstr>
      <vt:lpstr>Exercise #1: Blue Bird Taxi</vt:lpstr>
      <vt:lpstr>Exercise #1: Blue Bird Taxi</vt:lpstr>
      <vt:lpstr>Exercise #2: Hummel</vt:lpstr>
      <vt:lpstr>PowerPoint Presentation</vt:lpstr>
    </vt:vector>
  </TitlesOfParts>
  <Company>PT Telkom Tbk</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PSSI</dc:title>
  <dc:creator>Bobby Nazief</dc:creator>
  <cp:lastModifiedBy>Bobby Nazief</cp:lastModifiedBy>
  <cp:revision>252</cp:revision>
  <dcterms:created xsi:type="dcterms:W3CDTF">2015-01-19T01:37:44Z</dcterms:created>
  <dcterms:modified xsi:type="dcterms:W3CDTF">2019-08-24T07:14:48Z</dcterms:modified>
</cp:coreProperties>
</file>