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2" r:id="rId6"/>
    <p:sldId id="266" r:id="rId7"/>
    <p:sldId id="267" r:id="rId8"/>
    <p:sldId id="263" r:id="rId9"/>
    <p:sldId id="264" r:id="rId10"/>
    <p:sldId id="265" r:id="rId11"/>
    <p:sldId id="259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usberger, Felix" initials="HF" lastIdx="2" clrIdx="0">
    <p:extLst>
      <p:ext uri="{19B8F6BF-5375-455C-9EA6-DF929625EA0E}">
        <p15:presenceInfo xmlns:p15="http://schemas.microsoft.com/office/powerpoint/2012/main" userId="S::felix.hausberger@sap.com::77fedd31-404f-4285-9bc1-2baf000a39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222222"/>
    <a:srgbClr val="171717"/>
    <a:srgbClr val="CC0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3231" autoAdjust="0"/>
  </p:normalViewPr>
  <p:slideViewPr>
    <p:cSldViewPr snapToGrid="0">
      <p:cViewPr varScale="1">
        <p:scale>
          <a:sx n="57" d="100"/>
          <a:sy n="57" d="100"/>
        </p:scale>
        <p:origin x="255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FD496-02FF-4BBF-91A8-BA14311B48A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72734-61C0-4E94-B507-0920723C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reasons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simple and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en-US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Fast: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Speed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approximated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FLOPS: (</a:t>
            </a:r>
            <a:r>
              <a:rPr lang="de-DE" dirty="0" err="1"/>
              <a:t>Winograd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(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flops</a:t>
            </a:r>
            <a:r>
              <a:rPr lang="de-DE" dirty="0"/>
              <a:t>))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/>
              <a:t>Memory Access </a:t>
            </a:r>
            <a:r>
              <a:rPr lang="de-DE" dirty="0" err="1"/>
              <a:t>Cost</a:t>
            </a:r>
            <a:r>
              <a:rPr lang="de-DE" dirty="0"/>
              <a:t> (MAC): high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additions</a:t>
            </a:r>
            <a:r>
              <a:rPr lang="de-DE" dirty="0"/>
              <a:t>/</a:t>
            </a:r>
            <a:r>
              <a:rPr lang="de-DE" dirty="0" err="1"/>
              <a:t>concatenations</a:t>
            </a:r>
            <a:r>
              <a:rPr lang="de-DE" dirty="0"/>
              <a:t>, </a:t>
            </a:r>
            <a:r>
              <a:rPr lang="de-DE" dirty="0" err="1"/>
              <a:t>groupwise</a:t>
            </a:r>
            <a:r>
              <a:rPr lang="de-DE" dirty="0"/>
              <a:t> </a:t>
            </a:r>
            <a:r>
              <a:rPr lang="de-DE" dirty="0" err="1"/>
              <a:t>convolution</a:t>
            </a:r>
            <a:endParaRPr lang="de-DE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err="1"/>
              <a:t>Degree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parallelism</a:t>
            </a:r>
            <a:r>
              <a:rPr lang="de-DE" dirty="0"/>
              <a:t>: high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fragmented</a:t>
            </a:r>
            <a:r>
              <a:rPr lang="de-DE" dirty="0"/>
              <a:t> </a:t>
            </a:r>
            <a:r>
              <a:rPr lang="de-DE" dirty="0" err="1"/>
              <a:t>operators</a:t>
            </a:r>
            <a:r>
              <a:rPr lang="de-DE" dirty="0"/>
              <a:t> (i.e.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individual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pooling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block) </a:t>
            </a:r>
            <a:r>
              <a:rPr lang="de-DE" dirty="0" err="1"/>
              <a:t>introduces</a:t>
            </a:r>
            <a:r>
              <a:rPr lang="de-DE" dirty="0"/>
              <a:t> extra </a:t>
            </a:r>
            <a:r>
              <a:rPr lang="de-DE" dirty="0" err="1"/>
              <a:t>overheads</a:t>
            </a:r>
            <a:r>
              <a:rPr lang="de-DE" dirty="0"/>
              <a:t> like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launching</a:t>
            </a:r>
            <a:r>
              <a:rPr lang="de-DE" dirty="0"/>
              <a:t> and </a:t>
            </a:r>
            <a:r>
              <a:rPr lang="de-DE" dirty="0" err="1"/>
              <a:t>synchronization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Memory-</a:t>
            </a:r>
            <a:r>
              <a:rPr lang="de-DE" dirty="0" err="1"/>
              <a:t>economical</a:t>
            </a:r>
            <a:r>
              <a:rPr lang="de-DE" dirty="0"/>
              <a:t>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like residual </a:t>
            </a:r>
            <a:r>
              <a:rPr lang="de-DE" dirty="0" err="1"/>
              <a:t>architectures</a:t>
            </a:r>
            <a:r>
              <a:rPr lang="de-DE" dirty="0"/>
              <a:t>: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/</a:t>
            </a:r>
            <a:r>
              <a:rPr lang="de-DE" dirty="0" err="1"/>
              <a:t>concatenation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ConvNet</a:t>
            </a:r>
            <a:r>
              <a:rPr lang="de-DE" dirty="0"/>
              <a:t>: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optimizations</a:t>
            </a:r>
            <a:r>
              <a:rPr lang="de-DE" dirty="0"/>
              <a:t> and 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 =&gt;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chip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Flexible: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architectures</a:t>
            </a:r>
            <a:endParaRPr lang="de-DE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architectural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: residual block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produce</a:t>
            </a:r>
            <a:r>
              <a:rPr lang="de-DE" dirty="0"/>
              <a:t> </a:t>
            </a:r>
            <a:r>
              <a:rPr lang="de-DE" dirty="0" err="1"/>
              <a:t>tensors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addition</a:t>
            </a:r>
            <a:endParaRPr lang="de-DE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err="1"/>
              <a:t>limit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pruning</a:t>
            </a:r>
            <a:r>
              <a:rPr lang="de-DE" dirty="0"/>
              <a:t> (</a:t>
            </a:r>
            <a:r>
              <a:rPr lang="de-DE" dirty="0" err="1"/>
              <a:t>removal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unimportant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tensors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unnecessary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discovery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appropriate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applied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architectures</a:t>
            </a:r>
            <a:r>
              <a:rPr lang="de-DE" dirty="0"/>
              <a:t> do not </a:t>
            </a:r>
            <a:r>
              <a:rPr lang="de-DE" dirty="0" err="1"/>
              <a:t>have</a:t>
            </a:r>
            <a:r>
              <a:rPr lang="de-DE" dirty="0"/>
              <a:t> such </a:t>
            </a:r>
            <a:r>
              <a:rPr lang="de-DE" dirty="0" err="1"/>
              <a:t>constraints</a:t>
            </a:r>
            <a:r>
              <a:rPr lang="de-DE" dirty="0"/>
              <a:t> -&gt; </a:t>
            </a:r>
            <a:r>
              <a:rPr lang="de-DE" dirty="0" err="1"/>
              <a:t>freely</a:t>
            </a:r>
            <a:r>
              <a:rPr lang="de-DE" dirty="0"/>
              <a:t> </a:t>
            </a:r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,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pruning</a:t>
            </a:r>
            <a:r>
              <a:rPr lang="de-DE" dirty="0"/>
              <a:t> (</a:t>
            </a:r>
            <a:r>
              <a:rPr lang="de-DE" dirty="0" err="1"/>
              <a:t>better</a:t>
            </a:r>
            <a:r>
              <a:rPr lang="de-DE" dirty="0"/>
              <a:t> performance-efficiency </a:t>
            </a:r>
            <a:r>
              <a:rPr lang="de-DE" dirty="0" err="1"/>
              <a:t>tradeoff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48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Training-time 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Inspired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: 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ensemble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numerous</a:t>
            </a:r>
            <a:r>
              <a:rPr lang="de-DE" dirty="0"/>
              <a:t> </a:t>
            </a:r>
            <a:r>
              <a:rPr lang="de-DE" dirty="0" err="1"/>
              <a:t>shallower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(n block =&gt; 2^n </a:t>
            </a:r>
            <a:r>
              <a:rPr lang="de-DE" dirty="0" err="1"/>
              <a:t>models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Here</a:t>
            </a:r>
            <a:r>
              <a:rPr lang="de-DE" dirty="0"/>
              <a:t>: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drawbacks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inference</a:t>
            </a:r>
            <a:r>
              <a:rPr lang="de-DE" dirty="0"/>
              <a:t>,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time </a:t>
            </a:r>
            <a:r>
              <a:rPr lang="de-DE" dirty="0" err="1"/>
              <a:t>model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Stack </a:t>
            </a:r>
            <a:r>
              <a:rPr lang="de-DE" dirty="0" err="1"/>
              <a:t>several</a:t>
            </a:r>
            <a:r>
              <a:rPr lang="de-DE" dirty="0"/>
              <a:t> x + g(x) + f(x)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ensemble</a:t>
            </a:r>
            <a:r>
              <a:rPr lang="de-DE" dirty="0"/>
              <a:t> (3^n </a:t>
            </a:r>
            <a:r>
              <a:rPr lang="de-DE" dirty="0" err="1"/>
              <a:t>models</a:t>
            </a:r>
            <a:r>
              <a:rPr lang="de-DE" dirty="0"/>
              <a:t>) (x: </a:t>
            </a:r>
            <a:r>
              <a:rPr lang="de-DE" dirty="0" err="1"/>
              <a:t>ResNet</a:t>
            </a:r>
            <a:r>
              <a:rPr lang="de-DE" dirty="0"/>
              <a:t> like </a:t>
            </a:r>
            <a:r>
              <a:rPr lang="de-DE" dirty="0" err="1"/>
              <a:t>identity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, g(x): 1x1 </a:t>
            </a:r>
            <a:r>
              <a:rPr lang="de-DE" dirty="0" err="1"/>
              <a:t>conv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do not </a:t>
            </a:r>
            <a:r>
              <a:rPr lang="de-DE" dirty="0" err="1"/>
              <a:t>match</a:t>
            </a:r>
            <a:r>
              <a:rPr lang="de-DE" dirty="0"/>
              <a:t>, f(x): residual </a:t>
            </a:r>
            <a:r>
              <a:rPr lang="de-DE" dirty="0" err="1"/>
              <a:t>function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 (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wise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Omit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do not </a:t>
            </a:r>
            <a:r>
              <a:rPr lang="de-DE" dirty="0" err="1"/>
              <a:t>match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94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BN and ist </a:t>
            </a:r>
            <a:r>
              <a:rPr lang="de-DE" dirty="0" err="1"/>
              <a:t>preceding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W‘, B‘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and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Identity: 1x1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kernel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Add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vectors</a:t>
            </a:r>
            <a:r>
              <a:rPr lang="de-DE" dirty="0"/>
              <a:t>, </a:t>
            </a:r>
            <a:r>
              <a:rPr lang="de-DE" dirty="0" err="1"/>
              <a:t>zeo</a:t>
            </a:r>
            <a:r>
              <a:rPr lang="de-DE" dirty="0"/>
              <a:t>-pad </a:t>
            </a:r>
            <a:r>
              <a:rPr lang="de-DE" dirty="0" err="1"/>
              <a:t>the</a:t>
            </a:r>
            <a:r>
              <a:rPr lang="de-DE" dirty="0"/>
              <a:t> 1x1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3x3 and </a:t>
            </a:r>
            <a:r>
              <a:rPr lang="de-DE" dirty="0" err="1"/>
              <a:t>add</a:t>
            </a:r>
            <a:r>
              <a:rPr lang="de-DE" dirty="0"/>
              <a:t> all </a:t>
            </a:r>
            <a:r>
              <a:rPr lang="de-DE" dirty="0" err="1"/>
              <a:t>three</a:t>
            </a:r>
            <a:r>
              <a:rPr lang="de-DE" dirty="0"/>
              <a:t> 3x3 </a:t>
            </a:r>
            <a:r>
              <a:rPr lang="de-DE" dirty="0" err="1"/>
              <a:t>together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But: all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stride</a:t>
            </a:r>
            <a:r>
              <a:rPr lang="de-DE" dirty="0"/>
              <a:t>, </a:t>
            </a:r>
            <a:r>
              <a:rPr lang="de-DE" dirty="0" err="1"/>
              <a:t>padding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1x1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3x3.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9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VGG-style: </a:t>
            </a:r>
            <a:r>
              <a:rPr lang="de-DE" dirty="0" err="1"/>
              <a:t>adopts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and </a:t>
            </a:r>
            <a:r>
              <a:rPr lang="de-DE" dirty="0" err="1"/>
              <a:t>heavily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pooling</a:t>
            </a:r>
            <a:r>
              <a:rPr lang="de-DE" dirty="0"/>
              <a:t> like VGG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operator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1st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stages</a:t>
            </a:r>
            <a:r>
              <a:rPr lang="de-DE" dirty="0"/>
              <a:t> </a:t>
            </a:r>
            <a:r>
              <a:rPr lang="de-DE" dirty="0" err="1"/>
              <a:t>downsamples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stride</a:t>
            </a:r>
            <a:r>
              <a:rPr lang="de-DE" dirty="0"/>
              <a:t>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Task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heads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First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operates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high </a:t>
            </a:r>
            <a:r>
              <a:rPr lang="de-DE" dirty="0" err="1"/>
              <a:t>resolutions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Last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=&gt;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Most </a:t>
            </a:r>
            <a:r>
              <a:rPr lang="de-DE" dirty="0" err="1"/>
              <a:t>layers</a:t>
            </a:r>
            <a:r>
              <a:rPr lang="de-DE" dirty="0"/>
              <a:t> in </a:t>
            </a:r>
            <a:r>
              <a:rPr lang="de-DE" dirty="0" err="1"/>
              <a:t>stage</a:t>
            </a:r>
            <a:r>
              <a:rPr lang="de-DE" dirty="0"/>
              <a:t> 4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 and ist </a:t>
            </a:r>
            <a:r>
              <a:rPr lang="de-DE" dirty="0" err="1"/>
              <a:t>variants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-A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lightweight</a:t>
            </a:r>
            <a:r>
              <a:rPr lang="de-DE" dirty="0"/>
              <a:t>/</a:t>
            </a:r>
            <a:r>
              <a:rPr lang="de-DE" dirty="0" err="1"/>
              <a:t>middleweight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(ResNet-18/34/50)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-B </a:t>
            </a:r>
            <a:r>
              <a:rPr lang="de-DE" dirty="0" err="1"/>
              <a:t>vs</a:t>
            </a:r>
            <a:r>
              <a:rPr lang="de-DE" dirty="0"/>
              <a:t> high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(ResNet-18/34/50)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Width </a:t>
            </a:r>
            <a:r>
              <a:rPr lang="de-DE" dirty="0" err="1"/>
              <a:t>setting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VGG and </a:t>
            </a:r>
            <a:r>
              <a:rPr lang="de-DE" dirty="0" err="1"/>
              <a:t>ResNet</a:t>
            </a:r>
            <a:r>
              <a:rPr lang="de-DE" dirty="0"/>
              <a:t> (uniform </a:t>
            </a:r>
            <a:r>
              <a:rPr lang="de-DE" dirty="0" err="1"/>
              <a:t>scaling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Sacling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b&gt;a (</a:t>
            </a:r>
            <a:r>
              <a:rPr lang="de-DE" dirty="0" err="1"/>
              <a:t>richer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downstream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As last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large b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orfar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Avoid</a:t>
            </a:r>
            <a:r>
              <a:rPr lang="de-DE" dirty="0"/>
              <a:t> large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in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Interleave</a:t>
            </a:r>
            <a:r>
              <a:rPr lang="de-DE" dirty="0"/>
              <a:t> </a:t>
            </a:r>
            <a:r>
              <a:rPr lang="de-DE" dirty="0" err="1"/>
              <a:t>groupwise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: </a:t>
            </a:r>
            <a:r>
              <a:rPr lang="de-DE" dirty="0" err="1"/>
              <a:t>trade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efficiency</a:t>
            </a:r>
            <a:r>
              <a:rPr lang="de-DE" dirty="0"/>
              <a:t> but still </a:t>
            </a:r>
            <a:r>
              <a:rPr lang="de-DE" dirty="0" err="1"/>
              <a:t>maintain</a:t>
            </a:r>
            <a:r>
              <a:rPr lang="de-DE" dirty="0"/>
              <a:t> inter-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(</a:t>
            </a:r>
            <a:r>
              <a:rPr lang="de-DE" dirty="0" err="1"/>
              <a:t>otherwise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outout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) (g </a:t>
            </a:r>
            <a:r>
              <a:rPr lang="de-DE" dirty="0" err="1"/>
              <a:t>factor</a:t>
            </a:r>
            <a:r>
              <a:rPr lang="de-DE" dirty="0"/>
              <a:t>: 1,2 </a:t>
            </a:r>
            <a:r>
              <a:rPr lang="de-DE" dirty="0" err="1"/>
              <a:t>or</a:t>
            </a:r>
            <a:r>
              <a:rPr lang="de-DE" dirty="0"/>
              <a:t>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7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Also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: </a:t>
            </a:r>
            <a:r>
              <a:rPr lang="de-DE" dirty="0" err="1"/>
              <a:t>only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,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stride</a:t>
            </a:r>
            <a:r>
              <a:rPr lang="de-DE" dirty="0"/>
              <a:t>, </a:t>
            </a:r>
            <a:r>
              <a:rPr lang="de-DE" dirty="0" err="1"/>
              <a:t>padding</a:t>
            </a:r>
            <a:r>
              <a:rPr lang="de-DE" dirty="0"/>
              <a:t> </a:t>
            </a:r>
            <a:r>
              <a:rPr lang="de-DE" dirty="0" err="1"/>
              <a:t>restruction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3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599C-9B31-4607-ADFE-458A87268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7579B-7EAB-424A-97AD-962338CAF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09E9D-830D-468E-AFA1-094A43CA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27D9-EA76-49D9-AAC3-C0D87399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958459-F876-473F-9960-1867F5DC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3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18B3-CE73-4632-B372-B2625E18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94628-60CE-4CEE-A2EE-EAB3077F7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28B8-2B6C-4D63-8847-26A3FF2B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FC92-4E1F-4D96-AA3A-3F4C005E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4B6B8-8E5E-46E6-A910-EE60DD0A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49724-228F-431A-95A0-2A787467D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056CB-D3EC-4E13-A913-EDE7EC97B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1A48D-1F1F-4DA1-9E6D-A8D42EF4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58029-1BC9-4A38-8249-17DD43E4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A94C-FF94-44EB-8528-D27B441A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8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401E-8773-4418-9259-8D61945F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FA3A8-1381-4D50-9A44-C6269A12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996C6-0884-40A2-A03F-3EAB4C36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721ED-8F28-4D3A-BF9B-99ED4F74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66A7A-34D1-4C56-8D55-63C42F66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5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A90A-CC0F-433F-8204-29699EC0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5F3F2-34FF-4D28-BC1E-3D2F3EAC7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C392B-B1F1-49EB-8A69-C8E03F78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EA5F-EC6D-45EE-AAC2-C4FAD943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D770-C75E-4612-B7A2-5974A11E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FDF9-6D8D-42AC-9948-E46ECC91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B995-A979-438D-A844-CF3421123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96524-7124-4F2E-AFAA-B8745D95B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6A30-B709-4733-91FC-3046A9E9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A31BB-6EE5-4099-AFBA-A8E0E4E7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3AFD2-924E-4DB5-B5C8-17D01852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B1B4-55C8-4811-8768-D4DB6C8E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25966-BC45-4B28-A867-7C18EDACB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DF22A-D59D-4224-A351-538E7DFCE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65E37-52B8-4D5D-B76A-5D85FD32C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9D86F-5A3E-425B-A0E8-0534B112D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C7F42-A71A-40EE-B990-ACFE4BD3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92870-06E4-41FE-AA87-19CCAE23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0FF99-C34D-4B84-AEC4-F37A09F4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5ADB-C1E2-4C8E-B61A-B8D4CBB2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A28D0-6CF1-4BA5-BAB4-00DCE145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5C401-F5E3-4690-BBDE-2E65B8FB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56A2C-640C-4BFC-9034-FEE7B336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1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3556E-C3A1-435A-8B75-05B67D46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5AE08-3000-4075-A2C9-CD4641CC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2407E-F04E-4A65-BCCF-C225803E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1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91C4-E808-47EA-8707-83B1B21A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3774-5966-42D4-A1D6-ED6ACF4E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D37E5-D180-4254-93D9-DD37EC958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A7F39-0097-4928-B33E-CAEB426E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AFCE-C888-49BD-90A4-07AEC3DA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358DB-F91C-4966-BC28-02FF9E21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2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E663-666C-4F26-A9FE-ED0E5B65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9E7E4-14F4-4AB4-9CD2-9CB79B50E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26AA9-8365-468C-A29D-B8AF31D21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2DE63-3C76-4972-8CFD-97E4969E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90464-B605-47DB-997D-2D53ADF8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E9A96-8B63-4ED5-B731-B6805E9E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4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F84EF-7E4A-42A5-830F-930A50B7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9A3AC-126A-41A0-AB6D-479BE01D5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46221-8855-41D6-8341-B754E03AE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2CA6-580D-48A5-A962-26F25A72E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E2E81-03B6-4407-BD3A-34BB7E9CFA11}"/>
              </a:ext>
            </a:extLst>
          </p:cNvPr>
          <p:cNvSpPr/>
          <p:nvPr userDrawn="1"/>
        </p:nvSpPr>
        <p:spPr>
          <a:xfrm>
            <a:off x="0" y="0"/>
            <a:ext cx="10693470" cy="230188"/>
          </a:xfrm>
          <a:prstGeom prst="rect">
            <a:avLst/>
          </a:prstGeom>
          <a:solidFill>
            <a:srgbClr val="CC0130"/>
          </a:solidFill>
          <a:ln>
            <a:solidFill>
              <a:srgbClr val="CC0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EA51F-E31A-415B-B68F-DDB79D6675C6}"/>
              </a:ext>
            </a:extLst>
          </p:cNvPr>
          <p:cNvSpPr/>
          <p:nvPr userDrawn="1"/>
        </p:nvSpPr>
        <p:spPr>
          <a:xfrm>
            <a:off x="10693470" y="0"/>
            <a:ext cx="749265" cy="230188"/>
          </a:xfrm>
          <a:prstGeom prst="rect">
            <a:avLst/>
          </a:prstGeom>
          <a:solidFill>
            <a:srgbClr val="222222"/>
          </a:solidFill>
          <a:ln>
            <a:solidFill>
              <a:srgbClr val="22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D06B10-4DB0-49BE-B521-30200A266522}"/>
              </a:ext>
            </a:extLst>
          </p:cNvPr>
          <p:cNvSpPr/>
          <p:nvPr userDrawn="1"/>
        </p:nvSpPr>
        <p:spPr>
          <a:xfrm>
            <a:off x="11442735" y="0"/>
            <a:ext cx="742633" cy="230188"/>
          </a:xfrm>
          <a:prstGeom prst="rect">
            <a:avLst/>
          </a:prstGeom>
          <a:solidFill>
            <a:srgbClr val="171717"/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99F73D-E44B-4BD9-A870-E2203A6A2F4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15538" y="365125"/>
            <a:ext cx="1727197" cy="9093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CE0C1A-1C76-4FF6-A8F5-EC84C2ADF8B2}"/>
              </a:ext>
            </a:extLst>
          </p:cNvPr>
          <p:cNvSpPr txBox="1"/>
          <p:nvPr userDrawn="1"/>
        </p:nvSpPr>
        <p:spPr>
          <a:xfrm>
            <a:off x="8610600" y="6352143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B0238FC-E9B0-44EC-AE4C-E200191A2ABA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/100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8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6F5F-F4A8-4CE4-B5D5-B3BFFB8B6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1475581"/>
            <a:ext cx="11353800" cy="757237"/>
          </a:xfrm>
        </p:spPr>
        <p:txBody>
          <a:bodyPr>
            <a:normAutofit/>
          </a:bodyPr>
          <a:lstStyle/>
          <a:p>
            <a:r>
              <a:rPr lang="de-DE" sz="4400" b="1" dirty="0" err="1"/>
              <a:t>RepVGG</a:t>
            </a:r>
            <a:r>
              <a:rPr lang="de-DE" sz="4400" b="1" dirty="0"/>
              <a:t>: Making VGG-style </a:t>
            </a:r>
            <a:r>
              <a:rPr lang="de-DE" sz="4400" b="1" dirty="0" err="1"/>
              <a:t>ConvNets</a:t>
            </a:r>
            <a:r>
              <a:rPr lang="de-DE" sz="4400" b="1" dirty="0"/>
              <a:t> Great </a:t>
            </a:r>
            <a:r>
              <a:rPr lang="de-DE" sz="4400" b="1" dirty="0" err="1"/>
              <a:t>Again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11BB-EB22-4EF5-B216-02A7AC64C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2375693"/>
            <a:ext cx="8658225" cy="427037"/>
          </a:xfrm>
        </p:spPr>
        <p:txBody>
          <a:bodyPr>
            <a:normAutofit fontScale="92500"/>
          </a:bodyPr>
          <a:lstStyle/>
          <a:p>
            <a:pPr algn="l"/>
            <a:r>
              <a:rPr lang="de-DE" sz="2000" i="1" dirty="0" err="1"/>
              <a:t>Xiaohan</a:t>
            </a:r>
            <a:r>
              <a:rPr lang="de-DE" sz="2000" i="1" dirty="0"/>
              <a:t> Ding, </a:t>
            </a:r>
            <a:r>
              <a:rPr lang="de-DE" sz="2000" i="1" dirty="0" err="1"/>
              <a:t>Xiangyu</a:t>
            </a:r>
            <a:r>
              <a:rPr lang="de-DE" sz="2000" i="1" dirty="0"/>
              <a:t> Zhang, </a:t>
            </a:r>
            <a:r>
              <a:rPr lang="de-DE" sz="2000" i="1" dirty="0" err="1"/>
              <a:t>Ningning</a:t>
            </a:r>
            <a:r>
              <a:rPr lang="de-DE" sz="2000" i="1" dirty="0"/>
              <a:t> Ma, </a:t>
            </a:r>
            <a:r>
              <a:rPr lang="de-DE" sz="2000" i="1" dirty="0" err="1"/>
              <a:t>Jungong</a:t>
            </a:r>
            <a:r>
              <a:rPr lang="de-DE" sz="2000" i="1" dirty="0"/>
              <a:t> Han, </a:t>
            </a:r>
            <a:r>
              <a:rPr lang="de-DE" sz="2000" i="1" dirty="0" err="1"/>
              <a:t>Guiguang</a:t>
            </a:r>
            <a:r>
              <a:rPr lang="de-DE" sz="2000" i="1" dirty="0"/>
              <a:t> Ding, Jian Sun</a:t>
            </a:r>
            <a:endParaRPr lang="en-US" sz="2000" i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B75E320-023F-4C4C-921B-3CD4FDD372C9}"/>
              </a:ext>
            </a:extLst>
          </p:cNvPr>
          <p:cNvSpPr txBox="1">
            <a:spLocks/>
          </p:cNvSpPr>
          <p:nvPr/>
        </p:nvSpPr>
        <p:spPr>
          <a:xfrm>
            <a:off x="714374" y="3429000"/>
            <a:ext cx="8658225" cy="1252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Conference on Computer Vision and Pattern Recognition 2021</a:t>
            </a:r>
          </a:p>
          <a:p>
            <a:pPr algn="l"/>
            <a:r>
              <a:rPr lang="en-US" sz="1600" dirty="0"/>
              <a:t>Last revised on </a:t>
            </a:r>
            <a:r>
              <a:rPr lang="en-US" sz="1600" dirty="0" err="1"/>
              <a:t>arXiv</a:t>
            </a:r>
            <a:r>
              <a:rPr lang="en-US" sz="1600" dirty="0"/>
              <a:t> on: 29 March 2021</a:t>
            </a:r>
          </a:p>
          <a:p>
            <a:pPr algn="l"/>
            <a:r>
              <a:rPr lang="en-US" sz="1600" dirty="0"/>
              <a:t>Repository: https://github.com/DingXiaoH/RepVGG</a:t>
            </a:r>
          </a:p>
        </p:txBody>
      </p:sp>
    </p:spTree>
    <p:extLst>
      <p:ext uri="{BB962C8B-B14F-4D97-AF65-F5344CB8AC3E}">
        <p14:creationId xmlns:p14="http://schemas.microsoft.com/office/powerpoint/2010/main" val="242885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3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27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Link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Small </a:t>
            </a:r>
            <a:r>
              <a:rPr lang="de-DE" dirty="0" err="1"/>
              <a:t>introductions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/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paper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Further explanatory figures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Citing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Agenda on the bottom?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to tutor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3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Motivation and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idea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and </a:t>
            </a:r>
            <a:r>
              <a:rPr lang="de-DE" dirty="0" err="1"/>
              <a:t>fundamentals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Approach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Experiments and </a:t>
            </a:r>
            <a:r>
              <a:rPr lang="de-DE" dirty="0" err="1"/>
              <a:t>results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Highlights and </a:t>
            </a:r>
            <a:r>
              <a:rPr lang="de-DE" dirty="0" err="1"/>
              <a:t>weaknesses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thoughts</a:t>
            </a:r>
            <a:r>
              <a:rPr lang="de-DE" dirty="0"/>
              <a:t> and </a:t>
            </a:r>
            <a:r>
              <a:rPr lang="de-DE" dirty="0" err="1"/>
              <a:t>conclusion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7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4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7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6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Training-time </a:t>
            </a:r>
            <a:r>
              <a:rPr lang="de-DE" dirty="0" err="1"/>
              <a:t>model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D44295-5F79-488D-8C2C-36F9360BC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289"/>
            <a:ext cx="4261268" cy="4946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1DF9B3-5F81-47CF-A705-9384D033D780}"/>
              </a:ext>
            </a:extLst>
          </p:cNvPr>
          <p:cNvSpPr txBox="1"/>
          <p:nvPr/>
        </p:nvSpPr>
        <p:spPr>
          <a:xfrm>
            <a:off x="5632864" y="1885494"/>
            <a:ext cx="259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/>
              <a:t>y = x + g(x) + f(x)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10359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re-parameterization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74E3E6-C18E-4E97-9FD0-2FCB43FB4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468" y="1546527"/>
            <a:ext cx="5474833" cy="11461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986FB5-0D5E-4D60-88EC-5F1D86D02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621" y="2854438"/>
            <a:ext cx="5211680" cy="504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A1C66A-815F-46C7-BC92-C29CB5F36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336" y="3521088"/>
            <a:ext cx="5630965" cy="5267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95B1BB-619C-4A76-95F9-1D09C583B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9485" y="4213034"/>
            <a:ext cx="5604816" cy="2995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0B1CE8-A8D9-47DD-8EBB-285DC44524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546289"/>
            <a:ext cx="4261268" cy="494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5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86373-A4EB-42EA-BD05-960E5A2C1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66698"/>
            <a:ext cx="7520713" cy="312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Konkurrenzpaper?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0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701</Words>
  <Application>Microsoft Office PowerPoint</Application>
  <PresentationFormat>Widescreen</PresentationFormat>
  <Paragraphs>74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RepVGG: Making VGG-style ConvNets Great Again</vt:lpstr>
      <vt:lpstr>Agenda</vt:lpstr>
      <vt:lpstr>Motivation</vt:lpstr>
      <vt:lpstr>Fundamentals</vt:lpstr>
      <vt:lpstr>Approach</vt:lpstr>
      <vt:lpstr>Training-time model</vt:lpstr>
      <vt:lpstr>Structural re-parameterization</vt:lpstr>
      <vt:lpstr>Architectures</vt:lpstr>
      <vt:lpstr>Evaluation</vt:lpstr>
      <vt:lpstr>Conclusion</vt:lpstr>
      <vt:lpstr>Bibliography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Hausberger, Felix</dc:creator>
  <cp:lastModifiedBy>Hausberger, Felix</cp:lastModifiedBy>
  <cp:revision>48</cp:revision>
  <dcterms:created xsi:type="dcterms:W3CDTF">2021-05-28T13:49:25Z</dcterms:created>
  <dcterms:modified xsi:type="dcterms:W3CDTF">2021-05-28T17:20:02Z</dcterms:modified>
</cp:coreProperties>
</file>