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0" r:id="rId4"/>
    <p:sldId id="277" r:id="rId5"/>
    <p:sldId id="278" r:id="rId6"/>
    <p:sldId id="281" r:id="rId7"/>
    <p:sldId id="260" r:id="rId8"/>
    <p:sldId id="282" r:id="rId9"/>
    <p:sldId id="261" r:id="rId10"/>
    <p:sldId id="262" r:id="rId11"/>
    <p:sldId id="266" r:id="rId12"/>
    <p:sldId id="267" r:id="rId13"/>
    <p:sldId id="263" r:id="rId14"/>
    <p:sldId id="268" r:id="rId15"/>
    <p:sldId id="269" r:id="rId16"/>
    <p:sldId id="264" r:id="rId17"/>
    <p:sldId id="265" r:id="rId18"/>
    <p:sldId id="259" r:id="rId19"/>
    <p:sldId id="283" r:id="rId20"/>
    <p:sldId id="284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227" autoAdjust="0"/>
  </p:normalViewPr>
  <p:slideViewPr>
    <p:cSldViewPr snapToGrid="0">
      <p:cViewPr varScale="1">
        <p:scale>
          <a:sx n="61" d="100"/>
          <a:sy n="61" d="100"/>
        </p:scale>
        <p:origin x="23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ist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</a:t>
            </a:r>
            <a:r>
              <a:rPr lang="de-DE" dirty="0" err="1"/>
              <a:t>zeo</a:t>
            </a:r>
            <a:r>
              <a:rPr lang="de-DE" dirty="0"/>
              <a:t>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ist </a:t>
            </a:r>
            <a:r>
              <a:rPr lang="de-DE" dirty="0" err="1"/>
              <a:t>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but still </a:t>
            </a:r>
            <a:r>
              <a:rPr lang="de-DE" dirty="0" err="1"/>
              <a:t>maintain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(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outout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) (g </a:t>
            </a:r>
            <a:r>
              <a:rPr lang="de-DE" dirty="0" err="1"/>
              <a:t>factor</a:t>
            </a:r>
            <a:r>
              <a:rPr lang="de-DE" dirty="0"/>
              <a:t>: 1,2 </a:t>
            </a:r>
            <a:r>
              <a:rPr lang="de-DE" dirty="0" err="1"/>
              <a:t>or</a:t>
            </a:r>
            <a:r>
              <a:rPr lang="de-DE" dirty="0"/>
              <a:t>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: 80% top-1 </a:t>
            </a:r>
            <a:r>
              <a:rPr lang="de-DE" dirty="0" err="1"/>
              <a:t>accuracy</a:t>
            </a:r>
            <a:r>
              <a:rPr lang="de-DE" dirty="0"/>
              <a:t> on </a:t>
            </a:r>
            <a:r>
              <a:rPr lang="de-DE" dirty="0" err="1"/>
              <a:t>ImageNet</a:t>
            </a:r>
            <a:r>
              <a:rPr lang="de-DE" dirty="0"/>
              <a:t>, 83%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ResNet-50 </a:t>
            </a:r>
            <a:r>
              <a:rPr lang="de-DE" dirty="0" err="1"/>
              <a:t>or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=0.2,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radnom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 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RegNetX-3.2GF!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DiracNet</a:t>
            </a:r>
            <a:r>
              <a:rPr lang="de-DE" dirty="0"/>
              <a:t>: </a:t>
            </a:r>
            <a:r>
              <a:rPr lang="en-US" dirty="0"/>
              <a:t>Having a closer look one recognizes that the Dirac weight parameterization and residual networks approximately only differ in the order of non-linearities: y = sigmoid((</a:t>
            </a:r>
            <a:r>
              <a:rPr lang="en-US" dirty="0" err="1"/>
              <a:t>diag</a:t>
            </a:r>
            <a:r>
              <a:rPr lang="en-US" dirty="0"/>
              <a:t>(y)</a:t>
            </a:r>
            <a:r>
              <a:rPr lang="en-US" dirty="0" err="1"/>
              <a:t>I+diag</a:t>
            </a:r>
            <a:r>
              <a:rPr lang="en-US" dirty="0"/>
              <a:t>(b)</a:t>
            </a:r>
            <a:r>
              <a:rPr lang="en-US" dirty="0" err="1"/>
              <a:t>Wnorm</a:t>
            </a:r>
            <a:r>
              <a:rPr lang="en-US" dirty="0"/>
              <a:t>)X) === sigmoid(X + W’X) // y = X + sigmoid(WX)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: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 and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thorugh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[?],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Development: VGG, </a:t>
            </a:r>
            <a:r>
              <a:rPr lang="de-DE" dirty="0" err="1"/>
              <a:t>GoogLeNet</a:t>
            </a:r>
            <a:r>
              <a:rPr lang="de-DE" dirty="0"/>
              <a:t>, </a:t>
            </a:r>
            <a:r>
              <a:rPr lang="de-DE" dirty="0" err="1"/>
              <a:t>Inception</a:t>
            </a:r>
            <a:r>
              <a:rPr lang="de-DE" dirty="0"/>
              <a:t>, </a:t>
            </a:r>
            <a:r>
              <a:rPr lang="de-DE" dirty="0" err="1"/>
              <a:t>ResNet</a:t>
            </a:r>
            <a:r>
              <a:rPr lang="de-DE" dirty="0"/>
              <a:t>; </a:t>
            </a:r>
            <a:r>
              <a:rPr lang="de-DE" dirty="0" err="1"/>
              <a:t>DenseNet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NAS, designing design spaces: high performance networks, but very high computing costs and slow down degree of parallelism, con trainable on </a:t>
            </a:r>
            <a:r>
              <a:rPr lang="en-US" dirty="0" err="1"/>
              <a:t>normale</a:t>
            </a:r>
            <a:r>
              <a:rPr lang="en-US" dirty="0"/>
              <a:t> GPUs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Make plain models converge but not outperform multi-branch 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</a:t>
            </a:r>
            <a:r>
              <a:rPr lang="en-US" dirty="0" err="1"/>
              <a:t>theoratical</a:t>
            </a:r>
            <a:r>
              <a:rPr lang="en-US" dirty="0"/>
              <a:t> </a:t>
            </a:r>
            <a:r>
              <a:rPr lang="en-US" dirty="0" err="1"/>
              <a:t>inizialization</a:t>
            </a:r>
            <a:r>
              <a:rPr lang="en-US" dirty="0"/>
              <a:t> method, </a:t>
            </a:r>
            <a:r>
              <a:rPr lang="en-US" dirty="0" err="1"/>
              <a:t>LReLU</a:t>
            </a:r>
            <a:r>
              <a:rPr lang="en-US" dirty="0"/>
              <a:t>, max-</a:t>
            </a:r>
            <a:r>
              <a:rPr lang="en-US" dirty="0" err="1"/>
              <a:t>nrom</a:t>
            </a:r>
            <a:r>
              <a:rPr lang="en-US" dirty="0"/>
              <a:t> and careful initialization,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Buti no real multi-branch model in training like </a:t>
            </a:r>
            <a:r>
              <a:rPr lang="en-US" dirty="0" err="1"/>
              <a:t>RepVGG</a:t>
            </a:r>
            <a:r>
              <a:rPr lang="en-US" dirty="0"/>
              <a:t>, does not outperform </a:t>
            </a:r>
            <a:r>
              <a:rPr lang="en-US" dirty="0" err="1"/>
              <a:t>ResNet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Asym</a:t>
            </a:r>
            <a:r>
              <a:rPr lang="en-US" dirty="0"/>
              <a:t> Conv Block, DO-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EpandNet</a:t>
            </a:r>
            <a:r>
              <a:rPr lang="en-US" dirty="0"/>
              <a:t>: convert block to conv: used as drop-in replacement for conv layers in any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highly </a:t>
            </a:r>
            <a:r>
              <a:rPr lang="en-US" dirty="0" err="1"/>
              <a:t>omptimized</a:t>
            </a:r>
            <a:r>
              <a:rPr lang="en-US" dirty="0"/>
              <a:t> by some modern computing libraries like </a:t>
            </a:r>
            <a:r>
              <a:rPr lang="en-US" dirty="0" err="1"/>
              <a:t>cuDNN</a:t>
            </a:r>
            <a:r>
              <a:rPr lang="en-US" dirty="0"/>
              <a:t>, FLOPS !=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Winograd: algorithm for accelerating 3x3 conv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simple and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Fast: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Speed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FLOPS: (</a:t>
            </a:r>
            <a:r>
              <a:rPr lang="de-DE" dirty="0" err="1"/>
              <a:t>Winograd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flops</a:t>
            </a:r>
            <a:r>
              <a:rPr lang="de-DE" dirty="0"/>
              <a:t>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Memory Access </a:t>
            </a:r>
            <a:r>
              <a:rPr lang="de-DE" dirty="0" err="1"/>
              <a:t>Cost</a:t>
            </a:r>
            <a:r>
              <a:rPr lang="de-DE" dirty="0"/>
              <a:t> (MAC): high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/</a:t>
            </a:r>
            <a:r>
              <a:rPr lang="de-DE" dirty="0" err="1"/>
              <a:t>concatenations</a:t>
            </a:r>
            <a:r>
              <a:rPr lang="de-DE" dirty="0"/>
              <a:t>,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: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(i.e.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block) </a:t>
            </a:r>
            <a:r>
              <a:rPr lang="de-DE" dirty="0" err="1"/>
              <a:t>introduces</a:t>
            </a:r>
            <a:r>
              <a:rPr lang="de-DE" dirty="0"/>
              <a:t> extra </a:t>
            </a:r>
            <a:r>
              <a:rPr lang="de-DE" dirty="0" err="1"/>
              <a:t>overheads</a:t>
            </a:r>
            <a:r>
              <a:rPr lang="de-DE" dirty="0"/>
              <a:t> like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launching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economical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residual block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such </a:t>
            </a:r>
            <a:r>
              <a:rPr lang="de-DE" dirty="0" err="1"/>
              <a:t>constraints</a:t>
            </a:r>
            <a:r>
              <a:rPr lang="de-DE" dirty="0"/>
              <a:t> -&gt;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 (x: </a:t>
            </a:r>
            <a:r>
              <a:rPr lang="de-DE" dirty="0" err="1"/>
              <a:t>ResNet</a:t>
            </a:r>
            <a:r>
              <a:rPr lang="de-DE" dirty="0"/>
              <a:t> like </a:t>
            </a:r>
            <a:r>
              <a:rPr lang="de-DE" dirty="0" err="1"/>
              <a:t>identity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, g(x): 1x1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r>
              <a:rPr lang="de-DE" dirty="0"/>
              <a:t>, f(x): residual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4842.pdf" TargetMode="External"/><Relationship Id="rId7" Type="http://schemas.openxmlformats.org/officeDocument/2006/relationships/hyperlink" Target="https://arxiv.org/pdf/1905.11946.pdf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11.05431.pdf" TargetMode="External"/><Relationship Id="rId5" Type="http://schemas.openxmlformats.org/officeDocument/2006/relationships/hyperlink" Target="https://arxiv.org/pdf/1608.06993.pdf" TargetMode="External"/><Relationship Id="rId4" Type="http://schemas.openxmlformats.org/officeDocument/2006/relationships/hyperlink" Target="https://arxiv.org/pdf/1512.03385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861.pdf" TargetMode="External"/><Relationship Id="rId7" Type="http://schemas.openxmlformats.org/officeDocument/2006/relationships/hyperlink" Target="https://arxiv.org/pdf/2003.13678.pdf" TargetMode="External"/><Relationship Id="rId2" Type="http://schemas.openxmlformats.org/officeDocument/2006/relationships/hyperlink" Target="https://arxiv.org/pdf/1610.0235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7.07012.pdf" TargetMode="External"/><Relationship Id="rId5" Type="http://schemas.openxmlformats.org/officeDocument/2006/relationships/hyperlink" Target="https://arxiv.org/pdf/1807.11164.pdf" TargetMode="External"/><Relationship Id="rId4" Type="http://schemas.openxmlformats.org/officeDocument/2006/relationships/hyperlink" Target="https://arxiv.org/pdf/1707.0108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1548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</a:t>
            </a:r>
            <a:r>
              <a:rPr lang="de-DE" dirty="0" err="1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5632864" y="1885494"/>
            <a:ext cx="25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8" y="1546527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1" y="2854438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36" y="3521088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85" y="4213034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698"/>
            <a:ext cx="7520713" cy="31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5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2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 “, 2014. </a:t>
            </a:r>
            <a:r>
              <a:rPr lang="de-DE" sz="2000" dirty="0">
                <a:hlinkClick r:id="rId3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4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5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6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7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2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3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4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5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6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7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and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2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achievements in experiments with 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:</a:t>
            </a:r>
          </a:p>
          <a:p>
            <a:r>
              <a:rPr lang="en-US" dirty="0"/>
              <a:t>Multi-branch design: memory inefficient, slower inference (additional branch addition/concatenation latency), difficult to implement and customize</a:t>
            </a:r>
          </a:p>
          <a:p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/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r>
              <a:rPr lang="de-DE" dirty="0"/>
              <a:t>: </a:t>
            </a:r>
            <a:r>
              <a:rPr lang="en-US" dirty="0"/>
              <a:t>memory access costs (MAC)</a:t>
            </a:r>
          </a:p>
          <a:p>
            <a:r>
              <a:rPr lang="en-US" dirty="0"/>
              <a:t>FLOPs cannot be used as a metric for speed! [10]</a:t>
            </a:r>
          </a:p>
          <a:p>
            <a:pPr lvl="1"/>
            <a:r>
              <a:rPr lang="en-US" dirty="0"/>
              <a:t>Degree of parallelism, MACs, I/O operations, optimized runtime target platforms, data shuffling and elementwise operations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2663</Words>
  <Application>Microsoft Office PowerPoint</Application>
  <PresentationFormat>Widescreen</PresentationFormat>
  <Paragraphs>230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Approach</vt:lpstr>
      <vt:lpstr>Training-time model</vt:lpstr>
      <vt:lpstr>Structural re-parameterization</vt:lpstr>
      <vt:lpstr>Architectures</vt:lpstr>
      <vt:lpstr>Experiments</vt:lpstr>
      <vt:lpstr>Experiments</vt:lpstr>
      <vt:lpstr>Evaluation</vt:lpstr>
      <vt:lpstr>Conclusion</vt:lpstr>
      <vt:lpstr>Bibliography</vt:lpstr>
      <vt:lpstr>Bibliography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157</cp:revision>
  <dcterms:created xsi:type="dcterms:W3CDTF">2021-05-28T13:49:25Z</dcterms:created>
  <dcterms:modified xsi:type="dcterms:W3CDTF">2021-06-03T17:14:11Z</dcterms:modified>
</cp:coreProperties>
</file>