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77" r:id="rId5"/>
    <p:sldId id="278" r:id="rId6"/>
    <p:sldId id="281" r:id="rId7"/>
    <p:sldId id="289" r:id="rId8"/>
    <p:sldId id="260" r:id="rId9"/>
    <p:sldId id="290" r:id="rId10"/>
    <p:sldId id="282" r:id="rId11"/>
    <p:sldId id="261" r:id="rId12"/>
    <p:sldId id="286" r:id="rId13"/>
    <p:sldId id="287" r:id="rId14"/>
    <p:sldId id="266" r:id="rId15"/>
    <p:sldId id="267" r:id="rId16"/>
    <p:sldId id="263" r:id="rId17"/>
    <p:sldId id="268" r:id="rId18"/>
    <p:sldId id="269" r:id="rId19"/>
    <p:sldId id="285" r:id="rId20"/>
    <p:sldId id="292" r:id="rId21"/>
    <p:sldId id="288" r:id="rId22"/>
    <p:sldId id="293" r:id="rId23"/>
    <p:sldId id="264" r:id="rId24"/>
    <p:sldId id="291" r:id="rId25"/>
    <p:sldId id="265" r:id="rId26"/>
    <p:sldId id="259" r:id="rId27"/>
    <p:sldId id="283" r:id="rId28"/>
    <p:sldId id="284" r:id="rId29"/>
  </p:sldIdLst>
  <p:sldSz cx="12192000" cy="6858000"/>
  <p:notesSz cx="10234613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22222"/>
    <a:srgbClr val="FAFAFA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52D4-353F-4685-8B3D-DE4DD79C3F3D}" v="2" dt="2021-06-06T20:02:4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572" autoAdjust="0"/>
  </p:normalViewPr>
  <p:slideViewPr>
    <p:cSldViewPr snapToGrid="0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sberger, Felix" userId="77fedd31-404f-4285-9bc1-2baf000a3915" providerId="ADAL" clId="{315852D4-353F-4685-8B3D-DE4DD79C3F3D}"/>
    <pc:docChg chg="undo custSel delSld modSld modMainMaster modNotesMaster">
      <pc:chgData name="Hausberger, Felix" userId="77fedd31-404f-4285-9bc1-2baf000a3915" providerId="ADAL" clId="{315852D4-353F-4685-8B3D-DE4DD79C3F3D}" dt="2021-06-06T20:02:48.179" v="794"/>
      <pc:docMkLst>
        <pc:docMk/>
      </pc:docMkLst>
      <pc:sldChg chg="modSp">
        <pc:chgData name="Hausberger, Felix" userId="77fedd31-404f-4285-9bc1-2baf000a3915" providerId="ADAL" clId="{315852D4-353F-4685-8B3D-DE4DD79C3F3D}" dt="2021-06-06T19:46:26.302" v="54" actId="20577"/>
        <pc:sldMkLst>
          <pc:docMk/>
          <pc:sldMk cId="3642378226" sldId="257"/>
        </pc:sldMkLst>
        <pc:spChg chg="mod">
          <ac:chgData name="Hausberger, Felix" userId="77fedd31-404f-4285-9bc1-2baf000a3915" providerId="ADAL" clId="{315852D4-353F-4685-8B3D-DE4DD79C3F3D}" dt="2021-06-06T19:46:26.302" v="54" actId="20577"/>
          <ac:spMkLst>
            <pc:docMk/>
            <pc:sldMk cId="3642378226" sldId="257"/>
            <ac:spMk id="3" creationId="{AAA6737D-88F2-417D-86D8-44F3687C5F16}"/>
          </ac:spMkLst>
        </pc:spChg>
      </pc:sldChg>
      <pc:sldChg chg="modSp del">
        <pc:chgData name="Hausberger, Felix" userId="77fedd31-404f-4285-9bc1-2baf000a3915" providerId="ADAL" clId="{315852D4-353F-4685-8B3D-DE4DD79C3F3D}" dt="2021-06-06T19:45:26.378" v="43" actId="2696"/>
        <pc:sldMkLst>
          <pc:docMk/>
          <pc:sldMk cId="3168938885" sldId="258"/>
        </pc:sldMkLst>
        <pc:spChg chg="mod">
          <ac:chgData name="Hausberger, Felix" userId="77fedd31-404f-4285-9bc1-2baf000a3915" providerId="ADAL" clId="{315852D4-353F-4685-8B3D-DE4DD79C3F3D}" dt="2021-06-06T19:40:46.052" v="33" actId="20577"/>
          <ac:spMkLst>
            <pc:docMk/>
            <pc:sldMk cId="3168938885" sldId="258"/>
            <ac:spMk id="3" creationId="{AAA6737D-88F2-417D-86D8-44F3687C5F16}"/>
          </ac:spMkLst>
        </pc:spChg>
      </pc:sldChg>
      <pc:sldChg chg="modSp">
        <pc:chgData name="Hausberger, Felix" userId="77fedd31-404f-4285-9bc1-2baf000a3915" providerId="ADAL" clId="{315852D4-353F-4685-8B3D-DE4DD79C3F3D}" dt="2021-06-06T19:35:17.723" v="15" actId="20577"/>
        <pc:sldMkLst>
          <pc:docMk/>
          <pc:sldMk cId="3390127214" sldId="259"/>
        </pc:sldMkLst>
        <pc:spChg chg="mod">
          <ac:chgData name="Hausberger, Felix" userId="77fedd31-404f-4285-9bc1-2baf000a3915" providerId="ADAL" clId="{315852D4-353F-4685-8B3D-DE4DD79C3F3D}" dt="2021-06-06T19:35:17.723" v="15" actId="20577"/>
          <ac:spMkLst>
            <pc:docMk/>
            <pc:sldMk cId="3390127214" sldId="259"/>
            <ac:spMk id="3" creationId="{AAA6737D-88F2-417D-86D8-44F3687C5F16}"/>
          </ac:spMkLst>
        </pc:spChg>
      </pc:sldChg>
      <pc:sldChg chg="modNotesTx">
        <pc:chgData name="Hausberger, Felix" userId="77fedd31-404f-4285-9bc1-2baf000a3915" providerId="ADAL" clId="{315852D4-353F-4685-8B3D-DE4DD79C3F3D}" dt="2021-06-06T19:58:35.872" v="729" actId="20577"/>
        <pc:sldMkLst>
          <pc:docMk/>
          <pc:sldMk cId="1341937478" sldId="265"/>
        </pc:sldMkLst>
      </pc:sldChg>
      <pc:sldChg chg="modSp">
        <pc:chgData name="Hausberger, Felix" userId="77fedd31-404f-4285-9bc1-2baf000a3915" providerId="ADAL" clId="{315852D4-353F-4685-8B3D-DE4DD79C3F3D}" dt="2021-06-06T19:44:10.435" v="41" actId="20577"/>
        <pc:sldMkLst>
          <pc:docMk/>
          <pc:sldMk cId="3896950906" sldId="285"/>
        </pc:sldMkLst>
        <pc:spChg chg="mod">
          <ac:chgData name="Hausberger, Felix" userId="77fedd31-404f-4285-9bc1-2baf000a3915" providerId="ADAL" clId="{315852D4-353F-4685-8B3D-DE4DD79C3F3D}" dt="2021-06-06T19:44:10.435" v="41" actId="20577"/>
          <ac:spMkLst>
            <pc:docMk/>
            <pc:sldMk cId="3896950906" sldId="285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19:44:16.494" v="42"/>
        <pc:sldMkLst>
          <pc:docMk/>
          <pc:sldMk cId="2664638310" sldId="288"/>
        </pc:sldMkLst>
        <pc:spChg chg="mod">
          <ac:chgData name="Hausberger, Felix" userId="77fedd31-404f-4285-9bc1-2baf000a3915" providerId="ADAL" clId="{315852D4-353F-4685-8B3D-DE4DD79C3F3D}" dt="2021-06-06T19:44:16.494" v="42"/>
          <ac:spMkLst>
            <pc:docMk/>
            <pc:sldMk cId="2664638310" sldId="288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20:00:54.176" v="793" actId="20577"/>
        <pc:sldMkLst>
          <pc:docMk/>
          <pc:sldMk cId="3554169838" sldId="291"/>
        </pc:sldMkLst>
        <pc:spChg chg="mod">
          <ac:chgData name="Hausberger, Felix" userId="77fedd31-404f-4285-9bc1-2baf000a3915" providerId="ADAL" clId="{315852D4-353F-4685-8B3D-DE4DD79C3F3D}" dt="2021-06-06T20:00:54.176" v="793" actId="20577"/>
          <ac:spMkLst>
            <pc:docMk/>
            <pc:sldMk cId="3554169838" sldId="291"/>
            <ac:spMk id="3" creationId="{AAA6737D-88F2-417D-86D8-44F3687C5F16}"/>
          </ac:spMkLst>
        </pc:spChg>
      </pc:sldChg>
      <pc:sldMasterChg chg="modSp">
        <pc:chgData name="Hausberger, Felix" userId="77fedd31-404f-4285-9bc1-2baf000a3915" providerId="ADAL" clId="{315852D4-353F-4685-8B3D-DE4DD79C3F3D}" dt="2021-06-06T19:45:55.517" v="48" actId="20577"/>
        <pc:sldMasterMkLst>
          <pc:docMk/>
          <pc:sldMasterMk cId="3198485248" sldId="2147483648"/>
        </pc:sldMasterMkLst>
        <pc:spChg chg="mod">
          <ac:chgData name="Hausberger, Felix" userId="77fedd31-404f-4285-9bc1-2baf000a3915" providerId="ADAL" clId="{315852D4-353F-4685-8B3D-DE4DD79C3F3D}" dt="2021-06-06T19:45:55.517" v="48" actId="20577"/>
          <ac:spMkLst>
            <pc:docMk/>
            <pc:sldMasterMk cId="3198485248" sldId="2147483648"/>
            <ac:spMk id="18" creationId="{D2CE0C1A-1C76-4FF6-A8F5-EC84C2ADF8B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0CFD496-02FF-4BBF-91A8-BA14311B48A2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066"/>
            <a:ext cx="8187690" cy="2796600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D172734-61C0-4E94-B507-0920723C8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Visual </a:t>
            </a:r>
            <a:r>
              <a:rPr lang="de-DE" dirty="0" err="1"/>
              <a:t>Geometry</a:t>
            </a:r>
            <a:r>
              <a:rPr lang="de-DE" dirty="0"/>
              <a:t> Group, Department </a:t>
            </a:r>
            <a:r>
              <a:rPr lang="de-DE" dirty="0" err="1"/>
              <a:t>of</a:t>
            </a:r>
            <a:r>
              <a:rPr lang="de-DE" dirty="0"/>
              <a:t> Engineering Science, University </a:t>
            </a:r>
            <a:r>
              <a:rPr lang="de-DE" dirty="0" err="1"/>
              <a:t>of</a:t>
            </a:r>
            <a:r>
              <a:rPr lang="de-DE" dirty="0"/>
              <a:t> Oxford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originates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Beijing, Hong Kong, UK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references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),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multiplications instead of using 6 multiplications as originally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involving the data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 additions and 2 multiplications by a constant involving the filter =&gt; can be done in preprocessing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to reduce the products to the final result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W‘, B‘: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zero-pad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: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=0.1,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GPU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and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</a:t>
            </a:r>
            <a:r>
              <a:rPr lang="de-DE" dirty="0" err="1"/>
              <a:t>competitors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decrease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 (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accuracy</a:t>
            </a:r>
            <a:r>
              <a:rPr lang="de-DE" dirty="0"/>
              <a:t>))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RegNetX-12GF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31% </a:t>
            </a:r>
            <a:r>
              <a:rPr lang="de-DE" dirty="0" err="1"/>
              <a:t>faster</a:t>
            </a:r>
            <a:r>
              <a:rPr lang="de-DE" dirty="0"/>
              <a:t>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Make plain models converge but do not outperform multi-branch models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New theoretical initialization method, </a:t>
            </a:r>
            <a:r>
              <a:rPr lang="en-US" dirty="0" err="1"/>
              <a:t>LReLU</a:t>
            </a:r>
            <a:r>
              <a:rPr lang="en-US" dirty="0"/>
              <a:t>, max-norm and careful initialization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 and b are scaling vectors learned during training, </a:t>
            </a:r>
            <a:r>
              <a:rPr lang="en-US" dirty="0" err="1"/>
              <a:t>W_norm</a:t>
            </a:r>
            <a:r>
              <a:rPr lang="en-US" dirty="0"/>
              <a:t> is the normalized weight matrix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achieve deep network performances close to residual networks without actual skip-connections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 was able to closely match 1001-layer </a:t>
            </a:r>
            <a:r>
              <a:rPr lang="en-US" dirty="0" err="1"/>
              <a:t>ResNet</a:t>
            </a:r>
            <a:r>
              <a:rPr lang="en-US" dirty="0"/>
              <a:t> with only 28 layers on CIFAR-10 as well as ResNet-18 and ResNet-34 on ImageNet wile having the same amount of parameters (27.79% vs. 27.17% top-1 error with 34-layer depth configuration)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Similar to actual </a:t>
            </a:r>
            <a:r>
              <a:rPr lang="en-US" dirty="0" err="1"/>
              <a:t>ResNet</a:t>
            </a:r>
            <a:r>
              <a:rPr lang="en-US" dirty="0"/>
              <a:t> layer: only differ in the order of non-linearities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ACNet</a:t>
            </a:r>
            <a:r>
              <a:rPr lang="en-US" dirty="0"/>
              <a:t>: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During training time a normal squared 3x3 convolutional kernel is replaced by multi-branch 3x3, 3x1 and 1x3 kernels that are added back together after batch normalization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ACBs are architecture-neutral meaning they can replace normal 3x3 conv layers without having additional hyperparameters to tune, without further assumptions to take about the model and without additional computational complexity induced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Strengthens the skeletons of squared convolutional kernels, but in practice only leads to few but consistent performance improvements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DO-Conv (</a:t>
            </a:r>
            <a:r>
              <a:rPr lang="en-US" dirty="0" err="1"/>
              <a:t>depthwise</a:t>
            </a:r>
            <a:r>
              <a:rPr lang="en-US" dirty="0"/>
              <a:t> over-parameterized) layers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ExpandNet</a:t>
            </a:r>
            <a:r>
              <a:rPr lang="en-US" dirty="0"/>
              <a:t>: additional consecutive linear layers without further non-linearity in between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All architectures can also be folded back into the same structure as the original for the inference time (can be used as drop-in replacement, component level improvement)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2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8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a 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,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-time/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separation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positioned</a:t>
            </a:r>
            <a:r>
              <a:rPr lang="de-DE" dirty="0"/>
              <a:t> and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„Great </a:t>
            </a:r>
            <a:r>
              <a:rPr lang="de-DE" dirty="0" err="1"/>
              <a:t>again</a:t>
            </a:r>
            <a:r>
              <a:rPr lang="de-DE" dirty="0"/>
              <a:t>“: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convinces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accuarcy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!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3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4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/>
              <a:t>Split-Transform-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381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: also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I/</a:t>
            </a:r>
            <a:r>
              <a:rPr lang="en-US" dirty="0"/>
              <a:t>O operations, optimized runtime target platforms and elementwise operations not considered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NAS, designing design spaces: high performance networks, but very high computing costs and slow down degree of parallelism, not trainable on normal GPUs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Channel pruning: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endParaRPr lang="de-DE" dirty="0"/>
          </a:p>
          <a:p>
            <a:pPr marL="185749" marR="0" lvl="0" indent="-185749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‹Nr.›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5.11946.pdf" TargetMode="External"/><Relationship Id="rId3" Type="http://schemas.openxmlformats.org/officeDocument/2006/relationships/hyperlink" Target="https://arxiv.org/pdf/1409.1556.pdf" TargetMode="External"/><Relationship Id="rId7" Type="http://schemas.openxmlformats.org/officeDocument/2006/relationships/hyperlink" Target="https://arxiv.org/pdf/1611.05431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8.06993.pdf" TargetMode="External"/><Relationship Id="rId5" Type="http://schemas.openxmlformats.org/officeDocument/2006/relationships/hyperlink" Target="https://arxiv.org/pdf/1512.03385.pdf" TargetMode="External"/><Relationship Id="rId4" Type="http://schemas.openxmlformats.org/officeDocument/2006/relationships/hyperlink" Target="https://arxiv.org/pdf/1409.4842.pdf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3.13678.pdf" TargetMode="External"/><Relationship Id="rId3" Type="http://schemas.openxmlformats.org/officeDocument/2006/relationships/hyperlink" Target="https://arxiv.org/pdf/1610.02357.pdf" TargetMode="External"/><Relationship Id="rId7" Type="http://schemas.openxmlformats.org/officeDocument/2006/relationships/hyperlink" Target="https://arxiv.org/pdf/1707.07012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07.11164.pdf" TargetMode="External"/><Relationship Id="rId5" Type="http://schemas.openxmlformats.org/officeDocument/2006/relationships/hyperlink" Target="https://arxiv.org/pdf/1707.01083.pdf" TargetMode="External"/><Relationship Id="rId4" Type="http://schemas.openxmlformats.org/officeDocument/2006/relationships/hyperlink" Target="https://arxiv.org/pdf/1704.04861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1548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8.03930.pdf" TargetMode="External"/><Relationship Id="rId5" Type="http://schemas.openxmlformats.org/officeDocument/2006/relationships/hyperlink" Target="https://arxiv.org/pdf/1706.00388.pdf" TargetMode="External"/><Relationship Id="rId4" Type="http://schemas.openxmlformats.org/officeDocument/2006/relationships/hyperlink" Target="https://arxiv.org/pdf/1509.09308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C14B-FFB1-4777-8817-5DCE1DFB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5952"/>
            <a:ext cx="8494986" cy="135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AAA6-746F-4882-B933-BBB0C6B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35122"/>
            <a:ext cx="8250819" cy="18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C66D3-6274-4CAF-99A6-E551F05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0" y="1761553"/>
            <a:ext cx="4146255" cy="6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E579-2B7C-493D-B8CF-676188F1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735"/>
            <a:ext cx="5505087" cy="19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7395E-A2EA-4E66-8915-C54E9EC1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540" y="2705320"/>
            <a:ext cx="3378809" cy="168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A5656-98C1-447A-B6D7-CEAA12C5D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2" y="3020862"/>
            <a:ext cx="5087066" cy="1050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F56D-004C-449A-9276-50D056496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770" y="4607945"/>
            <a:ext cx="3057455" cy="58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21006-9718-4B5C-ABB2-FC785BF92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732" y="5437223"/>
            <a:ext cx="3790406" cy="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7E45-98FD-4CFB-BB4C-2C03A7D3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2" y="2412124"/>
            <a:ext cx="4811495" cy="984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0D088C-0914-4B5B-98EE-E0EA64C371F2}"/>
              </a:ext>
            </a:extLst>
          </p:cNvPr>
          <p:cNvSpPr txBox="1">
            <a:spLocks/>
          </p:cNvSpPr>
          <p:nvPr/>
        </p:nvSpPr>
        <p:spPr>
          <a:xfrm>
            <a:off x="838200" y="3461575"/>
            <a:ext cx="10515600" cy="271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F(2x2,3x3) </a:t>
            </a:r>
            <a:r>
              <a:rPr lang="de-DE" dirty="0" err="1"/>
              <a:t>uses</a:t>
            </a:r>
            <a:r>
              <a:rPr lang="de-DE" dirty="0"/>
              <a:t> 16 </a:t>
            </a:r>
            <a:r>
              <a:rPr lang="de-DE" dirty="0" err="1"/>
              <a:t>mults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normal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36 </a:t>
            </a:r>
            <a:r>
              <a:rPr lang="de-DE" dirty="0" err="1"/>
              <a:t>mults</a:t>
            </a:r>
            <a:endParaRPr lang="de-DE" dirty="0"/>
          </a:p>
          <a:p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2.25</a:t>
            </a:r>
          </a:p>
          <a:p>
            <a:r>
              <a:rPr lang="de-DE" dirty="0"/>
              <a:t>3x3 </a:t>
            </a:r>
            <a:r>
              <a:rPr lang="de-DE" dirty="0" err="1"/>
              <a:t>concolutions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modern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cuDNN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Winograd‘s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6929749" y="2167428"/>
            <a:ext cx="25937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C0227-004D-4CE0-BC66-CEF2228F606F}"/>
              </a:ext>
            </a:extLst>
          </p:cNvPr>
          <p:cNvSpPr txBox="1"/>
          <p:nvPr/>
        </p:nvSpPr>
        <p:spPr>
          <a:xfrm>
            <a:off x="5540188" y="3167389"/>
            <a:ext cx="5813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x: </a:t>
            </a:r>
            <a:r>
              <a:rPr lang="de-DE" sz="2800" dirty="0" err="1"/>
              <a:t>ResNet</a:t>
            </a:r>
            <a:r>
              <a:rPr lang="de-DE" sz="2800" dirty="0"/>
              <a:t>-like </a:t>
            </a:r>
            <a:r>
              <a:rPr lang="de-DE" sz="2800" dirty="0" err="1"/>
              <a:t>identity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must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g(x): </a:t>
            </a:r>
            <a:r>
              <a:rPr lang="de-DE" sz="2800" dirty="0"/>
              <a:t>1x1 </a:t>
            </a:r>
            <a:r>
              <a:rPr lang="de-DE" sz="2800" dirty="0" err="1"/>
              <a:t>convolution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do not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f(x): </a:t>
            </a:r>
            <a:r>
              <a:rPr lang="de-DE" sz="2800" dirty="0"/>
              <a:t>residual </a:t>
            </a:r>
            <a:r>
              <a:rPr lang="de-DE" sz="2800" dirty="0" err="1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43" y="2425066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96" y="3732977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11" y="4399627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860" y="5091573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643" y="1618972"/>
            <a:ext cx="7520713" cy="312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6BE49-829D-4285-B8D3-F044D9318BD2}"/>
              </a:ext>
            </a:extLst>
          </p:cNvPr>
          <p:cNvSpPr txBox="1"/>
          <p:nvPr/>
        </p:nvSpPr>
        <p:spPr>
          <a:xfrm>
            <a:off x="838200" y="475585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Interleave</a:t>
            </a:r>
            <a:r>
              <a:rPr lang="de-DE" sz="2800" dirty="0"/>
              <a:t> </a:t>
            </a:r>
            <a:r>
              <a:rPr lang="de-DE" sz="2800" dirty="0" err="1"/>
              <a:t>groupwise</a:t>
            </a:r>
            <a:r>
              <a:rPr lang="de-DE" sz="2800" dirty="0"/>
              <a:t> 3x3 </a:t>
            </a:r>
            <a:r>
              <a:rPr lang="de-DE" sz="2800" dirty="0" err="1"/>
              <a:t>convolution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</a:t>
            </a:r>
            <a:r>
              <a:rPr lang="de-DE" sz="2800" dirty="0" err="1"/>
              <a:t>two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trade</a:t>
            </a:r>
            <a:r>
              <a:rPr lang="de-DE" sz="2800" dirty="0"/>
              <a:t> </a:t>
            </a:r>
            <a:r>
              <a:rPr lang="de-DE" sz="2800" dirty="0" err="1"/>
              <a:t>accuracy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efficiency</a:t>
            </a:r>
            <a:r>
              <a:rPr lang="de-DE" sz="2800" dirty="0"/>
              <a:t> but still </a:t>
            </a:r>
            <a:r>
              <a:rPr lang="de-DE" sz="2800" dirty="0" err="1"/>
              <a:t>maintain</a:t>
            </a:r>
            <a:r>
              <a:rPr lang="de-DE" sz="2800" dirty="0"/>
              <a:t> inter-</a:t>
            </a:r>
            <a:r>
              <a:rPr lang="de-DE" sz="2800" dirty="0" err="1"/>
              <a:t>channel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 </a:t>
            </a:r>
            <a:r>
              <a:rPr lang="de-DE" sz="2800" dirty="0" err="1"/>
              <a:t>exchange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Group </a:t>
            </a:r>
            <a:r>
              <a:rPr lang="de-DE" sz="2800" dirty="0" err="1"/>
              <a:t>factor</a:t>
            </a:r>
            <a:r>
              <a:rPr lang="de-DE" sz="2800" dirty="0"/>
              <a:t>: 1,2 </a:t>
            </a:r>
            <a:r>
              <a:rPr lang="de-DE" sz="2800" dirty="0" err="1"/>
              <a:t>or</a:t>
            </a:r>
            <a:r>
              <a:rPr lang="de-DE" sz="2800" dirty="0"/>
              <a:t>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4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75B512-78AF-40F2-AF09-12D580CA37EA}"/>
              </a:ext>
            </a:extLst>
          </p:cNvPr>
          <p:cNvSpPr/>
          <p:nvPr/>
        </p:nvSpPr>
        <p:spPr>
          <a:xfrm>
            <a:off x="7909179" y="3200761"/>
            <a:ext cx="832104" cy="134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9FCC5-1009-45E2-9F9C-56FB28ADF54D}"/>
              </a:ext>
            </a:extLst>
          </p:cNvPr>
          <p:cNvSpPr/>
          <p:nvPr/>
        </p:nvSpPr>
        <p:spPr>
          <a:xfrm>
            <a:off x="6913395" y="4553405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40602-857D-4CEA-AE86-A1F0B96ABE0C}"/>
              </a:ext>
            </a:extLst>
          </p:cNvPr>
          <p:cNvSpPr/>
          <p:nvPr/>
        </p:nvSpPr>
        <p:spPr>
          <a:xfrm>
            <a:off x="6913395" y="6073731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7EDBD-705B-4CF9-8E78-728F884A34B5}"/>
              </a:ext>
            </a:extLst>
          </p:cNvPr>
          <p:cNvSpPr/>
          <p:nvPr/>
        </p:nvSpPr>
        <p:spPr>
          <a:xfrm>
            <a:off x="6913395" y="5587490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0B183-861E-434B-804B-7E2BC8A38EF4}"/>
              </a:ext>
            </a:extLst>
          </p:cNvPr>
          <p:cNvSpPr/>
          <p:nvPr/>
        </p:nvSpPr>
        <p:spPr>
          <a:xfrm>
            <a:off x="6913394" y="5896524"/>
            <a:ext cx="3345029" cy="157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E9E53-71A4-4CD3-BF56-28325A993CE2}"/>
              </a:ext>
            </a:extLst>
          </p:cNvPr>
          <p:cNvSpPr/>
          <p:nvPr/>
        </p:nvSpPr>
        <p:spPr>
          <a:xfrm>
            <a:off x="6913393" y="4051961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A1A74-2B97-4174-9131-281E553E7997}"/>
              </a:ext>
            </a:extLst>
          </p:cNvPr>
          <p:cNvSpPr/>
          <p:nvPr/>
        </p:nvSpPr>
        <p:spPr>
          <a:xfrm>
            <a:off x="6913393" y="4366309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CAC-0C2E-4568-93E6-9199CAC7804B}"/>
              </a:ext>
            </a:extLst>
          </p:cNvPr>
          <p:cNvSpPr/>
          <p:nvPr/>
        </p:nvSpPr>
        <p:spPr>
          <a:xfrm>
            <a:off x="6913393" y="4917629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A213C4-3E8A-4502-9FB9-7AA90C9864E5}"/>
              </a:ext>
            </a:extLst>
          </p:cNvPr>
          <p:cNvSpPr/>
          <p:nvPr/>
        </p:nvSpPr>
        <p:spPr>
          <a:xfrm>
            <a:off x="838200" y="5676094"/>
            <a:ext cx="4872790" cy="486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50249-AA76-492E-BF72-8B13B42E8EFB}"/>
              </a:ext>
            </a:extLst>
          </p:cNvPr>
          <p:cNvSpPr/>
          <p:nvPr/>
        </p:nvSpPr>
        <p:spPr>
          <a:xfrm>
            <a:off x="6913393" y="5917328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Dirac </a:t>
            </a:r>
            <a:r>
              <a:rPr lang="de-DE" b="1" u="sng" dirty="0" err="1"/>
              <a:t>weight</a:t>
            </a:r>
            <a:r>
              <a:rPr lang="de-DE" b="1" u="sng" dirty="0"/>
              <a:t> </a:t>
            </a:r>
            <a:r>
              <a:rPr lang="de-DE" b="1" u="sng" dirty="0" err="1"/>
              <a:t>parameterization</a:t>
            </a:r>
            <a:r>
              <a:rPr lang="de-DE" b="1" u="sng" dirty="0"/>
              <a:t> [15]: 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1E1A-30AF-4A35-8EE9-BE6C1CB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0" y="2477046"/>
            <a:ext cx="5816723" cy="54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0310-624D-4659-963E-7FFB2435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20" y="3154180"/>
            <a:ext cx="7289676" cy="614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43976-9FED-4209-8B8C-5DF24E71E88F}"/>
              </a:ext>
            </a:extLst>
          </p:cNvPr>
          <p:cNvSpPr txBox="1">
            <a:spLocks/>
          </p:cNvSpPr>
          <p:nvPr/>
        </p:nvSpPr>
        <p:spPr>
          <a:xfrm>
            <a:off x="838200" y="4209393"/>
            <a:ext cx="10515600" cy="19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</a:t>
            </a:r>
            <a:r>
              <a:rPr lang="de-DE" dirty="0"/>
              <a:t> real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-time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Asymmetric</a:t>
            </a:r>
            <a:r>
              <a:rPr lang="de-DE" b="1" u="sng" dirty="0"/>
              <a:t> </a:t>
            </a:r>
            <a:r>
              <a:rPr lang="de-DE" b="1" u="sng" dirty="0" err="1"/>
              <a:t>Convolution</a:t>
            </a:r>
            <a:r>
              <a:rPr lang="de-DE" b="1" u="sng" dirty="0"/>
              <a:t> Block (ACB) [16]:</a:t>
            </a: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C68-7940-444F-A323-360D610E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15" y="2483999"/>
            <a:ext cx="4813008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Highlights:</a:t>
            </a:r>
          </a:p>
          <a:p>
            <a:r>
              <a:rPr lang="de-DE" dirty="0"/>
              <a:t>Proof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-like </a:t>
            </a:r>
            <a:r>
              <a:rPr lang="de-DE" dirty="0" err="1"/>
              <a:t>architectures</a:t>
            </a:r>
            <a:endParaRPr lang="de-DE" dirty="0"/>
          </a:p>
          <a:p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en-US" dirty="0"/>
              <a:t>parameters of a structure to parameterize another structure</a:t>
            </a:r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-speed trade-off</a:t>
            </a:r>
          </a:p>
          <a:p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GPUs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Weaknesses</a:t>
            </a:r>
            <a:r>
              <a:rPr lang="de-DE" b="1" u="sng" dirty="0"/>
              <a:t>:</a:t>
            </a:r>
          </a:p>
          <a:p>
            <a:pPr marL="171450" indent="-171450"/>
            <a:r>
              <a:rPr lang="de-DE" dirty="0"/>
              <a:t>Parameter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„modern“ </a:t>
            </a:r>
            <a:r>
              <a:rPr lang="de-DE" dirty="0" err="1"/>
              <a:t>architectures</a:t>
            </a:r>
            <a:r>
              <a:rPr lang="de-DE" dirty="0"/>
              <a:t> like </a:t>
            </a:r>
            <a:r>
              <a:rPr lang="de-DE" dirty="0" err="1"/>
              <a:t>EfficientNet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RegNetX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)</a:t>
            </a:r>
          </a:p>
          <a:p>
            <a:pPr marL="171450" indent="-171450"/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positioning</a:t>
            </a:r>
            <a:endParaRPr lang="de-DE" dirty="0"/>
          </a:p>
          <a:p>
            <a:pPr marL="171450" indent="-171450"/>
            <a:r>
              <a:rPr lang="de-DE" dirty="0"/>
              <a:t>Additional </a:t>
            </a:r>
            <a:r>
              <a:rPr lang="de-DE" dirty="0" err="1"/>
              <a:t>restrictions</a:t>
            </a:r>
            <a:r>
              <a:rPr lang="de-DE" dirty="0"/>
              <a:t>: 3x3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16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4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Making VGG-style </a:t>
            </a:r>
            <a:r>
              <a:rPr lang="en-US" sz="4000" dirty="0" err="1"/>
              <a:t>ConvNets</a:t>
            </a:r>
            <a:r>
              <a:rPr lang="en-US" sz="4000" dirty="0"/>
              <a:t> Great Again?</a:t>
            </a:r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3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“, 2014. </a:t>
            </a:r>
            <a:r>
              <a:rPr lang="de-DE" sz="2000" dirty="0">
                <a:hlinkClick r:id="rId4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5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6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7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8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3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4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5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6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7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8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3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Andrew Lavin, Scott Gray. </a:t>
            </a:r>
            <a:r>
              <a:rPr lang="de-DE" sz="2000" dirty="0"/>
              <a:t>„</a:t>
            </a:r>
            <a:r>
              <a:rPr lang="en-US" sz="2000" dirty="0"/>
              <a:t>Fast Algorithms for Convolutional Neural Networks”, 2015. </a:t>
            </a:r>
            <a:r>
              <a:rPr lang="en-US" sz="2000" dirty="0">
                <a:hlinkClick r:id="rId4"/>
              </a:rPr>
              <a:t>https://arxiv.org/pdf/1509.09308.pdf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[15] Nikos </a:t>
            </a:r>
            <a:r>
              <a:rPr lang="en-US" sz="2000" dirty="0" err="1"/>
              <a:t>Komodakis</a:t>
            </a:r>
            <a:r>
              <a:rPr lang="en-US" sz="2000" dirty="0"/>
              <a:t> Sergey </a:t>
            </a:r>
            <a:r>
              <a:rPr lang="en-US" sz="2000" dirty="0" err="1"/>
              <a:t>Zagoruyko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Diracnets</a:t>
            </a:r>
            <a:r>
              <a:rPr lang="en-US" sz="2000" dirty="0"/>
              <a:t>: Training very deep neural networks without skip-connections”, 2017. </a:t>
            </a:r>
            <a:r>
              <a:rPr lang="en-US" sz="2000" dirty="0">
                <a:hlinkClick r:id="rId5"/>
              </a:rPr>
              <a:t>https://arxiv.org/pdf/1706.00388.pdf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[16] </a:t>
            </a:r>
            <a:r>
              <a:rPr lang="en-US" sz="2000" dirty="0" err="1"/>
              <a:t>Xiaohan</a:t>
            </a:r>
            <a:r>
              <a:rPr lang="en-US" sz="2000" dirty="0"/>
              <a:t> Ding, Yuchen Guo, </a:t>
            </a:r>
            <a:r>
              <a:rPr lang="en-US" sz="2000" dirty="0" err="1"/>
              <a:t>Guiguang</a:t>
            </a:r>
            <a:r>
              <a:rPr lang="en-US" sz="2000" dirty="0"/>
              <a:t> Ding, </a:t>
            </a:r>
            <a:r>
              <a:rPr lang="en-US" sz="2000" dirty="0" err="1"/>
              <a:t>Jungong</a:t>
            </a:r>
            <a:r>
              <a:rPr lang="en-US" sz="2000" dirty="0"/>
              <a:t> Han. </a:t>
            </a:r>
            <a:r>
              <a:rPr lang="de-DE" sz="2000" dirty="0"/>
              <a:t>„</a:t>
            </a:r>
            <a:r>
              <a:rPr lang="en-US" sz="2000" dirty="0" err="1"/>
              <a:t>Acnet</a:t>
            </a:r>
            <a:r>
              <a:rPr lang="en-US" sz="2000" dirty="0"/>
              <a:t>: Strengthening the kernel skeletons for powerful </a:t>
            </a:r>
            <a:r>
              <a:rPr lang="en-US" sz="2000" dirty="0" err="1"/>
              <a:t>cnn</a:t>
            </a:r>
            <a:r>
              <a:rPr lang="en-US" sz="2000" dirty="0"/>
              <a:t> via asymmetric convolution blocks”, 2019. </a:t>
            </a:r>
            <a:r>
              <a:rPr lang="en-US" sz="2000" dirty="0">
                <a:hlinkClick r:id="rId6"/>
              </a:rPr>
              <a:t>https://arxiv.org/pdf/1908.03930.pdf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- Speed</a:t>
            </a:r>
          </a:p>
          <a:p>
            <a:r>
              <a:rPr lang="en-US" dirty="0"/>
              <a:t>Memory Access Costs (MAC) high for branch additions/concatenations, groupwise convolutions,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en-US" dirty="0"/>
              <a:t> and channel shuffling</a:t>
            </a:r>
          </a:p>
          <a:p>
            <a:r>
              <a:rPr lang="en-US" dirty="0"/>
              <a:t>Degree of parallelism measured by the number of fragmented operators introduces synchronization overheads</a:t>
            </a:r>
          </a:p>
          <a:p>
            <a:pPr marL="0" indent="0">
              <a:buNone/>
            </a:pPr>
            <a:r>
              <a:rPr lang="en-US" dirty="0"/>
              <a:t>	FLOPs cannot be used as a measure for speed [10]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7F51A6-8F46-41B7-AF3A-A865666E3BCE}"/>
              </a:ext>
            </a:extLst>
          </p:cNvPr>
          <p:cNvSpPr/>
          <p:nvPr/>
        </p:nvSpPr>
        <p:spPr>
          <a:xfrm>
            <a:off x="1219200" y="458143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Memory Efficiency</a:t>
            </a:r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29051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</a:t>
            </a:r>
            <a:r>
              <a:rPr lang="de-DE" b="1" u="sng" dirty="0" err="1"/>
              <a:t>Flexibility</a:t>
            </a:r>
            <a:endParaRPr lang="de-DE" b="1" u="sng" dirty="0"/>
          </a:p>
          <a:p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residual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834463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3502</Words>
  <Application>Microsoft Macintosh PowerPoint</Application>
  <PresentationFormat>Breitbild</PresentationFormat>
  <Paragraphs>310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Fundamentals</vt:lpstr>
      <vt:lpstr>Fundamentals</vt:lpstr>
      <vt:lpstr>Training-Time Model</vt:lpstr>
      <vt:lpstr>Structural Re-Parameterization</vt:lpstr>
      <vt:lpstr>Architectures</vt:lpstr>
      <vt:lpstr>Experiments</vt:lpstr>
      <vt:lpstr>Experiments</vt:lpstr>
      <vt:lpstr>Excursus</vt:lpstr>
      <vt:lpstr>Experiments</vt:lpstr>
      <vt:lpstr>Excursus</vt:lpstr>
      <vt:lpstr>Experiments</vt:lpstr>
      <vt:lpstr>Highlights and Weaknesses</vt:lpstr>
      <vt:lpstr>Highlights and Weaknesses</vt:lpstr>
      <vt:lpstr>Conclusion</vt:lpstr>
      <vt:lpstr>Bibliography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227</cp:revision>
  <cp:lastPrinted>2021-06-06T20:13:21Z</cp:lastPrinted>
  <dcterms:created xsi:type="dcterms:W3CDTF">2021-05-28T13:49:25Z</dcterms:created>
  <dcterms:modified xsi:type="dcterms:W3CDTF">2021-06-16T21:47:39Z</dcterms:modified>
</cp:coreProperties>
</file>