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6" r:id="rId7"/>
    <p:sldId id="267" r:id="rId8"/>
    <p:sldId id="263" r:id="rId9"/>
    <p:sldId id="268" r:id="rId10"/>
    <p:sldId id="269" r:id="rId11"/>
    <p:sldId id="264" r:id="rId12"/>
    <p:sldId id="265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22"/>
    <a:srgbClr val="171717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699" autoAdjust="0"/>
  </p:normalViewPr>
  <p:slideViewPr>
    <p:cSldViewPr snapToGrid="0">
      <p:cViewPr varScale="1">
        <p:scale>
          <a:sx n="60" d="100"/>
          <a:sy n="60" d="100"/>
        </p:scale>
        <p:origin x="24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VGG-like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body</a:t>
            </a:r>
            <a:r>
              <a:rPr lang="de-DE" dirty="0"/>
              <a:t> (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3x3 </a:t>
            </a:r>
            <a:r>
              <a:rPr lang="de-DE" dirty="0" err="1"/>
              <a:t>convolution</a:t>
            </a:r>
            <a:r>
              <a:rPr lang="de-DE" dirty="0"/>
              <a:t> and </a:t>
            </a:r>
            <a:r>
              <a:rPr lang="de-DE" dirty="0" err="1"/>
              <a:t>ReLU</a:t>
            </a:r>
            <a:r>
              <a:rPr lang="de-DE" dirty="0"/>
              <a:t>) and </a:t>
            </a:r>
            <a:r>
              <a:rPr lang="de-DE" dirty="0" err="1"/>
              <a:t>training</a:t>
            </a:r>
            <a:r>
              <a:rPr lang="de-DE" dirty="0"/>
              <a:t>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en-US" dirty="0"/>
              <a:t> by structural re-parameterization technique</a:t>
            </a:r>
            <a:r>
              <a:rPr lang="de-DE" dirty="0"/>
              <a:t> =&gt; </a:t>
            </a:r>
            <a:r>
              <a:rPr lang="de-DE" dirty="0" err="1"/>
              <a:t>RepVGG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80% top-1 </a:t>
            </a:r>
            <a:r>
              <a:rPr lang="de-DE" dirty="0" err="1"/>
              <a:t>accuracy</a:t>
            </a:r>
            <a:r>
              <a:rPr lang="de-DE" dirty="0"/>
              <a:t> on </a:t>
            </a:r>
            <a:r>
              <a:rPr lang="de-DE" dirty="0" err="1"/>
              <a:t>ImageNet</a:t>
            </a:r>
            <a:r>
              <a:rPr lang="de-DE" dirty="0"/>
              <a:t>, 83%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ResNet-50 </a:t>
            </a:r>
            <a:r>
              <a:rPr lang="de-DE" dirty="0" err="1"/>
              <a:t>or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trade</a:t>
            </a:r>
            <a:r>
              <a:rPr lang="de-DE" dirty="0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Development: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VGG: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 and </a:t>
            </a:r>
            <a:r>
              <a:rPr lang="de-DE" dirty="0" err="1"/>
              <a:t>pooling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, </a:t>
            </a:r>
            <a:r>
              <a:rPr lang="de-DE" dirty="0" err="1"/>
              <a:t>ResNet</a:t>
            </a:r>
            <a:r>
              <a:rPr lang="de-DE" dirty="0"/>
              <a:t>, </a:t>
            </a:r>
            <a:r>
              <a:rPr lang="de-DE" dirty="0" err="1"/>
              <a:t>DenseNet</a:t>
            </a:r>
            <a:r>
              <a:rPr lang="de-DE" dirty="0"/>
              <a:t>: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(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Drawbacks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design (residual </a:t>
            </a:r>
            <a:r>
              <a:rPr lang="de-DE" dirty="0" err="1"/>
              <a:t>addition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, </a:t>
            </a:r>
            <a:r>
              <a:rPr lang="de-DE" dirty="0" err="1"/>
              <a:t>branch-concatenation</a:t>
            </a:r>
            <a:r>
              <a:rPr lang="de-DE" dirty="0"/>
              <a:t> in </a:t>
            </a:r>
            <a:r>
              <a:rPr lang="de-DE" dirty="0" err="1"/>
              <a:t>Inception</a:t>
            </a:r>
            <a:r>
              <a:rPr lang="de-DE" dirty="0"/>
              <a:t>): </a:t>
            </a:r>
            <a:r>
              <a:rPr lang="de-DE" dirty="0" err="1"/>
              <a:t>slow</a:t>
            </a:r>
            <a:r>
              <a:rPr lang="de-DE" dirty="0"/>
              <a:t> down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utilization</a:t>
            </a:r>
            <a:r>
              <a:rPr lang="de-DE" dirty="0"/>
              <a:t>,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Xception</a:t>
            </a:r>
            <a:r>
              <a:rPr lang="de-DE" dirty="0"/>
              <a:t> and </a:t>
            </a:r>
            <a:r>
              <a:rPr lang="de-DE" dirty="0" err="1"/>
              <a:t>MobleNets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shuffle</a:t>
            </a:r>
            <a:r>
              <a:rPr lang="de-DE" dirty="0"/>
              <a:t> in </a:t>
            </a:r>
            <a:r>
              <a:rPr lang="de-DE" dirty="0" err="1"/>
              <a:t>ShuffleNets</a:t>
            </a:r>
            <a:r>
              <a:rPr lang="de-DE" dirty="0"/>
              <a:t>: </a:t>
            </a:r>
            <a:r>
              <a:rPr lang="de-DE" dirty="0" err="1"/>
              <a:t>Increase</a:t>
            </a:r>
            <a:r>
              <a:rPr lang="de-DE" dirty="0"/>
              <a:t> MAC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to</a:t>
            </a:r>
            <a:r>
              <a:rPr lang="de-DE" dirty="0"/>
              <a:t> not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speed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Image!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Advantages </a:t>
            </a:r>
            <a:r>
              <a:rPr lang="de-DE" dirty="0" err="1"/>
              <a:t>RepVGG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otherheavy</a:t>
            </a:r>
            <a:r>
              <a:rPr lang="de-DE" dirty="0"/>
              <a:t> </a:t>
            </a:r>
            <a:r>
              <a:rPr lang="de-DE" dirty="0" err="1"/>
              <a:t>designs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: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=&gt; </a:t>
            </a:r>
            <a:r>
              <a:rPr lang="de-DE" dirty="0" err="1"/>
              <a:t>Decouple</a:t>
            </a:r>
            <a:r>
              <a:rPr lang="de-DE" dirty="0"/>
              <a:t> </a:t>
            </a:r>
            <a:r>
              <a:rPr lang="de-DE" dirty="0" err="1"/>
              <a:t>trainingtime</a:t>
            </a:r>
            <a:r>
              <a:rPr lang="de-DE" dirty="0"/>
              <a:t> multi-</a:t>
            </a:r>
            <a:r>
              <a:rPr lang="de-DE" dirty="0" err="1"/>
              <a:t>banch</a:t>
            </a:r>
            <a:r>
              <a:rPr lang="de-DE" dirty="0"/>
              <a:t> and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archiutecture</a:t>
            </a:r>
            <a:r>
              <a:rPr lang="de-DE" dirty="0"/>
              <a:t> via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(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achritectures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E.g.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4th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tensor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 and 1x1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3x3, 1x1, identity and batch normalization =&gt; use for test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on inference: only 3x3 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ReLU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Fewer types of operators we require, the more computing units we can integrate onto the chip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speed-accuracy tradeoff, structural re-parameterization, performance on image classification and semantic segmentation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simple and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Fast: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Speed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approximated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FLOPS: (</a:t>
            </a:r>
            <a:r>
              <a:rPr lang="de-DE" dirty="0" err="1"/>
              <a:t>Winograd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(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flops</a:t>
            </a:r>
            <a:r>
              <a:rPr lang="de-DE" dirty="0"/>
              <a:t>))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Memory Access </a:t>
            </a:r>
            <a:r>
              <a:rPr lang="de-DE" dirty="0" err="1"/>
              <a:t>Cost</a:t>
            </a:r>
            <a:r>
              <a:rPr lang="de-DE" dirty="0"/>
              <a:t> (MAC): high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/</a:t>
            </a:r>
            <a:r>
              <a:rPr lang="de-DE" dirty="0" err="1"/>
              <a:t>concatenations</a:t>
            </a:r>
            <a:r>
              <a:rPr lang="de-DE" dirty="0"/>
              <a:t>,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: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(i.e.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block) </a:t>
            </a:r>
            <a:r>
              <a:rPr lang="de-DE" dirty="0" err="1"/>
              <a:t>introduces</a:t>
            </a:r>
            <a:r>
              <a:rPr lang="de-DE" dirty="0"/>
              <a:t> extra </a:t>
            </a:r>
            <a:r>
              <a:rPr lang="de-DE" dirty="0" err="1"/>
              <a:t>overheads</a:t>
            </a:r>
            <a:r>
              <a:rPr lang="de-DE" dirty="0"/>
              <a:t> like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launching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Memory-</a:t>
            </a:r>
            <a:r>
              <a:rPr lang="de-DE" dirty="0" err="1"/>
              <a:t>economical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residual block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such </a:t>
            </a:r>
            <a:r>
              <a:rPr lang="de-DE" dirty="0" err="1"/>
              <a:t>constraints</a:t>
            </a:r>
            <a:r>
              <a:rPr lang="de-DE" dirty="0"/>
              <a:t> -&gt;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 (x: </a:t>
            </a:r>
            <a:r>
              <a:rPr lang="de-DE" dirty="0" err="1"/>
              <a:t>ResNet</a:t>
            </a:r>
            <a:r>
              <a:rPr lang="de-DE" dirty="0"/>
              <a:t> like </a:t>
            </a:r>
            <a:r>
              <a:rPr lang="de-DE" dirty="0" err="1"/>
              <a:t>identity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, g(x): 1x1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r>
              <a:rPr lang="de-DE" dirty="0"/>
              <a:t>, f(x): residual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ist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</a:t>
            </a:r>
            <a:r>
              <a:rPr lang="de-DE" dirty="0" err="1"/>
              <a:t>zeo</a:t>
            </a:r>
            <a:r>
              <a:rPr lang="de-DE" dirty="0"/>
              <a:t>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ist </a:t>
            </a:r>
            <a:r>
              <a:rPr lang="de-DE" dirty="0" err="1"/>
              <a:t>variants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Interleave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but still </a:t>
            </a:r>
            <a:r>
              <a:rPr lang="de-DE" dirty="0" err="1"/>
              <a:t>maintain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(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outout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) (g </a:t>
            </a:r>
            <a:r>
              <a:rPr lang="de-DE" dirty="0" err="1"/>
              <a:t>factor</a:t>
            </a:r>
            <a:r>
              <a:rPr lang="de-DE" dirty="0"/>
              <a:t>: 1,2 </a:t>
            </a:r>
            <a:r>
              <a:rPr lang="de-DE" dirty="0" err="1"/>
              <a:t>or</a:t>
            </a:r>
            <a:r>
              <a:rPr lang="de-DE" dirty="0"/>
              <a:t>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=0.2,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radnom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 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RegNetX-3.2GF!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DiracNet</a:t>
            </a:r>
            <a:r>
              <a:rPr lang="de-DE" dirty="0"/>
              <a:t>: </a:t>
            </a:r>
            <a:r>
              <a:rPr lang="en-US" dirty="0"/>
              <a:t>Having a closer look one recognizes that the Dirac weight parameterization and residual networks approximately only differ in the order of non-linearities: y = sigmoid((</a:t>
            </a:r>
            <a:r>
              <a:rPr lang="en-US" dirty="0" err="1"/>
              <a:t>diag</a:t>
            </a:r>
            <a:r>
              <a:rPr lang="en-US" dirty="0"/>
              <a:t>(y)</a:t>
            </a:r>
            <a:r>
              <a:rPr lang="en-US" dirty="0" err="1"/>
              <a:t>I+diag</a:t>
            </a:r>
            <a:r>
              <a:rPr lang="en-US" dirty="0"/>
              <a:t>(b)</a:t>
            </a:r>
            <a:r>
              <a:rPr lang="en-US" dirty="0" err="1"/>
              <a:t>Wnorm</a:t>
            </a:r>
            <a:r>
              <a:rPr lang="en-US" dirty="0"/>
              <a:t>)X) === sigmoid(X + W’X) // y = X + sigmoid(WX)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: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 and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restruction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achievements in experiments with rectangles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PSPNet</a:t>
            </a:r>
            <a:r>
              <a:rPr lang="en-US" dirty="0"/>
              <a:t> </a:t>
            </a:r>
            <a:r>
              <a:rPr lang="en-US" dirty="0" err="1"/>
              <a:t>lesen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 and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</a:t>
            </a:r>
            <a:r>
              <a:rPr lang="de-DE" dirty="0" err="1"/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5632864" y="1885494"/>
            <a:ext cx="25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68" y="1546527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21" y="2854438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36" y="3521088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485" y="4213034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698"/>
            <a:ext cx="7520713" cy="31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5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1462</Words>
  <Application>Microsoft Office PowerPoint</Application>
  <PresentationFormat>Widescreen</PresentationFormat>
  <Paragraphs>135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Fundamentals</vt:lpstr>
      <vt:lpstr>Approach</vt:lpstr>
      <vt:lpstr>Training-time model</vt:lpstr>
      <vt:lpstr>Structural re-parameterization</vt:lpstr>
      <vt:lpstr>Architectures</vt:lpstr>
      <vt:lpstr>Experiments</vt:lpstr>
      <vt:lpstr>Experiments</vt:lpstr>
      <vt:lpstr>Evaluation</vt:lpstr>
      <vt:lpstr>Conclusion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91</cp:revision>
  <dcterms:created xsi:type="dcterms:W3CDTF">2021-05-28T13:49:25Z</dcterms:created>
  <dcterms:modified xsi:type="dcterms:W3CDTF">2021-06-03T11:09:45Z</dcterms:modified>
</cp:coreProperties>
</file>