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7" r:id="rId5"/>
    <p:sldId id="278" r:id="rId6"/>
    <p:sldId id="281" r:id="rId7"/>
    <p:sldId id="260" r:id="rId8"/>
    <p:sldId id="261" r:id="rId9"/>
    <p:sldId id="262" r:id="rId10"/>
    <p:sldId id="266" r:id="rId11"/>
    <p:sldId id="267" r:id="rId12"/>
    <p:sldId id="263" r:id="rId13"/>
    <p:sldId id="268" r:id="rId14"/>
    <p:sldId id="269" r:id="rId15"/>
    <p:sldId id="264" r:id="rId16"/>
    <p:sldId id="265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63" autoAdjust="0"/>
  </p:normalViewPr>
  <p:slideViewPr>
    <p:cSldViewPr snapToGrid="0">
      <p:cViewPr varScale="1">
        <p:scale>
          <a:sx n="72" d="100"/>
          <a:sy n="72" d="100"/>
        </p:scale>
        <p:origin x="1956" y="72"/>
      </p:cViewPr>
      <p:guideLst/>
    </p:cSldViewPr>
  </p:slideViewPr>
  <p:notesTextViewPr>
    <p:cViewPr>
      <p:scale>
        <a:sx n="3" d="2"/>
        <a:sy n="3" d="2"/>
      </p:scale>
      <p:origin x="0" y="-44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body</a:t>
            </a:r>
            <a:r>
              <a:rPr lang="de-DE" dirty="0"/>
              <a:t> (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3x3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r>
              <a:rPr lang="de-DE" dirty="0" err="1"/>
              <a:t>ReLU</a:t>
            </a:r>
            <a:r>
              <a:rPr lang="de-DE" dirty="0"/>
              <a:t>) and </a:t>
            </a:r>
            <a:r>
              <a:rPr lang="de-DE" dirty="0" err="1"/>
              <a:t>training</a:t>
            </a:r>
            <a:r>
              <a:rPr lang="de-DE" dirty="0"/>
              <a:t>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en-US" dirty="0"/>
              <a:t> by structural re-parameterization technique</a:t>
            </a:r>
            <a:r>
              <a:rPr lang="de-DE" dirty="0"/>
              <a:t> =&gt; </a:t>
            </a:r>
            <a:r>
              <a:rPr lang="de-DE" dirty="0" err="1"/>
              <a:t>RepVGG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trade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Development: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VGG: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 and </a:t>
            </a:r>
            <a:r>
              <a:rPr lang="de-DE" dirty="0" err="1"/>
              <a:t>pooling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DenseNet</a:t>
            </a:r>
            <a:r>
              <a:rPr lang="de-DE" dirty="0"/>
              <a:t>: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(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Drawbacks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design (residual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, </a:t>
            </a:r>
            <a:r>
              <a:rPr lang="de-DE" dirty="0" err="1"/>
              <a:t>branch-concatenation</a:t>
            </a:r>
            <a:r>
              <a:rPr lang="de-DE" dirty="0"/>
              <a:t> in </a:t>
            </a:r>
            <a:r>
              <a:rPr lang="de-DE" dirty="0" err="1"/>
              <a:t>Inception</a:t>
            </a:r>
            <a:r>
              <a:rPr lang="de-DE" dirty="0"/>
              <a:t>): </a:t>
            </a:r>
            <a:r>
              <a:rPr lang="de-DE" dirty="0" err="1"/>
              <a:t>slow</a:t>
            </a:r>
            <a:r>
              <a:rPr lang="de-DE" dirty="0"/>
              <a:t> down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utilization</a:t>
            </a:r>
            <a:r>
              <a:rPr lang="de-DE" dirty="0"/>
              <a:t>,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Xception</a:t>
            </a:r>
            <a:r>
              <a:rPr lang="de-DE" dirty="0"/>
              <a:t> and </a:t>
            </a:r>
            <a:r>
              <a:rPr lang="de-DE" dirty="0" err="1"/>
              <a:t>MobleNets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shuffle</a:t>
            </a:r>
            <a:r>
              <a:rPr lang="de-DE" dirty="0"/>
              <a:t> in </a:t>
            </a:r>
            <a:r>
              <a:rPr lang="de-DE" dirty="0" err="1"/>
              <a:t>ShuffleNets</a:t>
            </a:r>
            <a:r>
              <a:rPr lang="de-DE" dirty="0"/>
              <a:t>: </a:t>
            </a:r>
            <a:r>
              <a:rPr lang="de-DE" dirty="0" err="1"/>
              <a:t>Increase</a:t>
            </a:r>
            <a:r>
              <a:rPr lang="de-DE" dirty="0"/>
              <a:t> MAC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speed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Image!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Advantages </a:t>
            </a:r>
            <a:r>
              <a:rPr lang="de-DE" dirty="0" err="1"/>
              <a:t>RepVGG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otherheavy</a:t>
            </a:r>
            <a:r>
              <a:rPr lang="de-DE" dirty="0"/>
              <a:t> </a:t>
            </a:r>
            <a:r>
              <a:rPr lang="de-DE" dirty="0" err="1"/>
              <a:t>designs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: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Decouple</a:t>
            </a:r>
            <a:r>
              <a:rPr lang="de-DE" dirty="0"/>
              <a:t> </a:t>
            </a:r>
            <a:r>
              <a:rPr lang="de-DE" dirty="0" err="1"/>
              <a:t>trainingtime</a:t>
            </a:r>
            <a:r>
              <a:rPr lang="de-DE" dirty="0"/>
              <a:t> multi-</a:t>
            </a:r>
            <a:r>
              <a:rPr lang="de-DE" dirty="0" err="1"/>
              <a:t>banch</a:t>
            </a:r>
            <a:r>
              <a:rPr lang="de-DE" dirty="0"/>
              <a:t> and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archiutecture</a:t>
            </a:r>
            <a:r>
              <a:rPr lang="de-DE" dirty="0"/>
              <a:t> via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(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achritectures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4th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tensor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 and 1x1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3x3, 1x1, identity and batch normalization =&gt; use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on inference: only 3x3 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ReLU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Fewer types of operators we require, the more computing units we can integrate onto the chip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speed-accuracy tradeoff, structural re-parameterization, performance on image classification and semantic segmentation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---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MAC, degree of parallelism, optimized runtime target platform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No I/O operations, data shuffling, elementwise operations like </a:t>
            </a:r>
            <a:r>
              <a:rPr lang="en-US" dirty="0" err="1"/>
              <a:t>ReLU</a:t>
            </a:r>
            <a:r>
              <a:rPr lang="en-US" dirty="0"/>
              <a:t>?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Development: VGG, </a:t>
            </a:r>
            <a:r>
              <a:rPr lang="de-DE" dirty="0" err="1"/>
              <a:t>GoogLeNet</a:t>
            </a:r>
            <a:r>
              <a:rPr lang="de-DE" dirty="0"/>
              <a:t>, </a:t>
            </a: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; </a:t>
            </a:r>
            <a:r>
              <a:rPr lang="de-DE" dirty="0" err="1"/>
              <a:t>DenseNet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NAS, designing design spaces: high performance networks, but very high computing costs and slow down degree of parallelism, con trainable on </a:t>
            </a:r>
            <a:r>
              <a:rPr lang="en-US" dirty="0" err="1"/>
              <a:t>normale</a:t>
            </a:r>
            <a:r>
              <a:rPr lang="en-US" dirty="0"/>
              <a:t> GPUs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not outperform multi-branch 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</a:t>
            </a:r>
            <a:r>
              <a:rPr lang="en-US" dirty="0" err="1"/>
              <a:t>theoratical</a:t>
            </a:r>
            <a:r>
              <a:rPr lang="en-US" dirty="0"/>
              <a:t> </a:t>
            </a:r>
            <a:r>
              <a:rPr lang="en-US" dirty="0" err="1"/>
              <a:t>inizialization</a:t>
            </a:r>
            <a:r>
              <a:rPr lang="en-US" dirty="0"/>
              <a:t> method, </a:t>
            </a:r>
            <a:r>
              <a:rPr lang="en-US" dirty="0" err="1"/>
              <a:t>LReLU</a:t>
            </a:r>
            <a:r>
              <a:rPr lang="en-US" dirty="0"/>
              <a:t>, max-</a:t>
            </a:r>
            <a:r>
              <a:rPr lang="en-US" dirty="0" err="1"/>
              <a:t>nrom</a:t>
            </a:r>
            <a:r>
              <a:rPr lang="en-US" dirty="0"/>
              <a:t> and careful initialization,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Buti no real multi-branch model in training like </a:t>
            </a:r>
            <a:r>
              <a:rPr lang="en-US" dirty="0" err="1"/>
              <a:t>RepVGG</a:t>
            </a:r>
            <a:r>
              <a:rPr lang="en-US" dirty="0"/>
              <a:t>, does not outperform </a:t>
            </a:r>
            <a:r>
              <a:rPr lang="en-US" dirty="0" err="1"/>
              <a:t>ResNet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Asym</a:t>
            </a:r>
            <a:r>
              <a:rPr lang="en-US" dirty="0"/>
              <a:t> Conv Block, DO-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EpandNet</a:t>
            </a:r>
            <a:r>
              <a:rPr lang="en-US" dirty="0"/>
              <a:t>: convert block to conv: used as drop-in replacement for conv layers in any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highly </a:t>
            </a:r>
            <a:r>
              <a:rPr lang="en-US" dirty="0" err="1"/>
              <a:t>omptimized</a:t>
            </a:r>
            <a:r>
              <a:rPr lang="en-US" dirty="0"/>
              <a:t> by some modern computing libraries like </a:t>
            </a:r>
            <a:r>
              <a:rPr lang="en-US" dirty="0" err="1"/>
              <a:t>cuDNN</a:t>
            </a:r>
            <a:r>
              <a:rPr lang="en-US" dirty="0"/>
              <a:t>, FLOPS !=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Winograd: algorithm for accelerating 3x3 conv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7" Type="http://schemas.openxmlformats.org/officeDocument/2006/relationships/hyperlink" Target="https://arxiv.org/pdf/1905.11946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11.05431.pdf" TargetMode="External"/><Relationship Id="rId5" Type="http://schemas.openxmlformats.org/officeDocument/2006/relationships/hyperlink" Target="https://arxiv.org/pdf/1608.06993.pdf" TargetMode="External"/><Relationship Id="rId4" Type="http://schemas.openxmlformats.org/officeDocument/2006/relationships/hyperlink" Target="https://arxiv.org/pdf/1512.03385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5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6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7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endParaRPr lang="de-DE" b="1" dirty="0"/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563937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2443</Words>
  <Application>Microsoft Office PowerPoint</Application>
  <PresentationFormat>Widescreen</PresentationFormat>
  <Paragraphs>231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136</cp:revision>
  <dcterms:created xsi:type="dcterms:W3CDTF">2021-05-28T13:49:25Z</dcterms:created>
  <dcterms:modified xsi:type="dcterms:W3CDTF">2021-06-03T16:19:02Z</dcterms:modified>
</cp:coreProperties>
</file>