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0" r:id="rId4"/>
    <p:sldId id="277" r:id="rId5"/>
    <p:sldId id="278" r:id="rId6"/>
    <p:sldId id="281" r:id="rId7"/>
    <p:sldId id="289" r:id="rId8"/>
    <p:sldId id="260" r:id="rId9"/>
    <p:sldId id="290" r:id="rId10"/>
    <p:sldId id="282" r:id="rId11"/>
    <p:sldId id="261" r:id="rId12"/>
    <p:sldId id="286" r:id="rId13"/>
    <p:sldId id="287" r:id="rId14"/>
    <p:sldId id="266" r:id="rId15"/>
    <p:sldId id="267" r:id="rId16"/>
    <p:sldId id="263" r:id="rId17"/>
    <p:sldId id="268" r:id="rId18"/>
    <p:sldId id="269" r:id="rId19"/>
    <p:sldId id="285" r:id="rId20"/>
    <p:sldId id="288" r:id="rId21"/>
    <p:sldId id="264" r:id="rId22"/>
    <p:sldId id="291" r:id="rId23"/>
    <p:sldId id="265" r:id="rId24"/>
    <p:sldId id="259" r:id="rId25"/>
    <p:sldId id="283" r:id="rId26"/>
    <p:sldId id="284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sberger, Felix" initials="HF" lastIdx="2" clrIdx="0">
    <p:extLst>
      <p:ext uri="{19B8F6BF-5375-455C-9EA6-DF929625EA0E}">
        <p15:presenceInfo xmlns:p15="http://schemas.microsoft.com/office/powerpoint/2012/main" userId="S::felix.hausberger@sap.com::77fedd31-404f-4285-9bc1-2baf000a39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222222"/>
    <a:srgbClr val="FAFAFA"/>
    <a:srgbClr val="CC0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9" autoAdjust="0"/>
  </p:normalViewPr>
  <p:slideViewPr>
    <p:cSldViewPr snapToGrid="0">
      <p:cViewPr>
        <p:scale>
          <a:sx n="100" d="100"/>
          <a:sy n="100" d="100"/>
        </p:scale>
        <p:origin x="72" y="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FD496-02FF-4BBF-91A8-BA14311B48A2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2734-61C0-4E94-B507-0920723C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0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 (2014):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Strenghten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discriminative</a:t>
            </a:r>
            <a:r>
              <a:rPr lang="de-DE" dirty="0"/>
              <a:t>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non-linear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ReLU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(2014):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1x1 </a:t>
            </a:r>
            <a:r>
              <a:rPr lang="de-DE" dirty="0" err="1"/>
              <a:t>convolutions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and </a:t>
            </a:r>
            <a:r>
              <a:rPr lang="de-DE" dirty="0" err="1"/>
              <a:t>objects</a:t>
            </a:r>
            <a:r>
              <a:rPr lang="de-DE" dirty="0"/>
              <a:t> at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, 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kernels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scales</a:t>
            </a:r>
            <a:r>
              <a:rPr lang="de-DE" dirty="0"/>
              <a:t> </a:t>
            </a:r>
            <a:r>
              <a:rPr lang="de-DE" dirty="0" err="1"/>
              <a:t>simultaniously</a:t>
            </a:r>
            <a:endParaRPr lang="de-DE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concatenation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0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9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84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Here</a:t>
            </a:r>
            <a:r>
              <a:rPr lang="de-DE" dirty="0"/>
              <a:t>: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model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Inspired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: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numerous</a:t>
            </a:r>
            <a:r>
              <a:rPr lang="de-DE" dirty="0"/>
              <a:t> </a:t>
            </a:r>
            <a:r>
              <a:rPr lang="de-DE" dirty="0" err="1"/>
              <a:t>shallower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(n block =&gt; 2^n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x + g(x) + f(x)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ensemble</a:t>
            </a:r>
            <a:r>
              <a:rPr lang="de-DE" dirty="0"/>
              <a:t> (3^n </a:t>
            </a:r>
            <a:r>
              <a:rPr lang="de-DE" dirty="0" err="1"/>
              <a:t>models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batch</a:t>
            </a:r>
            <a:r>
              <a:rPr lang="de-DE" dirty="0"/>
              <a:t> </a:t>
            </a:r>
            <a:r>
              <a:rPr lang="de-DE" dirty="0" err="1"/>
              <a:t>normalization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 (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wise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Omit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dimensions</a:t>
            </a:r>
            <a:r>
              <a:rPr lang="de-DE" dirty="0"/>
              <a:t> do not </a:t>
            </a:r>
            <a:r>
              <a:rPr lang="de-DE" dirty="0" err="1"/>
              <a:t>match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4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BN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preceding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W‘, B‘: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and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Identity: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kernel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Add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vectors</a:t>
            </a:r>
            <a:r>
              <a:rPr lang="de-DE" dirty="0"/>
              <a:t>, zero-pad </a:t>
            </a:r>
            <a:r>
              <a:rPr lang="de-DE" dirty="0" err="1"/>
              <a:t>the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3x3 and </a:t>
            </a:r>
            <a:r>
              <a:rPr lang="de-DE" dirty="0" err="1"/>
              <a:t>add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3x3 </a:t>
            </a:r>
            <a:r>
              <a:rPr lang="de-DE" dirty="0" err="1"/>
              <a:t>together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But: all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1x1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3x3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VGG-style: </a:t>
            </a:r>
            <a:r>
              <a:rPr lang="de-DE" dirty="0" err="1"/>
              <a:t>adopts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and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like VGG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operator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1st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stages</a:t>
            </a:r>
            <a:r>
              <a:rPr lang="de-DE" dirty="0"/>
              <a:t> </a:t>
            </a:r>
            <a:r>
              <a:rPr lang="de-DE" dirty="0" err="1"/>
              <a:t>downsamples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operates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resolutions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Avoid</a:t>
            </a:r>
            <a:r>
              <a:rPr lang="de-DE" dirty="0"/>
              <a:t>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layer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=&gt;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save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stage</a:t>
            </a:r>
            <a:r>
              <a:rPr lang="de-DE" dirty="0"/>
              <a:t> 4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variants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Inter-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: </a:t>
            </a:r>
            <a:r>
              <a:rPr lang="de-DE" dirty="0" err="1"/>
              <a:t>otherwise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channels</a:t>
            </a: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Task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-B </a:t>
            </a:r>
            <a:r>
              <a:rPr lang="de-DE" dirty="0" err="1"/>
              <a:t>vs</a:t>
            </a:r>
            <a:r>
              <a:rPr lang="de-DE" dirty="0"/>
              <a:t> high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(ResNet-18/34/50)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Width </a:t>
            </a:r>
            <a:r>
              <a:rPr lang="de-DE" dirty="0" err="1"/>
              <a:t>setting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VGG and </a:t>
            </a:r>
            <a:r>
              <a:rPr lang="de-DE" dirty="0" err="1"/>
              <a:t>ResNet</a:t>
            </a:r>
            <a:r>
              <a:rPr lang="de-DE" dirty="0"/>
              <a:t> (uniform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Sacling</a:t>
            </a:r>
            <a:r>
              <a:rPr lang="de-DE" dirty="0"/>
              <a:t> </a:t>
            </a:r>
            <a:r>
              <a:rPr lang="de-DE" dirty="0" err="1"/>
              <a:t>factors</a:t>
            </a:r>
            <a:r>
              <a:rPr lang="de-DE" dirty="0"/>
              <a:t> b&gt;a (</a:t>
            </a:r>
            <a:r>
              <a:rPr lang="de-DE" dirty="0" err="1"/>
              <a:t>richer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downstream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As last </a:t>
            </a:r>
            <a:r>
              <a:rPr lang="de-DE" dirty="0" err="1"/>
              <a:t>stage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large b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latency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7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postfix</a:t>
            </a:r>
            <a:r>
              <a:rPr lang="de-DE" dirty="0"/>
              <a:t> g2/g4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leight</a:t>
            </a:r>
            <a:r>
              <a:rPr lang="de-DE" dirty="0"/>
              <a:t>/</a:t>
            </a:r>
            <a:r>
              <a:rPr lang="de-DE" dirty="0" err="1"/>
              <a:t>middleweight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left-right</a:t>
            </a:r>
            <a:r>
              <a:rPr lang="de-DE" dirty="0"/>
              <a:t> </a:t>
            </a:r>
            <a:r>
              <a:rPr lang="de-DE" dirty="0" err="1"/>
              <a:t>flipping</a:t>
            </a:r>
            <a:r>
              <a:rPr lang="de-DE" dirty="0"/>
              <a:t>, B=256, 8 GPUs, </a:t>
            </a:r>
            <a:r>
              <a:rPr lang="de-DE" dirty="0" err="1"/>
              <a:t>lr</a:t>
            </a:r>
            <a:r>
              <a:rPr lang="de-DE" dirty="0"/>
              <a:t>=0.1,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annealing</a:t>
            </a:r>
            <a:r>
              <a:rPr lang="de-DE" dirty="0"/>
              <a:t>=120, SGD, </a:t>
            </a:r>
            <a:r>
              <a:rPr lang="de-DE" dirty="0" err="1"/>
              <a:t>momemtum</a:t>
            </a:r>
            <a:r>
              <a:rPr lang="de-DE" dirty="0"/>
              <a:t>=0.9,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decay</a:t>
            </a:r>
            <a:r>
              <a:rPr lang="de-DE" dirty="0"/>
              <a:t>^=10^-4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heavyweight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5-epoch </a:t>
            </a:r>
            <a:r>
              <a:rPr lang="de-DE" dirty="0" err="1"/>
              <a:t>warmup</a:t>
            </a:r>
            <a:r>
              <a:rPr lang="de-DE" dirty="0"/>
              <a:t>, </a:t>
            </a:r>
            <a:r>
              <a:rPr lang="de-DE" dirty="0" err="1"/>
              <a:t>cosine-annealing</a:t>
            </a:r>
            <a:r>
              <a:rPr lang="de-DE" dirty="0"/>
              <a:t>: 200, </a:t>
            </a:r>
            <a:r>
              <a:rPr lang="de-DE" dirty="0" err="1"/>
              <a:t>label</a:t>
            </a:r>
            <a:r>
              <a:rPr lang="de-DE" dirty="0"/>
              <a:t> </a:t>
            </a:r>
            <a:r>
              <a:rPr lang="de-DE" dirty="0" err="1"/>
              <a:t>smoothing</a:t>
            </a:r>
            <a:r>
              <a:rPr lang="de-DE" dirty="0"/>
              <a:t>, </a:t>
            </a:r>
            <a:r>
              <a:rPr lang="de-DE" dirty="0" err="1"/>
              <a:t>mixup</a:t>
            </a:r>
            <a:r>
              <a:rPr lang="de-DE" dirty="0"/>
              <a:t>,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cropping</a:t>
            </a:r>
            <a:r>
              <a:rPr lang="de-DE" dirty="0"/>
              <a:t>, </a:t>
            </a:r>
            <a:r>
              <a:rPr lang="de-DE" dirty="0" err="1"/>
              <a:t>flipping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pipeline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All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GPU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conv-BN sequences of the baselines are also converted into a conv with bias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EfficientNet-B0/B3 (</a:t>
            </a:r>
            <a:r>
              <a:rPr lang="de-DE" dirty="0" err="1"/>
              <a:t>middleweight</a:t>
            </a:r>
            <a:r>
              <a:rPr lang="de-DE" dirty="0"/>
              <a:t>) and RegNet-3.2GF/12GF (</a:t>
            </a:r>
            <a:r>
              <a:rPr lang="de-DE" dirty="0" err="1"/>
              <a:t>heavyweight</a:t>
            </a:r>
            <a:r>
              <a:rPr lang="de-DE" dirty="0"/>
              <a:t>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RepVGG</a:t>
            </a:r>
            <a:r>
              <a:rPr lang="de-DE" dirty="0"/>
              <a:t>-A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and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 </a:t>
            </a:r>
            <a:r>
              <a:rPr lang="de-DE" dirty="0" err="1"/>
              <a:t>competitors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Interleaved</a:t>
            </a:r>
            <a:r>
              <a:rPr lang="de-DE" dirty="0"/>
              <a:t> </a:t>
            </a:r>
            <a:r>
              <a:rPr lang="de-DE" dirty="0" err="1"/>
              <a:t>groupwise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: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decrease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Impressive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</a:t>
            </a:r>
            <a:r>
              <a:rPr lang="de-DE" dirty="0" err="1"/>
              <a:t>speed</a:t>
            </a:r>
            <a:r>
              <a:rPr lang="de-DE" dirty="0"/>
              <a:t> (RepVGG-B1g4 </a:t>
            </a:r>
            <a:r>
              <a:rPr lang="de-DE" dirty="0" err="1"/>
              <a:t>is</a:t>
            </a:r>
            <a:r>
              <a:rPr lang="de-DE" dirty="0"/>
              <a:t> 101%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ResNet-101, RepVGG-B1g2 </a:t>
            </a:r>
            <a:r>
              <a:rPr lang="de-DE" dirty="0" err="1"/>
              <a:t>is</a:t>
            </a:r>
            <a:r>
              <a:rPr lang="de-DE" dirty="0"/>
              <a:t> 2.66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ResNet-152 (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having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accuracy</a:t>
            </a:r>
            <a:r>
              <a:rPr lang="de-DE" dirty="0"/>
              <a:t>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efficient</a:t>
            </a:r>
            <a:r>
              <a:rPr lang="de-DE" dirty="0"/>
              <a:t>: RepVGG-B2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58%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VGG-16, 10% </a:t>
            </a:r>
            <a:r>
              <a:rPr lang="de-DE" dirty="0" err="1"/>
              <a:t>faster</a:t>
            </a:r>
            <a:r>
              <a:rPr lang="de-DE" dirty="0"/>
              <a:t>, 6.57%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accuracy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even</a:t>
            </a:r>
            <a:r>
              <a:rPr lang="de-DE" dirty="0"/>
              <a:t> hold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RegNetX-12GF and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31% </a:t>
            </a:r>
            <a:r>
              <a:rPr lang="de-DE" dirty="0" err="1"/>
              <a:t>faster</a:t>
            </a:r>
            <a:r>
              <a:rPr lang="de-DE" dirty="0"/>
              <a:t>!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designing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hyper-parameters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casually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Over 80%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Winograd</a:t>
            </a:r>
            <a:r>
              <a:rPr lang="de-DE" dirty="0"/>
              <a:t> MULTs: VGG-16 </a:t>
            </a:r>
            <a:r>
              <a:rPr lang="de-DE" dirty="0" err="1"/>
              <a:t>vs</a:t>
            </a:r>
            <a:r>
              <a:rPr lang="de-DE" dirty="0"/>
              <a:t> ResNet-152 -&gt; Proofs </a:t>
            </a:r>
            <a:r>
              <a:rPr lang="de-DE" dirty="0" err="1"/>
              <a:t>thesis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30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Strutural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!: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featured</a:t>
            </a:r>
            <a:r>
              <a:rPr lang="de-DE" dirty="0"/>
              <a:t> RepVGG-B0 </a:t>
            </a:r>
            <a:r>
              <a:rPr lang="de-DE" dirty="0" err="1"/>
              <a:t>is</a:t>
            </a:r>
            <a:r>
              <a:rPr lang="de-DE" dirty="0"/>
              <a:t> 75.14%, 2.75%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ordinary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1x1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identity</a:t>
            </a:r>
            <a:r>
              <a:rPr lang="de-DE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ReLU</a:t>
            </a:r>
            <a:r>
              <a:rPr lang="de-DE" dirty="0"/>
              <a:t> after BN and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: Such a block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block </a:t>
            </a:r>
            <a:r>
              <a:rPr lang="de-DE" dirty="0" err="1"/>
              <a:t>anymore</a:t>
            </a:r>
            <a:r>
              <a:rPr lang="de-DE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Trivial Re-param: Trivial </a:t>
            </a:r>
            <a:r>
              <a:rPr lang="en-US" dirty="0" err="1"/>
              <a:t>DiracNet</a:t>
            </a:r>
            <a:r>
              <a:rPr lang="en-US" dirty="0"/>
              <a:t>: W’ = I + 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ACB: Do improvements come from component-level over-parameterization? 3x3,3x1,1x3 kernels added back together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: concrete structure with nonlinear behavior, </a:t>
            </a:r>
            <a:r>
              <a:rPr lang="en-US" dirty="0" err="1"/>
              <a:t>DiracNet</a:t>
            </a:r>
            <a:r>
              <a:rPr lang="en-US" dirty="0"/>
              <a:t> uses another mathematical expression of conv kernels (“using the params of a structure to parameterize another structure” vs. “computing the params first with another set of params, then using them for other computations”)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RepVGG</a:t>
            </a:r>
            <a:r>
              <a:rPr lang="en-US" dirty="0"/>
              <a:t> does not perform well only because of over parameterization (even better than ACB, which has even more parameters, ResNet-50 gives same performance with </a:t>
            </a:r>
            <a:r>
              <a:rPr lang="en-US" dirty="0" err="1"/>
              <a:t>RepVGG</a:t>
            </a:r>
            <a:r>
              <a:rPr lang="en-US" dirty="0"/>
              <a:t>-blocks) =&gt; methodology critical to train plain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Residual Reorg: same amount of 3x3 conv + additional shortcuts: </a:t>
            </a:r>
            <a:r>
              <a:rPr lang="en-US" dirty="0" err="1"/>
              <a:t>RegVGG</a:t>
            </a:r>
            <a:r>
              <a:rPr lang="en-US" dirty="0"/>
              <a:t> still outperforms because of more branches (bigger ensemble)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 on </a:t>
            </a:r>
            <a:r>
              <a:rPr lang="de-DE" dirty="0" err="1"/>
              <a:t>Cityscapes</a:t>
            </a:r>
            <a:r>
              <a:rPr lang="de-DE" dirty="0"/>
              <a:t>: minor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, 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(Exchange ResNet-50/101 </a:t>
            </a:r>
            <a:r>
              <a:rPr lang="de-DE" dirty="0" err="1"/>
              <a:t>backbone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RepVGG-B1g2/B2)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3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Previous work: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Make plain models converge but do not outperform multi-branch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New theoretical initialization method, </a:t>
            </a:r>
            <a:r>
              <a:rPr lang="en-US" dirty="0" err="1"/>
              <a:t>LReLU</a:t>
            </a:r>
            <a:r>
              <a:rPr lang="en-US" dirty="0"/>
              <a:t>, max-norm and careful initialization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paper: simple model with reasonable depth and favorable accuracy-speed trade-off, which can be simply implemented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 and b are scaling vectors learned during training, </a:t>
            </a:r>
            <a:r>
              <a:rPr lang="en-US" dirty="0" err="1"/>
              <a:t>W_norm</a:t>
            </a:r>
            <a:r>
              <a:rPr lang="en-US" dirty="0"/>
              <a:t> is the normalized weight matrix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achieve deep network performances close to residual networks without actual skip-connections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 err="1"/>
              <a:t>DiracNet</a:t>
            </a:r>
            <a:r>
              <a:rPr lang="en-US" dirty="0"/>
              <a:t> was able to closely match 1001-layer </a:t>
            </a:r>
            <a:r>
              <a:rPr lang="en-US" dirty="0" err="1"/>
              <a:t>ResNet</a:t>
            </a:r>
            <a:r>
              <a:rPr lang="en-US" dirty="0"/>
              <a:t> with only 28 layers on CIFAR-10 as well as ResNet-18 and ResNet-34 on ImageNet wile having the same amount of parameters (27.79% vs. 27.17% top-1 error with 34-layer depth configuration)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Similar to actual </a:t>
            </a:r>
            <a:r>
              <a:rPr lang="en-US" dirty="0" err="1"/>
              <a:t>ResNet</a:t>
            </a:r>
            <a:r>
              <a:rPr lang="en-US" dirty="0"/>
              <a:t> layer: only differ in the order of non-linearities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5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Model Re-parameterization: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ACNet</a:t>
            </a:r>
            <a:r>
              <a:rPr lang="en-US" dirty="0"/>
              <a:t>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During training time a normal squared 3x3 convolutional kernel is replaced by multi-branch 3x3, 3x1 and 1x3 kernels that are added back together after batch normalization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ACBs are architecture-neutral meaning they can replace normal 3x3 conv layers without having additional hyperparameters to tune, without further assumptions to take about the model and without additional computational complexity induced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Strengthens the skeletons of squared convolutional kernels, but in practice only leads to few but consistent performance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DO-Conv (</a:t>
            </a:r>
            <a:r>
              <a:rPr lang="en-US" dirty="0" err="1"/>
              <a:t>depthwise</a:t>
            </a:r>
            <a:r>
              <a:rPr lang="en-US" dirty="0"/>
              <a:t> over-parameterized) layers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ExpandNet</a:t>
            </a:r>
            <a:r>
              <a:rPr lang="en-US" dirty="0"/>
              <a:t>: additional consecutive linear layers without further non-linearity in between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All architectures can also be folded back into the same structure as the original for the inference time (can be used as drop-in replacement, component level improvement)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9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ResNet</a:t>
            </a:r>
            <a:r>
              <a:rPr lang="de-DE" dirty="0"/>
              <a:t> (2015):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Degradation </a:t>
            </a:r>
            <a:r>
              <a:rPr lang="de-DE" dirty="0" err="1"/>
              <a:t>problem</a:t>
            </a:r>
            <a:r>
              <a:rPr lang="de-DE" dirty="0"/>
              <a:t>: Ideal </a:t>
            </a:r>
            <a:r>
              <a:rPr lang="de-DE" dirty="0" err="1"/>
              <a:t>mapping</a:t>
            </a:r>
            <a:r>
              <a:rPr lang="de-DE" dirty="0"/>
              <a:t> was </a:t>
            </a: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depth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struggle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thorugh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=&gt;Loss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ascents</a:t>
            </a:r>
            <a:r>
              <a:rPr lang="de-DE" dirty="0"/>
              <a:t> </a:t>
            </a:r>
            <a:r>
              <a:rPr lang="de-DE" dirty="0" err="1"/>
              <a:t>again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Set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residual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zero</a:t>
            </a:r>
            <a:r>
              <a:rPr lang="de-DE" dirty="0"/>
              <a:t> and </a:t>
            </a:r>
            <a:r>
              <a:rPr lang="de-DE" dirty="0" err="1"/>
              <a:t>realize</a:t>
            </a:r>
            <a:r>
              <a:rPr lang="de-DE" dirty="0"/>
              <a:t> an </a:t>
            </a:r>
            <a:r>
              <a:rPr lang="de-DE" dirty="0" err="1"/>
              <a:t>identity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Early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 (</a:t>
            </a:r>
            <a:r>
              <a:rPr lang="de-DE" dirty="0" err="1"/>
              <a:t>solves</a:t>
            </a:r>
            <a:r>
              <a:rPr lang="de-DE" dirty="0"/>
              <a:t> 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ensemble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, but </a:t>
            </a:r>
            <a:r>
              <a:rPr lang="de-DE" dirty="0" err="1"/>
              <a:t>only</a:t>
            </a:r>
            <a:r>
              <a:rPr lang="de-DE" dirty="0"/>
              <a:t> 0.45% </a:t>
            </a:r>
            <a:r>
              <a:rPr lang="de-DE" dirty="0" err="1"/>
              <a:t>are</a:t>
            </a:r>
            <a:r>
              <a:rPr lang="de-DE" dirty="0"/>
              <a:t> valid </a:t>
            </a:r>
            <a:r>
              <a:rPr lang="de-DE" dirty="0" err="1"/>
              <a:t>ones</a:t>
            </a:r>
            <a:r>
              <a:rPr lang="de-DE" dirty="0"/>
              <a:t> (</a:t>
            </a:r>
            <a:r>
              <a:rPr lang="de-DE" dirty="0" err="1"/>
              <a:t>contribute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), </a:t>
            </a:r>
            <a:r>
              <a:rPr lang="de-DE" dirty="0" err="1"/>
              <a:t>predominantly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Still </a:t>
            </a:r>
            <a:r>
              <a:rPr lang="de-DE" dirty="0" err="1"/>
              <a:t>keeps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eight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VGG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net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DenseNet</a:t>
            </a:r>
            <a:r>
              <a:rPr lang="de-DE" dirty="0"/>
              <a:t> (2016)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65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8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4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ResNeXt</a:t>
            </a:r>
            <a:r>
              <a:rPr lang="de-DE" dirty="0"/>
              <a:t> (2016):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Much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EfficientNet</a:t>
            </a:r>
            <a:r>
              <a:rPr lang="de-DE" dirty="0"/>
              <a:t> (2019):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7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Xception</a:t>
            </a:r>
            <a:r>
              <a:rPr lang="de-DE" dirty="0"/>
              <a:t> (2016):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, but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convolutes</a:t>
            </a:r>
            <a:r>
              <a:rPr lang="de-DE" dirty="0"/>
              <a:t> </a:t>
            </a:r>
            <a:r>
              <a:rPr lang="de-DE" dirty="0" err="1"/>
              <a:t>spatially</a:t>
            </a:r>
            <a:r>
              <a:rPr lang="de-DE" dirty="0"/>
              <a:t> and </a:t>
            </a:r>
            <a:r>
              <a:rPr lang="de-DE" dirty="0" err="1"/>
              <a:t>afterwards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poitwise</a:t>
            </a:r>
            <a:r>
              <a:rPr lang="de-DE" dirty="0"/>
              <a:t> 1x1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non-</a:t>
            </a:r>
            <a:r>
              <a:rPr lang="de-DE" dirty="0" err="1"/>
              <a:t>linearity</a:t>
            </a:r>
            <a:r>
              <a:rPr lang="de-DE" dirty="0"/>
              <a:t> in </a:t>
            </a:r>
            <a:r>
              <a:rPr lang="de-DE" dirty="0" err="1"/>
              <a:t>between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and </a:t>
            </a:r>
            <a:r>
              <a:rPr lang="de-DE" dirty="0" err="1"/>
              <a:t>cross-channel</a:t>
            </a:r>
            <a:r>
              <a:rPr lang="de-DE" dirty="0"/>
              <a:t> </a:t>
            </a:r>
            <a:r>
              <a:rPr lang="de-DE" dirty="0" err="1"/>
              <a:t>correlations</a:t>
            </a:r>
            <a:r>
              <a:rPr lang="de-DE" dirty="0"/>
              <a:t>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Stack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residual </a:t>
            </a:r>
            <a:r>
              <a:rPr lang="de-DE" dirty="0" err="1"/>
              <a:t>connections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negligible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Inception</a:t>
            </a:r>
            <a:r>
              <a:rPr lang="de-DE" dirty="0"/>
              <a:t> v3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MobileNet</a:t>
            </a:r>
            <a:r>
              <a:rPr lang="de-DE" dirty="0"/>
              <a:t> (2017):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 (1x1 </a:t>
            </a:r>
            <a:r>
              <a:rPr lang="de-DE" dirty="0" err="1"/>
              <a:t>conv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CNNs </a:t>
            </a:r>
            <a:r>
              <a:rPr lang="de-DE" dirty="0" err="1"/>
              <a:t>accessible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mobile </a:t>
            </a:r>
            <a:r>
              <a:rPr lang="de-DE" dirty="0" err="1"/>
              <a:t>devices</a:t>
            </a:r>
            <a:r>
              <a:rPr lang="de-DE" dirty="0"/>
              <a:t> and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Width (</a:t>
            </a:r>
            <a:r>
              <a:rPr lang="de-DE" dirty="0" err="1"/>
              <a:t>channels</a:t>
            </a:r>
            <a:r>
              <a:rPr lang="de-DE" dirty="0"/>
              <a:t>),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</a:t>
            </a:r>
            <a:r>
              <a:rPr lang="de-DE" dirty="0" err="1"/>
              <a:t>tradeoff</a:t>
            </a:r>
            <a:r>
              <a:rPr lang="de-DE" dirty="0"/>
              <a:t> (</a:t>
            </a:r>
            <a:r>
              <a:rPr lang="de-DE" dirty="0" err="1"/>
              <a:t>latency</a:t>
            </a:r>
            <a:r>
              <a:rPr lang="de-DE" dirty="0"/>
              <a:t> vs.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terms of accuracy </a:t>
            </a:r>
            <a:r>
              <a:rPr lang="en-US" dirty="0" err="1"/>
              <a:t>MobileNet</a:t>
            </a:r>
            <a:r>
              <a:rPr lang="en-US" dirty="0"/>
              <a:t> can be compared to VGG16 while being 32 times smaller and 27 times less computationally expensive (measured by the </a:t>
            </a:r>
            <a:r>
              <a:rPr lang="en-US" dirty="0" err="1"/>
              <a:t>Mult</a:t>
            </a:r>
            <a:r>
              <a:rPr lang="en-US" dirty="0"/>
              <a:t> Adds)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ShuffleNet</a:t>
            </a:r>
            <a:r>
              <a:rPr lang="en-US" dirty="0"/>
              <a:t> (2017):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Possible information bottlenecks by the pointwise group convolution are tackled by using subsequent channel </a:t>
            </a:r>
            <a:r>
              <a:rPr lang="en-US" dirty="0" err="1"/>
              <a:t>shuffeling</a:t>
            </a:r>
            <a:r>
              <a:rPr lang="en-US" dirty="0"/>
              <a:t> to keep the information flow entropy of channels the same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(2017):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Run NAS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on CIFAR-10,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stacked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CNN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NASNet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 </a:t>
            </a:r>
            <a:r>
              <a:rPr lang="de-DE" dirty="0" err="1"/>
              <a:t>space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RegNet</a:t>
            </a:r>
            <a:r>
              <a:rPr lang="de-DE" dirty="0"/>
              <a:t> (2020):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Search for suitable design spaces in order to derive a common understanding about important design principles</a:t>
            </a:r>
            <a:endParaRPr lang="de-D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de-DE" dirty="0"/>
              <a:t>https://towardsdatascience.com/a-comprehensive-introduction-to-different-types-of-convolutions-in-deep-learning-669281e58215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 err="1"/>
              <a:t>Fragmented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: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individual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block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FLOPs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: </a:t>
            </a:r>
            <a:r>
              <a:rPr lang="de-DE" dirty="0" err="1"/>
              <a:t>alsoe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I/</a:t>
            </a:r>
            <a:r>
              <a:rPr lang="en-US" dirty="0"/>
              <a:t>O operations, optimized runtime target platforms and elementwise operations not considered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NAS, designing design spaces: high performance networks, but very high computing costs and slow down degree of parallelism, not trainable on normal GPUs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5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Channel pruning: </a:t>
            </a:r>
            <a:r>
              <a:rPr lang="de-DE" dirty="0" err="1"/>
              <a:t>removal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unimportant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tensors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unnecessary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performance-efficiency </a:t>
            </a:r>
            <a:r>
              <a:rPr lang="de-DE" dirty="0" err="1"/>
              <a:t>tradeoff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Training a </a:t>
            </a:r>
            <a:r>
              <a:rPr lang="de-DE" dirty="0" err="1"/>
              <a:t>plain</a:t>
            </a:r>
            <a:r>
              <a:rPr lang="de-DE" dirty="0"/>
              <a:t> CNN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shortcut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(</a:t>
            </a:r>
            <a:r>
              <a:rPr lang="de-DE" dirty="0" err="1"/>
              <a:t>references</a:t>
            </a:r>
            <a:r>
              <a:rPr lang="de-DE" dirty="0"/>
              <a:t> in </a:t>
            </a:r>
            <a:r>
              <a:rPr lang="de-DE" dirty="0" err="1"/>
              <a:t>paper</a:t>
            </a:r>
            <a:r>
              <a:rPr lang="de-DE" dirty="0"/>
              <a:t>), but </a:t>
            </a:r>
            <a:r>
              <a:rPr lang="de-DE" dirty="0" err="1"/>
              <a:t>certainly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(</a:t>
            </a:r>
            <a:r>
              <a:rPr lang="de-DE" dirty="0" err="1"/>
              <a:t>vanishing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Training-time </a:t>
            </a:r>
            <a:r>
              <a:rPr lang="en-US" dirty="0" err="1"/>
              <a:t>RepVGG</a:t>
            </a:r>
            <a:r>
              <a:rPr lang="en-US" dirty="0"/>
              <a:t>: </a:t>
            </a:r>
            <a:r>
              <a:rPr lang="en-US" dirty="0" err="1"/>
              <a:t>indentity</a:t>
            </a:r>
            <a:r>
              <a:rPr lang="en-US" dirty="0"/>
              <a:t>, 1x1 conv and 3x3 conv branches (inspired by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Identity = degraded 1x1 conv, 1x1 conv = degraded 3x3 conv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3x3 conv constructed from trained parameters form 3x3 conv, 1x1 conv, identity and batch normalization =&gt; used for test and deployment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Chips specialized for </a:t>
            </a:r>
            <a:r>
              <a:rPr lang="en-US" dirty="0" err="1"/>
              <a:t>RepVGG</a:t>
            </a:r>
            <a:r>
              <a:rPr lang="en-US" dirty="0"/>
              <a:t> can have an enormous number of 3x3-ReLU units and fewer memory units (as being memory economical) =&gt; higher speed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 multiplications instead of using 6 multiplications as originally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 additions involving the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3 additions and 2 multiplications by a constant involving the filter =&gt; can be done in preprocessing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4 additions to reduce the products to the final result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72734-61C0-4E94-B507-0920723C80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599C-9B31-4607-ADFE-458A8726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7579B-7EAB-424A-97AD-962338CA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9E9D-830D-468E-AFA1-094A43CA8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27D9-EA76-49D9-AAC3-C0D87399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958459-F876-473F-9960-1867F5DC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8B3-CE73-4632-B372-B2625E18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94628-60CE-4CEE-A2EE-EAB3077F7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28B8-2B6C-4D63-8847-26A3FF2B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FC92-4E1F-4D96-AA3A-3F4C005E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B6B8-8E5E-46E6-A910-EE60DD0A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49724-228F-431A-95A0-2A787467D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56CB-D3EC-4E13-A913-EDE7EC97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1A48D-1F1F-4DA1-9E6D-A8D42EF4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58029-1BC9-4A38-8249-17DD43E4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94C-FF94-44EB-8528-D27B441A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401E-8773-4418-9259-8D61945F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A3A8-1381-4D50-9A44-C6269A12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96C6-0884-40A2-A03F-3EAB4C36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21ED-8F28-4D3A-BF9B-99ED4F7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6A7A-34D1-4C56-8D55-63C42F6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A90A-CC0F-433F-8204-29699EC0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F3F2-34FF-4D28-BC1E-3D2F3EAC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392B-B1F1-49EB-8A69-C8E03F7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1EA5F-EC6D-45EE-AAC2-C4FAD943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D770-C75E-4612-B7A2-5974A11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FDF9-6D8D-42AC-9948-E46ECC9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B995-A979-438D-A844-CF342112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96524-7124-4F2E-AFAA-B8745D95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6A30-B709-4733-91FC-3046A9E9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A31BB-6EE5-4099-AFBA-A8E0E4E7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AFD2-924E-4DB5-B5C8-17D0185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B1B4-55C8-4811-8768-D4DB6C8E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5966-BC45-4B28-A867-7C18EDACB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DF22A-D59D-4224-A351-538E7DFCE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5E37-52B8-4D5D-B76A-5D85FD32C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9D86F-5A3E-425B-A0E8-0534B112D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C7F42-A71A-40EE-B990-ACFE4BD3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2870-06E4-41FE-AA87-19CCAE23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0FF99-C34D-4B84-AEC4-F37A09F4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5ADB-C1E2-4C8E-B61A-B8D4CBB2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A28D0-6CF1-4BA5-BAB4-00DCE145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C401-F5E3-4690-BBDE-2E65B8F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56A2C-640C-4BFC-9034-FEE7B336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3556E-C3A1-435A-8B75-05B67D4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5AE08-3000-4075-A2C9-CD4641CC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2407E-F04E-4A65-BCCF-C225803E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91C4-E808-47EA-8707-83B1B21A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3774-5966-42D4-A1D6-ED6ACF4E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37E5-D180-4254-93D9-DD37EC958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F39-0097-4928-B33E-CAEB426E4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AFCE-C888-49BD-90A4-07AEC3DA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358DB-F91C-4966-BC28-02FF9E21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E663-666C-4F26-A9FE-ED0E5B65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9E7E4-14F4-4AB4-9CD2-9CB79B50E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6AA9-8365-468C-A29D-B8AF31D21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DE63-3C76-4972-8CFD-97E4969E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90464-B605-47DB-997D-2D53ADF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9A96-8B63-4ED5-B731-B6805E9E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3D3AFF-B6D1-4198-BB21-AD620DCD2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F84EF-7E4A-42A5-830F-930A50B7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A3AC-126A-41A0-AB6D-479BE01D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6221-8855-41D6-8341-B754E03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580E-08ED-4286-A9BF-FFB8DF17CFF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2CA6-580D-48A5-A962-26F25A7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E2E81-03B6-4407-BD3A-34BB7E9CFA11}"/>
              </a:ext>
            </a:extLst>
          </p:cNvPr>
          <p:cNvSpPr/>
          <p:nvPr userDrawn="1"/>
        </p:nvSpPr>
        <p:spPr>
          <a:xfrm>
            <a:off x="0" y="0"/>
            <a:ext cx="10693470" cy="230188"/>
          </a:xfrm>
          <a:prstGeom prst="rect">
            <a:avLst/>
          </a:prstGeom>
          <a:solidFill>
            <a:srgbClr val="CC0130"/>
          </a:solidFill>
          <a:ln>
            <a:solidFill>
              <a:srgbClr val="CC0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EA51F-E31A-415B-B68F-DDB79D6675C6}"/>
              </a:ext>
            </a:extLst>
          </p:cNvPr>
          <p:cNvSpPr/>
          <p:nvPr userDrawn="1"/>
        </p:nvSpPr>
        <p:spPr>
          <a:xfrm>
            <a:off x="10693470" y="0"/>
            <a:ext cx="749265" cy="230188"/>
          </a:xfrm>
          <a:prstGeom prst="rect">
            <a:avLst/>
          </a:prstGeom>
          <a:solidFill>
            <a:srgbClr val="222222"/>
          </a:solidFill>
          <a:ln>
            <a:solidFill>
              <a:srgbClr val="2222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06B10-4DB0-49BE-B521-30200A266522}"/>
              </a:ext>
            </a:extLst>
          </p:cNvPr>
          <p:cNvSpPr/>
          <p:nvPr userDrawn="1"/>
        </p:nvSpPr>
        <p:spPr>
          <a:xfrm>
            <a:off x="11442735" y="0"/>
            <a:ext cx="742633" cy="230188"/>
          </a:xfrm>
          <a:prstGeom prst="rect">
            <a:avLst/>
          </a:prstGeom>
          <a:solidFill>
            <a:srgbClr val="171717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99F73D-E44B-4BD9-A870-E2203A6A2F4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15538" y="365125"/>
            <a:ext cx="1727197" cy="909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CE0C1A-1C76-4FF6-A8F5-EC84C2ADF8B2}"/>
              </a:ext>
            </a:extLst>
          </p:cNvPr>
          <p:cNvSpPr txBox="1"/>
          <p:nvPr userDrawn="1"/>
        </p:nvSpPr>
        <p:spPr>
          <a:xfrm>
            <a:off x="8610600" y="635214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B0238FC-E9B0-44EC-AE4C-E200191A2ABA}" type="slidenum">
              <a:rPr lang="de-DE" sz="14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8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4842.pdf" TargetMode="External"/><Relationship Id="rId7" Type="http://schemas.openxmlformats.org/officeDocument/2006/relationships/hyperlink" Target="https://arxiv.org/pdf/1905.11946.pdf" TargetMode="External"/><Relationship Id="rId2" Type="http://schemas.openxmlformats.org/officeDocument/2006/relationships/hyperlink" Target="https://arxiv.org/pdf/1409.155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611.05431.pdf" TargetMode="External"/><Relationship Id="rId5" Type="http://schemas.openxmlformats.org/officeDocument/2006/relationships/hyperlink" Target="https://arxiv.org/pdf/1608.06993.pdf" TargetMode="External"/><Relationship Id="rId4" Type="http://schemas.openxmlformats.org/officeDocument/2006/relationships/hyperlink" Target="https://arxiv.org/pdf/1512.03385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4861.pdf" TargetMode="External"/><Relationship Id="rId7" Type="http://schemas.openxmlformats.org/officeDocument/2006/relationships/hyperlink" Target="https://arxiv.org/pdf/2003.13678.pdf" TargetMode="External"/><Relationship Id="rId2" Type="http://schemas.openxmlformats.org/officeDocument/2006/relationships/hyperlink" Target="https://arxiv.org/pdf/1610.0235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707.07012.pdf" TargetMode="External"/><Relationship Id="rId5" Type="http://schemas.openxmlformats.org/officeDocument/2006/relationships/hyperlink" Target="https://arxiv.org/pdf/1807.11164.pdf" TargetMode="External"/><Relationship Id="rId4" Type="http://schemas.openxmlformats.org/officeDocument/2006/relationships/hyperlink" Target="https://arxiv.org/pdf/1707.01083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9.09308.pdf" TargetMode="External"/><Relationship Id="rId2" Type="http://schemas.openxmlformats.org/officeDocument/2006/relationships/hyperlink" Target="https://arxiv.org/pdf/1802.0154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908.03930.pdf" TargetMode="External"/><Relationship Id="rId4" Type="http://schemas.openxmlformats.org/officeDocument/2006/relationships/hyperlink" Target="https://arxiv.org/pdf/1706.00388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F5F-F4A8-4CE4-B5D5-B3BFFB8B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" y="1475581"/>
            <a:ext cx="11353800" cy="757237"/>
          </a:xfrm>
        </p:spPr>
        <p:txBody>
          <a:bodyPr>
            <a:normAutofit/>
          </a:bodyPr>
          <a:lstStyle/>
          <a:p>
            <a:r>
              <a:rPr lang="de-DE" sz="4400" b="1" dirty="0" err="1"/>
              <a:t>RepVGG</a:t>
            </a:r>
            <a:r>
              <a:rPr lang="de-DE" sz="4400" b="1" dirty="0"/>
              <a:t>: Making VGG-style </a:t>
            </a:r>
            <a:r>
              <a:rPr lang="de-DE" sz="4400" b="1" dirty="0" err="1"/>
              <a:t>ConvNets</a:t>
            </a:r>
            <a:r>
              <a:rPr lang="de-DE" sz="4400" b="1" dirty="0"/>
              <a:t> Great </a:t>
            </a:r>
            <a:r>
              <a:rPr lang="de-DE" sz="4400" b="1" dirty="0" err="1"/>
              <a:t>Again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11BB-EB22-4EF5-B216-02A7AC64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2375693"/>
            <a:ext cx="8658225" cy="427037"/>
          </a:xfrm>
        </p:spPr>
        <p:txBody>
          <a:bodyPr>
            <a:normAutofit fontScale="92500"/>
          </a:bodyPr>
          <a:lstStyle/>
          <a:p>
            <a:pPr algn="l"/>
            <a:r>
              <a:rPr lang="de-DE" sz="2000" i="1" dirty="0" err="1"/>
              <a:t>Xiaohan</a:t>
            </a:r>
            <a:r>
              <a:rPr lang="de-DE" sz="2000" i="1" dirty="0"/>
              <a:t> Ding, </a:t>
            </a:r>
            <a:r>
              <a:rPr lang="de-DE" sz="2000" i="1" dirty="0" err="1"/>
              <a:t>Xiangyu</a:t>
            </a:r>
            <a:r>
              <a:rPr lang="de-DE" sz="2000" i="1" dirty="0"/>
              <a:t> Zhang, </a:t>
            </a:r>
            <a:r>
              <a:rPr lang="de-DE" sz="2000" i="1" dirty="0" err="1"/>
              <a:t>Ningning</a:t>
            </a:r>
            <a:r>
              <a:rPr lang="de-DE" sz="2000" i="1" dirty="0"/>
              <a:t> Ma, </a:t>
            </a:r>
            <a:r>
              <a:rPr lang="de-DE" sz="2000" i="1" dirty="0" err="1"/>
              <a:t>Jungong</a:t>
            </a:r>
            <a:r>
              <a:rPr lang="de-DE" sz="2000" i="1" dirty="0"/>
              <a:t> Han, </a:t>
            </a:r>
            <a:r>
              <a:rPr lang="de-DE" sz="2000" i="1" dirty="0" err="1"/>
              <a:t>Guiguang</a:t>
            </a:r>
            <a:r>
              <a:rPr lang="de-DE" sz="2000" i="1" dirty="0"/>
              <a:t> Ding, Jian Sun</a:t>
            </a:r>
            <a:endParaRPr lang="en-US" sz="2000" i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75E320-023F-4C4C-921B-3CD4FDD372C9}"/>
              </a:ext>
            </a:extLst>
          </p:cNvPr>
          <p:cNvSpPr txBox="1">
            <a:spLocks/>
          </p:cNvSpPr>
          <p:nvPr/>
        </p:nvSpPr>
        <p:spPr>
          <a:xfrm>
            <a:off x="714374" y="3429000"/>
            <a:ext cx="8658225" cy="1252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Conference on Computer Vision and Pattern Recognition 2021</a:t>
            </a:r>
          </a:p>
          <a:p>
            <a:pPr algn="l"/>
            <a:r>
              <a:rPr lang="en-US" sz="1600" dirty="0"/>
              <a:t>Last revised on </a:t>
            </a:r>
            <a:r>
              <a:rPr lang="en-US" sz="1600" dirty="0" err="1"/>
              <a:t>arXiv</a:t>
            </a:r>
            <a:r>
              <a:rPr lang="en-US" sz="1600" dirty="0"/>
              <a:t> on: 29 March 2021</a:t>
            </a:r>
          </a:p>
          <a:p>
            <a:pPr algn="l"/>
            <a:r>
              <a:rPr lang="en-US" sz="1600" dirty="0"/>
              <a:t>Repository: https://github.com/DingXiaoH/RepVGG</a:t>
            </a:r>
          </a:p>
        </p:txBody>
      </p:sp>
    </p:spTree>
    <p:extLst>
      <p:ext uri="{BB962C8B-B14F-4D97-AF65-F5344CB8AC3E}">
        <p14:creationId xmlns:p14="http://schemas.microsoft.com/office/powerpoint/2010/main" val="24288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u="sng" dirty="0" err="1"/>
              <a:t>Idea</a:t>
            </a:r>
            <a:r>
              <a:rPr lang="de-DE" b="1" u="sng" dirty="0"/>
              <a:t>: </a:t>
            </a:r>
            <a:r>
              <a:rPr lang="de-DE" b="1" u="sng" dirty="0" err="1"/>
              <a:t>RepVGG</a:t>
            </a:r>
            <a:endParaRPr lang="de-DE" b="1" u="sng" dirty="0"/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-time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Transformation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endParaRPr lang="de-DE" dirty="0"/>
          </a:p>
          <a:p>
            <a:r>
              <a:rPr lang="de-DE" dirty="0"/>
              <a:t>Advantages: </a:t>
            </a:r>
          </a:p>
          <a:p>
            <a:pPr marL="628650" lvl="1" indent="-171450"/>
            <a:r>
              <a:rPr lang="de-DE" dirty="0"/>
              <a:t>VGG-like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topology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3x3 </a:t>
            </a:r>
            <a:r>
              <a:rPr lang="de-DE" dirty="0" err="1"/>
              <a:t>conv</a:t>
            </a:r>
            <a:r>
              <a:rPr lang="de-DE" dirty="0"/>
              <a:t> and </a:t>
            </a:r>
            <a:r>
              <a:rPr lang="de-DE" dirty="0" err="1"/>
              <a:t>ReLU</a:t>
            </a:r>
            <a:endParaRPr lang="de-DE" dirty="0"/>
          </a:p>
          <a:p>
            <a:pPr marL="628650" lvl="1" indent="-171450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refinement</a:t>
            </a:r>
            <a:r>
              <a:rPr lang="de-DE" dirty="0"/>
              <a:t>, </a:t>
            </a:r>
            <a:r>
              <a:rPr lang="de-DE" dirty="0" err="1"/>
              <a:t>compound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heavy design </a:t>
            </a:r>
            <a:r>
              <a:rPr lang="de-DE" dirty="0" err="1"/>
              <a:t>methods</a:t>
            </a:r>
            <a:endParaRPr lang="de-DE" dirty="0"/>
          </a:p>
          <a:p>
            <a:pPr marL="628650" lvl="1" indent="-171450"/>
            <a:r>
              <a:rPr lang="en-US" dirty="0"/>
              <a:t>Fewer types of operators enable more computing units integrated onto the chip</a:t>
            </a:r>
          </a:p>
          <a:p>
            <a:pPr marL="628650" lvl="1" indent="-171450"/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-speed trade-off</a:t>
            </a:r>
          </a:p>
        </p:txBody>
      </p:sp>
    </p:spTree>
    <p:extLst>
      <p:ext uri="{BB962C8B-B14F-4D97-AF65-F5344CB8AC3E}">
        <p14:creationId xmlns:p14="http://schemas.microsoft.com/office/powerpoint/2010/main" val="193728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FC14B-FFB1-4777-8817-5DCE1DFB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45952"/>
            <a:ext cx="8494986" cy="1355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DAAA6-746F-4882-B933-BBB0C6B5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35122"/>
            <a:ext cx="8250819" cy="18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C66D3-6274-4CAF-99A6-E551F05D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00" y="1761553"/>
            <a:ext cx="4146255" cy="620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3E579-2B7C-493D-B8CF-676188F1F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4735"/>
            <a:ext cx="5505087" cy="1975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7395E-A2EA-4E66-8915-C54E9EC14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540" y="2705320"/>
            <a:ext cx="3378809" cy="1681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A5656-98C1-447A-B6D7-CEAA12C5D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32" y="3020862"/>
            <a:ext cx="5087066" cy="1050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8F56D-004C-449A-9276-50D056496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7770" y="4607945"/>
            <a:ext cx="3057455" cy="588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21006-9718-4B5C-ABB2-FC785BF926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0732" y="5437223"/>
            <a:ext cx="3790406" cy="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5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499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Winograd‘s</a:t>
            </a:r>
            <a:r>
              <a:rPr lang="de-DE" b="1" u="sng" dirty="0"/>
              <a:t> minimal </a:t>
            </a:r>
            <a:r>
              <a:rPr lang="de-DE" b="1" u="sng" dirty="0" err="1"/>
              <a:t>filtering</a:t>
            </a:r>
            <a:r>
              <a:rPr lang="de-DE" b="1" u="sng" dirty="0"/>
              <a:t> </a:t>
            </a:r>
            <a:r>
              <a:rPr lang="de-DE" b="1" u="sng" dirty="0" err="1"/>
              <a:t>algorithm</a:t>
            </a:r>
            <a:r>
              <a:rPr lang="de-DE" b="1" u="sng" dirty="0"/>
              <a:t> [14]: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F67E45-98FD-4CFB-BB4C-2C03A7D33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52" y="2412124"/>
            <a:ext cx="4811495" cy="98430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0D088C-0914-4B5B-98EE-E0EA64C371F2}"/>
              </a:ext>
            </a:extLst>
          </p:cNvPr>
          <p:cNvSpPr txBox="1">
            <a:spLocks/>
          </p:cNvSpPr>
          <p:nvPr/>
        </p:nvSpPr>
        <p:spPr>
          <a:xfrm>
            <a:off x="838200" y="3461575"/>
            <a:ext cx="10515600" cy="271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F(2x2,3x3) </a:t>
            </a:r>
            <a:r>
              <a:rPr lang="de-DE" dirty="0" err="1"/>
              <a:t>uses</a:t>
            </a:r>
            <a:r>
              <a:rPr lang="de-DE" dirty="0"/>
              <a:t> 16 </a:t>
            </a:r>
            <a:r>
              <a:rPr lang="de-DE" dirty="0" err="1"/>
              <a:t>mults</a:t>
            </a:r>
            <a:r>
              <a:rPr lang="de-DE" dirty="0"/>
              <a:t>, </a:t>
            </a:r>
            <a:r>
              <a:rPr lang="de-DE" dirty="0" err="1"/>
              <a:t>whereas</a:t>
            </a:r>
            <a:r>
              <a:rPr lang="de-DE" dirty="0"/>
              <a:t> normal </a:t>
            </a:r>
            <a:r>
              <a:rPr lang="de-DE" dirty="0" err="1"/>
              <a:t>convolution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36 </a:t>
            </a:r>
            <a:r>
              <a:rPr lang="de-DE" dirty="0" err="1"/>
              <a:t>mults</a:t>
            </a:r>
            <a:endParaRPr lang="de-DE" dirty="0"/>
          </a:p>
          <a:p>
            <a:r>
              <a:rPr lang="de-DE" dirty="0" err="1"/>
              <a:t>Speedup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 2.25</a:t>
            </a:r>
          </a:p>
          <a:p>
            <a:r>
              <a:rPr lang="de-DE" dirty="0"/>
              <a:t>3x3 </a:t>
            </a:r>
            <a:r>
              <a:rPr lang="de-DE" dirty="0" err="1"/>
              <a:t>concolutions</a:t>
            </a:r>
            <a:r>
              <a:rPr lang="de-DE" dirty="0"/>
              <a:t> </a:t>
            </a:r>
            <a:r>
              <a:rPr lang="de-DE" dirty="0" err="1"/>
              <a:t>hughly</a:t>
            </a:r>
            <a:r>
              <a:rPr lang="de-DE" dirty="0"/>
              <a:t> </a:t>
            </a:r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modern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libraries</a:t>
            </a:r>
            <a:r>
              <a:rPr lang="de-DE" dirty="0"/>
              <a:t> like </a:t>
            </a:r>
            <a:r>
              <a:rPr lang="de-DE" dirty="0" err="1"/>
              <a:t>cuDNN</a:t>
            </a:r>
            <a:r>
              <a:rPr lang="de-DE" dirty="0"/>
              <a:t> (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Winograd‘s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Training-Time 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44295-5F79-488D-8C2C-36F9360BC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DF9B3-5F81-47CF-A705-9384D033D780}"/>
              </a:ext>
            </a:extLst>
          </p:cNvPr>
          <p:cNvSpPr txBox="1"/>
          <p:nvPr/>
        </p:nvSpPr>
        <p:spPr>
          <a:xfrm>
            <a:off x="6929749" y="2167428"/>
            <a:ext cx="25937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i="1" dirty="0"/>
              <a:t>y = x + g(x) + f(x)</a:t>
            </a:r>
            <a:endParaRPr lang="en-US" sz="2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C0227-004D-4CE0-BC66-CEF2228F606F}"/>
              </a:ext>
            </a:extLst>
          </p:cNvPr>
          <p:cNvSpPr txBox="1"/>
          <p:nvPr/>
        </p:nvSpPr>
        <p:spPr>
          <a:xfrm>
            <a:off x="5540188" y="3167389"/>
            <a:ext cx="5813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/>
              <a:t>x: </a:t>
            </a:r>
            <a:r>
              <a:rPr lang="de-DE" sz="2800" dirty="0" err="1"/>
              <a:t>ResNet</a:t>
            </a:r>
            <a:r>
              <a:rPr lang="de-DE" sz="2800" dirty="0"/>
              <a:t>-like </a:t>
            </a:r>
            <a:r>
              <a:rPr lang="de-DE" sz="2800" dirty="0" err="1"/>
              <a:t>identity</a:t>
            </a:r>
            <a:r>
              <a:rPr lang="de-DE" sz="2800" dirty="0"/>
              <a:t> (</a:t>
            </a:r>
            <a:r>
              <a:rPr lang="de-DE" sz="2800" dirty="0" err="1"/>
              <a:t>dimensions</a:t>
            </a:r>
            <a:r>
              <a:rPr lang="de-DE" sz="2800" dirty="0"/>
              <a:t> must </a:t>
            </a:r>
            <a:r>
              <a:rPr lang="de-DE" sz="2800" dirty="0" err="1"/>
              <a:t>match</a:t>
            </a:r>
            <a:r>
              <a:rPr lang="de-DE" sz="2800" dirty="0"/>
              <a:t>)</a:t>
            </a:r>
          </a:p>
          <a:p>
            <a:r>
              <a:rPr lang="de-DE" sz="2800" i="1" dirty="0"/>
              <a:t>g(x): </a:t>
            </a:r>
            <a:r>
              <a:rPr lang="de-DE" sz="2800" dirty="0"/>
              <a:t>1x1 </a:t>
            </a:r>
            <a:r>
              <a:rPr lang="de-DE" sz="2800" dirty="0" err="1"/>
              <a:t>convolution</a:t>
            </a:r>
            <a:r>
              <a:rPr lang="de-DE" sz="2800" dirty="0"/>
              <a:t> (</a:t>
            </a:r>
            <a:r>
              <a:rPr lang="de-DE" sz="2800" dirty="0" err="1"/>
              <a:t>dimensions</a:t>
            </a:r>
            <a:r>
              <a:rPr lang="de-DE" sz="2800" dirty="0"/>
              <a:t> do not </a:t>
            </a:r>
            <a:r>
              <a:rPr lang="de-DE" sz="2800" dirty="0" err="1"/>
              <a:t>need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match</a:t>
            </a:r>
            <a:r>
              <a:rPr lang="de-DE" sz="2800" dirty="0"/>
              <a:t>)</a:t>
            </a:r>
          </a:p>
          <a:p>
            <a:r>
              <a:rPr lang="de-DE" sz="2800" i="1" dirty="0"/>
              <a:t>f(x): </a:t>
            </a:r>
            <a:r>
              <a:rPr lang="de-DE" sz="2800" dirty="0"/>
              <a:t>residual </a:t>
            </a:r>
            <a:r>
              <a:rPr lang="de-DE" sz="2800" dirty="0" err="1"/>
              <a:t>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359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Structural</a:t>
            </a:r>
            <a:r>
              <a:rPr lang="de-DE" dirty="0"/>
              <a:t> Re-</a:t>
            </a:r>
            <a:r>
              <a:rPr lang="de-DE" dirty="0" err="1"/>
              <a:t>Parameterization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74E3E6-C18E-4E97-9FD0-2FCB43FB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43" y="2425066"/>
            <a:ext cx="5474833" cy="11461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986FB5-0D5E-4D60-88EC-5F1D86D02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996" y="3732977"/>
            <a:ext cx="5211680" cy="504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A1C66A-815F-46C7-BC92-C29CB5F36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711" y="4399627"/>
            <a:ext cx="5630965" cy="5267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95B1BB-619C-4A76-95F9-1D09C583B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860" y="5091573"/>
            <a:ext cx="5604816" cy="2995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0B1CE8-A8D9-47DD-8EBB-285DC44524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46289"/>
            <a:ext cx="4261268" cy="494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5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86373-A4EB-42EA-BD05-960E5A2C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5643" y="1618972"/>
            <a:ext cx="7520713" cy="3124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6BE49-829D-4285-B8D3-F044D9318BD2}"/>
              </a:ext>
            </a:extLst>
          </p:cNvPr>
          <p:cNvSpPr txBox="1"/>
          <p:nvPr/>
        </p:nvSpPr>
        <p:spPr>
          <a:xfrm>
            <a:off x="838200" y="4755859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Interleave</a:t>
            </a:r>
            <a:r>
              <a:rPr lang="de-DE" sz="2800" dirty="0"/>
              <a:t> </a:t>
            </a:r>
            <a:r>
              <a:rPr lang="de-DE" sz="2800" dirty="0" err="1"/>
              <a:t>groupwise</a:t>
            </a:r>
            <a:r>
              <a:rPr lang="de-DE" sz="2800" dirty="0"/>
              <a:t> 3x3 </a:t>
            </a:r>
            <a:r>
              <a:rPr lang="de-DE" sz="2800" dirty="0" err="1"/>
              <a:t>convolution</a:t>
            </a:r>
            <a:r>
              <a:rPr lang="de-DE" sz="2800" dirty="0"/>
              <a:t> </a:t>
            </a:r>
            <a:r>
              <a:rPr lang="de-DE" sz="2800" dirty="0" err="1"/>
              <a:t>layer</a:t>
            </a:r>
            <a:r>
              <a:rPr lang="de-DE" sz="2800" dirty="0"/>
              <a:t> </a:t>
            </a:r>
            <a:r>
              <a:rPr lang="de-DE" sz="2800" dirty="0" err="1"/>
              <a:t>every</a:t>
            </a:r>
            <a:r>
              <a:rPr lang="de-DE" sz="2800" dirty="0"/>
              <a:t> </a:t>
            </a:r>
            <a:r>
              <a:rPr lang="de-DE" sz="2800" dirty="0" err="1"/>
              <a:t>two</a:t>
            </a:r>
            <a:r>
              <a:rPr lang="de-DE" sz="2800" dirty="0"/>
              <a:t> </a:t>
            </a:r>
            <a:r>
              <a:rPr lang="de-DE" sz="2800" dirty="0" err="1"/>
              <a:t>layers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trade</a:t>
            </a:r>
            <a:r>
              <a:rPr lang="de-DE" sz="2800" dirty="0"/>
              <a:t> </a:t>
            </a:r>
            <a:r>
              <a:rPr lang="de-DE" sz="2800" dirty="0" err="1"/>
              <a:t>accuracy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efficiency</a:t>
            </a:r>
            <a:r>
              <a:rPr lang="de-DE" sz="2800" dirty="0"/>
              <a:t> but still </a:t>
            </a:r>
            <a:r>
              <a:rPr lang="de-DE" sz="2800" dirty="0" err="1"/>
              <a:t>maintain</a:t>
            </a:r>
            <a:r>
              <a:rPr lang="de-DE" sz="2800" dirty="0"/>
              <a:t> inter-</a:t>
            </a:r>
            <a:r>
              <a:rPr lang="de-DE" sz="2800" dirty="0" err="1"/>
              <a:t>channel</a:t>
            </a:r>
            <a:r>
              <a:rPr lang="de-DE" sz="2800" dirty="0"/>
              <a:t> </a:t>
            </a:r>
            <a:r>
              <a:rPr lang="de-DE" sz="2800" dirty="0" err="1"/>
              <a:t>information</a:t>
            </a:r>
            <a:r>
              <a:rPr lang="de-DE" sz="2800" dirty="0"/>
              <a:t> </a:t>
            </a:r>
            <a:r>
              <a:rPr lang="de-DE" sz="2800" dirty="0" err="1"/>
              <a:t>exchange</a:t>
            </a:r>
            <a:endParaRPr lang="de-DE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800" dirty="0"/>
              <a:t>Group </a:t>
            </a:r>
            <a:r>
              <a:rPr lang="de-DE" sz="2800" dirty="0" err="1"/>
              <a:t>factor</a:t>
            </a:r>
            <a:r>
              <a:rPr lang="de-DE" sz="2800" dirty="0"/>
              <a:t>: 1,2 </a:t>
            </a:r>
            <a:r>
              <a:rPr lang="de-DE" sz="2800" dirty="0" err="1"/>
              <a:t>or</a:t>
            </a:r>
            <a:r>
              <a:rPr lang="de-DE" sz="2800" dirty="0"/>
              <a:t>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22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5557B-3C6C-45FF-9337-FE9FA6D4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2" y="1825625"/>
            <a:ext cx="5038538" cy="2403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B4424D-0C74-4C13-BB67-CE62902BC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714" y="1468764"/>
            <a:ext cx="3705727" cy="5024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6D57A3-9DAC-4C04-929F-BC7FC55E5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2" y="4311984"/>
            <a:ext cx="5252805" cy="21808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75B512-78AF-40F2-AF09-12D580CA37EA}"/>
              </a:ext>
            </a:extLst>
          </p:cNvPr>
          <p:cNvSpPr/>
          <p:nvPr/>
        </p:nvSpPr>
        <p:spPr>
          <a:xfrm>
            <a:off x="7909179" y="3200761"/>
            <a:ext cx="832104" cy="1343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9FCC5-1009-45E2-9F9C-56FB28ADF54D}"/>
              </a:ext>
            </a:extLst>
          </p:cNvPr>
          <p:cNvSpPr/>
          <p:nvPr/>
        </p:nvSpPr>
        <p:spPr>
          <a:xfrm>
            <a:off x="6913395" y="4553405"/>
            <a:ext cx="1827888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F40602-857D-4CEA-AE86-A1F0B96ABE0C}"/>
              </a:ext>
            </a:extLst>
          </p:cNvPr>
          <p:cNvSpPr/>
          <p:nvPr/>
        </p:nvSpPr>
        <p:spPr>
          <a:xfrm>
            <a:off x="6913395" y="6073731"/>
            <a:ext cx="1827888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7EDBD-705B-4CF9-8E78-728F884A34B5}"/>
              </a:ext>
            </a:extLst>
          </p:cNvPr>
          <p:cNvSpPr/>
          <p:nvPr/>
        </p:nvSpPr>
        <p:spPr>
          <a:xfrm>
            <a:off x="6913395" y="5587490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0B183-861E-434B-804B-7E2BC8A38EF4}"/>
              </a:ext>
            </a:extLst>
          </p:cNvPr>
          <p:cNvSpPr/>
          <p:nvPr/>
        </p:nvSpPr>
        <p:spPr>
          <a:xfrm>
            <a:off x="6913394" y="5896524"/>
            <a:ext cx="3345029" cy="1574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1E9E53-71A4-4CD3-BF56-28325A993CE2}"/>
              </a:ext>
            </a:extLst>
          </p:cNvPr>
          <p:cNvSpPr/>
          <p:nvPr/>
        </p:nvSpPr>
        <p:spPr>
          <a:xfrm>
            <a:off x="6913393" y="4051961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A1A74-2B97-4174-9131-281E553E7997}"/>
              </a:ext>
            </a:extLst>
          </p:cNvPr>
          <p:cNvSpPr/>
          <p:nvPr/>
        </p:nvSpPr>
        <p:spPr>
          <a:xfrm>
            <a:off x="6913393" y="4366309"/>
            <a:ext cx="3345030" cy="1772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CD6CAC-0C2E-4568-93E6-9199CAC7804B}"/>
              </a:ext>
            </a:extLst>
          </p:cNvPr>
          <p:cNvSpPr/>
          <p:nvPr/>
        </p:nvSpPr>
        <p:spPr>
          <a:xfrm>
            <a:off x="6913393" y="4917629"/>
            <a:ext cx="3345030" cy="314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A213C4-3E8A-4502-9FB9-7AA90C9864E5}"/>
              </a:ext>
            </a:extLst>
          </p:cNvPr>
          <p:cNvSpPr/>
          <p:nvPr/>
        </p:nvSpPr>
        <p:spPr>
          <a:xfrm>
            <a:off x="838200" y="5676094"/>
            <a:ext cx="4872790" cy="486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50249-AA76-492E-BF72-8B13B42E8EFB}"/>
              </a:ext>
            </a:extLst>
          </p:cNvPr>
          <p:cNvSpPr/>
          <p:nvPr/>
        </p:nvSpPr>
        <p:spPr>
          <a:xfrm>
            <a:off x="6913393" y="5917328"/>
            <a:ext cx="3345030" cy="3147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F9C32-D256-4871-86DA-18DC78E7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9" y="2388520"/>
            <a:ext cx="4901937" cy="2532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F48E6-96C1-42D5-8CC0-A1D8ED7C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88520"/>
            <a:ext cx="4788568" cy="26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9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/>
              <a:t>Dirac </a:t>
            </a:r>
            <a:r>
              <a:rPr lang="de-DE" b="1" u="sng" dirty="0" err="1"/>
              <a:t>weight</a:t>
            </a:r>
            <a:r>
              <a:rPr lang="de-DE" b="1" u="sng" dirty="0"/>
              <a:t> </a:t>
            </a:r>
            <a:r>
              <a:rPr lang="de-DE" b="1" u="sng" dirty="0" err="1"/>
              <a:t>parameterization</a:t>
            </a:r>
            <a:r>
              <a:rPr lang="de-DE" b="1" u="sng" dirty="0"/>
              <a:t> [15]: </a:t>
            </a:r>
            <a:endParaRPr lang="en-US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71E1A-30AF-4A35-8EE9-BE6C1CB7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20" y="2477046"/>
            <a:ext cx="5816723" cy="549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0310-624D-4659-963E-7FFB2435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20" y="3154180"/>
            <a:ext cx="7289676" cy="61491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E43976-9FED-4209-8B8C-5DF24E71E88F}"/>
              </a:ext>
            </a:extLst>
          </p:cNvPr>
          <p:cNvSpPr txBox="1">
            <a:spLocks/>
          </p:cNvSpPr>
          <p:nvPr/>
        </p:nvSpPr>
        <p:spPr>
          <a:xfrm>
            <a:off x="838200" y="4209393"/>
            <a:ext cx="10515600" cy="1967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No</a:t>
            </a:r>
            <a:r>
              <a:rPr lang="de-DE" dirty="0"/>
              <a:t> real 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-time</a:t>
            </a:r>
          </a:p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ResNet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5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Fundamentals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Approach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Conclusion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78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437"/>
          </a:xfrm>
        </p:spPr>
        <p:txBody>
          <a:bodyPr/>
          <a:lstStyle/>
          <a:p>
            <a:pPr marL="0" indent="0">
              <a:buNone/>
            </a:pPr>
            <a:r>
              <a:rPr lang="de-DE" b="1" u="sng" dirty="0" err="1"/>
              <a:t>Asymmetric</a:t>
            </a:r>
            <a:r>
              <a:rPr lang="de-DE" b="1" u="sng" dirty="0"/>
              <a:t> </a:t>
            </a:r>
            <a:r>
              <a:rPr lang="de-DE" b="1" u="sng" dirty="0" err="1"/>
              <a:t>Convolution</a:t>
            </a:r>
            <a:r>
              <a:rPr lang="de-DE" b="1" u="sng" dirty="0"/>
              <a:t> Block (ACB) [16]:</a:t>
            </a:r>
            <a:endParaRPr lang="en-US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6BC68-7940-444F-A323-360D610E1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215" y="2483999"/>
            <a:ext cx="4813008" cy="40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3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/>
              <a:t>Highlights:</a:t>
            </a:r>
          </a:p>
          <a:p>
            <a:r>
              <a:rPr lang="de-DE" dirty="0"/>
              <a:t>Proof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plain</a:t>
            </a:r>
            <a:r>
              <a:rPr lang="de-DE" dirty="0"/>
              <a:t> </a:t>
            </a:r>
            <a:r>
              <a:rPr lang="de-DE" dirty="0" err="1"/>
              <a:t>ConvNets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outperform</a:t>
            </a:r>
            <a:r>
              <a:rPr lang="de-DE" dirty="0"/>
              <a:t> </a:t>
            </a:r>
            <a:r>
              <a:rPr lang="de-DE" dirty="0" err="1"/>
              <a:t>ResNet</a:t>
            </a:r>
            <a:r>
              <a:rPr lang="de-DE" dirty="0"/>
              <a:t>-like </a:t>
            </a:r>
            <a:r>
              <a:rPr lang="de-DE" dirty="0" err="1"/>
              <a:t>architectures</a:t>
            </a:r>
            <a:endParaRPr lang="de-DE" dirty="0"/>
          </a:p>
          <a:p>
            <a:r>
              <a:rPr lang="de-DE" dirty="0" err="1"/>
              <a:t>Novel</a:t>
            </a:r>
            <a:r>
              <a:rPr lang="de-DE" dirty="0"/>
              <a:t> </a:t>
            </a:r>
            <a:r>
              <a:rPr lang="de-DE" dirty="0" err="1"/>
              <a:t>re-parameterization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en-US" dirty="0"/>
              <a:t>parameters of a structure to parameterize another structure</a:t>
            </a:r>
            <a:endParaRPr lang="de-DE" dirty="0"/>
          </a:p>
          <a:p>
            <a:r>
              <a:rPr lang="de-DE" dirty="0" err="1"/>
              <a:t>Accuracy</a:t>
            </a:r>
            <a:r>
              <a:rPr lang="de-DE" dirty="0"/>
              <a:t>-speed trade-off</a:t>
            </a:r>
          </a:p>
          <a:p>
            <a:r>
              <a:rPr lang="de-DE" dirty="0" err="1"/>
              <a:t>Optimized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GPUs and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specialized</a:t>
            </a:r>
            <a:r>
              <a:rPr lang="de-DE" dirty="0"/>
              <a:t> </a:t>
            </a:r>
            <a:r>
              <a:rPr lang="de-DE" dirty="0" err="1"/>
              <a:t>hardware</a:t>
            </a:r>
            <a:endParaRPr lang="de-DE" dirty="0"/>
          </a:p>
          <a:p>
            <a:r>
              <a:rPr lang="de-DE" dirty="0"/>
              <a:t>Simple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80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Highlights and </a:t>
            </a:r>
            <a:r>
              <a:rPr lang="de-DE" dirty="0" err="1"/>
              <a:t>Weaknesses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Weaknesses</a:t>
            </a:r>
            <a:r>
              <a:rPr lang="de-DE" b="1" u="sng" dirty="0"/>
              <a:t>:</a:t>
            </a:r>
          </a:p>
          <a:p>
            <a:pPr marL="171450" indent="-171450"/>
            <a:r>
              <a:rPr lang="de-DE" dirty="0"/>
              <a:t>Parameter </a:t>
            </a:r>
            <a:r>
              <a:rPr lang="de-DE" dirty="0" err="1"/>
              <a:t>inefficient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modern </a:t>
            </a:r>
            <a:r>
              <a:rPr lang="de-DE" dirty="0" err="1"/>
              <a:t>architectures</a:t>
            </a:r>
            <a:r>
              <a:rPr lang="de-DE" dirty="0"/>
              <a:t> like </a:t>
            </a:r>
            <a:r>
              <a:rPr lang="de-DE" dirty="0" err="1"/>
              <a:t>EfficientNet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RegNetX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favored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mobile-regime </a:t>
            </a:r>
            <a:r>
              <a:rPr lang="de-DE" dirty="0" err="1"/>
              <a:t>MobileNets</a:t>
            </a:r>
            <a:r>
              <a:rPr lang="de-DE" dirty="0"/>
              <a:t> and </a:t>
            </a:r>
            <a:r>
              <a:rPr lang="de-DE" dirty="0" err="1"/>
              <a:t>ShuffleNets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-power </a:t>
            </a:r>
            <a:r>
              <a:rPr lang="de-DE" dirty="0" err="1"/>
              <a:t>devices</a:t>
            </a:r>
            <a:r>
              <a:rPr lang="de-DE" dirty="0"/>
              <a:t>)</a:t>
            </a:r>
          </a:p>
          <a:p>
            <a:pPr marL="171450" indent="-171450"/>
            <a:r>
              <a:rPr lang="de-DE" dirty="0"/>
              <a:t>Additional </a:t>
            </a:r>
            <a:r>
              <a:rPr lang="de-DE" dirty="0" err="1"/>
              <a:t>restrictions</a:t>
            </a:r>
            <a:r>
              <a:rPr lang="de-DE" dirty="0"/>
              <a:t>: 3x3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stride</a:t>
            </a:r>
            <a:r>
              <a:rPr lang="de-DE" dirty="0"/>
              <a:t>, </a:t>
            </a:r>
            <a:r>
              <a:rPr lang="de-DE" dirty="0" err="1"/>
              <a:t>padding</a:t>
            </a:r>
            <a:endParaRPr lang="de-DE" dirty="0"/>
          </a:p>
          <a:p>
            <a:pPr marL="171450" indent="-171450"/>
            <a:r>
              <a:rPr lang="de-DE" dirty="0"/>
              <a:t>Models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US" dirty="0"/>
          </a:p>
          <a:p>
            <a:pPr marL="0" indent="0">
              <a:buNone/>
            </a:pPr>
            <a:endParaRPr lang="de-DE" b="1" u="sng" dirty="0"/>
          </a:p>
        </p:txBody>
      </p:sp>
    </p:spTree>
    <p:extLst>
      <p:ext uri="{BB962C8B-B14F-4D97-AF65-F5344CB8AC3E}">
        <p14:creationId xmlns:p14="http://schemas.microsoft.com/office/powerpoint/2010/main" val="355416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4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Making VGG-style </a:t>
            </a:r>
            <a:r>
              <a:rPr lang="en-US" sz="4000" dirty="0" err="1"/>
              <a:t>ConvNets</a:t>
            </a:r>
            <a:r>
              <a:rPr lang="en-US" sz="4000" dirty="0"/>
              <a:t> Great Again?</a:t>
            </a:r>
          </a:p>
        </p:txBody>
      </p:sp>
    </p:spTree>
    <p:extLst>
      <p:ext uri="{BB962C8B-B14F-4D97-AF65-F5344CB8AC3E}">
        <p14:creationId xmlns:p14="http://schemas.microsoft.com/office/powerpoint/2010/main" val="134193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[1] Andrew </a:t>
            </a:r>
            <a:r>
              <a:rPr lang="de-DE" sz="2000" dirty="0" err="1"/>
              <a:t>Zisserman</a:t>
            </a:r>
            <a:r>
              <a:rPr lang="de-DE" sz="2000" dirty="0"/>
              <a:t>, Karen </a:t>
            </a:r>
            <a:r>
              <a:rPr lang="de-DE" sz="2000" dirty="0" err="1"/>
              <a:t>Simonyan</a:t>
            </a:r>
            <a:r>
              <a:rPr lang="de-DE" sz="2000" dirty="0"/>
              <a:t>. „</a:t>
            </a:r>
            <a:r>
              <a:rPr lang="en-US" sz="2000" dirty="0"/>
              <a:t>Very Deep Convolutional Networks for Large-Scale Image Recognition”, 2014. </a:t>
            </a:r>
            <a:r>
              <a:rPr lang="de-DE" sz="2000" dirty="0">
                <a:hlinkClick r:id="rId2"/>
              </a:rPr>
              <a:t>https://arxiv.org/pdf/1409.1556.pdf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[2] </a:t>
            </a:r>
            <a:r>
              <a:rPr lang="en-US" sz="2000" dirty="0"/>
              <a:t>Christian </a:t>
            </a:r>
            <a:r>
              <a:rPr lang="en-US" sz="2000" dirty="0" err="1"/>
              <a:t>Szegedy</a:t>
            </a:r>
            <a:r>
              <a:rPr lang="en-US" sz="2000" dirty="0"/>
              <a:t>, Wei Liu, </a:t>
            </a:r>
            <a:r>
              <a:rPr lang="en-US" sz="2000" dirty="0" err="1"/>
              <a:t>Yangqing</a:t>
            </a:r>
            <a:r>
              <a:rPr lang="en-US" sz="2000" dirty="0"/>
              <a:t> Jia, Pierre </a:t>
            </a:r>
            <a:r>
              <a:rPr lang="en-US" sz="2000" dirty="0" err="1"/>
              <a:t>Sermanet</a:t>
            </a:r>
            <a:r>
              <a:rPr lang="en-US" sz="2000" dirty="0"/>
              <a:t>, Scott Reed, Dragomir </a:t>
            </a:r>
            <a:r>
              <a:rPr lang="en-US" sz="2000" dirty="0" err="1"/>
              <a:t>Anguelov</a:t>
            </a:r>
            <a:r>
              <a:rPr lang="en-US" sz="2000" dirty="0"/>
              <a:t>, Dumitru Erhan, Vincent </a:t>
            </a:r>
            <a:r>
              <a:rPr lang="en-US" sz="2000" dirty="0" err="1"/>
              <a:t>Vanhoucke</a:t>
            </a:r>
            <a:r>
              <a:rPr lang="en-US" sz="2000" dirty="0"/>
              <a:t>, Andrew </a:t>
            </a:r>
            <a:r>
              <a:rPr lang="en-US" sz="2000" dirty="0" err="1"/>
              <a:t>Rabinovich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Deeper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Convolutions</a:t>
            </a:r>
            <a:r>
              <a:rPr lang="de-DE" sz="2000" dirty="0"/>
              <a:t> “, 2014. </a:t>
            </a:r>
            <a:r>
              <a:rPr lang="de-DE" sz="2000" dirty="0">
                <a:hlinkClick r:id="rId3"/>
              </a:rPr>
              <a:t>https://arxiv.org/pdf/1409.4842.pdf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[3] </a:t>
            </a:r>
            <a:r>
              <a:rPr lang="en-US" sz="2000" dirty="0" err="1"/>
              <a:t>Kaiming</a:t>
            </a:r>
            <a:r>
              <a:rPr lang="en-US" sz="2000" dirty="0"/>
              <a:t> He,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Shaoqing</a:t>
            </a:r>
            <a:r>
              <a:rPr lang="en-US" sz="2000" dirty="0"/>
              <a:t> Ren, Jian Sun. </a:t>
            </a:r>
            <a:r>
              <a:rPr lang="de-DE" sz="2000" dirty="0"/>
              <a:t>„</a:t>
            </a:r>
            <a:r>
              <a:rPr lang="en-US" sz="2000" dirty="0"/>
              <a:t>Deep Residual Learning for Image Recognition”, 2015. </a:t>
            </a:r>
            <a:r>
              <a:rPr lang="en-US" sz="2000" dirty="0">
                <a:hlinkClick r:id="rId4"/>
              </a:rPr>
              <a:t>https://arxiv.org/pdf/1512.03385.pdf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[4] Gao Huang, Zhuang Liu, Laurens van der </a:t>
            </a:r>
            <a:r>
              <a:rPr lang="en-US" sz="2000" dirty="0" err="1"/>
              <a:t>Maaten</a:t>
            </a:r>
            <a:r>
              <a:rPr lang="en-US" sz="2000" dirty="0"/>
              <a:t>, Kilian Q. Weinberger. </a:t>
            </a:r>
            <a:r>
              <a:rPr lang="de-DE" sz="2000" dirty="0"/>
              <a:t>„</a:t>
            </a:r>
            <a:r>
              <a:rPr lang="en-US" sz="2000" dirty="0"/>
              <a:t>Densely Connected Convolutional Networks”, 2016. </a:t>
            </a:r>
            <a:r>
              <a:rPr lang="en-US" sz="2000" dirty="0">
                <a:hlinkClick r:id="rId5"/>
              </a:rPr>
              <a:t>https://arxiv.org/pdf/1608.06993.pdf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 err="1"/>
              <a:t>Saining</a:t>
            </a:r>
            <a:r>
              <a:rPr lang="en-US" sz="2000" dirty="0"/>
              <a:t> </a:t>
            </a:r>
            <a:r>
              <a:rPr lang="en-US" sz="2000" dirty="0" err="1"/>
              <a:t>Xie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Piotr </a:t>
            </a:r>
            <a:r>
              <a:rPr lang="en-US" sz="2000" dirty="0" err="1"/>
              <a:t>Dollár</a:t>
            </a:r>
            <a:r>
              <a:rPr lang="en-US" sz="2000" dirty="0"/>
              <a:t>, </a:t>
            </a:r>
            <a:r>
              <a:rPr lang="en-US" sz="2000" dirty="0" err="1"/>
              <a:t>Zhuowen</a:t>
            </a:r>
            <a:r>
              <a:rPr lang="en-US" sz="2000" dirty="0"/>
              <a:t> Tu, </a:t>
            </a:r>
            <a:r>
              <a:rPr lang="en-US" sz="2000" dirty="0" err="1"/>
              <a:t>Kaiming</a:t>
            </a:r>
            <a:r>
              <a:rPr lang="en-US" sz="2000" dirty="0"/>
              <a:t> He. </a:t>
            </a:r>
            <a:r>
              <a:rPr lang="de-DE" sz="2000" dirty="0"/>
              <a:t>„</a:t>
            </a:r>
            <a:r>
              <a:rPr lang="en-US" sz="2000" dirty="0"/>
              <a:t>Aggregated Residual Transformations for Deep Neural Networks”, 2016. </a:t>
            </a:r>
            <a:r>
              <a:rPr lang="en-US" sz="2000" dirty="0">
                <a:hlinkClick r:id="rId6"/>
              </a:rPr>
              <a:t>https://arxiv.org/pdf/1611.05431.pdf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[6] Quoc V. Le </a:t>
            </a:r>
            <a:r>
              <a:rPr lang="en-US" sz="2000" dirty="0" err="1"/>
              <a:t>Mingxing</a:t>
            </a:r>
            <a:r>
              <a:rPr lang="en-US" sz="2000" dirty="0"/>
              <a:t> Tan. </a:t>
            </a:r>
            <a:r>
              <a:rPr lang="de-DE" sz="2000" dirty="0"/>
              <a:t>„</a:t>
            </a:r>
            <a:r>
              <a:rPr lang="en-US" sz="2000" dirty="0" err="1"/>
              <a:t>EfficientNet</a:t>
            </a:r>
            <a:r>
              <a:rPr lang="en-US" sz="2000" dirty="0"/>
              <a:t>: Rethinking Model Scaling for Convolutional Neural Networks”, 2019. </a:t>
            </a:r>
            <a:r>
              <a:rPr lang="en-US" sz="2000" dirty="0">
                <a:hlinkClick r:id="rId7"/>
              </a:rPr>
              <a:t>https://arxiv.org/pdf/1905.11946.pdf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0127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[7] </a:t>
            </a:r>
            <a:r>
              <a:rPr lang="en-US" sz="2000" dirty="0" err="1"/>
              <a:t>Franc¸ois</a:t>
            </a:r>
            <a:r>
              <a:rPr lang="en-US" sz="2000" dirty="0"/>
              <a:t> </a:t>
            </a:r>
            <a:r>
              <a:rPr lang="en-US" sz="2000" dirty="0" err="1"/>
              <a:t>Chollet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Xception</a:t>
            </a:r>
            <a:r>
              <a:rPr lang="en-US" sz="2000" dirty="0"/>
              <a:t>: Deep Learning with </a:t>
            </a:r>
            <a:r>
              <a:rPr lang="en-US" sz="2000" dirty="0" err="1"/>
              <a:t>Depthwise</a:t>
            </a:r>
            <a:r>
              <a:rPr lang="en-US" sz="2000" dirty="0"/>
              <a:t> Separable Convolutions”, </a:t>
            </a:r>
            <a:r>
              <a:rPr lang="de-DE" sz="2000" dirty="0"/>
              <a:t>2016. </a:t>
            </a:r>
            <a:r>
              <a:rPr lang="de-DE" sz="2000" dirty="0">
                <a:hlinkClick r:id="rId2"/>
              </a:rPr>
              <a:t>https://arxiv.org/pdf/1610.02357.pdf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[8] </a:t>
            </a:r>
            <a:r>
              <a:rPr lang="en-US" sz="2000" dirty="0"/>
              <a:t>Andrew G. Howard, </a:t>
            </a:r>
            <a:r>
              <a:rPr lang="en-US" sz="2000" dirty="0" err="1"/>
              <a:t>Menglong</a:t>
            </a:r>
            <a:r>
              <a:rPr lang="en-US" sz="2000" dirty="0"/>
              <a:t> Zhu, Bo Chen, Dmitry </a:t>
            </a:r>
            <a:r>
              <a:rPr lang="en-US" sz="2000" dirty="0" err="1"/>
              <a:t>Kalenichenko</a:t>
            </a:r>
            <a:r>
              <a:rPr lang="en-US" sz="2000" dirty="0"/>
              <a:t>, </a:t>
            </a:r>
            <a:r>
              <a:rPr lang="en-US" sz="2000" dirty="0" err="1"/>
              <a:t>Weijun</a:t>
            </a:r>
            <a:r>
              <a:rPr lang="en-US" sz="2000" dirty="0"/>
              <a:t> Wang, Tobias </a:t>
            </a:r>
            <a:r>
              <a:rPr lang="en-US" sz="2000" dirty="0" err="1"/>
              <a:t>Weyand</a:t>
            </a:r>
            <a:r>
              <a:rPr lang="en-US" sz="2000" dirty="0"/>
              <a:t>, Marco </a:t>
            </a:r>
            <a:r>
              <a:rPr lang="en-US" sz="2000" dirty="0" err="1"/>
              <a:t>Andreetto</a:t>
            </a:r>
            <a:r>
              <a:rPr lang="en-US" sz="2000" dirty="0"/>
              <a:t>, Hartwig Adam. </a:t>
            </a:r>
            <a:r>
              <a:rPr lang="de-DE" sz="2000" dirty="0"/>
              <a:t>„</a:t>
            </a:r>
            <a:r>
              <a:rPr lang="de-DE" sz="2000" dirty="0" err="1"/>
              <a:t>MobileNets</a:t>
            </a:r>
            <a:r>
              <a:rPr lang="de-DE" sz="2000" dirty="0"/>
              <a:t>: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Networks </a:t>
            </a:r>
            <a:r>
              <a:rPr lang="de-DE" sz="2000" dirty="0" err="1"/>
              <a:t>for</a:t>
            </a:r>
            <a:r>
              <a:rPr lang="de-DE" sz="2000" dirty="0"/>
              <a:t> Mobile Vision </a:t>
            </a:r>
            <a:r>
              <a:rPr lang="de-DE" sz="2000" dirty="0" err="1"/>
              <a:t>Applications</a:t>
            </a:r>
            <a:r>
              <a:rPr lang="de-DE" sz="2000" dirty="0"/>
              <a:t>“, 2017. </a:t>
            </a:r>
            <a:r>
              <a:rPr lang="de-DE" sz="2000" dirty="0">
                <a:hlinkClick r:id="rId3"/>
              </a:rPr>
              <a:t>https://arxiv.org/pdf/1704.04861.pdf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[9] </a:t>
            </a:r>
            <a:r>
              <a:rPr lang="en-US" sz="2000" dirty="0" err="1"/>
              <a:t>Xiangyu</a:t>
            </a:r>
            <a:r>
              <a:rPr lang="en-US" sz="2000" dirty="0"/>
              <a:t> Zhang, </a:t>
            </a:r>
            <a:r>
              <a:rPr lang="en-US" sz="2000" dirty="0" err="1"/>
              <a:t>Xinyu</a:t>
            </a:r>
            <a:r>
              <a:rPr lang="en-US" sz="2000" dirty="0"/>
              <a:t> Zhou, </a:t>
            </a:r>
            <a:r>
              <a:rPr lang="en-US" sz="2000" dirty="0" err="1"/>
              <a:t>Mengxiao</a:t>
            </a:r>
            <a:r>
              <a:rPr lang="en-US" sz="2000" dirty="0"/>
              <a:t> Lin, Jian Sun. </a:t>
            </a:r>
            <a:r>
              <a:rPr lang="de-DE" sz="2000" dirty="0"/>
              <a:t>„</a:t>
            </a:r>
            <a:r>
              <a:rPr lang="de-DE" sz="2000" dirty="0" err="1"/>
              <a:t>ShuffleNet</a:t>
            </a:r>
            <a:r>
              <a:rPr lang="de-DE" sz="2000" dirty="0"/>
              <a:t>: An </a:t>
            </a:r>
            <a:r>
              <a:rPr lang="de-DE" sz="2000" dirty="0" err="1"/>
              <a:t>Extremely</a:t>
            </a:r>
            <a:r>
              <a:rPr lang="de-DE" sz="2000" dirty="0"/>
              <a:t>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Convolutional</a:t>
            </a:r>
            <a:r>
              <a:rPr lang="de-DE" sz="2000" dirty="0"/>
              <a:t> </a:t>
            </a:r>
            <a:r>
              <a:rPr lang="de-DE" sz="2000" dirty="0" err="1"/>
              <a:t>Neural</a:t>
            </a:r>
            <a:r>
              <a:rPr lang="de-DE" sz="2000" dirty="0"/>
              <a:t> Network </a:t>
            </a:r>
            <a:r>
              <a:rPr lang="de-DE" sz="2000" dirty="0" err="1"/>
              <a:t>for</a:t>
            </a:r>
            <a:r>
              <a:rPr lang="de-DE" sz="2000" dirty="0"/>
              <a:t> Mobile Devices“, 2017. </a:t>
            </a:r>
            <a:r>
              <a:rPr lang="de-DE" sz="2000" dirty="0">
                <a:hlinkClick r:id="rId4"/>
              </a:rPr>
              <a:t>https://arxiv.org/pdf/1707.01083.pdf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de-DE" sz="2000" dirty="0"/>
              <a:t>[10] </a:t>
            </a:r>
            <a:r>
              <a:rPr lang="en-US" sz="2000" dirty="0" err="1"/>
              <a:t>Ningning</a:t>
            </a:r>
            <a:r>
              <a:rPr lang="en-US" sz="2000" dirty="0"/>
              <a:t> Ma, </a:t>
            </a:r>
            <a:r>
              <a:rPr lang="en-US" sz="2000" dirty="0" err="1"/>
              <a:t>Xiangyu</a:t>
            </a:r>
            <a:r>
              <a:rPr lang="en-US" sz="2000" dirty="0"/>
              <a:t> Zhang, Hai-Tao Zheng, Jian Sun. </a:t>
            </a:r>
            <a:r>
              <a:rPr lang="de-DE" sz="2000" dirty="0"/>
              <a:t>„</a:t>
            </a:r>
            <a:r>
              <a:rPr lang="en-US" sz="2000" dirty="0" err="1"/>
              <a:t>ShuffleNet</a:t>
            </a:r>
            <a:r>
              <a:rPr lang="en-US" sz="2000" dirty="0"/>
              <a:t> V2: Practical Guidelines for Efficient CNN Architecture Design</a:t>
            </a:r>
            <a:r>
              <a:rPr lang="de-DE" sz="2000" dirty="0"/>
              <a:t>“, 2018. </a:t>
            </a:r>
            <a:r>
              <a:rPr lang="de-DE" sz="2000" dirty="0">
                <a:hlinkClick r:id="rId5"/>
              </a:rPr>
              <a:t>https://arxiv.org/pdf/1807.11164.pdf</a:t>
            </a:r>
            <a:r>
              <a:rPr lang="de-DE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[11] Barret </a:t>
            </a:r>
            <a:r>
              <a:rPr lang="en-US" sz="2000" dirty="0" err="1"/>
              <a:t>Zoph</a:t>
            </a:r>
            <a:r>
              <a:rPr lang="en-US" sz="2000" dirty="0"/>
              <a:t>, Vijay Vasudevan, Jonathon </a:t>
            </a:r>
            <a:r>
              <a:rPr lang="en-US" sz="2000" dirty="0" err="1"/>
              <a:t>Shlens</a:t>
            </a:r>
            <a:r>
              <a:rPr lang="en-US" sz="2000" dirty="0"/>
              <a:t>, Quoc V. Le. </a:t>
            </a:r>
            <a:r>
              <a:rPr lang="de-DE" sz="2000" dirty="0"/>
              <a:t>„</a:t>
            </a:r>
            <a:r>
              <a:rPr lang="en-US" sz="2000" dirty="0"/>
              <a:t>Learning transferable architectures for scalable image recognition”, 2017. </a:t>
            </a:r>
            <a:r>
              <a:rPr lang="en-US" sz="2000" dirty="0">
                <a:hlinkClick r:id="rId6"/>
              </a:rPr>
              <a:t>https://arxiv.org/pdf/1707.07012.pdf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[12] </a:t>
            </a:r>
            <a:r>
              <a:rPr lang="en-US" sz="2000" dirty="0" err="1"/>
              <a:t>Ilija</a:t>
            </a:r>
            <a:r>
              <a:rPr lang="en-US" sz="2000" dirty="0"/>
              <a:t> </a:t>
            </a:r>
            <a:r>
              <a:rPr lang="en-US" sz="2000" dirty="0" err="1"/>
              <a:t>Radosavovic</a:t>
            </a:r>
            <a:r>
              <a:rPr lang="en-US" sz="2000" dirty="0"/>
              <a:t>, Raj Prateek </a:t>
            </a:r>
            <a:r>
              <a:rPr lang="en-US" sz="2000" dirty="0" err="1"/>
              <a:t>Kosaraju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</a:t>
            </a:r>
            <a:r>
              <a:rPr lang="en-US" sz="2000" dirty="0" err="1"/>
              <a:t>Kaiming</a:t>
            </a:r>
            <a:r>
              <a:rPr lang="en-US" sz="2000" dirty="0"/>
              <a:t> He, Piotr Dollar. </a:t>
            </a:r>
            <a:r>
              <a:rPr lang="de-DE" sz="2000" dirty="0"/>
              <a:t>„</a:t>
            </a:r>
            <a:r>
              <a:rPr lang="en-US" sz="2000" dirty="0"/>
              <a:t>Designing network design spaces”, 2020. </a:t>
            </a:r>
            <a:r>
              <a:rPr lang="en-US" sz="2000" dirty="0">
                <a:hlinkClick r:id="rId7"/>
              </a:rPr>
              <a:t>https://arxiv.org/pdf/2003.13678.pdf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634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[13] </a:t>
            </a:r>
            <a:r>
              <a:rPr lang="en-US" sz="2000" dirty="0"/>
              <a:t>Esteban Real, Alok Aggarwal, </a:t>
            </a:r>
            <a:r>
              <a:rPr lang="en-US" sz="2000" dirty="0" err="1"/>
              <a:t>Yanping</a:t>
            </a:r>
            <a:r>
              <a:rPr lang="en-US" sz="2000" dirty="0"/>
              <a:t> Huang, Quoc V Le. </a:t>
            </a:r>
            <a:r>
              <a:rPr lang="de-DE" sz="2000" dirty="0"/>
              <a:t>„</a:t>
            </a:r>
            <a:r>
              <a:rPr lang="en-US" sz="2000" dirty="0"/>
              <a:t>Regularized evolution for image classifier architecture search”, 2018. </a:t>
            </a:r>
            <a:r>
              <a:rPr lang="en-US" sz="2000" dirty="0">
                <a:hlinkClick r:id="rId2"/>
              </a:rPr>
              <a:t>https://arxiv.org/pdf/1802.01548.pdf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[14] Andrew Lavin, Scott Gray. </a:t>
            </a:r>
            <a:r>
              <a:rPr lang="de-DE" sz="2000" dirty="0"/>
              <a:t>„</a:t>
            </a:r>
            <a:r>
              <a:rPr lang="en-US" sz="2000" dirty="0"/>
              <a:t>Fast Algorithms for Convolutional Neural Networks”, 2015. </a:t>
            </a:r>
            <a:r>
              <a:rPr lang="en-US" sz="2000" dirty="0">
                <a:hlinkClick r:id="rId3"/>
              </a:rPr>
              <a:t>https://arxiv.org/pdf/1509.09308.pdf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[15] Nikos </a:t>
            </a:r>
            <a:r>
              <a:rPr lang="en-US" sz="2000" dirty="0" err="1"/>
              <a:t>Komodakis</a:t>
            </a:r>
            <a:r>
              <a:rPr lang="en-US" sz="2000" dirty="0"/>
              <a:t> Sergey </a:t>
            </a:r>
            <a:r>
              <a:rPr lang="en-US" sz="2000" dirty="0" err="1"/>
              <a:t>Zagoruyko</a:t>
            </a:r>
            <a:r>
              <a:rPr lang="en-US" sz="2000" dirty="0"/>
              <a:t>. </a:t>
            </a:r>
            <a:r>
              <a:rPr lang="de-DE" sz="2000" dirty="0"/>
              <a:t>„</a:t>
            </a:r>
            <a:r>
              <a:rPr lang="en-US" sz="2000" dirty="0" err="1"/>
              <a:t>Diracnets</a:t>
            </a:r>
            <a:r>
              <a:rPr lang="en-US" sz="2000" dirty="0"/>
              <a:t>: Training very deep neural networks without skip-connections”, 2017. </a:t>
            </a:r>
            <a:r>
              <a:rPr lang="en-US" sz="2000" dirty="0">
                <a:hlinkClick r:id="rId4"/>
              </a:rPr>
              <a:t>https://arxiv.org/pdf/1706.00388.pdf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[16] </a:t>
            </a:r>
            <a:r>
              <a:rPr lang="en-US" sz="2000" dirty="0" err="1"/>
              <a:t>Xiaohan</a:t>
            </a:r>
            <a:r>
              <a:rPr lang="en-US" sz="2000" dirty="0"/>
              <a:t> Ding, Yuchen Guo, </a:t>
            </a:r>
            <a:r>
              <a:rPr lang="en-US" sz="2000" dirty="0" err="1"/>
              <a:t>Guiguang</a:t>
            </a:r>
            <a:r>
              <a:rPr lang="en-US" sz="2000" dirty="0"/>
              <a:t> Ding, </a:t>
            </a:r>
            <a:r>
              <a:rPr lang="en-US" sz="2000" dirty="0" err="1"/>
              <a:t>Jungong</a:t>
            </a:r>
            <a:r>
              <a:rPr lang="en-US" sz="2000" dirty="0"/>
              <a:t> Han. </a:t>
            </a:r>
            <a:r>
              <a:rPr lang="de-DE" sz="2000" dirty="0"/>
              <a:t>„</a:t>
            </a:r>
            <a:r>
              <a:rPr lang="en-US" sz="2000" dirty="0" err="1"/>
              <a:t>Acnet</a:t>
            </a:r>
            <a:r>
              <a:rPr lang="en-US" sz="2000" dirty="0"/>
              <a:t>: Strengthening the kernel skeletons for powerful </a:t>
            </a:r>
            <a:r>
              <a:rPr lang="en-US" sz="2000" dirty="0" err="1"/>
              <a:t>cnn</a:t>
            </a:r>
            <a:r>
              <a:rPr lang="en-US" sz="2000" dirty="0"/>
              <a:t> via asymmetric convolution blocks”, 2019. </a:t>
            </a:r>
            <a:r>
              <a:rPr lang="en-US" sz="2000" dirty="0">
                <a:hlinkClick r:id="rId5"/>
              </a:rPr>
              <a:t>https://arxiv.org/pdf/1908.03930.pdf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92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Citing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Agenda on the bottom?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tutor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PSPNet</a:t>
            </a:r>
            <a:r>
              <a:rPr lang="en-US" dirty="0"/>
              <a:t> </a:t>
            </a:r>
            <a:r>
              <a:rPr lang="en-US" dirty="0" err="1"/>
              <a:t>lesen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Bibliography dates?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VGG [1]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Prefer</a:t>
            </a:r>
            <a:r>
              <a:rPr lang="de-DE" sz="2000" dirty="0"/>
              <a:t> </a:t>
            </a:r>
            <a:r>
              <a:rPr lang="de-DE" sz="2000" dirty="0" err="1"/>
              <a:t>deep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</a:t>
            </a:r>
            <a:r>
              <a:rPr lang="de-DE" sz="2000" dirty="0" err="1"/>
              <a:t>shallow</a:t>
            </a:r>
            <a:r>
              <a:rPr lang="de-DE" sz="2000" dirty="0"/>
              <a:t> CNNs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bigger</a:t>
            </a:r>
            <a:r>
              <a:rPr lang="de-DE" sz="2000" dirty="0"/>
              <a:t> </a:t>
            </a:r>
            <a:r>
              <a:rPr lang="de-DE" sz="2000" dirty="0" err="1"/>
              <a:t>receptive</a:t>
            </a:r>
            <a:r>
              <a:rPr lang="de-DE" sz="2000" dirty="0"/>
              <a:t> </a:t>
            </a:r>
            <a:r>
              <a:rPr lang="de-DE" sz="2000" dirty="0" err="1"/>
              <a:t>fields</a:t>
            </a:r>
            <a:endParaRPr lang="de-DE" sz="2000" dirty="0"/>
          </a:p>
          <a:p>
            <a:r>
              <a:rPr lang="de-DE" sz="2000" dirty="0" err="1"/>
              <a:t>Uses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simple </a:t>
            </a:r>
            <a:r>
              <a:rPr lang="de-DE" sz="2000" dirty="0" err="1"/>
              <a:t>convolutional</a:t>
            </a:r>
            <a:r>
              <a:rPr lang="de-DE" sz="2000" dirty="0"/>
              <a:t>, </a:t>
            </a:r>
            <a:r>
              <a:rPr lang="de-DE" sz="2000" dirty="0" err="1"/>
              <a:t>max</a:t>
            </a:r>
            <a:r>
              <a:rPr lang="de-DE" sz="2000" dirty="0"/>
              <a:t>-pooling and </a:t>
            </a:r>
            <a:r>
              <a:rPr lang="de-DE" sz="2000" dirty="0" err="1"/>
              <a:t>fully-connected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7.32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Inception</a:t>
            </a:r>
            <a:r>
              <a:rPr lang="de-DE" dirty="0"/>
              <a:t> (</a:t>
            </a:r>
            <a:r>
              <a:rPr lang="de-DE" dirty="0" err="1"/>
              <a:t>GoogLeNet</a:t>
            </a:r>
            <a:r>
              <a:rPr lang="de-DE" dirty="0"/>
              <a:t>) [2]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194099"/>
            <a:ext cx="5183188" cy="995563"/>
          </a:xfrm>
        </p:spPr>
        <p:txBody>
          <a:bodyPr>
            <a:normAutofit/>
          </a:bodyPr>
          <a:lstStyle/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6.67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75C4A5-F2A0-425C-9D58-8DB23F12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505075"/>
            <a:ext cx="5157787" cy="26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ResNet</a:t>
            </a:r>
            <a:r>
              <a:rPr lang="de-DE" dirty="0"/>
              <a:t> [3]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30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Solved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degradation</a:t>
            </a:r>
            <a:r>
              <a:rPr lang="de-DE" sz="2000" dirty="0"/>
              <a:t> </a:t>
            </a:r>
            <a:r>
              <a:rPr lang="de-DE" sz="2000" dirty="0" err="1"/>
              <a:t>problem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introducing</a:t>
            </a:r>
            <a:r>
              <a:rPr lang="de-DE" sz="2000" dirty="0"/>
              <a:t> </a:t>
            </a:r>
            <a:r>
              <a:rPr lang="de-DE" sz="2000" dirty="0" err="1"/>
              <a:t>shortcut</a:t>
            </a:r>
            <a:r>
              <a:rPr lang="de-DE" sz="2000" dirty="0"/>
              <a:t> </a:t>
            </a:r>
            <a:r>
              <a:rPr lang="de-DE" sz="2000" dirty="0" err="1"/>
              <a:t>connections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top-5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: 3.57</a:t>
            </a:r>
          </a:p>
          <a:p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DenseNet</a:t>
            </a:r>
            <a:r>
              <a:rPr lang="de-DE" dirty="0"/>
              <a:t> [4]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Stronger</a:t>
            </a:r>
            <a:r>
              <a:rPr lang="de-DE" sz="2000" dirty="0"/>
              <a:t> </a:t>
            </a:r>
            <a:r>
              <a:rPr lang="de-DE" sz="2000" dirty="0" err="1"/>
              <a:t>feature</a:t>
            </a:r>
            <a:r>
              <a:rPr lang="de-DE" sz="2000" dirty="0"/>
              <a:t> </a:t>
            </a:r>
            <a:r>
              <a:rPr lang="de-DE" sz="2000" dirty="0" err="1"/>
              <a:t>propagation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densely</a:t>
            </a:r>
            <a:r>
              <a:rPr lang="de-DE" sz="2000" dirty="0"/>
              <a:t> </a:t>
            </a:r>
            <a:r>
              <a:rPr lang="de-DE" sz="2000" dirty="0" err="1"/>
              <a:t>connected</a:t>
            </a:r>
            <a:r>
              <a:rPr lang="de-DE" sz="2000" dirty="0"/>
              <a:t> </a:t>
            </a:r>
            <a:r>
              <a:rPr lang="de-DE" sz="2000" dirty="0" err="1"/>
              <a:t>layers</a:t>
            </a:r>
            <a:endParaRPr lang="de-DE" sz="2000" dirty="0"/>
          </a:p>
          <a:p>
            <a:r>
              <a:rPr lang="de-DE" sz="2000" dirty="0" err="1"/>
              <a:t>Outperforms</a:t>
            </a:r>
            <a:r>
              <a:rPr lang="de-DE" sz="2000" dirty="0"/>
              <a:t> </a:t>
            </a:r>
            <a:r>
              <a:rPr lang="de-DE" sz="2000" dirty="0" err="1"/>
              <a:t>ResNet</a:t>
            </a:r>
            <a:r>
              <a:rPr lang="de-DE" sz="2000" dirty="0"/>
              <a:t> on </a:t>
            </a:r>
            <a:r>
              <a:rPr lang="de-DE" sz="2000" dirty="0" err="1"/>
              <a:t>ImageNet</a:t>
            </a:r>
            <a:r>
              <a:rPr lang="de-DE" sz="2000" dirty="0"/>
              <a:t> </a:t>
            </a:r>
            <a:r>
              <a:rPr lang="de-DE" sz="2000" dirty="0" err="1"/>
              <a:t>val</a:t>
            </a:r>
            <a:r>
              <a:rPr lang="de-DE" sz="2000" dirty="0"/>
              <a:t>. </a:t>
            </a:r>
            <a:r>
              <a:rPr lang="de-DE" sz="2000" dirty="0" err="1"/>
              <a:t>dataset</a:t>
            </a:r>
            <a:endParaRPr lang="de-DE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3388B-2707-4617-A650-A2F2987D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2505075"/>
            <a:ext cx="4172350" cy="2265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B80BD-5E35-4363-8854-CF6E2BD42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41" y="2503094"/>
            <a:ext cx="3554705" cy="2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F96BFA-C526-469E-86F4-39D89057E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ResNeXt</a:t>
            </a:r>
            <a:r>
              <a:rPr lang="de-DE" dirty="0"/>
              <a:t> [5]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B250F-77A9-4F0D-9A8C-8D37DFA0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5062329"/>
            <a:ext cx="5157787" cy="1127333"/>
          </a:xfrm>
        </p:spPr>
        <p:txBody>
          <a:bodyPr>
            <a:normAutofit/>
          </a:bodyPr>
          <a:lstStyle/>
          <a:p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dimension</a:t>
            </a:r>
            <a:r>
              <a:rPr lang="de-DE" sz="2000" dirty="0"/>
              <a:t>: </a:t>
            </a:r>
            <a:r>
              <a:rPr lang="de-DE" sz="2000" dirty="0" err="1"/>
              <a:t>size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transformations</a:t>
            </a:r>
            <a:endParaRPr lang="de-DE" sz="2000" dirty="0"/>
          </a:p>
          <a:p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cardinality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depth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width</a:t>
            </a: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D73376-C4A4-41F9-92BE-3DCB9FBC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EfficientNet</a:t>
            </a:r>
            <a:r>
              <a:rPr lang="de-DE" dirty="0"/>
              <a:t> [6]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6D3F7DC-5C23-41FA-B982-31D84B425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5062329"/>
            <a:ext cx="5183188" cy="1127334"/>
          </a:xfrm>
        </p:spPr>
        <p:txBody>
          <a:bodyPr>
            <a:normAutofit/>
          </a:bodyPr>
          <a:lstStyle/>
          <a:p>
            <a:r>
              <a:rPr lang="de-DE" sz="2000" dirty="0" err="1"/>
              <a:t>Compound</a:t>
            </a:r>
            <a:r>
              <a:rPr lang="de-DE" sz="2000" dirty="0"/>
              <a:t>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r>
              <a:rPr lang="de-DE" sz="2000" dirty="0"/>
              <a:t>: uniform </a:t>
            </a:r>
            <a:r>
              <a:rPr lang="de-DE" sz="2000" dirty="0" err="1"/>
              <a:t>scaling</a:t>
            </a:r>
            <a:r>
              <a:rPr lang="de-DE" sz="2000" dirty="0"/>
              <a:t> in </a:t>
            </a:r>
            <a:r>
              <a:rPr lang="de-DE" sz="2000" dirty="0" err="1"/>
              <a:t>depth</a:t>
            </a:r>
            <a:r>
              <a:rPr lang="de-DE" sz="2000" dirty="0"/>
              <a:t>, </a:t>
            </a:r>
            <a:r>
              <a:rPr lang="de-DE" sz="2000" dirty="0" err="1"/>
              <a:t>width</a:t>
            </a:r>
            <a:r>
              <a:rPr lang="de-DE" sz="2000" dirty="0"/>
              <a:t> and </a:t>
            </a:r>
            <a:r>
              <a:rPr lang="de-DE" sz="2000" dirty="0" err="1"/>
              <a:t>resolution</a:t>
            </a:r>
            <a:endParaRPr lang="de-DE" sz="2000" dirty="0"/>
          </a:p>
          <a:p>
            <a:r>
              <a:rPr lang="de-DE" sz="2000" dirty="0" err="1"/>
              <a:t>ImageNet</a:t>
            </a:r>
            <a:r>
              <a:rPr lang="de-DE" sz="2000" dirty="0"/>
              <a:t> top-1 </a:t>
            </a:r>
            <a:r>
              <a:rPr lang="de-DE" sz="2000" dirty="0" err="1"/>
              <a:t>accuracy</a:t>
            </a:r>
            <a:r>
              <a:rPr lang="de-DE" sz="2000" dirty="0"/>
              <a:t>: 84.3 (B7)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EDF2A-A77A-433C-9926-8B2FD37B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6" y="2577085"/>
            <a:ext cx="3046275" cy="2413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97FA9F-1E1A-4EFA-8C60-178693CED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87" y="2634102"/>
            <a:ext cx="5157787" cy="22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err="1"/>
              <a:t>Xception</a:t>
            </a:r>
            <a:r>
              <a:rPr lang="de-DE" b="1" dirty="0"/>
              <a:t> [7]: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b="1" dirty="0" err="1"/>
              <a:t>MobileNet</a:t>
            </a:r>
            <a:r>
              <a:rPr lang="de-DE" b="1" dirty="0"/>
              <a:t> [8]:</a:t>
            </a:r>
            <a:r>
              <a:rPr lang="de-DE" dirty="0"/>
              <a:t>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multiplier</a:t>
            </a:r>
            <a:r>
              <a:rPr lang="de-DE" dirty="0"/>
              <a:t>,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multiplier</a:t>
            </a:r>
            <a:endParaRPr lang="de-DE" dirty="0"/>
          </a:p>
          <a:p>
            <a:r>
              <a:rPr lang="de-DE" b="1" dirty="0" err="1"/>
              <a:t>ShuffleNet</a:t>
            </a:r>
            <a:r>
              <a:rPr lang="de-DE" b="1" dirty="0"/>
              <a:t> [9]: </a:t>
            </a:r>
            <a:r>
              <a:rPr lang="de-DE" dirty="0" err="1"/>
              <a:t>depthwise</a:t>
            </a:r>
            <a:r>
              <a:rPr lang="de-DE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, </a:t>
            </a:r>
            <a:r>
              <a:rPr lang="de-DE" dirty="0" err="1"/>
              <a:t>pointwise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convolution</a:t>
            </a:r>
            <a:r>
              <a:rPr lang="de-DE" dirty="0"/>
              <a:t>,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shuffling</a:t>
            </a:r>
            <a:endParaRPr lang="de-DE" dirty="0"/>
          </a:p>
          <a:p>
            <a:r>
              <a:rPr lang="de-DE" b="1" dirty="0" err="1"/>
              <a:t>NASNet</a:t>
            </a:r>
            <a:r>
              <a:rPr lang="de-DE" b="1" dirty="0"/>
              <a:t> [11]: </a:t>
            </a:r>
            <a:r>
              <a:rPr lang="de-DE" dirty="0" err="1"/>
              <a:t>utilize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search</a:t>
            </a:r>
            <a:endParaRPr lang="de-DE" b="1" dirty="0"/>
          </a:p>
          <a:p>
            <a:r>
              <a:rPr lang="de-DE" b="1" dirty="0" err="1"/>
              <a:t>RegNet</a:t>
            </a:r>
            <a:r>
              <a:rPr lang="de-DE" b="1" dirty="0"/>
              <a:t> [12]: </a:t>
            </a:r>
            <a:r>
              <a:rPr lang="de-DE" dirty="0"/>
              <a:t>design </a:t>
            </a:r>
            <a:r>
              <a:rPr lang="de-DE" dirty="0" err="1"/>
              <a:t>network</a:t>
            </a:r>
            <a:r>
              <a:rPr lang="de-DE" dirty="0"/>
              <a:t> design </a:t>
            </a:r>
            <a:r>
              <a:rPr lang="de-DE" dirty="0" err="1"/>
              <a:t>spaces</a:t>
            </a:r>
            <a:endParaRPr lang="de-DE" dirty="0"/>
          </a:p>
          <a:p>
            <a:r>
              <a:rPr lang="de-DE" b="1" dirty="0" err="1"/>
              <a:t>Evolutionary</a:t>
            </a:r>
            <a:r>
              <a:rPr lang="de-DE" b="1" dirty="0"/>
              <a:t> </a:t>
            </a:r>
            <a:r>
              <a:rPr lang="de-DE" b="1" dirty="0" err="1"/>
              <a:t>algorithms</a:t>
            </a:r>
            <a:r>
              <a:rPr lang="de-DE" b="1" dirty="0"/>
              <a:t> [13]</a:t>
            </a:r>
          </a:p>
          <a:p>
            <a:r>
              <a:rPr lang="de-DE" b="1" dirty="0"/>
              <a:t>…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2F9AD-6CD5-4A02-B900-B5FAF159A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93" y="3744912"/>
            <a:ext cx="3447007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- Speed</a:t>
            </a:r>
          </a:p>
          <a:p>
            <a:r>
              <a:rPr lang="en-US" dirty="0"/>
              <a:t>Memory Access Costs (MAC) high for branch additions/concatenations, groupwise convolutions, </a:t>
            </a:r>
            <a:r>
              <a:rPr lang="en-US" dirty="0" err="1"/>
              <a:t>depthwise</a:t>
            </a:r>
            <a:r>
              <a:rPr lang="en-US" dirty="0"/>
              <a:t> </a:t>
            </a:r>
            <a:r>
              <a:rPr lang="de-DE" dirty="0" err="1"/>
              <a:t>separable</a:t>
            </a:r>
            <a:r>
              <a:rPr lang="de-DE" dirty="0"/>
              <a:t> </a:t>
            </a:r>
            <a:r>
              <a:rPr lang="de-DE" dirty="0" err="1"/>
              <a:t>convolutions</a:t>
            </a:r>
            <a:r>
              <a:rPr lang="en-US" dirty="0"/>
              <a:t> and channel shuffling</a:t>
            </a:r>
          </a:p>
          <a:p>
            <a:r>
              <a:rPr lang="en-US" dirty="0"/>
              <a:t>Degree of parallelism measured by the number of fragmented operators introduces synchronization overheads</a:t>
            </a:r>
          </a:p>
          <a:p>
            <a:pPr marL="0" indent="0">
              <a:buNone/>
            </a:pPr>
            <a:r>
              <a:rPr lang="en-US" dirty="0"/>
              <a:t>	FLOPs cannot be used as a measure for speed [10]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57F51A6-8F46-41B7-AF3A-A865666E3BCE}"/>
              </a:ext>
            </a:extLst>
          </p:cNvPr>
          <p:cNvSpPr/>
          <p:nvPr/>
        </p:nvSpPr>
        <p:spPr>
          <a:xfrm>
            <a:off x="1219200" y="4581431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– Memory Efficiency</a:t>
            </a:r>
          </a:p>
          <a:p>
            <a:r>
              <a:rPr lang="de-DE" dirty="0"/>
              <a:t>Multi-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topology</a:t>
            </a:r>
            <a:r>
              <a:rPr lang="de-DE" dirty="0"/>
              <a:t> like residual </a:t>
            </a:r>
            <a:r>
              <a:rPr lang="de-DE" dirty="0" err="1"/>
              <a:t>architectures</a:t>
            </a:r>
            <a:r>
              <a:rPr lang="de-DE" dirty="0"/>
              <a:t>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addition</a:t>
            </a:r>
            <a:r>
              <a:rPr lang="de-DE" dirty="0"/>
              <a:t>/</a:t>
            </a:r>
            <a:r>
              <a:rPr lang="de-DE" dirty="0" err="1"/>
              <a:t>concatenation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computing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integrated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chip</a:t>
            </a: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E6EFF3-80B1-46C4-86CB-727DDF320268}"/>
              </a:ext>
            </a:extLst>
          </p:cNvPr>
          <p:cNvSpPr/>
          <p:nvPr/>
        </p:nvSpPr>
        <p:spPr>
          <a:xfrm>
            <a:off x="1219200" y="3290511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E9B-E787-46FF-BA60-42CE9D07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737D-88F2-417D-86D8-44F3687C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 dirty="0" err="1"/>
              <a:t>Drawbacks</a:t>
            </a:r>
            <a:r>
              <a:rPr lang="de-DE" b="1" u="sng" dirty="0"/>
              <a:t> – </a:t>
            </a:r>
            <a:r>
              <a:rPr lang="de-DE" b="1" u="sng" dirty="0" err="1"/>
              <a:t>Flexibility</a:t>
            </a:r>
            <a:endParaRPr lang="de-DE" b="1" u="sng" dirty="0"/>
          </a:p>
          <a:p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: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residual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final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addition</a:t>
            </a:r>
            <a:endParaRPr lang="de-DE" dirty="0"/>
          </a:p>
          <a:p>
            <a:r>
              <a:rPr lang="de-DE" dirty="0"/>
              <a:t>Limit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pruning</a:t>
            </a:r>
            <a:endParaRPr lang="de-DE" dirty="0"/>
          </a:p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discovery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applied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and </a:t>
            </a:r>
            <a:r>
              <a:rPr lang="de-DE" dirty="0" err="1"/>
              <a:t>customize</a:t>
            </a:r>
            <a:endParaRPr lang="de-DE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5E6EFF3-80B1-46C4-86CB-727DDF320268}"/>
              </a:ext>
            </a:extLst>
          </p:cNvPr>
          <p:cNvSpPr/>
          <p:nvPr/>
        </p:nvSpPr>
        <p:spPr>
          <a:xfrm>
            <a:off x="1219200" y="4330407"/>
            <a:ext cx="466165" cy="268941"/>
          </a:xfrm>
          <a:prstGeom prst="rightArrow">
            <a:avLst/>
          </a:prstGeom>
          <a:solidFill>
            <a:srgbClr val="C00000"/>
          </a:solidFill>
          <a:ln>
            <a:solidFill>
              <a:srgbClr val="1717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0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2991</Words>
  <Application>Microsoft Office PowerPoint</Application>
  <PresentationFormat>Widescreen</PresentationFormat>
  <Paragraphs>275</Paragraphs>
  <Slides>27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RepVGG: Making VGG-style ConvNets Great Again</vt:lpstr>
      <vt:lpstr>Agenda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Fundamentals</vt:lpstr>
      <vt:lpstr>Fundamentals</vt:lpstr>
      <vt:lpstr>Fundamentals</vt:lpstr>
      <vt:lpstr>Training-Time Model</vt:lpstr>
      <vt:lpstr>Structural Re-Parameterization</vt:lpstr>
      <vt:lpstr>Architectures</vt:lpstr>
      <vt:lpstr>Experiments</vt:lpstr>
      <vt:lpstr>Experiments</vt:lpstr>
      <vt:lpstr>Fundamentals</vt:lpstr>
      <vt:lpstr>Fundamentals</vt:lpstr>
      <vt:lpstr>Highlights and Weaknesses</vt:lpstr>
      <vt:lpstr>Highlights and Weaknesses</vt:lpstr>
      <vt:lpstr>Conclusion</vt:lpstr>
      <vt:lpstr>Bibliography</vt:lpstr>
      <vt:lpstr>Bibliography</vt:lpstr>
      <vt:lpstr>Bibliography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Hausberger, Felix</dc:creator>
  <cp:lastModifiedBy>Hausberger, Felix</cp:lastModifiedBy>
  <cp:revision>213</cp:revision>
  <dcterms:created xsi:type="dcterms:W3CDTF">2021-05-28T13:49:25Z</dcterms:created>
  <dcterms:modified xsi:type="dcterms:W3CDTF">2021-06-03T22:59:11Z</dcterms:modified>
</cp:coreProperties>
</file>