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5853"/>
  </p:normalViewPr>
  <p:slideViewPr>
    <p:cSldViewPr snapToGrid="0" snapToObjects="1">
      <p:cViewPr varScale="1">
        <p:scale>
          <a:sx n="102" d="100"/>
          <a:sy n="102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1DCA-8EFA-9040-A992-3CA62376E45B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652E-761C-174B-A3C6-02EDDB5AE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8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8AB66-6178-4B4B-B4A1-A9BBA3A73FBE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007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F97E-F884-9449-8EE4-BF17CB7B5CC3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E8B-04F7-854D-8653-940F9518EDD0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2E0-01A8-4842-BBE6-D39ABA4EB90B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F50AF-D49A-584E-B5AE-827BE0D221FB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55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CDCE-0717-5A43-A01C-2EA4506DE5C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B3DE-E0FB-8F44-BD2F-68324A8F11C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303-AA3C-7341-8517-C8636C37D4FA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4B3E-6FF6-7A42-AC69-2676710215D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34E085-B1D3-F44D-ABCC-64DA2DFFC196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0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6F192-42BB-174D-ADAF-784A44DC8B52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1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569060-CBB1-D14D-94C2-8529DD4DDF0D}" type="datetime1">
              <a:rPr lang="de-DE" smtClean="0"/>
              <a:t>17.02.21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4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EEF76-ABA1-6048-B653-79778D475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Hate speech detection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B9E93-E0F8-2F44-AC08-645D099C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378" y="3956279"/>
            <a:ext cx="9335912" cy="1947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Felix </a:t>
            </a:r>
            <a:r>
              <a:rPr lang="en-US" dirty="0" err="1"/>
              <a:t>Hausberger</a:t>
            </a:r>
            <a:r>
              <a:rPr lang="en-US" dirty="0"/>
              <a:t>, Christopher Klammt, Nils </a:t>
            </a:r>
            <a:r>
              <a:rPr lang="en-US" dirty="0" err="1"/>
              <a:t>Krehl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Project presentation for the lecture Text Analytics at Heidelberg University</a:t>
            </a:r>
          </a:p>
          <a:p>
            <a:r>
              <a:rPr lang="en-US" sz="2000" dirty="0"/>
              <a:t>Winter Semester 2020/21</a:t>
            </a:r>
          </a:p>
          <a:p>
            <a:r>
              <a:rPr lang="en-US" sz="2000" dirty="0"/>
              <a:t> Prof. Dr. Michael Gertz</a:t>
            </a:r>
          </a:p>
          <a:p>
            <a:r>
              <a:rPr lang="en-US" sz="2000" dirty="0"/>
              <a:t>Mentor: John Ziegler </a:t>
            </a:r>
          </a:p>
        </p:txBody>
      </p:sp>
    </p:spTree>
    <p:extLst>
      <p:ext uri="{BB962C8B-B14F-4D97-AF65-F5344CB8AC3E}">
        <p14:creationId xmlns:p14="http://schemas.microsoft.com/office/powerpoint/2010/main" val="30232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Gedankenblase Silhouette">
            <a:extLst>
              <a:ext uri="{FF2B5EF4-FFF2-40B4-BE49-F238E27FC236}">
                <a16:creationId xmlns:a16="http://schemas.microsoft.com/office/drawing/2014/main" id="{4F838615-3FCC-6942-B9C3-3E698AFF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4774" y="3637962"/>
            <a:ext cx="1014402" cy="10144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42505E-6992-0B48-8416-97690347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8AE99-323C-014D-BCD1-842EE315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8" y="3475437"/>
            <a:ext cx="6929432" cy="3529015"/>
          </a:xfrm>
        </p:spPr>
        <p:txBody>
          <a:bodyPr>
            <a:normAutofit/>
          </a:bodyPr>
          <a:lstStyle/>
          <a:p>
            <a:r>
              <a:rPr lang="en-US" dirty="0"/>
              <a:t>hate speech remains in a gray area (even with definitions) – somewhat subjective</a:t>
            </a:r>
          </a:p>
        </p:txBody>
      </p:sp>
      <p:pic>
        <p:nvPicPr>
          <p:cNvPr id="5" name="Grafik 4" descr="Blitz mit einfarbiger Füllung">
            <a:extLst>
              <a:ext uri="{FF2B5EF4-FFF2-40B4-BE49-F238E27FC236}">
                <a16:creationId xmlns:a16="http://schemas.microsoft.com/office/drawing/2014/main" id="{1CAAFDFF-14B7-FF44-A328-98445C3CF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3516513"/>
            <a:ext cx="628650" cy="6286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310340D-7501-2B4E-872C-B05E2A081C14}"/>
              </a:ext>
            </a:extLst>
          </p:cNvPr>
          <p:cNvSpPr/>
          <p:nvPr/>
        </p:nvSpPr>
        <p:spPr>
          <a:xfrm>
            <a:off x="1219200" y="1363445"/>
            <a:ext cx="10510838" cy="1569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„</a:t>
            </a:r>
            <a:r>
              <a:rPr lang="en-US" sz="2000" b="1" dirty="0"/>
              <a:t>Hate speech</a:t>
            </a:r>
            <a:r>
              <a:rPr lang="en-US" sz="2000" dirty="0"/>
              <a:t> is commonly defined </a:t>
            </a:r>
            <a:r>
              <a:rPr lang="en-US" sz="2000" b="1" dirty="0"/>
              <a:t>as any communication that disparages a target group </a:t>
            </a:r>
            <a:r>
              <a:rPr lang="en-US" sz="2000" dirty="0"/>
              <a:t>of people </a:t>
            </a:r>
            <a:r>
              <a:rPr lang="en-US" sz="2000" b="1" dirty="0"/>
              <a:t>based on some characteristic </a:t>
            </a:r>
            <a:r>
              <a:rPr lang="en-US" sz="2000" dirty="0"/>
              <a:t>such as race, </a:t>
            </a:r>
            <a:r>
              <a:rPr lang="en-US" sz="2000" dirty="0" err="1"/>
              <a:t>colour</a:t>
            </a:r>
            <a:r>
              <a:rPr lang="en-US" sz="2000" dirty="0"/>
              <a:t>, ethnicity, gender, sexual orientation, nationality, religion, or other characteristic.“ 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sz="1400" i="1" dirty="0"/>
              <a:t>- Ona de </a:t>
            </a:r>
            <a:r>
              <a:rPr lang="en-US" sz="1400" i="1" dirty="0" err="1"/>
              <a:t>Gibert</a:t>
            </a:r>
            <a:r>
              <a:rPr lang="en-US" sz="1400" i="1" dirty="0"/>
              <a:t> (“Hate Speech Dataset from a White Supremacy Forum)</a:t>
            </a:r>
            <a:endParaRPr lang="de-DE" sz="1400" i="1" dirty="0"/>
          </a:p>
        </p:txBody>
      </p:sp>
      <p:pic>
        <p:nvPicPr>
          <p:cNvPr id="11" name="Grafik 10" descr="Rede Silhouette">
            <a:extLst>
              <a:ext uri="{FF2B5EF4-FFF2-40B4-BE49-F238E27FC236}">
                <a16:creationId xmlns:a16="http://schemas.microsoft.com/office/drawing/2014/main" id="{1A831A00-94ED-4645-BBB0-DF0A19C78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510" y="3203381"/>
            <a:ext cx="1390648" cy="1390648"/>
          </a:xfrm>
          <a:prstGeom prst="rect">
            <a:avLst/>
          </a:prstGeom>
        </p:spPr>
      </p:pic>
      <p:pic>
        <p:nvPicPr>
          <p:cNvPr id="13" name="Grafik 12" descr="Verbindungen mit einfarbiger Füllung">
            <a:extLst>
              <a:ext uri="{FF2B5EF4-FFF2-40B4-BE49-F238E27FC236}">
                <a16:creationId xmlns:a16="http://schemas.microsoft.com/office/drawing/2014/main" id="{04FB80CC-7299-0742-9602-8C64DBC03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2623" y="3516513"/>
            <a:ext cx="2097882" cy="2097882"/>
          </a:xfrm>
          <a:prstGeom prst="rect">
            <a:avLst/>
          </a:prstGeom>
        </p:spPr>
      </p:pic>
      <p:pic>
        <p:nvPicPr>
          <p:cNvPr id="19" name="Grafik 18" descr="Neutrale Gesichtskontur mit einfarbiger Füllung">
            <a:extLst>
              <a:ext uri="{FF2B5EF4-FFF2-40B4-BE49-F238E27FC236}">
                <a16:creationId xmlns:a16="http://schemas.microsoft.com/office/drawing/2014/main" id="{6DF6C454-677D-C846-A35A-F5BAC748E5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3135" y="3800176"/>
            <a:ext cx="464348" cy="464348"/>
          </a:xfrm>
          <a:prstGeom prst="rect">
            <a:avLst/>
          </a:prstGeom>
        </p:spPr>
      </p:pic>
      <p:pic>
        <p:nvPicPr>
          <p:cNvPr id="23" name="Grafik 22" descr="Gedankenblase Silhouette">
            <a:extLst>
              <a:ext uri="{FF2B5EF4-FFF2-40B4-BE49-F238E27FC236}">
                <a16:creationId xmlns:a16="http://schemas.microsoft.com/office/drawing/2014/main" id="{163E7B28-0D12-5F4A-9441-A043DE7EE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046" y="2879540"/>
            <a:ext cx="1014402" cy="1014402"/>
          </a:xfrm>
          <a:prstGeom prst="rect">
            <a:avLst/>
          </a:prstGeom>
        </p:spPr>
      </p:pic>
      <p:pic>
        <p:nvPicPr>
          <p:cNvPr id="25" name="Grafik 24" descr="Trauriges Gesicht mit einfarbiger Füllung mit einfarbiger Füllung">
            <a:extLst>
              <a:ext uri="{FF2B5EF4-FFF2-40B4-BE49-F238E27FC236}">
                <a16:creationId xmlns:a16="http://schemas.microsoft.com/office/drawing/2014/main" id="{21C38C7F-595D-D644-94B8-0F418F808E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2561" y="3069141"/>
            <a:ext cx="447372" cy="4473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66D4E38E-4DEB-C546-B306-D4825FE34DDC}"/>
              </a:ext>
            </a:extLst>
          </p:cNvPr>
          <p:cNvSpPr/>
          <p:nvPr/>
        </p:nvSpPr>
        <p:spPr>
          <a:xfrm>
            <a:off x="2393158" y="6244834"/>
            <a:ext cx="8070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 automate the process of detecting hate speech as much as possible</a:t>
            </a:r>
            <a:endParaRPr lang="en-US" sz="2000" dirty="0"/>
          </a:p>
        </p:txBody>
      </p:sp>
      <p:pic>
        <p:nvPicPr>
          <p:cNvPr id="28" name="Grafik 27" descr="Gedankenblase Silhouette">
            <a:extLst>
              <a:ext uri="{FF2B5EF4-FFF2-40B4-BE49-F238E27FC236}">
                <a16:creationId xmlns:a16="http://schemas.microsoft.com/office/drawing/2014/main" id="{76161E29-7B63-E241-A348-76FF1F01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37" y="2852447"/>
            <a:ext cx="1014402" cy="1014402"/>
          </a:xfrm>
          <a:prstGeom prst="rect">
            <a:avLst/>
          </a:prstGeom>
        </p:spPr>
      </p:pic>
      <p:pic>
        <p:nvPicPr>
          <p:cNvPr id="29" name="Grafik 28" descr="Trauriges Gesicht mit einfarbiger Füllung mit einfarbiger Füllung">
            <a:extLst>
              <a:ext uri="{FF2B5EF4-FFF2-40B4-BE49-F238E27FC236}">
                <a16:creationId xmlns:a16="http://schemas.microsoft.com/office/drawing/2014/main" id="{A01DBC4C-65D4-EF44-AEAC-88B20DB37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2452" y="3042048"/>
            <a:ext cx="447372" cy="447372"/>
          </a:xfrm>
          <a:prstGeom prst="rect">
            <a:avLst/>
          </a:prstGeom>
        </p:spPr>
      </p:pic>
      <p:pic>
        <p:nvPicPr>
          <p:cNvPr id="30" name="Grafik 29" descr="Gedankenblase Silhouette">
            <a:extLst>
              <a:ext uri="{FF2B5EF4-FFF2-40B4-BE49-F238E27FC236}">
                <a16:creationId xmlns:a16="http://schemas.microsoft.com/office/drawing/2014/main" id="{55DF5052-C918-2547-82A1-6AFD76ED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236801" y="4961039"/>
            <a:ext cx="1014402" cy="1014402"/>
          </a:xfrm>
          <a:prstGeom prst="rect">
            <a:avLst/>
          </a:prstGeom>
        </p:spPr>
      </p:pic>
      <p:pic>
        <p:nvPicPr>
          <p:cNvPr id="32" name="Grafik 31" descr="Lächelnde Gesichtskontur mit einfarbiger Füllung">
            <a:extLst>
              <a:ext uri="{FF2B5EF4-FFF2-40B4-BE49-F238E27FC236}">
                <a16:creationId xmlns:a16="http://schemas.microsoft.com/office/drawing/2014/main" id="{413C30A1-D826-944F-B8A4-9EA2E19C1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3305" y="5336949"/>
            <a:ext cx="457200" cy="457200"/>
          </a:xfrm>
          <a:prstGeom prst="rect">
            <a:avLst/>
          </a:prstGeom>
        </p:spPr>
      </p:pic>
      <p:pic>
        <p:nvPicPr>
          <p:cNvPr id="33" name="Grafik 32" descr="Gedankenblase Silhouette">
            <a:extLst>
              <a:ext uri="{FF2B5EF4-FFF2-40B4-BE49-F238E27FC236}">
                <a16:creationId xmlns:a16="http://schemas.microsoft.com/office/drawing/2014/main" id="{038979FA-BBA9-E045-97E8-A42E2E117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347637" y="5204143"/>
            <a:ext cx="1014402" cy="1014402"/>
          </a:xfrm>
          <a:prstGeom prst="rect">
            <a:avLst/>
          </a:prstGeom>
        </p:spPr>
      </p:pic>
      <p:pic>
        <p:nvPicPr>
          <p:cNvPr id="34" name="Grafik 33" descr="Lächelnde Gesichtskontur mit einfarbiger Füllung">
            <a:extLst>
              <a:ext uri="{FF2B5EF4-FFF2-40B4-BE49-F238E27FC236}">
                <a16:creationId xmlns:a16="http://schemas.microsoft.com/office/drawing/2014/main" id="{1F9C5D83-6283-7D4D-B81D-8B093B7DFB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51925" y="5570940"/>
            <a:ext cx="457200" cy="457200"/>
          </a:xfrm>
          <a:prstGeom prst="rect">
            <a:avLst/>
          </a:prstGeom>
        </p:spPr>
      </p:pic>
      <p:pic>
        <p:nvPicPr>
          <p:cNvPr id="36" name="Grafik 35" descr="Verbotsschild mit einfarbiger Füllung">
            <a:extLst>
              <a:ext uri="{FF2B5EF4-FFF2-40B4-BE49-F238E27FC236}">
                <a16:creationId xmlns:a16="http://schemas.microsoft.com/office/drawing/2014/main" id="{5C191452-3131-C94D-A488-C9DB5E9F13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0884" y="3342976"/>
            <a:ext cx="914400" cy="914400"/>
          </a:xfrm>
          <a:prstGeom prst="rect">
            <a:avLst/>
          </a:prstGeom>
        </p:spPr>
      </p:pic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28BE2FA8-A226-C34B-9E5C-9EF3EED333BB}"/>
              </a:ext>
            </a:extLst>
          </p:cNvPr>
          <p:cNvSpPr txBox="1">
            <a:spLocks/>
          </p:cNvSpPr>
          <p:nvPr/>
        </p:nvSpPr>
        <p:spPr>
          <a:xfrm>
            <a:off x="5014918" y="4210933"/>
            <a:ext cx="6929432" cy="352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utmost importance to act quickly on social media</a:t>
            </a:r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B4CB502F-44F7-D14F-B035-75745C42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8B51-C167-F640-87E3-0DCD4CD2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B44174-1A5F-FA4D-9C51-75647B332717}"/>
              </a:ext>
            </a:extLst>
          </p:cNvPr>
          <p:cNvSpPr/>
          <p:nvPr/>
        </p:nvSpPr>
        <p:spPr>
          <a:xfrm>
            <a:off x="1219200" y="1576387"/>
            <a:ext cx="10510838" cy="130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=&gt; Research question: Can </a:t>
            </a:r>
            <a:r>
              <a:rPr lang="de-DE" sz="2000" dirty="0" err="1"/>
              <a:t>classical</a:t>
            </a:r>
            <a:r>
              <a:rPr lang="de-DE" sz="2000" dirty="0"/>
              <a:t> </a:t>
            </a:r>
            <a:r>
              <a:rPr lang="de-DE" sz="2000" dirty="0" err="1"/>
              <a:t>Machine</a:t>
            </a:r>
            <a:r>
              <a:rPr lang="de-DE" sz="2000" dirty="0"/>
              <a:t> Learning </a:t>
            </a:r>
            <a:r>
              <a:rPr lang="de-DE" sz="2000" dirty="0" err="1"/>
              <a:t>methods</a:t>
            </a:r>
            <a:r>
              <a:rPr lang="de-DE" sz="2000" dirty="0"/>
              <a:t> </a:t>
            </a:r>
            <a:r>
              <a:rPr lang="de-DE" sz="2000" dirty="0" err="1"/>
              <a:t>combined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suitable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outperform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approaches</a:t>
            </a:r>
            <a:r>
              <a:rPr lang="de-DE" sz="2000" dirty="0"/>
              <a:t>?</a:t>
            </a:r>
            <a:endParaRPr lang="en-US" sz="200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E9E0387-BC07-134A-96E6-49BE99D8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98B015B-2A40-2E4C-97D7-61474F0D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4" y="3428999"/>
            <a:ext cx="11385409" cy="24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5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(1/2)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279A24-14A0-A74B-9474-67A6F72B9A5D}"/>
              </a:ext>
            </a:extLst>
          </p:cNvPr>
          <p:cNvSpPr/>
          <p:nvPr/>
        </p:nvSpPr>
        <p:spPr>
          <a:xfrm>
            <a:off x="1219200" y="2274324"/>
            <a:ext cx="10510838" cy="381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Extracted features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importances</a:t>
            </a:r>
            <a:endParaRPr lang="de-DE" sz="2000" dirty="0"/>
          </a:p>
          <a:p>
            <a:pPr algn="ctr"/>
            <a:endParaRPr lang="de-DE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A36B9C-E51C-A741-879B-56F4E44622B5}"/>
              </a:ext>
            </a:extLst>
          </p:cNvPr>
          <p:cNvSpPr/>
          <p:nvPr/>
        </p:nvSpPr>
        <p:spPr>
          <a:xfrm>
            <a:off x="1219200" y="1544239"/>
            <a:ext cx="10510838" cy="59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Characteristics of hate speech tokens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5468AF7-D826-A94C-B3EA-94F9AD6D0595}"/>
              </a:ext>
            </a:extLst>
          </p:cNvPr>
          <p:cNvSpPr/>
          <p:nvPr/>
        </p:nvSpPr>
        <p:spPr>
          <a:xfrm>
            <a:off x="1371600" y="2664175"/>
            <a:ext cx="4368800" cy="796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hateful or neutral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sentiment score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D1BF804-AD4C-2C48-8C6B-BC425B134BA4}"/>
              </a:ext>
            </a:extLst>
          </p:cNvPr>
          <p:cNvSpPr/>
          <p:nvPr/>
        </p:nvSpPr>
        <p:spPr>
          <a:xfrm>
            <a:off x="1371600" y="3484598"/>
            <a:ext cx="4368800" cy="12424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Semantic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special characters (e.g. exclamation mark, question mark)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interjections, all caps words, total words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816F16-8F0D-C441-9127-F0AED81927E1}"/>
              </a:ext>
            </a:extLst>
          </p:cNvPr>
          <p:cNvSpPr/>
          <p:nvPr/>
        </p:nvSpPr>
        <p:spPr>
          <a:xfrm>
            <a:off x="1371600" y="4750829"/>
            <a:ext cx="4368800" cy="385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6A0E30-BADE-EC43-95AA-E3D60D10F928}"/>
              </a:ext>
            </a:extLst>
          </p:cNvPr>
          <p:cNvSpPr/>
          <p:nvPr/>
        </p:nvSpPr>
        <p:spPr>
          <a:xfrm>
            <a:off x="1371600" y="5160200"/>
            <a:ext cx="4368800" cy="385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F11332-308B-A149-ACBB-FC3A5E23EEB8}"/>
              </a:ext>
            </a:extLst>
          </p:cNvPr>
          <p:cNvSpPr/>
          <p:nvPr/>
        </p:nvSpPr>
        <p:spPr>
          <a:xfrm>
            <a:off x="1371600" y="5587453"/>
            <a:ext cx="4368800" cy="4028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8FCC939-16BF-A64A-B2A6-D2F78AF68DD6}"/>
              </a:ext>
            </a:extLst>
          </p:cNvPr>
          <p:cNvSpPr/>
          <p:nvPr/>
        </p:nvSpPr>
        <p:spPr>
          <a:xfrm>
            <a:off x="7403815" y="3730004"/>
            <a:ext cx="2867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TODO: Feature </a:t>
            </a:r>
            <a:r>
              <a:rPr lang="de-DE" dirty="0" err="1">
                <a:solidFill>
                  <a:schemeClr val="bg1"/>
                </a:solidFill>
              </a:rPr>
              <a:t>importances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8284735-EDD3-B143-90DE-BC1A5525219B}"/>
              </a:ext>
            </a:extLst>
          </p:cNvPr>
          <p:cNvSpPr/>
          <p:nvPr/>
        </p:nvSpPr>
        <p:spPr>
          <a:xfrm>
            <a:off x="1219200" y="1615662"/>
            <a:ext cx="10510838" cy="4837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Classifier and dataset comparison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(2/2)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6B8871-CA12-4242-8DE7-76D2607D98DB}"/>
              </a:ext>
            </a:extLst>
          </p:cNvPr>
          <p:cNvSpPr txBox="1"/>
          <p:nvPr/>
        </p:nvSpPr>
        <p:spPr>
          <a:xfrm>
            <a:off x="3548270" y="3856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D5C0E6-79C6-AE4B-AFF2-AC25A5E8D0BD}"/>
              </a:ext>
            </a:extLst>
          </p:cNvPr>
          <p:cNvSpPr txBox="1"/>
          <p:nvPr/>
        </p:nvSpPr>
        <p:spPr>
          <a:xfrm>
            <a:off x="2037522" y="369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F34E70F-EA07-8244-9386-CB15268E7A57}"/>
              </a:ext>
            </a:extLst>
          </p:cNvPr>
          <p:cNvSpPr txBox="1">
            <a:spLocks/>
          </p:cNvSpPr>
          <p:nvPr/>
        </p:nvSpPr>
        <p:spPr>
          <a:xfrm>
            <a:off x="1653822" y="4302080"/>
            <a:ext cx="9601200" cy="1977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When using enough training data classical Machine Learning methods are as good as our neural network baseline (unchanged vs </a:t>
            </a:r>
            <a:r>
              <a:rPr lang="en-US" dirty="0" err="1">
                <a:solidFill>
                  <a:schemeClr val="bg1"/>
                </a:solidFill>
              </a:rPr>
              <a:t>undersampled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The classical methods are highly optimized and have little room for further improvement, whereas neural network based approaches have more room for improvement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chemeClr val="bg1"/>
                </a:solidFill>
              </a:rPr>
              <a:t>The creation of artificial instances in oversampling leads to worse results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343DF1EA-BE9D-454E-8590-8D8D3708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52684"/>
              </p:ext>
            </p:extLst>
          </p:nvPr>
        </p:nvGraphicFramePr>
        <p:xfrm>
          <a:off x="1653822" y="2084614"/>
          <a:ext cx="9725380" cy="1977390"/>
        </p:xfrm>
        <a:graphic>
          <a:graphicData uri="http://schemas.openxmlformats.org/drawingml/2006/table">
            <a:tbl>
              <a:tblPr firstRow="1" bandRow="1"/>
              <a:tblGrid>
                <a:gridCol w="2431345">
                  <a:extLst>
                    <a:ext uri="{9D8B030D-6E8A-4147-A177-3AD203B41FA5}">
                      <a16:colId xmlns:a16="http://schemas.microsoft.com/office/drawing/2014/main" val="318432879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3642302888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1497006716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34791572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Classifier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unchanged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undersampled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oversampled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4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Decision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Tree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92,58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74,48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79,46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36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Random Forrest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93,20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76,32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86,98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0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SVM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92,72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77,39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78,59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302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Logistic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93,05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77,10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78,19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91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LSTM (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neural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network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93,90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93,90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not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measured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4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7E440-53F4-5447-B942-70E097BA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EF2E8-0F2C-BB4C-AB8C-35DB4D9A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0E8CF-2328-8D4B-A89B-F17C40A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585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{812AFAB3-E9C5-9142-AB64-1CB813429E39}tf10001072</Template>
  <TotalTime>0</TotalTime>
  <Words>317</Words>
  <Application>Microsoft Macintosh PowerPoint</Application>
  <PresentationFormat>Breitbild</PresentationFormat>
  <Paragraphs>74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Symbol</vt:lpstr>
      <vt:lpstr>Wingdings</vt:lpstr>
      <vt:lpstr>Ausschnitt</vt:lpstr>
      <vt:lpstr>Hate speech detection</vt:lpstr>
      <vt:lpstr>Motivation</vt:lpstr>
      <vt:lpstr>Approach</vt:lpstr>
      <vt:lpstr>Results (1/2)</vt:lpstr>
      <vt:lpstr>Results (2/2)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</dc:title>
  <dc:creator>Klammt, Christopher</dc:creator>
  <cp:lastModifiedBy>Klammt, Christopher</cp:lastModifiedBy>
  <cp:revision>98</cp:revision>
  <dcterms:created xsi:type="dcterms:W3CDTF">2021-02-16T15:03:34Z</dcterms:created>
  <dcterms:modified xsi:type="dcterms:W3CDTF">2021-02-17T11:28:56Z</dcterms:modified>
</cp:coreProperties>
</file>