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6"/>
  </p:notesMasterIdLst>
  <p:sldIdLst>
    <p:sldId id="256" r:id="rId2"/>
    <p:sldId id="263" r:id="rId3"/>
    <p:sldId id="265" r:id="rId4"/>
    <p:sldId id="266" r:id="rId5"/>
    <p:sldId id="264" r:id="rId6"/>
    <p:sldId id="271" r:id="rId7"/>
    <p:sldId id="269" r:id="rId8"/>
    <p:sldId id="273" r:id="rId9"/>
    <p:sldId id="274" r:id="rId10"/>
    <p:sldId id="275" r:id="rId11"/>
    <p:sldId id="276" r:id="rId12"/>
    <p:sldId id="260" r:id="rId13"/>
    <p:sldId id="26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2"/>
    <p:restoredTop sz="79906" autoAdjust="0"/>
  </p:normalViewPr>
  <p:slideViewPr>
    <p:cSldViewPr snapToGrid="0" snapToObjects="1">
      <p:cViewPr varScale="1">
        <p:scale>
          <a:sx n="87" d="100"/>
          <a:sy n="87" d="100"/>
        </p:scale>
        <p:origin x="14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20.02.2021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Unigrams</a:t>
            </a:r>
            <a:r>
              <a:rPr lang="de-DE" dirty="0"/>
              <a:t>: </a:t>
            </a:r>
            <a:r>
              <a:rPr lang="de-DE" dirty="0" err="1"/>
              <a:t>see</a:t>
            </a:r>
            <a:r>
              <a:rPr lang="de-DE" dirty="0"/>
              <a:t> </a:t>
            </a:r>
            <a:r>
              <a:rPr lang="de-DE" dirty="0" err="1"/>
              <a:t>word</a:t>
            </a:r>
            <a:r>
              <a:rPr lang="de-DE" dirty="0"/>
              <a:t> </a:t>
            </a:r>
            <a:r>
              <a:rPr lang="de-DE" dirty="0" err="1"/>
              <a:t>cloud</a:t>
            </a:r>
            <a:endParaRPr lang="de-DE" dirty="0"/>
          </a:p>
          <a:p>
            <a:pPr marL="171450" indent="-171450">
              <a:buFont typeface="Arial" panose="020B0604020202020204" pitchFamily="34" charset="0"/>
              <a:buChar char="•"/>
            </a:pPr>
            <a:r>
              <a:rPr lang="de-DE" dirty="0" err="1"/>
              <a:t>Bigrams</a:t>
            </a:r>
            <a:r>
              <a:rPr lang="de-DE" dirty="0"/>
              <a:t>: </a:t>
            </a:r>
            <a:r>
              <a:rPr lang="de-DE" dirty="0" err="1"/>
              <a:t>white</a:t>
            </a:r>
            <a:r>
              <a:rPr lang="de-DE" dirty="0"/>
              <a:t> </a:t>
            </a:r>
            <a:r>
              <a:rPr lang="de-DE" dirty="0" err="1"/>
              <a:t>trash</a:t>
            </a:r>
            <a:r>
              <a:rPr lang="de-DE" dirty="0"/>
              <a:t>, </a:t>
            </a:r>
            <a:r>
              <a:rPr lang="de-DE" dirty="0" err="1"/>
              <a:t>look</a:t>
            </a:r>
            <a:r>
              <a:rPr lang="de-DE" dirty="0"/>
              <a:t> like, </a:t>
            </a:r>
            <a:r>
              <a:rPr lang="de-DE" dirty="0" err="1"/>
              <a:t>ass</a:t>
            </a:r>
            <a:r>
              <a:rPr lang="de-DE" dirty="0"/>
              <a:t> </a:t>
            </a:r>
            <a:r>
              <a:rPr lang="de-DE" dirty="0" err="1"/>
              <a:t>nigga</a:t>
            </a:r>
            <a:endParaRPr lang="de-DE" dirty="0"/>
          </a:p>
          <a:p>
            <a:pPr marL="171450" indent="-171450">
              <a:buFont typeface="Arial" panose="020B0604020202020204" pitchFamily="34" charset="0"/>
              <a:buChar char="•"/>
            </a:pPr>
            <a:r>
              <a:rPr lang="en-US" dirty="0"/>
              <a:t>Trigrams: Bitch ass nigga, </a:t>
            </a:r>
            <a:r>
              <a:rPr lang="en-US" dirty="0" err="1"/>
              <a:t>pussi</a:t>
            </a:r>
            <a:r>
              <a:rPr lang="en-US" dirty="0"/>
              <a:t> ass nigga</a:t>
            </a:r>
          </a:p>
        </p:txBody>
      </p:sp>
      <p:sp>
        <p:nvSpPr>
          <p:cNvPr id="4" name="Slide Number Placeholder 3"/>
          <p:cNvSpPr>
            <a:spLocks noGrp="1"/>
          </p:cNvSpPr>
          <p:nvPr>
            <p:ph type="sldNum" sz="quarter" idx="5"/>
          </p:nvPr>
        </p:nvSpPr>
        <p:spPr/>
        <p:txBody>
          <a:bodyPr/>
          <a:lstStyle/>
          <a:p>
            <a:fld id="{8B7D652E-761C-174B-A3C6-02EDDB5AE9DD}" type="slidenum">
              <a:rPr lang="de-DE" smtClean="0"/>
              <a:t>10</a:t>
            </a:fld>
            <a:endParaRPr lang="de-DE"/>
          </a:p>
        </p:txBody>
      </p:sp>
    </p:spTree>
    <p:extLst>
      <p:ext uri="{BB962C8B-B14F-4D97-AF65-F5344CB8AC3E}">
        <p14:creationId xmlns:p14="http://schemas.microsoft.com/office/powerpoint/2010/main" val="193939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11</a:t>
            </a:fld>
            <a:endParaRPr lang="de-DE"/>
          </a:p>
        </p:txBody>
      </p:sp>
    </p:spTree>
    <p:extLst>
      <p:ext uri="{BB962C8B-B14F-4D97-AF65-F5344CB8AC3E}">
        <p14:creationId xmlns:p14="http://schemas.microsoft.com/office/powerpoint/2010/main" val="82630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12</a:t>
            </a:fld>
            <a:endParaRPr lang="de-DE"/>
          </a:p>
        </p:txBody>
      </p:sp>
    </p:spTree>
    <p:extLst>
      <p:ext uri="{BB962C8B-B14F-4D97-AF65-F5344CB8AC3E}">
        <p14:creationId xmlns:p14="http://schemas.microsoft.com/office/powerpoint/2010/main" val="418460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Research question: Can </a:t>
            </a:r>
            <a:r>
              <a:rPr lang="de-DE" dirty="0" err="1"/>
              <a:t>classical</a:t>
            </a:r>
            <a:r>
              <a:rPr lang="de-DE" dirty="0"/>
              <a:t> </a:t>
            </a:r>
            <a:r>
              <a:rPr lang="de-DE" dirty="0" err="1"/>
              <a:t>Machine</a:t>
            </a:r>
            <a:r>
              <a:rPr lang="de-DE" dirty="0"/>
              <a:t> Learning </a:t>
            </a:r>
            <a:r>
              <a:rPr lang="de-DE" dirty="0" err="1"/>
              <a:t>methods</a:t>
            </a:r>
            <a:r>
              <a:rPr lang="de-DE" dirty="0"/>
              <a:t> </a:t>
            </a:r>
            <a:r>
              <a:rPr lang="de-DE" dirty="0" err="1"/>
              <a:t>combined</a:t>
            </a:r>
            <a:r>
              <a:rPr lang="de-DE" dirty="0"/>
              <a:t> </a:t>
            </a:r>
            <a:r>
              <a:rPr lang="de-DE" dirty="0" err="1"/>
              <a:t>with</a:t>
            </a:r>
            <a:r>
              <a:rPr lang="de-DE" dirty="0"/>
              <a:t> </a:t>
            </a:r>
            <a:r>
              <a:rPr lang="de-DE" dirty="0" err="1"/>
              <a:t>suitable</a:t>
            </a:r>
            <a:r>
              <a:rPr lang="de-DE" dirty="0"/>
              <a:t> </a:t>
            </a:r>
            <a:r>
              <a:rPr lang="de-DE" dirty="0" err="1"/>
              <a:t>features</a:t>
            </a:r>
            <a:r>
              <a:rPr lang="de-DE" dirty="0"/>
              <a:t> </a:t>
            </a:r>
            <a:r>
              <a:rPr lang="de-DE" dirty="0" err="1"/>
              <a:t>outperform</a:t>
            </a:r>
            <a:r>
              <a:rPr lang="de-DE" dirty="0"/>
              <a:t> </a:t>
            </a:r>
            <a:r>
              <a:rPr lang="de-DE" dirty="0" err="1"/>
              <a:t>neural</a:t>
            </a:r>
            <a:r>
              <a:rPr lang="de-DE" dirty="0"/>
              <a:t> </a:t>
            </a:r>
            <a:r>
              <a:rPr lang="de-DE" dirty="0" err="1"/>
              <a:t>network</a:t>
            </a:r>
            <a:r>
              <a:rPr lang="de-DE" dirty="0"/>
              <a:t> </a:t>
            </a:r>
            <a:r>
              <a:rPr lang="de-DE" dirty="0" err="1"/>
              <a:t>based</a:t>
            </a:r>
            <a:r>
              <a:rPr lang="de-DE" dirty="0"/>
              <a:t> </a:t>
            </a:r>
            <a:r>
              <a:rPr lang="de-DE" dirty="0" err="1"/>
              <a:t>approaches</a:t>
            </a: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Classifiers chosen from the papers on the next page</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148035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(unchanged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211787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Semantic</a:t>
            </a:r>
            <a:r>
              <a:rPr lang="de-DE" dirty="0"/>
              <a:t> </a:t>
            </a:r>
            <a:r>
              <a:rPr lang="de-DE" dirty="0" err="1"/>
              <a:t>features</a:t>
            </a:r>
            <a:r>
              <a:rPr lang="de-DE" dirty="0"/>
              <a:t> do not </a:t>
            </a:r>
            <a:r>
              <a:rPr lang="de-DE" dirty="0" err="1"/>
              <a:t>signify</a:t>
            </a:r>
            <a:r>
              <a:rPr lang="de-DE" dirty="0"/>
              <a:t> </a:t>
            </a:r>
            <a:r>
              <a:rPr lang="de-DE" dirty="0" err="1"/>
              <a:t>whether</a:t>
            </a:r>
            <a:r>
              <a:rPr lang="de-DE" dirty="0"/>
              <a:t> a </a:t>
            </a:r>
            <a:r>
              <a:rPr lang="de-DE" dirty="0" err="1"/>
              <a:t>post</a:t>
            </a:r>
            <a:r>
              <a:rPr lang="de-DE" dirty="0"/>
              <a:t> </a:t>
            </a:r>
            <a:r>
              <a:rPr lang="de-DE" dirty="0" err="1"/>
              <a:t>is</a:t>
            </a:r>
            <a:r>
              <a:rPr lang="de-DE" dirty="0"/>
              <a:t> </a:t>
            </a:r>
            <a:r>
              <a:rPr lang="de-DE" dirty="0" err="1"/>
              <a:t>hate</a:t>
            </a:r>
            <a:r>
              <a:rPr lang="de-DE" dirty="0"/>
              <a:t> </a:t>
            </a:r>
            <a:r>
              <a:rPr lang="de-DE" dirty="0" err="1"/>
              <a:t>speech</a:t>
            </a:r>
            <a:r>
              <a:rPr lang="de-DE" dirty="0"/>
              <a:t> </a:t>
            </a:r>
            <a:r>
              <a:rPr lang="de-DE" dirty="0" err="1"/>
              <a:t>or</a:t>
            </a:r>
            <a:r>
              <a:rPr lang="de-DE" dirty="0"/>
              <a:t> not, </a:t>
            </a:r>
            <a:r>
              <a:rPr lang="de-DE" dirty="0" err="1"/>
              <a:t>only</a:t>
            </a:r>
            <a:r>
              <a:rPr lang="de-DE" dirty="0"/>
              <a:t> </a:t>
            </a:r>
            <a:r>
              <a:rPr lang="de-DE" dirty="0" err="1"/>
              <a:t>maybe</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words</a:t>
            </a:r>
            <a:r>
              <a:rPr lang="de-DE" dirty="0"/>
              <a:t> (</a:t>
            </a:r>
            <a:r>
              <a:rPr lang="de-DE" dirty="0" err="1"/>
              <a:t>hate</a:t>
            </a:r>
            <a:r>
              <a:rPr lang="de-DE" dirty="0"/>
              <a:t> </a:t>
            </a:r>
            <a:r>
              <a:rPr lang="de-DE" dirty="0" err="1"/>
              <a:t>speech</a:t>
            </a:r>
            <a:r>
              <a:rPr lang="de-DE" dirty="0"/>
              <a:t> </a:t>
            </a:r>
            <a:r>
              <a:rPr lang="de-DE" dirty="0" err="1"/>
              <a:t>contains</a:t>
            </a:r>
            <a:r>
              <a:rPr lang="de-DE" dirty="0"/>
              <a:t> </a:t>
            </a:r>
            <a:r>
              <a:rPr lang="de-DE" dirty="0" err="1"/>
              <a:t>more</a:t>
            </a:r>
            <a:r>
              <a:rPr lang="de-DE" dirty="0"/>
              <a:t> </a:t>
            </a:r>
            <a:r>
              <a:rPr lang="de-DE" dirty="0" err="1"/>
              <a:t>words</a:t>
            </a:r>
            <a:r>
              <a:rPr lang="de-DE" dirty="0"/>
              <a:t> per </a:t>
            </a:r>
            <a:r>
              <a:rPr lang="de-DE" dirty="0" err="1"/>
              <a:t>sentence</a:t>
            </a:r>
            <a:r>
              <a:rPr lang="de-DE" dirty="0"/>
              <a:t>)</a:t>
            </a:r>
          </a:p>
          <a:p>
            <a:pPr marL="171450" indent="-171450">
              <a:buFont typeface="Arial" panose="020B0604020202020204" pitchFamily="34" charset="0"/>
              <a:buChar char="•"/>
            </a:pPr>
            <a:r>
              <a:rPr lang="de-DE" dirty="0" err="1"/>
              <a:t>Tendency</a:t>
            </a:r>
            <a:r>
              <a:rPr lang="de-DE" dirty="0"/>
              <a:t> </a:t>
            </a:r>
            <a:r>
              <a:rPr lang="de-DE" dirty="0" err="1"/>
              <a:t>for</a:t>
            </a:r>
            <a:r>
              <a:rPr lang="de-DE" dirty="0"/>
              <a:t> </a:t>
            </a:r>
            <a:r>
              <a:rPr lang="de-DE" dirty="0" err="1"/>
              <a:t>hate</a:t>
            </a:r>
            <a:r>
              <a:rPr lang="de-DE" dirty="0"/>
              <a:t> </a:t>
            </a:r>
            <a:r>
              <a:rPr lang="de-DE" dirty="0" err="1"/>
              <a:t>speech</a:t>
            </a:r>
            <a:r>
              <a:rPr lang="de-DE" dirty="0"/>
              <a:t> </a:t>
            </a:r>
            <a:r>
              <a:rPr lang="de-DE" dirty="0" err="1"/>
              <a:t>to</a:t>
            </a:r>
            <a:r>
              <a:rPr lang="de-DE" dirty="0"/>
              <a:t> </a:t>
            </a:r>
            <a:r>
              <a:rPr lang="de-DE" dirty="0" err="1"/>
              <a:t>contain</a:t>
            </a:r>
            <a:r>
              <a:rPr lang="de-DE" dirty="0"/>
              <a:t> </a:t>
            </a:r>
            <a:r>
              <a:rPr lang="de-DE" dirty="0" err="1"/>
              <a:t>more</a:t>
            </a:r>
            <a:r>
              <a:rPr lang="de-DE" dirty="0"/>
              <a:t> </a:t>
            </a:r>
            <a:r>
              <a:rPr lang="de-DE" dirty="0" err="1"/>
              <a:t>laughing</a:t>
            </a:r>
            <a:r>
              <a:rPr lang="de-DE" dirty="0"/>
              <a:t> </a:t>
            </a:r>
            <a:r>
              <a:rPr lang="de-DE" dirty="0" err="1"/>
              <a:t>expressions</a:t>
            </a:r>
            <a:endParaRPr lang="de-DE" dirty="0"/>
          </a:p>
          <a:p>
            <a:pPr marL="171450" indent="-171450">
              <a:buFont typeface="Arial" panose="020B0604020202020204" pitchFamily="34" charset="0"/>
              <a:buChar char="•"/>
            </a:pPr>
            <a:r>
              <a:rPr lang="de-DE" dirty="0"/>
              <a:t>Topic </a:t>
            </a:r>
            <a:r>
              <a:rPr lang="de-DE" dirty="0" err="1"/>
              <a:t>analysis</a:t>
            </a:r>
            <a:r>
              <a:rPr lang="de-DE" dirty="0"/>
              <a:t> </a:t>
            </a:r>
            <a:r>
              <a:rPr lang="de-DE" dirty="0" err="1"/>
              <a:t>almost</a:t>
            </a:r>
            <a:r>
              <a:rPr lang="de-DE" dirty="0"/>
              <a:t> not </a:t>
            </a:r>
            <a:r>
              <a:rPr lang="de-DE" dirty="0" err="1"/>
              <a:t>important</a:t>
            </a:r>
            <a:r>
              <a:rPr lang="de-DE" dirty="0"/>
              <a:t> at all</a:t>
            </a:r>
          </a:p>
          <a:p>
            <a:pPr marL="171450" indent="-171450">
              <a:buFont typeface="Arial" panose="020B0604020202020204" pitchFamily="34" charset="0"/>
              <a:buChar char="•"/>
            </a:pPr>
            <a:r>
              <a:rPr lang="de-DE" dirty="0" err="1"/>
              <a:t>Strongest</a:t>
            </a:r>
            <a:r>
              <a:rPr lang="de-DE" dirty="0"/>
              <a:t> </a:t>
            </a:r>
            <a:r>
              <a:rPr lang="de-DE" dirty="0" err="1"/>
              <a:t>feature</a:t>
            </a:r>
            <a:r>
              <a:rPr lang="de-DE" dirty="0"/>
              <a:t> </a:t>
            </a:r>
            <a:r>
              <a:rPr lang="de-DE" dirty="0" err="1"/>
              <a:t>is</a:t>
            </a:r>
            <a:r>
              <a:rPr lang="de-DE" dirty="0"/>
              <a:t> </a:t>
            </a:r>
            <a:r>
              <a:rPr lang="de-DE" dirty="0" err="1"/>
              <a:t>the</a:t>
            </a:r>
            <a:r>
              <a:rPr lang="de-DE" dirty="0"/>
              <a:t> </a:t>
            </a:r>
            <a:r>
              <a:rPr lang="de-DE" dirty="0" err="1"/>
              <a:t>sentiment</a:t>
            </a:r>
            <a:endParaRPr lang="de-D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8</a:t>
            </a:fld>
            <a:endParaRPr lang="de-DE"/>
          </a:p>
        </p:txBody>
      </p:sp>
    </p:spTree>
    <p:extLst>
      <p:ext uri="{BB962C8B-B14F-4D97-AF65-F5344CB8AC3E}">
        <p14:creationId xmlns:p14="http://schemas.microsoft.com/office/powerpoint/2010/main" val="37386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9</a:t>
            </a:fld>
            <a:endParaRPr lang="de-DE"/>
          </a:p>
        </p:txBody>
      </p:sp>
    </p:spTree>
    <p:extLst>
      <p:ext uri="{BB962C8B-B14F-4D97-AF65-F5344CB8AC3E}">
        <p14:creationId xmlns:p14="http://schemas.microsoft.com/office/powerpoint/2010/main" val="238161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20.02.2021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20.02.2021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20.02.2021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20.02.2021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20.02.2021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20.02.2021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20.02.2021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20.02.2021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20.02.2021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809.04444.pdf" TargetMode="External"/><Relationship Id="rId2" Type="http://schemas.openxmlformats.org/officeDocument/2006/relationships/hyperlink" Target="https://arxiv.org/pdf/1703.04009.pdf" TargetMode="External"/><Relationship Id="rId1" Type="http://schemas.openxmlformats.org/officeDocument/2006/relationships/slideLayout" Target="../slideLayouts/slideLayout2.xml"/><Relationship Id="rId4" Type="http://schemas.openxmlformats.org/officeDocument/2006/relationships/hyperlink" Target="https://arxiv.org/pdf/1106.1813.pdf"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809.0865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3" name="Picture 12">
            <a:extLst>
              <a:ext uri="{FF2B5EF4-FFF2-40B4-BE49-F238E27FC236}">
                <a16:creationId xmlns:a16="http://schemas.microsoft.com/office/drawing/2014/main" id="{EF9C1DF6-4214-4642-ABDA-3664E9C082C4}"/>
              </a:ext>
            </a:extLst>
          </p:cNvPr>
          <p:cNvPicPr>
            <a:picLocks noChangeAspect="1"/>
          </p:cNvPicPr>
          <p:nvPr/>
        </p:nvPicPr>
        <p:blipFill>
          <a:blip r:embed="rId3"/>
          <a:stretch>
            <a:fillRect/>
          </a:stretch>
        </p:blipFill>
        <p:spPr>
          <a:xfrm>
            <a:off x="1371600" y="2393558"/>
            <a:ext cx="3584245" cy="2015744"/>
          </a:xfrm>
          <a:prstGeom prst="rect">
            <a:avLst/>
          </a:prstGeom>
        </p:spPr>
      </p:pic>
      <p:sp>
        <p:nvSpPr>
          <p:cNvPr id="20" name="Rectangle 19">
            <a:extLst>
              <a:ext uri="{FF2B5EF4-FFF2-40B4-BE49-F238E27FC236}">
                <a16:creationId xmlns:a16="http://schemas.microsoft.com/office/drawing/2014/main" id="{817CEB49-B168-43E1-9197-DDEE77E8EA10}"/>
              </a:ext>
            </a:extLst>
          </p:cNvPr>
          <p:cNvSpPr/>
          <p:nvPr/>
        </p:nvSpPr>
        <p:spPr>
          <a:xfrm>
            <a:off x="1237606" y="5047986"/>
            <a:ext cx="3852231" cy="276999"/>
          </a:xfrm>
          <a:prstGeom prst="rect">
            <a:avLst/>
          </a:prstGeom>
        </p:spPr>
        <p:txBody>
          <a:bodyPr wrap="square">
            <a:spAutoFit/>
          </a:bodyPr>
          <a:lstStyle/>
          <a:p>
            <a:pPr algn="ctr"/>
            <a:r>
              <a:rPr lang="en-US" sz="1200" dirty="0">
                <a:solidFill>
                  <a:schemeClr val="tx2"/>
                </a:solidFill>
              </a:rPr>
              <a:t>Hate Speech Unigrams</a:t>
            </a:r>
          </a:p>
        </p:txBody>
      </p:sp>
      <p:sp>
        <p:nvSpPr>
          <p:cNvPr id="14" name="Rectangle 13">
            <a:extLst>
              <a:ext uri="{FF2B5EF4-FFF2-40B4-BE49-F238E27FC236}">
                <a16:creationId xmlns:a16="http://schemas.microsoft.com/office/drawing/2014/main" id="{A62B0E0A-237C-49C1-A68B-33A2738A3F86}"/>
              </a:ext>
            </a:extLst>
          </p:cNvPr>
          <p:cNvSpPr/>
          <p:nvPr/>
        </p:nvSpPr>
        <p:spPr>
          <a:xfrm>
            <a:off x="6380647" y="5047986"/>
            <a:ext cx="3852231" cy="276999"/>
          </a:xfrm>
          <a:prstGeom prst="rect">
            <a:avLst/>
          </a:prstGeom>
        </p:spPr>
        <p:txBody>
          <a:bodyPr wrap="square">
            <a:spAutoFit/>
          </a:bodyPr>
          <a:lstStyle/>
          <a:p>
            <a:pPr algn="ctr"/>
            <a:r>
              <a:rPr lang="en-US" sz="1200" dirty="0">
                <a:solidFill>
                  <a:schemeClr val="tx2"/>
                </a:solidFill>
              </a:rPr>
              <a:t>Hate Speech Trigrams</a:t>
            </a:r>
          </a:p>
        </p:txBody>
      </p:sp>
      <p:pic>
        <p:nvPicPr>
          <p:cNvPr id="7" name="Graphic 6" descr="Help">
            <a:extLst>
              <a:ext uri="{FF2B5EF4-FFF2-40B4-BE49-F238E27FC236}">
                <a16:creationId xmlns:a16="http://schemas.microsoft.com/office/drawing/2014/main" id="{D2619C62-4E40-4881-894C-9C1BA3C3F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12329" y="2393558"/>
            <a:ext cx="1788865" cy="1788865"/>
          </a:xfrm>
          <a:prstGeom prst="rect">
            <a:avLst/>
          </a:prstGeom>
        </p:spPr>
      </p:pic>
    </p:spTree>
    <p:extLst>
      <p:ext uri="{BB962C8B-B14F-4D97-AF65-F5344CB8AC3E}">
        <p14:creationId xmlns:p14="http://schemas.microsoft.com/office/powerpoint/2010/main" val="388279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215883D7-7871-4940-B8AD-FBA201AD86CE}"/>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Achievements</a:t>
            </a:r>
            <a:endParaRPr lang="de-DE" sz="2000" b="1" u="sng" dirty="0">
              <a:solidFill>
                <a:schemeClr val="tx2"/>
              </a:solidFill>
            </a:endParaRPr>
          </a:p>
        </p:txBody>
      </p:sp>
      <p:sp>
        <p:nvSpPr>
          <p:cNvPr id="7" name="Inhaltsplatzhalter 2">
            <a:extLst>
              <a:ext uri="{FF2B5EF4-FFF2-40B4-BE49-F238E27FC236}">
                <a16:creationId xmlns:a16="http://schemas.microsoft.com/office/drawing/2014/main" id="{CAAF384D-2994-4A91-8356-1608BB7F7A85}"/>
              </a:ext>
            </a:extLst>
          </p:cNvPr>
          <p:cNvSpPr>
            <a:spLocks noGrp="1"/>
          </p:cNvSpPr>
          <p:nvPr>
            <p:ph idx="1"/>
          </p:nvPr>
        </p:nvSpPr>
        <p:spPr>
          <a:xfrm>
            <a:off x="1371600" y="2286000"/>
            <a:ext cx="9601200" cy="1911427"/>
          </a:xfrm>
        </p:spPr>
        <p:txBody>
          <a:bodyPr>
            <a:normAutofit/>
          </a:bodyPr>
          <a:lstStyle/>
          <a:p>
            <a:r>
              <a:rPr lang="en-US" dirty="0"/>
              <a:t>Construction of a h</a:t>
            </a:r>
            <a:r>
              <a:rPr lang="de-DE" dirty="0" err="1"/>
              <a:t>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a:p>
            <a:r>
              <a:rPr lang="en-US" dirty="0"/>
              <a:t>Building and preprocessing of a training corpus</a:t>
            </a:r>
          </a:p>
          <a:p>
            <a:r>
              <a:rPr lang="en-US" dirty="0"/>
              <a:t>Training of conventional Machine Learning classifiers an a neural network classifier</a:t>
            </a:r>
          </a:p>
          <a:p>
            <a:r>
              <a:rPr lang="en-US" dirty="0"/>
              <a:t>Evaluation of feature </a:t>
            </a:r>
            <a:r>
              <a:rPr lang="en-US" dirty="0" err="1"/>
              <a:t>importances</a:t>
            </a:r>
            <a:r>
              <a:rPr lang="en-US" dirty="0"/>
              <a:t> and typical hate speech statistics</a:t>
            </a:r>
          </a:p>
          <a:p>
            <a:pPr marL="0" indent="0">
              <a:buNone/>
            </a:pPr>
            <a:endParaRPr lang="en-US" dirty="0"/>
          </a:p>
        </p:txBody>
      </p:sp>
      <p:sp>
        <p:nvSpPr>
          <p:cNvPr id="8" name="Rectangle 7">
            <a:extLst>
              <a:ext uri="{FF2B5EF4-FFF2-40B4-BE49-F238E27FC236}">
                <a16:creationId xmlns:a16="http://schemas.microsoft.com/office/drawing/2014/main" id="{E5F47644-1E41-4E66-A614-4BE673F4D980}"/>
              </a:ext>
            </a:extLst>
          </p:cNvPr>
          <p:cNvSpPr/>
          <p:nvPr/>
        </p:nvSpPr>
        <p:spPr>
          <a:xfrm>
            <a:off x="1371600" y="4938567"/>
            <a:ext cx="9601200" cy="1114151"/>
          </a:xfrm>
          <a:prstGeom prst="rect">
            <a:avLst/>
          </a:prstGeom>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Classical Machine Learning methods were able to compete with our neural network baseline </a:t>
            </a:r>
          </a:p>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Sentiment and unigrams features were the most important features</a:t>
            </a:r>
          </a:p>
        </p:txBody>
      </p:sp>
      <p:sp>
        <p:nvSpPr>
          <p:cNvPr id="9" name="TextBox 8">
            <a:extLst>
              <a:ext uri="{FF2B5EF4-FFF2-40B4-BE49-F238E27FC236}">
                <a16:creationId xmlns:a16="http://schemas.microsoft.com/office/drawing/2014/main" id="{4B35DEA6-1809-4592-92F2-A28BC32D3AC3}"/>
              </a:ext>
            </a:extLst>
          </p:cNvPr>
          <p:cNvSpPr txBox="1"/>
          <p:nvPr/>
        </p:nvSpPr>
        <p:spPr>
          <a:xfrm>
            <a:off x="1371600" y="4377175"/>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Results</a:t>
            </a:r>
            <a:endParaRPr lang="de-DE" sz="2000" b="1" u="sng" dirty="0">
              <a:solidFill>
                <a:schemeClr val="tx2"/>
              </a:solidFill>
            </a:endParaRPr>
          </a:p>
        </p:txBody>
      </p:sp>
    </p:spTree>
    <p:extLst>
      <p:ext uri="{BB962C8B-B14F-4D97-AF65-F5344CB8AC3E}">
        <p14:creationId xmlns:p14="http://schemas.microsoft.com/office/powerpoint/2010/main" val="11422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normAutofit/>
          </a:bodyPr>
          <a:lstStyle/>
          <a:p>
            <a:r>
              <a:rPr lang="en-US" dirty="0"/>
              <a:t>Expansion for </a:t>
            </a:r>
            <a:r>
              <a:rPr lang="en-US" dirty="0" err="1"/>
              <a:t>tenary</a:t>
            </a:r>
            <a:r>
              <a:rPr lang="en-US" dirty="0"/>
              <a:t> classification to further evaluate the boundaries of conventional ML classifiers compared to neural network approaches</a:t>
            </a:r>
          </a:p>
          <a:p>
            <a:r>
              <a:rPr lang="en-US" dirty="0"/>
              <a:t>Further inspection of hate speech patterns to form a better dictionary</a:t>
            </a:r>
          </a:p>
          <a:p>
            <a:r>
              <a:rPr lang="en-US" dirty="0"/>
              <a:t>Include Google’s bad word list into hate speech dictionary</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a:extLst>
              <a:ext uri="{FF2B5EF4-FFF2-40B4-BE49-F238E27FC236}">
                <a16:creationId xmlns:a16="http://schemas.microsoft.com/office/drawing/2014/main" id="{0A622C51-A9FF-48F4-8B28-A45B2F4A70AF}"/>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Improvements</a:t>
            </a:r>
            <a:endParaRPr lang="de-DE" sz="2000" b="1" u="sng" dirty="0">
              <a:solidFill>
                <a:schemeClr val="tx2"/>
              </a:solidFill>
            </a:endParaRPr>
          </a:p>
        </p:txBody>
      </p:sp>
    </p:spTree>
    <p:extLst>
      <p:ext uri="{BB962C8B-B14F-4D97-AF65-F5344CB8AC3E}">
        <p14:creationId xmlns:p14="http://schemas.microsoft.com/office/powerpoint/2010/main" val="369869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2"/>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3"/>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4"/>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2"/>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tx1"/>
                </a:solidFill>
              </a:rPr>
              <a:t>„A language that is used to </a:t>
            </a:r>
            <a:r>
              <a:rPr lang="en-US" b="1">
                <a:solidFill>
                  <a:schemeClr val="tx1"/>
                </a:solidFill>
              </a:rPr>
              <a:t>expresses hatred towards a targeted group </a:t>
            </a:r>
            <a:r>
              <a:rPr lang="en-US">
                <a:solidFill>
                  <a:schemeClr val="tx1"/>
                </a:solidFill>
              </a:rPr>
              <a:t>or is intended to be </a:t>
            </a:r>
            <a:r>
              <a:rPr lang="en-US" b="1">
                <a:solidFill>
                  <a:schemeClr val="tx1"/>
                </a:solidFill>
              </a:rPr>
              <a:t>derogatory</a:t>
            </a:r>
            <a:r>
              <a:rPr lang="en-US">
                <a:solidFill>
                  <a:schemeClr val="tx1"/>
                </a:solidFill>
              </a:rPr>
              <a:t>, to </a:t>
            </a:r>
            <a:r>
              <a:rPr lang="en-US" b="1">
                <a:solidFill>
                  <a:schemeClr val="tx1"/>
                </a:solidFill>
              </a:rPr>
              <a:t>humiliate</a:t>
            </a:r>
            <a:r>
              <a:rPr lang="en-US">
                <a:solidFill>
                  <a:schemeClr val="tx1"/>
                </a:solidFill>
              </a:rPr>
              <a:t>, or to </a:t>
            </a:r>
            <a:r>
              <a:rPr lang="en-US" b="1">
                <a:solidFill>
                  <a:schemeClr val="tx1"/>
                </a:solidFill>
              </a:rPr>
              <a:t>insult</a:t>
            </a:r>
            <a:r>
              <a:rPr lang="en-US">
                <a:solidFill>
                  <a:schemeClr val="tx1"/>
                </a:solidFill>
              </a:rPr>
              <a:t> the members of the group.“ </a:t>
            </a:r>
          </a:p>
          <a:p>
            <a:pPr algn="r">
              <a:lnSpc>
                <a:spcPct val="200000"/>
              </a:lnSpc>
            </a:pPr>
            <a:r>
              <a:rPr lang="en-US" sz="1200" i="1">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23" name="Foliennummernplatzhalter 37">
            <a:extLst>
              <a:ext uri="{FF2B5EF4-FFF2-40B4-BE49-F238E27FC236}">
                <a16:creationId xmlns:a16="http://schemas.microsoft.com/office/drawing/2014/main" id="{1B0AE285-8DC2-FC4D-A280-4C2267A783B4}"/>
              </a:ext>
            </a:extLst>
          </p:cNvPr>
          <p:cNvSpPr txBox="1">
            <a:spLocks/>
          </p:cNvSpPr>
          <p:nvPr/>
        </p:nvSpPr>
        <p:spPr>
          <a:xfrm>
            <a:off x="9625136" y="66057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4</a:t>
            </a:fld>
            <a:endParaRPr lang="en-US" dirty="0"/>
          </a:p>
        </p:txBody>
      </p:sp>
      <p:pic>
        <p:nvPicPr>
          <p:cNvPr id="24" name="Graphic 23" descr="Gears">
            <a:extLst>
              <a:ext uri="{FF2B5EF4-FFF2-40B4-BE49-F238E27FC236}">
                <a16:creationId xmlns:a16="http://schemas.microsoft.com/office/drawing/2014/main" id="{EDD1B73E-0F89-4AC2-8890-30B3A797A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9262" y="2456536"/>
            <a:ext cx="914400" cy="914400"/>
          </a:xfrm>
          <a:prstGeom prst="rect">
            <a:avLst/>
          </a:prstGeom>
        </p:spPr>
      </p:pic>
      <p:pic>
        <p:nvPicPr>
          <p:cNvPr id="26" name="Graphic 25" descr="Bar chart">
            <a:extLst>
              <a:ext uri="{FF2B5EF4-FFF2-40B4-BE49-F238E27FC236}">
                <a16:creationId xmlns:a16="http://schemas.microsoft.com/office/drawing/2014/main" id="{07882B7C-B023-4540-8BAD-70F4F0F90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3682" y="2508853"/>
            <a:ext cx="914400" cy="914400"/>
          </a:xfrm>
          <a:prstGeom prst="rect">
            <a:avLst/>
          </a:prstGeom>
        </p:spPr>
      </p:pic>
      <p:pic>
        <p:nvPicPr>
          <p:cNvPr id="28" name="Graphic 27" descr="Database">
            <a:extLst>
              <a:ext uri="{FF2B5EF4-FFF2-40B4-BE49-F238E27FC236}">
                <a16:creationId xmlns:a16="http://schemas.microsoft.com/office/drawing/2014/main" id="{064B40BE-E6B5-4397-B4A1-DDC9268571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4125" y="2456536"/>
            <a:ext cx="914400" cy="914400"/>
          </a:xfrm>
          <a:prstGeom prst="rect">
            <a:avLst/>
          </a:prstGeom>
        </p:spPr>
      </p:pic>
      <p:sp>
        <p:nvSpPr>
          <p:cNvPr id="30" name="TextBox 29">
            <a:extLst>
              <a:ext uri="{FF2B5EF4-FFF2-40B4-BE49-F238E27FC236}">
                <a16:creationId xmlns:a16="http://schemas.microsoft.com/office/drawing/2014/main" id="{40218EA4-D474-40B9-A346-F33DE566C4F9}"/>
              </a:ext>
            </a:extLst>
          </p:cNvPr>
          <p:cNvSpPr txBox="1"/>
          <p:nvPr/>
        </p:nvSpPr>
        <p:spPr>
          <a:xfrm>
            <a:off x="527143" y="1761864"/>
            <a:ext cx="3362194" cy="646331"/>
          </a:xfrm>
          <a:prstGeom prst="rect">
            <a:avLst/>
          </a:prstGeom>
          <a:noFill/>
        </p:spPr>
        <p:txBody>
          <a:bodyPr wrap="square" rtlCol="0">
            <a:spAutoFit/>
          </a:bodyPr>
          <a:lstStyle/>
          <a:p>
            <a:pPr algn="ctr"/>
            <a:r>
              <a:rPr lang="de-DE" b="1" dirty="0" err="1"/>
              <a:t>Holistic</a:t>
            </a:r>
            <a:r>
              <a:rPr lang="de-DE" b="1" dirty="0"/>
              <a:t>, hand-</a:t>
            </a:r>
            <a:r>
              <a:rPr lang="de-DE" b="1" dirty="0" err="1"/>
              <a:t>crafted</a:t>
            </a:r>
            <a:r>
              <a:rPr lang="de-DE" b="1" dirty="0"/>
              <a:t> </a:t>
            </a:r>
            <a:r>
              <a:rPr lang="de-DE" b="1" dirty="0" err="1"/>
              <a:t>feature</a:t>
            </a:r>
            <a:r>
              <a:rPr lang="de-DE" b="1" dirty="0"/>
              <a:t> </a:t>
            </a:r>
            <a:r>
              <a:rPr lang="de-DE" b="1" dirty="0" err="1"/>
              <a:t>set</a:t>
            </a:r>
            <a:r>
              <a:rPr lang="de-DE" b="1" dirty="0"/>
              <a:t> </a:t>
            </a:r>
            <a:r>
              <a:rPr lang="de-DE" b="1" dirty="0" err="1"/>
              <a:t>based</a:t>
            </a:r>
            <a:r>
              <a:rPr lang="de-DE" b="1" dirty="0"/>
              <a:t> on </a:t>
            </a:r>
            <a:r>
              <a:rPr lang="de-DE" b="1" dirty="0" err="1"/>
              <a:t>recent</a:t>
            </a:r>
            <a:r>
              <a:rPr lang="de-DE" b="1" dirty="0"/>
              <a:t> </a:t>
            </a:r>
            <a:r>
              <a:rPr lang="de-DE" b="1" dirty="0" err="1"/>
              <a:t>publications</a:t>
            </a:r>
            <a:endParaRPr lang="de-DE" b="1" dirty="0"/>
          </a:p>
        </p:txBody>
      </p:sp>
      <p:sp>
        <p:nvSpPr>
          <p:cNvPr id="31" name="TextBox 30">
            <a:extLst>
              <a:ext uri="{FF2B5EF4-FFF2-40B4-BE49-F238E27FC236}">
                <a16:creationId xmlns:a16="http://schemas.microsoft.com/office/drawing/2014/main" id="{AB9558A3-39B0-49D4-B1EE-57DA0C6E72C9}"/>
              </a:ext>
            </a:extLst>
          </p:cNvPr>
          <p:cNvSpPr txBox="1"/>
          <p:nvPr/>
        </p:nvSpPr>
        <p:spPr>
          <a:xfrm>
            <a:off x="4360227" y="1948545"/>
            <a:ext cx="3362194" cy="369332"/>
          </a:xfrm>
          <a:prstGeom prst="rect">
            <a:avLst/>
          </a:prstGeom>
          <a:noFill/>
        </p:spPr>
        <p:txBody>
          <a:bodyPr wrap="square" rtlCol="0">
            <a:spAutoFit/>
          </a:bodyPr>
          <a:lstStyle/>
          <a:p>
            <a:pPr algn="ctr"/>
            <a:r>
              <a:rPr lang="de-DE" b="1" dirty="0" err="1"/>
              <a:t>Preprocessed</a:t>
            </a:r>
            <a:r>
              <a:rPr lang="de-DE" b="1" dirty="0"/>
              <a:t> Training Corpus</a:t>
            </a:r>
          </a:p>
        </p:txBody>
      </p:sp>
      <p:sp>
        <p:nvSpPr>
          <p:cNvPr id="32" name="TextBox 31">
            <a:extLst>
              <a:ext uri="{FF2B5EF4-FFF2-40B4-BE49-F238E27FC236}">
                <a16:creationId xmlns:a16="http://schemas.microsoft.com/office/drawing/2014/main" id="{63BFAEC2-DCC2-4227-B2D3-4D993D59EB7B}"/>
              </a:ext>
            </a:extLst>
          </p:cNvPr>
          <p:cNvSpPr txBox="1"/>
          <p:nvPr/>
        </p:nvSpPr>
        <p:spPr>
          <a:xfrm>
            <a:off x="7920682" y="1621404"/>
            <a:ext cx="2320352" cy="1200329"/>
          </a:xfrm>
          <a:prstGeom prst="rect">
            <a:avLst/>
          </a:prstGeom>
          <a:noFill/>
        </p:spPr>
        <p:txBody>
          <a:bodyPr wrap="square" rtlCol="0">
            <a:spAutoFit/>
          </a:bodyPr>
          <a:lstStyle/>
          <a:p>
            <a:pPr algn="ctr"/>
            <a:r>
              <a:rPr lang="de-DE" b="1" dirty="0" err="1"/>
              <a:t>Logistic</a:t>
            </a:r>
            <a:r>
              <a:rPr lang="de-DE" b="1" dirty="0"/>
              <a:t> Regression SVM</a:t>
            </a:r>
          </a:p>
          <a:p>
            <a:pPr algn="ctr"/>
            <a:r>
              <a:rPr lang="de-DE" b="1" dirty="0" err="1"/>
              <a:t>Decision</a:t>
            </a:r>
            <a:r>
              <a:rPr lang="de-DE" b="1" dirty="0"/>
              <a:t> </a:t>
            </a:r>
            <a:r>
              <a:rPr lang="de-DE" b="1" dirty="0" err="1"/>
              <a:t>Forest</a:t>
            </a:r>
            <a:r>
              <a:rPr lang="de-DE" b="1" dirty="0"/>
              <a:t> Random </a:t>
            </a:r>
            <a:r>
              <a:rPr lang="de-DE" b="1" dirty="0" err="1"/>
              <a:t>Forest</a:t>
            </a:r>
            <a:endParaRPr lang="de-DE" b="1" dirty="0"/>
          </a:p>
        </p:txBody>
      </p:sp>
      <p:sp>
        <p:nvSpPr>
          <p:cNvPr id="33" name="TextBox 32">
            <a:extLst>
              <a:ext uri="{FF2B5EF4-FFF2-40B4-BE49-F238E27FC236}">
                <a16:creationId xmlns:a16="http://schemas.microsoft.com/office/drawing/2014/main" id="{958F4A42-D5D0-40F4-A38D-EE7A5DBDA05A}"/>
              </a:ext>
            </a:extLst>
          </p:cNvPr>
          <p:cNvSpPr txBox="1"/>
          <p:nvPr/>
        </p:nvSpPr>
        <p:spPr>
          <a:xfrm>
            <a:off x="10914472" y="1951688"/>
            <a:ext cx="914400" cy="369332"/>
          </a:xfrm>
          <a:prstGeom prst="rect">
            <a:avLst/>
          </a:prstGeom>
          <a:noFill/>
        </p:spPr>
        <p:txBody>
          <a:bodyPr wrap="square" rtlCol="0">
            <a:spAutoFit/>
          </a:bodyPr>
          <a:lstStyle/>
          <a:p>
            <a:pPr algn="ctr"/>
            <a:r>
              <a:rPr lang="de-DE" b="1" dirty="0"/>
              <a:t>LSTM</a:t>
            </a:r>
          </a:p>
        </p:txBody>
      </p:sp>
      <p:sp>
        <p:nvSpPr>
          <p:cNvPr id="34" name="TextBox 33">
            <a:extLst>
              <a:ext uri="{FF2B5EF4-FFF2-40B4-BE49-F238E27FC236}">
                <a16:creationId xmlns:a16="http://schemas.microsoft.com/office/drawing/2014/main" id="{31AEBD3B-2FFC-447D-AA33-BFA50B3D1CA9}"/>
              </a:ext>
            </a:extLst>
          </p:cNvPr>
          <p:cNvSpPr txBox="1"/>
          <p:nvPr/>
        </p:nvSpPr>
        <p:spPr>
          <a:xfrm>
            <a:off x="10120553" y="1944786"/>
            <a:ext cx="914400" cy="369332"/>
          </a:xfrm>
          <a:prstGeom prst="rect">
            <a:avLst/>
          </a:prstGeom>
          <a:noFill/>
        </p:spPr>
        <p:txBody>
          <a:bodyPr wrap="square" rtlCol="0">
            <a:spAutoFit/>
          </a:bodyPr>
          <a:lstStyle/>
          <a:p>
            <a:pPr algn="ctr"/>
            <a:r>
              <a:rPr lang="de-DE" b="1" dirty="0"/>
              <a:t>vs.</a:t>
            </a:r>
          </a:p>
        </p:txBody>
      </p:sp>
      <p:sp>
        <p:nvSpPr>
          <p:cNvPr id="35" name="Rechteck 4">
            <a:extLst>
              <a:ext uri="{FF2B5EF4-FFF2-40B4-BE49-F238E27FC236}">
                <a16:creationId xmlns:a16="http://schemas.microsoft.com/office/drawing/2014/main" id="{5E560CD1-FFEB-4399-9644-7247C8EBEA5A}"/>
              </a:ext>
            </a:extLst>
          </p:cNvPr>
          <p:cNvSpPr/>
          <p:nvPr/>
        </p:nvSpPr>
        <p:spPr>
          <a:xfrm>
            <a:off x="4020400" y="4057176"/>
            <a:ext cx="4151199" cy="646331"/>
          </a:xfrm>
          <a:prstGeom prst="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a:solidFill>
                  <a:schemeClr val="tx1"/>
                </a:solidFill>
              </a:rPr>
              <a:t>Hate</a:t>
            </a:r>
            <a:r>
              <a:rPr lang="de-DE" sz="2800" b="1" dirty="0">
                <a:solidFill>
                  <a:schemeClr val="tx1"/>
                </a:solidFill>
              </a:rPr>
              <a:t> Speech </a:t>
            </a:r>
            <a:r>
              <a:rPr lang="de-DE" sz="2800" b="1" dirty="0" err="1">
                <a:solidFill>
                  <a:schemeClr val="tx1"/>
                </a:solidFill>
              </a:rPr>
              <a:t>Detection</a:t>
            </a:r>
            <a:endParaRPr lang="de-DE" sz="2800" b="1" dirty="0">
              <a:solidFill>
                <a:schemeClr val="tx1"/>
              </a:solidFill>
            </a:endParaRPr>
          </a:p>
        </p:txBody>
      </p:sp>
      <p:sp>
        <p:nvSpPr>
          <p:cNvPr id="45" name="Arrow: Right 44">
            <a:extLst>
              <a:ext uri="{FF2B5EF4-FFF2-40B4-BE49-F238E27FC236}">
                <a16:creationId xmlns:a16="http://schemas.microsoft.com/office/drawing/2014/main" id="{1F1FC6C2-E11E-4DAD-B10C-CBAA29FD943B}"/>
              </a:ext>
            </a:extLst>
          </p:cNvPr>
          <p:cNvSpPr/>
          <p:nvPr/>
        </p:nvSpPr>
        <p:spPr>
          <a:xfrm rot="1571753">
            <a:off x="2244096" y="3401300"/>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AFB8E538-78D3-4DAB-98AE-6B193652CCB8}"/>
              </a:ext>
            </a:extLst>
          </p:cNvPr>
          <p:cNvSpPr/>
          <p:nvPr/>
        </p:nvSpPr>
        <p:spPr>
          <a:xfrm rot="9337232">
            <a:off x="7686725" y="3422453"/>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8254CCE-C23B-427D-B7EA-59EF7109282A}"/>
              </a:ext>
            </a:extLst>
          </p:cNvPr>
          <p:cNvSpPr/>
          <p:nvPr/>
        </p:nvSpPr>
        <p:spPr>
          <a:xfrm rot="5400000">
            <a:off x="5727167" y="3598147"/>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B70BC34-6BF1-41B4-AC82-4AB7016998D8}"/>
              </a:ext>
            </a:extLst>
          </p:cNvPr>
          <p:cNvSpPr txBox="1"/>
          <p:nvPr/>
        </p:nvSpPr>
        <p:spPr>
          <a:xfrm>
            <a:off x="527143" y="5823977"/>
            <a:ext cx="3362194" cy="369332"/>
          </a:xfrm>
          <a:prstGeom prst="rect">
            <a:avLst/>
          </a:prstGeom>
          <a:noFill/>
        </p:spPr>
        <p:txBody>
          <a:bodyPr wrap="square" rtlCol="0">
            <a:spAutoFit/>
          </a:bodyPr>
          <a:lstStyle/>
          <a:p>
            <a:pPr algn="ctr"/>
            <a:r>
              <a:rPr lang="de-DE" b="1" dirty="0" err="1"/>
              <a:t>Hate</a:t>
            </a:r>
            <a:r>
              <a:rPr lang="de-DE" b="1" dirty="0"/>
              <a:t> Speech </a:t>
            </a:r>
            <a:r>
              <a:rPr lang="de-DE" b="1" dirty="0" err="1"/>
              <a:t>Statictics</a:t>
            </a:r>
            <a:endParaRPr lang="de-DE" b="1" dirty="0"/>
          </a:p>
        </p:txBody>
      </p:sp>
      <p:sp>
        <p:nvSpPr>
          <p:cNvPr id="49" name="TextBox 48">
            <a:extLst>
              <a:ext uri="{FF2B5EF4-FFF2-40B4-BE49-F238E27FC236}">
                <a16:creationId xmlns:a16="http://schemas.microsoft.com/office/drawing/2014/main" id="{07DF2A0A-2950-4C3B-9866-CD5044D0E928}"/>
              </a:ext>
            </a:extLst>
          </p:cNvPr>
          <p:cNvSpPr txBox="1"/>
          <p:nvPr/>
        </p:nvSpPr>
        <p:spPr>
          <a:xfrm>
            <a:off x="4389372" y="5823977"/>
            <a:ext cx="3362194" cy="369332"/>
          </a:xfrm>
          <a:prstGeom prst="rect">
            <a:avLst/>
          </a:prstGeom>
          <a:noFill/>
        </p:spPr>
        <p:txBody>
          <a:bodyPr wrap="square" rtlCol="0">
            <a:spAutoFit/>
          </a:bodyPr>
          <a:lstStyle/>
          <a:p>
            <a:pPr algn="ctr"/>
            <a:r>
              <a:rPr lang="de-DE" b="1" dirty="0" err="1"/>
              <a:t>Classification</a:t>
            </a:r>
            <a:r>
              <a:rPr lang="de-DE" b="1" dirty="0"/>
              <a:t> </a:t>
            </a:r>
            <a:r>
              <a:rPr lang="de-DE" b="1" dirty="0" err="1"/>
              <a:t>Metrics</a:t>
            </a:r>
            <a:endParaRPr lang="de-DE" b="1" dirty="0"/>
          </a:p>
        </p:txBody>
      </p:sp>
      <p:sp>
        <p:nvSpPr>
          <p:cNvPr id="50" name="TextBox 49">
            <a:extLst>
              <a:ext uri="{FF2B5EF4-FFF2-40B4-BE49-F238E27FC236}">
                <a16:creationId xmlns:a16="http://schemas.microsoft.com/office/drawing/2014/main" id="{21EE10B0-99AD-481D-A587-231A58275798}"/>
              </a:ext>
            </a:extLst>
          </p:cNvPr>
          <p:cNvSpPr txBox="1"/>
          <p:nvPr/>
        </p:nvSpPr>
        <p:spPr>
          <a:xfrm>
            <a:off x="8257411" y="5792394"/>
            <a:ext cx="3362194" cy="369332"/>
          </a:xfrm>
          <a:prstGeom prst="rect">
            <a:avLst/>
          </a:prstGeom>
          <a:noFill/>
        </p:spPr>
        <p:txBody>
          <a:bodyPr wrap="square" rtlCol="0">
            <a:spAutoFit/>
          </a:bodyPr>
          <a:lstStyle/>
          <a:p>
            <a:pPr algn="ctr"/>
            <a:r>
              <a:rPr lang="de-DE" b="1" dirty="0"/>
              <a:t>Feature </a:t>
            </a:r>
            <a:r>
              <a:rPr lang="de-DE" b="1" dirty="0" err="1"/>
              <a:t>Importances</a:t>
            </a:r>
            <a:endParaRPr lang="de-DE" b="1" dirty="0"/>
          </a:p>
        </p:txBody>
      </p:sp>
      <p:sp>
        <p:nvSpPr>
          <p:cNvPr id="51" name="Arrow: Right 50">
            <a:extLst>
              <a:ext uri="{FF2B5EF4-FFF2-40B4-BE49-F238E27FC236}">
                <a16:creationId xmlns:a16="http://schemas.microsoft.com/office/drawing/2014/main" id="{512E7FFC-99D3-49D7-9AB9-EA6C8353BE63}"/>
              </a:ext>
            </a:extLst>
          </p:cNvPr>
          <p:cNvSpPr/>
          <p:nvPr/>
        </p:nvSpPr>
        <p:spPr>
          <a:xfrm rot="9311827">
            <a:off x="2234213" y="518875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79956DEE-FBD2-4761-8128-4EDFC6B057F9}"/>
              </a:ext>
            </a:extLst>
          </p:cNvPr>
          <p:cNvSpPr/>
          <p:nvPr/>
        </p:nvSpPr>
        <p:spPr>
          <a:xfrm rot="1425148">
            <a:off x="7690883" y="518016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Right 52">
            <a:extLst>
              <a:ext uri="{FF2B5EF4-FFF2-40B4-BE49-F238E27FC236}">
                <a16:creationId xmlns:a16="http://schemas.microsoft.com/office/drawing/2014/main" id="{9BE8A2A7-E16F-45C6-9AFC-30EFFF5924BD}"/>
              </a:ext>
            </a:extLst>
          </p:cNvPr>
          <p:cNvSpPr/>
          <p:nvPr/>
        </p:nvSpPr>
        <p:spPr>
          <a:xfrm rot="5400000">
            <a:off x="5727166" y="5180781"/>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393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9BE9-85E4-8D46-A45B-D0CDA074AD8E}"/>
              </a:ext>
            </a:extLst>
          </p:cNvPr>
          <p:cNvSpPr>
            <a:spLocks noGrp="1"/>
          </p:cNvSpPr>
          <p:nvPr>
            <p:ph type="title"/>
          </p:nvPr>
        </p:nvSpPr>
        <p:spPr/>
        <p:txBody>
          <a:bodyPr/>
          <a:lstStyle/>
          <a:p>
            <a:r>
              <a:rPr lang="de-DE" dirty="0"/>
              <a:t>Datasets</a:t>
            </a:r>
          </a:p>
        </p:txBody>
      </p:sp>
      <p:sp>
        <p:nvSpPr>
          <p:cNvPr id="3" name="Inhaltsplatzhalter 2">
            <a:extLst>
              <a:ext uri="{FF2B5EF4-FFF2-40B4-BE49-F238E27FC236}">
                <a16:creationId xmlns:a16="http://schemas.microsoft.com/office/drawing/2014/main" id="{0374B502-1AC8-574F-ABCA-0BFA6AC2F2E8}"/>
              </a:ext>
            </a:extLst>
          </p:cNvPr>
          <p:cNvSpPr>
            <a:spLocks noGrp="1"/>
          </p:cNvSpPr>
          <p:nvPr>
            <p:ph idx="1"/>
          </p:nvPr>
        </p:nvSpPr>
        <p:spPr/>
        <p:txBody>
          <a:bodyPr>
            <a:normAutofit lnSpcReduction="10000"/>
          </a:bodyPr>
          <a:lstStyle/>
          <a:p>
            <a:r>
              <a:rPr lang="en-US" dirty="0"/>
              <a:t>Automated Hate Speech Detection and the Problem of Offensive Language [1]</a:t>
            </a:r>
          </a:p>
          <a:p>
            <a:pPr lvl="1"/>
            <a:r>
              <a:rPr lang="en-US" dirty="0"/>
              <a:t>1.430 hate speech, 4.175 neutral, 19.196 offensive language</a:t>
            </a:r>
          </a:p>
          <a:p>
            <a:r>
              <a:rPr lang="en-US" dirty="0"/>
              <a:t>Hate Speech Dataset from a White Supremacy Forum [2]</a:t>
            </a:r>
          </a:p>
          <a:p>
            <a:pPr lvl="1"/>
            <a:r>
              <a:rPr lang="en-US" dirty="0"/>
              <a:t>1.119 hate sentences, 8.537 non hate sentences</a:t>
            </a:r>
          </a:p>
          <a:p>
            <a:r>
              <a:rPr lang="en-US" dirty="0"/>
              <a:t>Resulting common dataset after preprocessing</a:t>
            </a:r>
          </a:p>
          <a:p>
            <a:pPr lvl="1"/>
            <a:r>
              <a:rPr lang="en-US" dirty="0"/>
              <a:t>2.491 hate speech documents, 13.336 non hate speech documents</a:t>
            </a:r>
          </a:p>
          <a:p>
            <a:r>
              <a:rPr lang="en-US" dirty="0"/>
              <a:t>Apply </a:t>
            </a:r>
            <a:r>
              <a:rPr lang="en-US" dirty="0" err="1"/>
              <a:t>undersampling</a:t>
            </a:r>
            <a:r>
              <a:rPr lang="en-US" dirty="0"/>
              <a:t> and oversampling using SMOTE [3]</a:t>
            </a:r>
          </a:p>
          <a:p>
            <a:pPr lvl="1"/>
            <a:r>
              <a:rPr lang="en-US" dirty="0"/>
              <a:t>80% training set, 20% test set</a:t>
            </a:r>
          </a:p>
          <a:p>
            <a:r>
              <a:rPr lang="en-US" dirty="0"/>
              <a:t>Dataset statistics see report</a:t>
            </a:r>
          </a:p>
        </p:txBody>
      </p:sp>
      <p:sp>
        <p:nvSpPr>
          <p:cNvPr id="4" name="Foliennummernplatzhalter 3">
            <a:extLst>
              <a:ext uri="{FF2B5EF4-FFF2-40B4-BE49-F238E27FC236}">
                <a16:creationId xmlns:a16="http://schemas.microsoft.com/office/drawing/2014/main" id="{2A521B9B-64E2-FD48-9AED-27EF10D8802D}"/>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a:extLst>
              <a:ext uri="{FF2B5EF4-FFF2-40B4-BE49-F238E27FC236}">
                <a16:creationId xmlns:a16="http://schemas.microsoft.com/office/drawing/2014/main" id="{1543079C-0796-40E2-9687-4185B772FF50}"/>
              </a:ext>
            </a:extLst>
          </p:cNvPr>
          <p:cNvPicPr>
            <a:picLocks noChangeAspect="1"/>
          </p:cNvPicPr>
          <p:nvPr/>
        </p:nvPicPr>
        <p:blipFill>
          <a:blip r:embed="rId3"/>
          <a:stretch>
            <a:fillRect/>
          </a:stretch>
        </p:blipFill>
        <p:spPr>
          <a:xfrm>
            <a:off x="8537960" y="4686301"/>
            <a:ext cx="3465844" cy="1950314"/>
          </a:xfrm>
          <a:prstGeom prst="rect">
            <a:avLst/>
          </a:prstGeom>
        </p:spPr>
      </p:pic>
    </p:spTree>
    <p:extLst>
      <p:ext uri="{BB962C8B-B14F-4D97-AF65-F5344CB8AC3E}">
        <p14:creationId xmlns:p14="http://schemas.microsoft.com/office/powerpoint/2010/main" val="175371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38B51-C167-F640-87E3-0DCD4CD24B3D}"/>
              </a:ext>
            </a:extLst>
          </p:cNvPr>
          <p:cNvSpPr>
            <a:spLocks noGrp="1"/>
          </p:cNvSpPr>
          <p:nvPr>
            <p:ph type="title"/>
          </p:nvPr>
        </p:nvSpPr>
        <p:spPr/>
        <p:txBody>
          <a:bodyPr/>
          <a:lstStyle/>
          <a:p>
            <a:r>
              <a:rPr lang="en-US" dirty="0"/>
              <a:t>Approach [4, 6]</a:t>
            </a:r>
          </a:p>
        </p:txBody>
      </p:sp>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Rounded Corners 6">
            <a:extLst>
              <a:ext uri="{FF2B5EF4-FFF2-40B4-BE49-F238E27FC236}">
                <a16:creationId xmlns:a16="http://schemas.microsoft.com/office/drawing/2014/main" id="{B1D36EBB-4841-4FB9-88E5-904AA99D10F4}"/>
              </a:ext>
            </a:extLst>
          </p:cNvPr>
          <p:cNvSpPr/>
          <p:nvPr/>
        </p:nvSpPr>
        <p:spPr>
          <a:xfrm>
            <a:off x="1062210" y="3476710"/>
            <a:ext cx="4417764" cy="104903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Holistic</a:t>
            </a:r>
            <a:r>
              <a:rPr lang="de-DE" b="1" dirty="0">
                <a:solidFill>
                  <a:schemeClr val="tx1"/>
                </a:solidFill>
              </a:rPr>
              <a:t>, hand-</a:t>
            </a:r>
            <a:r>
              <a:rPr lang="de-DE" b="1" dirty="0" err="1">
                <a:solidFill>
                  <a:schemeClr val="tx1"/>
                </a:solidFill>
              </a:rPr>
              <a:t>crafted</a:t>
            </a:r>
            <a:r>
              <a:rPr lang="de-DE" b="1" dirty="0">
                <a:solidFill>
                  <a:schemeClr val="tx1"/>
                </a:solidFill>
              </a:rPr>
              <a:t> </a:t>
            </a:r>
            <a:r>
              <a:rPr lang="de-DE" b="1" dirty="0" err="1">
                <a:solidFill>
                  <a:schemeClr val="tx1"/>
                </a:solidFill>
              </a:rPr>
              <a:t>feature</a:t>
            </a:r>
            <a:r>
              <a:rPr lang="de-DE" b="1" dirty="0">
                <a:solidFill>
                  <a:schemeClr val="tx1"/>
                </a:solidFill>
              </a:rPr>
              <a:t> </a:t>
            </a:r>
            <a:r>
              <a:rPr lang="de-DE" b="1" dirty="0" err="1">
                <a:solidFill>
                  <a:schemeClr val="tx1"/>
                </a:solidFill>
              </a:rPr>
              <a:t>set</a:t>
            </a:r>
            <a:r>
              <a:rPr lang="de-DE" b="1" dirty="0">
                <a:solidFill>
                  <a:schemeClr val="tx1"/>
                </a:solidFill>
              </a:rPr>
              <a:t> </a:t>
            </a:r>
            <a:r>
              <a:rPr lang="de-DE" b="1" dirty="0" err="1">
                <a:solidFill>
                  <a:schemeClr val="tx1"/>
                </a:solidFill>
              </a:rPr>
              <a:t>based</a:t>
            </a:r>
            <a:r>
              <a:rPr lang="de-DE" b="1" dirty="0">
                <a:solidFill>
                  <a:schemeClr val="tx1"/>
                </a:solidFill>
              </a:rPr>
              <a:t> on </a:t>
            </a:r>
            <a:r>
              <a:rPr lang="de-DE" b="1" dirty="0" err="1">
                <a:solidFill>
                  <a:schemeClr val="tx1"/>
                </a:solidFill>
              </a:rPr>
              <a:t>recent</a:t>
            </a:r>
            <a:r>
              <a:rPr lang="de-DE" b="1" dirty="0">
                <a:solidFill>
                  <a:schemeClr val="tx1"/>
                </a:solidFill>
              </a:rPr>
              <a:t> </a:t>
            </a:r>
            <a:r>
              <a:rPr lang="de-DE" b="1" dirty="0" err="1">
                <a:solidFill>
                  <a:schemeClr val="tx1"/>
                </a:solidFill>
              </a:rPr>
              <a:t>publications</a:t>
            </a:r>
            <a:endParaRPr lang="de-DE" b="1" dirty="0">
              <a:solidFill>
                <a:schemeClr val="tx1"/>
              </a:solidFill>
            </a:endParaRPr>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7758627" y="557277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7777905" y="2145180"/>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7783415" y="744303"/>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7768265" y="3850590"/>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7777904" y="4711683"/>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64" name="Left Brace 63">
            <a:extLst>
              <a:ext uri="{FF2B5EF4-FFF2-40B4-BE49-F238E27FC236}">
                <a16:creationId xmlns:a16="http://schemas.microsoft.com/office/drawing/2014/main" id="{D9109D92-FB1D-4268-9F19-4593D2993444}"/>
              </a:ext>
            </a:extLst>
          </p:cNvPr>
          <p:cNvSpPr/>
          <p:nvPr/>
        </p:nvSpPr>
        <p:spPr>
          <a:xfrm>
            <a:off x="5717754" y="744303"/>
            <a:ext cx="793215" cy="5613838"/>
          </a:xfrm>
          <a:prstGeom prst="leftBrace">
            <a:avLst>
              <a:gd name="adj1" fmla="val 8333"/>
              <a:gd name="adj2" fmla="val 5843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013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1539408142"/>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unchanged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l"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74,48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79,46</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l"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76,32</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l"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77,39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78,59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l"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77,10</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78,19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l"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not </a:t>
                      </a:r>
                      <a:r>
                        <a:rPr lang="de-DE" sz="1800" u="none" strike="noStrike" dirty="0" err="1">
                          <a:effectLst/>
                        </a:rPr>
                        <a:t>measured</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072810063"/>
              </p:ext>
            </p:extLst>
          </p:nvPr>
        </p:nvGraphicFramePr>
        <p:xfrm>
          <a:off x="1371600" y="1556008"/>
          <a:ext cx="10339330" cy="4825365"/>
        </p:xfrm>
        <a:graphic>
          <a:graphicData uri="http://schemas.openxmlformats.org/drawingml/2006/table">
            <a:tbl>
              <a:tblPr firstRow="1" bandRow="1">
                <a:tableStyleId>{5FD0F851-EC5A-4D38-B0AD-8093EC10F338}</a:tableStyleId>
              </a:tblPr>
              <a:tblGrid>
                <a:gridCol w="2175831">
                  <a:extLst>
                    <a:ext uri="{9D8B030D-6E8A-4147-A177-3AD203B41FA5}">
                      <a16:colId xmlns:a16="http://schemas.microsoft.com/office/drawing/2014/main" val="318432879"/>
                    </a:ext>
                  </a:extLst>
                </a:gridCol>
                <a:gridCol w="2027104">
                  <a:extLst>
                    <a:ext uri="{9D8B030D-6E8A-4147-A177-3AD203B41FA5}">
                      <a16:colId xmlns:a16="http://schemas.microsoft.com/office/drawing/2014/main" val="3642302888"/>
                    </a:ext>
                  </a:extLst>
                </a:gridCol>
                <a:gridCol w="2000663">
                  <a:extLst>
                    <a:ext uri="{9D8B030D-6E8A-4147-A177-3AD203B41FA5}">
                      <a16:colId xmlns:a16="http://schemas.microsoft.com/office/drawing/2014/main" val="4149587286"/>
                    </a:ext>
                  </a:extLst>
                </a:gridCol>
                <a:gridCol w="2067866">
                  <a:extLst>
                    <a:ext uri="{9D8B030D-6E8A-4147-A177-3AD203B41FA5}">
                      <a16:colId xmlns:a16="http://schemas.microsoft.com/office/drawing/2014/main" val="1497006716"/>
                    </a:ext>
                  </a:extLst>
                </a:gridCol>
                <a:gridCol w="2067866">
                  <a:extLst>
                    <a:ext uri="{9D8B030D-6E8A-4147-A177-3AD203B41FA5}">
                      <a16:colId xmlns:a16="http://schemas.microsoft.com/office/drawing/2014/main" val="3479157215"/>
                    </a:ext>
                  </a:extLst>
                </a:gridCol>
              </a:tblGrid>
              <a:tr h="203200">
                <a:tc>
                  <a:txBody>
                    <a:bodyPr/>
                    <a:lstStyle/>
                    <a:p>
                      <a:pPr algn="ctr" fontAlgn="b"/>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b="1" i="0" u="none" strike="noStrike" dirty="0" err="1">
                          <a:solidFill>
                            <a:schemeClr val="tx1"/>
                          </a:solidFill>
                          <a:effectLst/>
                          <a:latin typeface="Franklin Gothic Book" panose="020B0503020102020204" pitchFamily="34" charset="0"/>
                        </a:rPr>
                        <a:t>Logistic</a:t>
                      </a:r>
                      <a:r>
                        <a:rPr lang="de-DE" sz="1800" b="1" i="0" u="none" strike="noStrike" dirty="0">
                          <a:solidFill>
                            <a:schemeClr val="tx1"/>
                          </a:solidFill>
                          <a:effectLst/>
                          <a:latin typeface="Franklin Gothic Book" panose="020B0503020102020204" pitchFamily="34" charset="0"/>
                        </a:rPr>
                        <a:t> Regression</a:t>
                      </a:r>
                    </a:p>
                  </a:txBody>
                  <a:tcPr marL="9525" marR="9525" marT="9525" marB="0" anchor="ctr"/>
                </a:tc>
                <a:tc>
                  <a:txBody>
                    <a:bodyPr/>
                    <a:lstStyle/>
                    <a:p>
                      <a:pPr algn="ctr" fontAlgn="b"/>
                      <a:r>
                        <a:rPr lang="de-DE" sz="1800" b="1" i="0" u="none" strike="noStrike" dirty="0">
                          <a:solidFill>
                            <a:schemeClr val="tx1"/>
                          </a:solidFill>
                          <a:effectLst/>
                          <a:latin typeface="Franklin Gothic Book" panose="020B0503020102020204" pitchFamily="34" charset="0"/>
                        </a:rPr>
                        <a:t>SVM</a:t>
                      </a:r>
                    </a:p>
                  </a:txBody>
                  <a:tcPr marL="9525" marR="9525" marT="9525" marB="0" anchor="ctr"/>
                </a:tc>
                <a:tc>
                  <a:txBody>
                    <a:bodyPr/>
                    <a:lstStyle/>
                    <a:p>
                      <a:pPr algn="ctr" fontAlgn="b"/>
                      <a:r>
                        <a:rPr lang="de-DE" sz="1800" b="1" i="0" u="none" strike="noStrike" dirty="0">
                          <a:solidFill>
                            <a:schemeClr val="tx1"/>
                          </a:solidFill>
                          <a:effectLst/>
                          <a:latin typeface="Franklin Gothic Book" panose="020B0503020102020204" pitchFamily="34" charset="0"/>
                        </a:rPr>
                        <a:t>Random </a:t>
                      </a:r>
                      <a:r>
                        <a:rPr lang="de-DE" sz="1800" b="1" i="0" u="none" strike="noStrike" dirty="0" err="1">
                          <a:solidFill>
                            <a:schemeClr val="tx1"/>
                          </a:solidFill>
                          <a:effectLst/>
                          <a:latin typeface="Franklin Gothic Book" panose="020B0503020102020204" pitchFamily="34" charset="0"/>
                        </a:rPr>
                        <a:t>Forest</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b="1" i="0" u="none" strike="noStrike" dirty="0" err="1">
                          <a:solidFill>
                            <a:schemeClr val="tx1"/>
                          </a:solidFill>
                          <a:effectLst/>
                          <a:latin typeface="Franklin Gothic Book" panose="020B0503020102020204" pitchFamily="34" charset="0"/>
                        </a:rPr>
                        <a:t>Decision</a:t>
                      </a:r>
                      <a:r>
                        <a:rPr lang="de-DE" sz="1800" b="1" i="0" u="none" strike="noStrike" dirty="0">
                          <a:solidFill>
                            <a:schemeClr val="tx1"/>
                          </a:solidFill>
                          <a:effectLst/>
                          <a:latin typeface="Franklin Gothic Book" panose="020B0503020102020204" pitchFamily="34" charset="0"/>
                        </a:rPr>
                        <a:t> </a:t>
                      </a:r>
                      <a:r>
                        <a:rPr lang="de-DE" sz="1800" b="1" i="0" u="none" strike="noStrike" dirty="0" err="1">
                          <a:solidFill>
                            <a:schemeClr val="tx1"/>
                          </a:solidFill>
                          <a:effectLst/>
                          <a:latin typeface="Franklin Gothic Book" panose="020B0503020102020204" pitchFamily="34" charset="0"/>
                        </a:rPr>
                        <a:t>Tree</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Unigrams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-0.340829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-0.116233</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0.110481</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0.096833</a:t>
                      </a:r>
                    </a:p>
                  </a:txBody>
                  <a:tcPr marL="9525" marR="9525" marT="9525" marB="0" anchor="b"/>
                </a:tc>
                <a:extLst>
                  <a:ext uri="{0D108BD9-81ED-4DB2-BD59-A6C34878D82A}">
                    <a16:rowId xmlns:a16="http://schemas.microsoft.com/office/drawing/2014/main" val="3857454798"/>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Bigrams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a:t>
                      </a:r>
                      <a:r>
                        <a:rPr lang="de-DE" sz="1800" b="0" i="0" u="none" strike="noStrike" dirty="0">
                          <a:solidFill>
                            <a:srgbClr val="000000"/>
                          </a:solidFill>
                          <a:effectLst/>
                          <a:latin typeface="Franklin Gothic Book" panose="020B0503020102020204" pitchFamily="34" charset="0"/>
                        </a:rPr>
                        <a:t>0.288648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-0.163003</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0.030529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0.010989</a:t>
                      </a:r>
                    </a:p>
                  </a:txBody>
                  <a:tcPr marL="9525" marR="9525" marT="9525" marB="0" anchor="b"/>
                </a:tc>
                <a:extLst>
                  <a:ext uri="{0D108BD9-81ED-4DB2-BD59-A6C34878D82A}">
                    <a16:rowId xmlns:a16="http://schemas.microsoft.com/office/drawing/2014/main" val="2916020970"/>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Trigrams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-2.009609</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-1.389380</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0.041289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0.015111</a:t>
                      </a:r>
                    </a:p>
                  </a:txBody>
                  <a:tcPr marL="9525" marR="9525" marT="9525" marB="0" anchor="b"/>
                </a:tc>
                <a:extLst>
                  <a:ext uri="{0D108BD9-81ED-4DB2-BD59-A6C34878D82A}">
                    <a16:rowId xmlns:a16="http://schemas.microsoft.com/office/drawing/2014/main" val="1409293918"/>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Hateful</a:t>
                      </a:r>
                      <a:r>
                        <a:rPr lang="de-DE" sz="1800" b="0" i="0" u="none" strike="noStrike" dirty="0">
                          <a:solidFill>
                            <a:srgbClr val="000000"/>
                          </a:solidFill>
                          <a:effectLst/>
                          <a:latin typeface="Franklin Gothic Book" panose="020B0503020102020204" pitchFamily="34" charset="0"/>
                        </a:rPr>
                        <a:t> Words</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-0.550001</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-0.281878</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0.238533</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0.165297</a:t>
                      </a:r>
                    </a:p>
                  </a:txBody>
                  <a:tcPr marL="9525" marR="9525" marT="9525" marB="0" anchor="b"/>
                </a:tc>
                <a:extLst>
                  <a:ext uri="{0D108BD9-81ED-4DB2-BD59-A6C34878D82A}">
                    <a16:rowId xmlns:a16="http://schemas.microsoft.com/office/drawing/2014/main" val="500243084"/>
                  </a:ext>
                </a:extLst>
              </a:tr>
              <a:tr h="258363">
                <a:tc>
                  <a:txBody>
                    <a:bodyPr/>
                    <a:lstStyle/>
                    <a:p>
                      <a:pPr algn="l" fontAlgn="b"/>
                      <a:r>
                        <a:rPr lang="de-DE" sz="1800" b="0" i="0" u="none" strike="noStrike" dirty="0">
                          <a:solidFill>
                            <a:srgbClr val="000000"/>
                          </a:solidFill>
                          <a:effectLst/>
                          <a:latin typeface="Franklin Gothic Book" panose="020B0503020102020204" pitchFamily="34" charset="0"/>
                        </a:rPr>
                        <a:t>Neutral Words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0.211546</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-0.092602</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0.060794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0.078015</a:t>
                      </a:r>
                    </a:p>
                  </a:txBody>
                  <a:tcPr marL="9525" marR="9525" marT="9525" marB="0" anchor="b"/>
                </a:tc>
                <a:extLst>
                  <a:ext uri="{0D108BD9-81ED-4DB2-BD59-A6C34878D82A}">
                    <a16:rowId xmlns:a16="http://schemas.microsoft.com/office/drawing/2014/main" val="1442768472"/>
                  </a:ext>
                </a:extLst>
              </a:tr>
              <a:tr h="203200">
                <a:tc>
                  <a:txBody>
                    <a:bodyPr/>
                    <a:lstStyle/>
                    <a:p>
                      <a:pPr algn="l" fontAlgn="b"/>
                      <a:r>
                        <a:rPr lang="de-DE" sz="1800" b="0" u="none" strike="noStrike" dirty="0" err="1">
                          <a:effectLst/>
                        </a:rPr>
                        <a:t>Exclamation</a:t>
                      </a:r>
                      <a:r>
                        <a:rPr lang="de-DE" sz="1800" b="0" u="none" strike="noStrike" dirty="0">
                          <a:effectLst/>
                        </a:rPr>
                        <a:t> Marks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-0.39866</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-0.16408</a:t>
                      </a:r>
                    </a:p>
                  </a:txBody>
                  <a:tcPr marL="9525" marR="9525" marT="9525" marB="0" anchor="b"/>
                </a:tc>
                <a:tc>
                  <a:txBody>
                    <a:bodyPr/>
                    <a:lstStyle/>
                    <a:p>
                      <a:pPr algn="r" fontAlgn="b"/>
                      <a:r>
                        <a:rPr lang="de-DE" sz="1800" b="0" u="none" strike="noStrike" dirty="0">
                          <a:effectLst/>
                        </a:rPr>
                        <a:t>0.014925</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u="none" strike="noStrike" dirty="0">
                          <a:effectLst/>
                        </a:rPr>
                        <a:t>0.015078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Question</a:t>
                      </a:r>
                      <a:r>
                        <a:rPr lang="de-DE" sz="1800" b="0" i="0" u="none" strike="noStrike" dirty="0">
                          <a:solidFill>
                            <a:srgbClr val="000000"/>
                          </a:solidFill>
                          <a:effectLst/>
                          <a:latin typeface="Franklin Gothic Book" panose="020B0503020102020204" pitchFamily="34" charset="0"/>
                        </a:rPr>
                        <a:t> Marks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0.034885</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0.077828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0.012568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0.015837</a:t>
                      </a:r>
                    </a:p>
                  </a:txBody>
                  <a:tcPr marL="9525" marR="9525" marT="9525" marB="0" anchor="b"/>
                </a:tc>
                <a:extLst>
                  <a:ext uri="{0D108BD9-81ED-4DB2-BD59-A6C34878D82A}">
                    <a16:rowId xmlns:a16="http://schemas.microsoft.com/office/drawing/2014/main" val="2056611948"/>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Full</a:t>
                      </a:r>
                      <a:r>
                        <a:rPr lang="de-DE" sz="1800" b="0" i="0" u="none" strike="noStrike" dirty="0">
                          <a:solidFill>
                            <a:srgbClr val="000000"/>
                          </a:solidFill>
                          <a:effectLst/>
                          <a:latin typeface="Franklin Gothic Book" panose="020B0503020102020204" pitchFamily="34" charset="0"/>
                        </a:rPr>
                        <a:t> </a:t>
                      </a:r>
                      <a:r>
                        <a:rPr lang="de-DE" sz="1800" b="0" i="0" u="none" strike="noStrike" dirty="0" err="1">
                          <a:solidFill>
                            <a:srgbClr val="000000"/>
                          </a:solidFill>
                          <a:effectLst/>
                          <a:latin typeface="Franklin Gothic Book" panose="020B0503020102020204" pitchFamily="34" charset="0"/>
                        </a:rPr>
                        <a:t>Stop</a:t>
                      </a:r>
                      <a:r>
                        <a:rPr lang="de-DE" sz="1800" b="0" i="0" u="none" strike="noStrike" dirty="0">
                          <a:solidFill>
                            <a:srgbClr val="000000"/>
                          </a:solidFill>
                          <a:effectLst/>
                          <a:latin typeface="Franklin Gothic Book" panose="020B0503020102020204" pitchFamily="34" charset="0"/>
                        </a:rPr>
                        <a:t> Marks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0.018517</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0.015701</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0.039024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0.050472</a:t>
                      </a:r>
                    </a:p>
                  </a:txBody>
                  <a:tcPr marL="9525" marR="9525" marT="9525" marB="0" anchor="b"/>
                </a:tc>
                <a:extLst>
                  <a:ext uri="{0D108BD9-81ED-4DB2-BD59-A6C34878D82A}">
                    <a16:rowId xmlns:a16="http://schemas.microsoft.com/office/drawing/2014/main" val="1381852153"/>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Interjections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-0.255209</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b="0" i="0" u="none" strike="noStrike" dirty="0">
                          <a:solidFill>
                            <a:srgbClr val="000000"/>
                          </a:solidFill>
                          <a:effectLst/>
                          <a:latin typeface="Franklin Gothic Book" panose="020B0503020102020204" pitchFamily="34" charset="0"/>
                        </a:rPr>
                        <a:t>0.084760</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0.002545</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0.001223</a:t>
                      </a:r>
                    </a:p>
                  </a:txBody>
                  <a:tcPr marL="9525" marR="9525" marT="9525" marB="0" anchor="b"/>
                </a:tc>
                <a:extLst>
                  <a:ext uri="{0D108BD9-81ED-4DB2-BD59-A6C34878D82A}">
                    <a16:rowId xmlns:a16="http://schemas.microsoft.com/office/drawing/2014/main" val="205924761"/>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All Caps Words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0.119023</a:t>
                      </a:r>
                    </a:p>
                  </a:txBody>
                  <a:tcPr marL="9525" marR="9525" marT="9525" marB="0" anchor="b"/>
                </a:tc>
                <a:tc>
                  <a:txBody>
                    <a:bodyPr/>
                    <a:lstStyle/>
                    <a:p>
                      <a:pPr algn="r"/>
                      <a:r>
                        <a:rPr lang="de-DE" dirty="0"/>
                        <a:t>0.036716</a:t>
                      </a:r>
                      <a:endParaRPr lang="en-US" dirty="0"/>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0.025809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0.030842</a:t>
                      </a:r>
                    </a:p>
                  </a:txBody>
                  <a:tcPr marL="9525" marR="9525" marT="9525" marB="0" anchor="b"/>
                </a:tc>
                <a:extLst>
                  <a:ext uri="{0D108BD9-81ED-4DB2-BD59-A6C34878D82A}">
                    <a16:rowId xmlns:a16="http://schemas.microsoft.com/office/drawing/2014/main" val="997747896"/>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Quotation Marks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-0.197908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-0.083534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0.011336</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0.007124</a:t>
                      </a:r>
                    </a:p>
                  </a:txBody>
                  <a:tcPr marL="9525" marR="9525" marT="9525" marB="0" anchor="b"/>
                </a:tc>
                <a:extLst>
                  <a:ext uri="{0D108BD9-81ED-4DB2-BD59-A6C34878D82A}">
                    <a16:rowId xmlns:a16="http://schemas.microsoft.com/office/drawing/2014/main" val="1468995475"/>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Words Total</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0.048423</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0.023188</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0.107484</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0.176739</a:t>
                      </a:r>
                    </a:p>
                  </a:txBody>
                  <a:tcPr marL="9525" marR="9525" marT="9525" marB="0" anchor="b"/>
                </a:tc>
                <a:extLst>
                  <a:ext uri="{0D108BD9-81ED-4DB2-BD59-A6C34878D82A}">
                    <a16:rowId xmlns:a16="http://schemas.microsoft.com/office/drawing/2014/main" val="4052640074"/>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Laughing</a:t>
                      </a:r>
                      <a:r>
                        <a:rPr lang="de-DE" sz="1800" b="0" i="0" u="none" strike="noStrike" dirty="0">
                          <a:solidFill>
                            <a:srgbClr val="000000"/>
                          </a:solidFill>
                          <a:effectLst/>
                          <a:latin typeface="Franklin Gothic Book" panose="020B0503020102020204" pitchFamily="34" charset="0"/>
                        </a:rPr>
                        <a:t> </a:t>
                      </a:r>
                      <a:r>
                        <a:rPr lang="de-DE" sz="1800" b="0" i="0" u="none" strike="noStrike" dirty="0" err="1">
                          <a:solidFill>
                            <a:srgbClr val="000000"/>
                          </a:solidFill>
                          <a:effectLst/>
                          <a:latin typeface="Franklin Gothic Book" panose="020B0503020102020204" pitchFamily="34" charset="0"/>
                        </a:rPr>
                        <a:t>Expressions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-0.150478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-0.172888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0.006506</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0.002860</a:t>
                      </a:r>
                    </a:p>
                  </a:txBody>
                  <a:tcPr marL="9525" marR="9525" marT="9525" marB="0" anchor="b"/>
                </a:tc>
                <a:extLst>
                  <a:ext uri="{0D108BD9-81ED-4DB2-BD59-A6C34878D82A}">
                    <a16:rowId xmlns:a16="http://schemas.microsoft.com/office/drawing/2014/main" val="3969058995"/>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Pattern Count</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-0.017724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0.005469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0.056026</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0.094512</a:t>
                      </a:r>
                    </a:p>
                  </a:txBody>
                  <a:tcPr marL="9525" marR="9525" marT="9525" marB="0" anchor="b"/>
                </a:tc>
                <a:extLst>
                  <a:ext uri="{0D108BD9-81ED-4DB2-BD59-A6C34878D82A}">
                    <a16:rowId xmlns:a16="http://schemas.microsoft.com/office/drawing/2014/main" val="1028158321"/>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Topic</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0.002830</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-0.024878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0.012664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0.030162</a:t>
                      </a:r>
                    </a:p>
                  </a:txBody>
                  <a:tcPr marL="9525" marR="9525" marT="9525" marB="0" anchor="b"/>
                </a:tc>
                <a:extLst>
                  <a:ext uri="{0D108BD9-81ED-4DB2-BD59-A6C34878D82A}">
                    <a16:rowId xmlns:a16="http://schemas.microsoft.com/office/drawing/2014/main" val="703680217"/>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Sentiment</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1.180669</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0.447129</a:t>
                      </a:r>
                    </a:p>
                  </a:txBody>
                  <a:tcPr marL="9525" marR="9525" marT="9525" marB="0" anchor="b"/>
                </a:tc>
                <a:tc>
                  <a:txBody>
                    <a:bodyPr/>
                    <a:lstStyle/>
                    <a:p>
                      <a:pPr algn="r" fontAlgn="b"/>
                      <a:r>
                        <a:rPr lang="de-DE" sz="1800" b="1" i="0" u="none" strike="noStrike" dirty="0">
                          <a:solidFill>
                            <a:schemeClr val="tx1"/>
                          </a:solidFill>
                          <a:effectLst/>
                          <a:latin typeface="Franklin Gothic Book" panose="020B0503020102020204" pitchFamily="34" charset="0"/>
                        </a:rPr>
                        <a:t>0.229479</a:t>
                      </a:r>
                    </a:p>
                  </a:txBody>
                  <a:tcPr marL="9525" marR="9525" marT="9525" marB="0" anchor="b"/>
                </a:tc>
                <a:tc>
                  <a:txBody>
                    <a:bodyPr/>
                    <a:lstStyle/>
                    <a:p>
                      <a:pPr algn="r" fontAlgn="b"/>
                      <a:r>
                        <a:rPr lang="de-DE" sz="1800" b="1" i="0" u="none" strike="noStrike" dirty="0">
                          <a:solidFill>
                            <a:schemeClr val="tx1"/>
                          </a:solidFill>
                          <a:effectLst/>
                          <a:latin typeface="Franklin Gothic Book" panose="020B0503020102020204" pitchFamily="34" charset="0"/>
                        </a:rPr>
                        <a:t>0.208907</a:t>
                      </a:r>
                    </a:p>
                  </a:txBody>
                  <a:tcPr marL="9525" marR="9525" marT="9525" marB="0" anchor="b"/>
                </a:tc>
                <a:extLst>
                  <a:ext uri="{0D108BD9-81ED-4DB2-BD59-A6C34878D82A}">
                    <a16:rowId xmlns:a16="http://schemas.microsoft.com/office/drawing/2014/main" val="4077934438"/>
                  </a:ext>
                </a:extLst>
              </a:tr>
            </a:tbl>
          </a:graphicData>
        </a:graphic>
      </p:graphicFrame>
      <p:sp>
        <p:nvSpPr>
          <p:cNvPr id="8" name="Left Brace 7">
            <a:extLst>
              <a:ext uri="{FF2B5EF4-FFF2-40B4-BE49-F238E27FC236}">
                <a16:creationId xmlns:a16="http://schemas.microsoft.com/office/drawing/2014/main" id="{2C830859-D76D-4B10-9B77-1A4349B9B56F}"/>
              </a:ext>
            </a:extLst>
          </p:cNvPr>
          <p:cNvSpPr/>
          <p:nvPr/>
        </p:nvSpPr>
        <p:spPr>
          <a:xfrm>
            <a:off x="991518" y="1851506"/>
            <a:ext cx="360802" cy="1398470"/>
          </a:xfrm>
          <a:prstGeom prst="leftBrace">
            <a:avLst>
              <a:gd name="adj1" fmla="val 8333"/>
              <a:gd name="adj2" fmla="val 5134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0331B4B8-EDB8-4E95-8BA0-98E254A71B82}"/>
              </a:ext>
            </a:extLst>
          </p:cNvPr>
          <p:cNvSpPr/>
          <p:nvPr/>
        </p:nvSpPr>
        <p:spPr>
          <a:xfrm>
            <a:off x="988879" y="3260992"/>
            <a:ext cx="360802" cy="2269475"/>
          </a:xfrm>
          <a:prstGeom prst="leftBrace">
            <a:avLst>
              <a:gd name="adj1" fmla="val 8333"/>
              <a:gd name="adj2" fmla="val 5134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F755DE8E-3953-4EA5-9523-F9A74563E292}"/>
              </a:ext>
            </a:extLst>
          </p:cNvPr>
          <p:cNvSpPr txBox="1"/>
          <p:nvPr/>
        </p:nvSpPr>
        <p:spPr>
          <a:xfrm>
            <a:off x="0" y="2227575"/>
            <a:ext cx="1158365" cy="646331"/>
          </a:xfrm>
          <a:prstGeom prst="rect">
            <a:avLst/>
          </a:prstGeom>
          <a:noFill/>
        </p:spPr>
        <p:txBody>
          <a:bodyPr wrap="square" rtlCol="0">
            <a:spAutoFit/>
          </a:bodyPr>
          <a:lstStyle/>
          <a:p>
            <a:pPr algn="ctr"/>
            <a:r>
              <a:rPr lang="de-DE" b="1" dirty="0" err="1"/>
              <a:t>Unigram</a:t>
            </a:r>
            <a:r>
              <a:rPr lang="de-DE" b="1" dirty="0"/>
              <a:t> </a:t>
            </a:r>
            <a:r>
              <a:rPr lang="de-DE" b="1" dirty="0" err="1"/>
              <a:t>features</a:t>
            </a:r>
            <a:endParaRPr lang="en-US" b="1" dirty="0"/>
          </a:p>
        </p:txBody>
      </p:sp>
      <p:sp>
        <p:nvSpPr>
          <p:cNvPr id="18" name="TextBox 17">
            <a:extLst>
              <a:ext uri="{FF2B5EF4-FFF2-40B4-BE49-F238E27FC236}">
                <a16:creationId xmlns:a16="http://schemas.microsoft.com/office/drawing/2014/main" id="{63112EC7-6BA2-4706-A768-DFCAF0807E9C}"/>
              </a:ext>
            </a:extLst>
          </p:cNvPr>
          <p:cNvSpPr txBox="1"/>
          <p:nvPr/>
        </p:nvSpPr>
        <p:spPr>
          <a:xfrm>
            <a:off x="0" y="4043163"/>
            <a:ext cx="1158365" cy="646331"/>
          </a:xfrm>
          <a:prstGeom prst="rect">
            <a:avLst/>
          </a:prstGeom>
          <a:noFill/>
        </p:spPr>
        <p:txBody>
          <a:bodyPr wrap="square" rtlCol="0">
            <a:spAutoFit/>
          </a:bodyPr>
          <a:lstStyle/>
          <a:p>
            <a:pPr algn="ctr"/>
            <a:r>
              <a:rPr lang="de-DE" b="1" dirty="0" err="1"/>
              <a:t>Semantic</a:t>
            </a:r>
            <a:r>
              <a:rPr lang="de-DE" b="1" dirty="0"/>
              <a:t> </a:t>
            </a:r>
            <a:r>
              <a:rPr lang="de-DE" b="1" dirty="0" err="1"/>
              <a:t>features</a:t>
            </a:r>
            <a:endParaRPr lang="en-US" b="1" dirty="0"/>
          </a:p>
        </p:txBody>
      </p:sp>
    </p:spTree>
    <p:extLst>
      <p:ext uri="{BB962C8B-B14F-4D97-AF65-F5344CB8AC3E}">
        <p14:creationId xmlns:p14="http://schemas.microsoft.com/office/powerpoint/2010/main" val="305679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a:extLst>
              <a:ext uri="{FF2B5EF4-FFF2-40B4-BE49-F238E27FC236}">
                <a16:creationId xmlns:a16="http://schemas.microsoft.com/office/drawing/2014/main" id="{45370B0A-C385-454A-B059-3DC1DF57BA23}"/>
              </a:ext>
            </a:extLst>
          </p:cNvPr>
          <p:cNvPicPr>
            <a:picLocks noChangeAspect="1"/>
          </p:cNvPicPr>
          <p:nvPr/>
        </p:nvPicPr>
        <p:blipFill>
          <a:blip r:embed="rId3"/>
          <a:stretch>
            <a:fillRect/>
          </a:stretch>
        </p:blipFill>
        <p:spPr>
          <a:xfrm>
            <a:off x="330293" y="2271586"/>
            <a:ext cx="4014712" cy="3150098"/>
          </a:xfrm>
          <a:prstGeom prst="rect">
            <a:avLst/>
          </a:prstGeom>
        </p:spPr>
      </p:pic>
      <p:sp>
        <p:nvSpPr>
          <p:cNvPr id="5" name="Rectangle 4">
            <a:extLst>
              <a:ext uri="{FF2B5EF4-FFF2-40B4-BE49-F238E27FC236}">
                <a16:creationId xmlns:a16="http://schemas.microsoft.com/office/drawing/2014/main" id="{E82D7C0F-776B-4BF8-A232-101BD252315F}"/>
              </a:ext>
            </a:extLst>
          </p:cNvPr>
          <p:cNvSpPr/>
          <p:nvPr/>
        </p:nvSpPr>
        <p:spPr>
          <a:xfrm>
            <a:off x="610551" y="5447386"/>
            <a:ext cx="3571973" cy="461665"/>
          </a:xfrm>
          <a:prstGeom prst="rect">
            <a:avLst/>
          </a:prstGeom>
        </p:spPr>
        <p:txBody>
          <a:bodyPr wrap="square">
            <a:spAutoFit/>
          </a:bodyPr>
          <a:lstStyle/>
          <a:p>
            <a:pPr algn="ctr"/>
            <a:r>
              <a:rPr lang="en-US" sz="1200" dirty="0">
                <a:solidFill>
                  <a:schemeClr val="tx2"/>
                </a:solidFill>
              </a:rPr>
              <a:t>Normalized distribution of sentiment score for hate speech vs. non-hate speech</a:t>
            </a:r>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2" name="Picture 11">
            <a:extLst>
              <a:ext uri="{FF2B5EF4-FFF2-40B4-BE49-F238E27FC236}">
                <a16:creationId xmlns:a16="http://schemas.microsoft.com/office/drawing/2014/main" id="{9DC9038D-49B5-4FE4-B0C2-0F36C1A93474}"/>
              </a:ext>
            </a:extLst>
          </p:cNvPr>
          <p:cNvPicPr>
            <a:picLocks noChangeAspect="1"/>
          </p:cNvPicPr>
          <p:nvPr/>
        </p:nvPicPr>
        <p:blipFill>
          <a:blip r:embed="rId4"/>
          <a:stretch>
            <a:fillRect/>
          </a:stretch>
        </p:blipFill>
        <p:spPr>
          <a:xfrm>
            <a:off x="4443470" y="2274432"/>
            <a:ext cx="4118618" cy="3172954"/>
          </a:xfrm>
          <a:prstGeom prst="rect">
            <a:avLst/>
          </a:prstGeom>
        </p:spPr>
      </p:pic>
      <p:sp>
        <p:nvSpPr>
          <p:cNvPr id="19" name="Rectangle 18">
            <a:extLst>
              <a:ext uri="{FF2B5EF4-FFF2-40B4-BE49-F238E27FC236}">
                <a16:creationId xmlns:a16="http://schemas.microsoft.com/office/drawing/2014/main" id="{068E50D7-DDD6-4B98-AA47-2FE649C1BE17}"/>
              </a:ext>
            </a:extLst>
          </p:cNvPr>
          <p:cNvSpPr/>
          <p:nvPr/>
        </p:nvSpPr>
        <p:spPr>
          <a:xfrm>
            <a:off x="4733794" y="5448737"/>
            <a:ext cx="3571973" cy="461665"/>
          </a:xfrm>
          <a:prstGeom prst="rect">
            <a:avLst/>
          </a:prstGeom>
        </p:spPr>
        <p:txBody>
          <a:bodyPr wrap="square">
            <a:spAutoFit/>
          </a:bodyPr>
          <a:lstStyle/>
          <a:p>
            <a:pPr algn="ctr"/>
            <a:r>
              <a:rPr lang="en-US" sz="1200" dirty="0">
                <a:solidFill>
                  <a:schemeClr val="tx2"/>
                </a:solidFill>
              </a:rPr>
              <a:t>Number of patterns occurring in </a:t>
            </a:r>
            <a:r>
              <a:rPr lang="en-US" sz="1200" dirty="0" err="1">
                <a:solidFill>
                  <a:schemeClr val="tx2"/>
                </a:solidFill>
              </a:rPr>
              <a:t>hatespeech</a:t>
            </a:r>
            <a:r>
              <a:rPr lang="en-US" sz="1200" dirty="0">
                <a:solidFill>
                  <a:schemeClr val="tx2"/>
                </a:solidFill>
              </a:rPr>
              <a:t> vs. non-hate speech</a:t>
            </a:r>
          </a:p>
        </p:txBody>
      </p:sp>
      <p:pic>
        <p:nvPicPr>
          <p:cNvPr id="22" name="Picture 21">
            <a:extLst>
              <a:ext uri="{FF2B5EF4-FFF2-40B4-BE49-F238E27FC236}">
                <a16:creationId xmlns:a16="http://schemas.microsoft.com/office/drawing/2014/main" id="{F252785A-37AA-4031-931B-E1F4A5B833E5}"/>
              </a:ext>
            </a:extLst>
          </p:cNvPr>
          <p:cNvPicPr>
            <a:picLocks noChangeAspect="1"/>
          </p:cNvPicPr>
          <p:nvPr/>
        </p:nvPicPr>
        <p:blipFill>
          <a:blip r:embed="rId5"/>
          <a:stretch>
            <a:fillRect/>
          </a:stretch>
        </p:blipFill>
        <p:spPr>
          <a:xfrm>
            <a:off x="8434968" y="2287468"/>
            <a:ext cx="3426739" cy="3118333"/>
          </a:xfrm>
          <a:prstGeom prst="rect">
            <a:avLst/>
          </a:prstGeom>
        </p:spPr>
      </p:pic>
      <p:sp>
        <p:nvSpPr>
          <p:cNvPr id="23" name="Rectangle 22">
            <a:extLst>
              <a:ext uri="{FF2B5EF4-FFF2-40B4-BE49-F238E27FC236}">
                <a16:creationId xmlns:a16="http://schemas.microsoft.com/office/drawing/2014/main" id="{882D2208-53CC-4A32-A4EA-1E1C15DD4D69}"/>
              </a:ext>
            </a:extLst>
          </p:cNvPr>
          <p:cNvSpPr/>
          <p:nvPr/>
        </p:nvSpPr>
        <p:spPr>
          <a:xfrm>
            <a:off x="8770259" y="5447385"/>
            <a:ext cx="2995756" cy="461665"/>
          </a:xfrm>
          <a:prstGeom prst="rect">
            <a:avLst/>
          </a:prstGeom>
        </p:spPr>
        <p:txBody>
          <a:bodyPr wrap="square">
            <a:spAutoFit/>
          </a:bodyPr>
          <a:lstStyle/>
          <a:p>
            <a:pPr algn="ctr"/>
            <a:r>
              <a:rPr lang="en-US" sz="1200" dirty="0">
                <a:solidFill>
                  <a:schemeClr val="tx2"/>
                </a:solidFill>
              </a:rPr>
              <a:t>Sentence length hate speech vs non-hate speech</a:t>
            </a:r>
          </a:p>
        </p:txBody>
      </p:sp>
    </p:spTree>
    <p:extLst>
      <p:ext uri="{BB962C8B-B14F-4D97-AF65-F5344CB8AC3E}">
        <p14:creationId xmlns:p14="http://schemas.microsoft.com/office/powerpoint/2010/main" val="514639721"/>
      </p:ext>
    </p:extLst>
  </p:cSld>
  <p:clrMapOvr>
    <a:masterClrMapping/>
  </p:clrMapOvr>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428</TotalTime>
  <Words>1628</Words>
  <Application>Microsoft Office PowerPoint</Application>
  <PresentationFormat>Widescreen</PresentationFormat>
  <Paragraphs>255</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Franklin Gothic Book</vt:lpstr>
      <vt:lpstr>Ausschnitt</vt:lpstr>
      <vt:lpstr>Hate speech detection</vt:lpstr>
      <vt:lpstr>Motivation</vt:lpstr>
      <vt:lpstr>Motivation</vt:lpstr>
      <vt:lpstr>Motivation</vt:lpstr>
      <vt:lpstr>Datasets</vt:lpstr>
      <vt:lpstr>Approach [4, 6]</vt:lpstr>
      <vt:lpstr>Results</vt:lpstr>
      <vt:lpstr>Results </vt:lpstr>
      <vt:lpstr>Results </vt:lpstr>
      <vt:lpstr>Results </vt:lpstr>
      <vt:lpstr>Conclusion</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Hausberger, Felix</cp:lastModifiedBy>
  <cp:revision>186</cp:revision>
  <dcterms:created xsi:type="dcterms:W3CDTF">2021-02-16T15:03:34Z</dcterms:created>
  <dcterms:modified xsi:type="dcterms:W3CDTF">2021-02-20T18:13:04Z</dcterms:modified>
</cp:coreProperties>
</file>