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5" r:id="rId1"/>
  </p:sldMasterIdLst>
  <p:notesMasterIdLst>
    <p:notesMasterId r:id="rId14"/>
  </p:notesMasterIdLst>
  <p:sldIdLst>
    <p:sldId id="256" r:id="rId2"/>
    <p:sldId id="263" r:id="rId3"/>
    <p:sldId id="265" r:id="rId4"/>
    <p:sldId id="266" r:id="rId5"/>
    <p:sldId id="271" r:id="rId6"/>
    <p:sldId id="274" r:id="rId7"/>
    <p:sldId id="275" r:id="rId8"/>
    <p:sldId id="269" r:id="rId9"/>
    <p:sldId id="276" r:id="rId10"/>
    <p:sldId id="260" r:id="rId11"/>
    <p:sldId id="267"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5161"/>
    <a:srgbClr val="427CAC"/>
    <a:srgbClr val="91C8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93"/>
    <p:restoredTop sz="79868" autoAdjust="0"/>
  </p:normalViewPr>
  <p:slideViewPr>
    <p:cSldViewPr snapToGrid="0" snapToObjects="1">
      <p:cViewPr varScale="1">
        <p:scale>
          <a:sx n="65" d="100"/>
          <a:sy n="65" d="100"/>
        </p:scale>
        <p:origin x="1344" y="4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81DCA-8EFA-9040-A992-3CA62376E45B}" type="datetimeFigureOut">
              <a:rPr lang="de-DE" smtClean="0"/>
              <a:t>25.02.2021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D652E-761C-174B-A3C6-02EDDB5AE9DD}" type="slidenum">
              <a:rPr lang="de-DE" smtClean="0"/>
              <a:t>‹#›</a:t>
            </a:fld>
            <a:endParaRPr lang="de-DE"/>
          </a:p>
        </p:txBody>
      </p:sp>
    </p:spTree>
    <p:extLst>
      <p:ext uri="{BB962C8B-B14F-4D97-AF65-F5344CB8AC3E}">
        <p14:creationId xmlns:p14="http://schemas.microsoft.com/office/powerpoint/2010/main" val="296168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Legal implementations on handling hate speech is different from one country to another.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hate speech is not prohibited in the United States due to the </a:t>
            </a:r>
            <a:r>
              <a:rPr lang="en-US" sz="1200" b="0" i="1" u="none" strike="noStrike" kern="1200" baseline="0" dirty="0">
                <a:solidFill>
                  <a:schemeClr val="tx1"/>
                </a:solidFill>
                <a:latin typeface="+mn-lt"/>
                <a:ea typeface="+mn-ea"/>
                <a:cs typeface="+mn-cs"/>
              </a:rPr>
              <a:t>freedom of speech</a:t>
            </a:r>
            <a:r>
              <a:rPr lang="en-US" sz="1200" b="0" i="0" u="none" strike="noStrike" kern="1200" baseline="0" dirty="0">
                <a:solidFill>
                  <a:schemeClr val="tx1"/>
                </a:solidFill>
                <a:latin typeface="+mn-lt"/>
                <a:ea typeface="+mn-ea"/>
                <a:cs typeface="+mn-cs"/>
              </a:rPr>
              <a:t>, other countries - especially in the European Union can sue hate speech actors for either offending the public order or human dignity.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being able to prosecute actors in public without much effort, the internet and especially social media platforms provide an easy and anonymous way to practice hate speech without legal consequence enforcements.</a:t>
            </a:r>
          </a:p>
        </p:txBody>
      </p:sp>
      <p:sp>
        <p:nvSpPr>
          <p:cNvPr id="4" name="Slide Number Placeholder 3"/>
          <p:cNvSpPr>
            <a:spLocks noGrp="1"/>
          </p:cNvSpPr>
          <p:nvPr>
            <p:ph type="sldNum" sz="quarter" idx="5"/>
          </p:nvPr>
        </p:nvSpPr>
        <p:spPr/>
        <p:txBody>
          <a:bodyPr/>
          <a:lstStyle/>
          <a:p>
            <a:fld id="{8B7D652E-761C-174B-A3C6-02EDDB5AE9DD}" type="slidenum">
              <a:rPr lang="de-DE" smtClean="0"/>
              <a:t>1</a:t>
            </a:fld>
            <a:endParaRPr lang="de-DE"/>
          </a:p>
        </p:txBody>
      </p:sp>
    </p:spTree>
    <p:extLst>
      <p:ext uri="{BB962C8B-B14F-4D97-AF65-F5344CB8AC3E}">
        <p14:creationId xmlns:p14="http://schemas.microsoft.com/office/powerpoint/2010/main" val="4286766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10</a:t>
            </a:fld>
            <a:endParaRPr lang="de-DE"/>
          </a:p>
        </p:txBody>
      </p:sp>
    </p:spTree>
    <p:extLst>
      <p:ext uri="{BB962C8B-B14F-4D97-AF65-F5344CB8AC3E}">
        <p14:creationId xmlns:p14="http://schemas.microsoft.com/office/powerpoint/2010/main" val="4184609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[4] </a:t>
            </a:r>
            <a:r>
              <a:rPr lang="de-DE" dirty="0" err="1"/>
              <a:t>is</a:t>
            </a:r>
            <a:r>
              <a:rPr lang="de-DE" dirty="0"/>
              <a:t> an </a:t>
            </a:r>
            <a:r>
              <a:rPr lang="de-DE" dirty="0" err="1"/>
              <a:t>important</a:t>
            </a:r>
            <a:r>
              <a:rPr lang="de-DE" dirty="0"/>
              <a:t> </a:t>
            </a:r>
            <a:r>
              <a:rPr lang="de-DE" dirty="0" err="1"/>
              <a:t>one</a:t>
            </a:r>
            <a:r>
              <a:rPr lang="de-DE" dirty="0"/>
              <a:t> </a:t>
            </a:r>
            <a:r>
              <a:rPr lang="de-DE" dirty="0" err="1"/>
              <a:t>as</a:t>
            </a:r>
            <a:r>
              <a:rPr lang="de-DE" dirty="0"/>
              <a:t> </a:t>
            </a:r>
            <a:r>
              <a:rPr lang="de-DE" dirty="0" err="1"/>
              <a:t>it</a:t>
            </a:r>
            <a:r>
              <a:rPr lang="de-DE" dirty="0"/>
              <a:t> </a:t>
            </a:r>
            <a:r>
              <a:rPr lang="de-DE" dirty="0" err="1"/>
              <a:t>introduces</a:t>
            </a:r>
            <a:r>
              <a:rPr lang="de-DE" dirty="0"/>
              <a:t> </a:t>
            </a:r>
            <a:r>
              <a:rPr lang="de-DE" dirty="0" err="1"/>
              <a:t>the</a:t>
            </a:r>
            <a:r>
              <a:rPr lang="de-DE" dirty="0"/>
              <a:t> </a:t>
            </a:r>
            <a:r>
              <a:rPr lang="de-DE" dirty="0" err="1"/>
              <a:t>four</a:t>
            </a:r>
            <a:r>
              <a:rPr lang="de-DE" dirty="0"/>
              <a:t> </a:t>
            </a:r>
            <a:r>
              <a:rPr lang="de-DE" dirty="0" err="1"/>
              <a:t>feature</a:t>
            </a:r>
            <a:r>
              <a:rPr lang="de-DE" dirty="0"/>
              <a:t> </a:t>
            </a:r>
            <a:r>
              <a:rPr lang="de-DE" dirty="0" err="1"/>
              <a:t>groups</a:t>
            </a: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11</a:t>
            </a:fld>
            <a:endParaRPr lang="de-DE"/>
          </a:p>
        </p:txBody>
      </p:sp>
    </p:spTree>
    <p:extLst>
      <p:ext uri="{BB962C8B-B14F-4D97-AF65-F5344CB8AC3E}">
        <p14:creationId xmlns:p14="http://schemas.microsoft.com/office/powerpoint/2010/main" val="501313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[5] </a:t>
            </a:r>
            <a:r>
              <a:rPr lang="de-DE" dirty="0" err="1"/>
              <a:t>is</a:t>
            </a:r>
            <a:r>
              <a:rPr lang="de-DE" dirty="0"/>
              <a:t> an </a:t>
            </a:r>
            <a:r>
              <a:rPr lang="de-DE" dirty="0" err="1"/>
              <a:t>important</a:t>
            </a:r>
            <a:r>
              <a:rPr lang="de-DE" dirty="0"/>
              <a:t> </a:t>
            </a:r>
            <a:r>
              <a:rPr lang="de-DE" dirty="0" err="1"/>
              <a:t>one</a:t>
            </a:r>
            <a:r>
              <a:rPr lang="de-DE" dirty="0"/>
              <a:t> </a:t>
            </a:r>
            <a:r>
              <a:rPr lang="de-DE" dirty="0" err="1"/>
              <a:t>as</a:t>
            </a:r>
            <a:r>
              <a:rPr lang="de-DE" dirty="0"/>
              <a:t> </a:t>
            </a:r>
            <a:r>
              <a:rPr lang="de-DE" dirty="0" err="1"/>
              <a:t>it</a:t>
            </a:r>
            <a:r>
              <a:rPr lang="de-DE" dirty="0"/>
              <a:t> </a:t>
            </a:r>
            <a:r>
              <a:rPr lang="de-DE" dirty="0" err="1"/>
              <a:t>gives</a:t>
            </a:r>
            <a:r>
              <a:rPr lang="de-DE" dirty="0"/>
              <a:t> an </a:t>
            </a:r>
            <a:r>
              <a:rPr lang="de-DE" dirty="0" err="1"/>
              <a:t>overview</a:t>
            </a:r>
            <a:r>
              <a:rPr lang="de-DE" dirty="0"/>
              <a:t> </a:t>
            </a:r>
            <a:r>
              <a:rPr lang="de-DE" dirty="0" err="1"/>
              <a:t>over</a:t>
            </a:r>
            <a:r>
              <a:rPr lang="de-DE" dirty="0"/>
              <a:t> different </a:t>
            </a:r>
            <a:r>
              <a:rPr lang="de-DE" dirty="0" err="1"/>
              <a:t>features</a:t>
            </a:r>
            <a:r>
              <a:rPr lang="de-DE" dirty="0"/>
              <a:t> </a:t>
            </a:r>
            <a:r>
              <a:rPr lang="de-DE" dirty="0" err="1"/>
              <a:t>used</a:t>
            </a:r>
            <a:r>
              <a:rPr lang="de-DE" dirty="0"/>
              <a:t> so </a:t>
            </a:r>
            <a:r>
              <a:rPr lang="de-DE" dirty="0" err="1"/>
              <a:t>far</a:t>
            </a:r>
            <a:endParaRPr lang="en-US" dirty="0"/>
          </a:p>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12</a:t>
            </a:fld>
            <a:endParaRPr lang="de-DE"/>
          </a:p>
        </p:txBody>
      </p:sp>
    </p:spTree>
    <p:extLst>
      <p:ext uri="{BB962C8B-B14F-4D97-AF65-F5344CB8AC3E}">
        <p14:creationId xmlns:p14="http://schemas.microsoft.com/office/powerpoint/2010/main" val="56425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Several steps were taken to tackle hate speech online, one of them being the </a:t>
            </a:r>
            <a:r>
              <a:rPr lang="en-US" sz="1200" b="0" i="1" u="none" strike="noStrike" kern="1200" baseline="0" dirty="0">
                <a:solidFill>
                  <a:schemeClr val="tx1"/>
                </a:solidFill>
                <a:latin typeface="+mn-lt"/>
                <a:ea typeface="+mn-ea"/>
                <a:cs typeface="+mn-cs"/>
              </a:rPr>
              <a:t>code of conduct </a:t>
            </a:r>
            <a:r>
              <a:rPr lang="en-US" sz="1200" b="0" i="0" u="none" strike="noStrike" kern="1200" baseline="0" dirty="0">
                <a:solidFill>
                  <a:schemeClr val="tx1"/>
                </a:solidFill>
                <a:latin typeface="+mn-lt"/>
                <a:ea typeface="+mn-ea"/>
                <a:cs typeface="+mn-cs"/>
              </a:rPr>
              <a:t>on countering illegal hate speech online, an initiative of the </a:t>
            </a:r>
            <a:r>
              <a:rPr lang="en-US" sz="1200" b="0" i="0" u="none" strike="noStrike" kern="1200" baseline="0" dirty="0" err="1">
                <a:solidFill>
                  <a:schemeClr val="tx1"/>
                </a:solidFill>
                <a:latin typeface="+mn-lt"/>
                <a:ea typeface="+mn-ea"/>
                <a:cs typeface="+mn-cs"/>
              </a:rPr>
              <a:t>european</a:t>
            </a:r>
            <a:r>
              <a:rPr lang="en-US" sz="1200" b="0" i="0" u="none" strike="noStrike" kern="1200" baseline="0" dirty="0">
                <a:solidFill>
                  <a:schemeClr val="tx1"/>
                </a:solidFill>
                <a:latin typeface="+mn-lt"/>
                <a:ea typeface="+mn-ea"/>
                <a:cs typeface="+mn-cs"/>
              </a:rPr>
              <a:t> commission in close collaboration with major IT companies like </a:t>
            </a:r>
            <a:r>
              <a:rPr lang="en-US" sz="1200" b="0" i="1" u="none" strike="noStrike" kern="1200" baseline="0" dirty="0">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Microsoft</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Twitter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YouTube</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respecting the freedom of speech, these companies commit to delete hate speech contributions within 24 hours of the initial deletion request.</a:t>
            </a:r>
            <a:endParaRPr lang="de-DE" dirty="0"/>
          </a:p>
        </p:txBody>
      </p:sp>
      <p:sp>
        <p:nvSpPr>
          <p:cNvPr id="4" name="Foliennummernplatzhalter 3"/>
          <p:cNvSpPr>
            <a:spLocks noGrp="1"/>
          </p:cNvSpPr>
          <p:nvPr>
            <p:ph type="sldNum" sz="quarter" idx="5"/>
          </p:nvPr>
        </p:nvSpPr>
        <p:spPr/>
        <p:txBody>
          <a:bodyPr/>
          <a:lstStyle/>
          <a:p>
            <a:fld id="{8B7D652E-761C-174B-A3C6-02EDDB5AE9DD}" type="slidenum">
              <a:rPr lang="de-DE" smtClean="0"/>
              <a:t>2</a:t>
            </a:fld>
            <a:endParaRPr lang="de-DE"/>
          </a:p>
        </p:txBody>
      </p:sp>
    </p:spTree>
    <p:extLst>
      <p:ext uri="{BB962C8B-B14F-4D97-AF65-F5344CB8AC3E}">
        <p14:creationId xmlns:p14="http://schemas.microsoft.com/office/powerpoint/2010/main" val="228654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3</a:t>
            </a:fld>
            <a:endParaRPr lang="de-DE"/>
          </a:p>
        </p:txBody>
      </p:sp>
    </p:spTree>
    <p:extLst>
      <p:ext uri="{BB962C8B-B14F-4D97-AF65-F5344CB8AC3E}">
        <p14:creationId xmlns:p14="http://schemas.microsoft.com/office/powerpoint/2010/main" val="3467605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further automize the process of detecting hate speech contributions, several text analytics approaches have been evaluated in the recent past.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Many of them are using methods of </a:t>
            </a:r>
            <a:r>
              <a:rPr lang="en-US" sz="1200" b="0" i="1" u="none" strike="noStrike" kern="1200" baseline="0" dirty="0">
                <a:solidFill>
                  <a:schemeClr val="tx1"/>
                </a:solidFill>
                <a:latin typeface="+mn-lt"/>
                <a:ea typeface="+mn-ea"/>
                <a:cs typeface="+mn-cs"/>
              </a:rPr>
              <a:t>natural language processing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deep learning </a:t>
            </a:r>
            <a:r>
              <a:rPr lang="en-US" sz="1200" b="0" i="0" u="none" strike="noStrike" kern="1200" baseline="0" dirty="0">
                <a:solidFill>
                  <a:schemeClr val="tx1"/>
                </a:solidFill>
                <a:latin typeface="+mn-lt"/>
                <a:ea typeface="+mn-ea"/>
                <a:cs typeface="+mn-cs"/>
              </a:rPr>
              <a:t>for hate speech detection and rely on meaningful features being learned automatically by deep neural networks instead of using hand-crafted features (</a:t>
            </a:r>
            <a:r>
              <a:rPr lang="en-US" sz="1200" b="0" i="0" u="none" strike="noStrike" kern="1200" baseline="0" dirty="0" err="1">
                <a:solidFill>
                  <a:schemeClr val="tx1"/>
                </a:solidFill>
                <a:latin typeface="+mn-lt"/>
                <a:ea typeface="+mn-ea"/>
                <a:cs typeface="+mn-cs"/>
              </a:rPr>
              <a:t>uni</a:t>
            </a:r>
            <a:r>
              <a:rPr lang="en-US" sz="1200" b="0" i="0" u="none" strike="noStrike" kern="1200" baseline="0" dirty="0">
                <a:solidFill>
                  <a:schemeClr val="tx1"/>
                </a:solidFill>
                <a:latin typeface="+mn-lt"/>
                <a:ea typeface="+mn-ea"/>
                <a:cs typeface="+mn-cs"/>
              </a:rPr>
              <a:t>- and bidirectional LSTMs, RNNs, GRUs, BERT, CNNs or even Deep Belief Networks).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Different papers use manually extracted features. But none of them combines the results of recent research and compares it to a baseline neural network architecture, which is what this work is dedicated to.</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Drop retweets, offensive language, stop words, whitespaces, punctuation, emojis and other irrelevant characters</a:t>
            </a:r>
          </a:p>
          <a:p>
            <a:pPr marL="171450" indent="-171450">
              <a:buFont typeface="Arial" panose="020B0604020202020204" pitchFamily="34" charset="0"/>
              <a:buChar char="•"/>
            </a:pPr>
            <a:r>
              <a:rPr lang="en-US" dirty="0"/>
              <a:t>Stemming and lemmatization</a:t>
            </a:r>
          </a:p>
        </p:txBody>
      </p:sp>
      <p:sp>
        <p:nvSpPr>
          <p:cNvPr id="4" name="Slide Number Placeholder 3"/>
          <p:cNvSpPr>
            <a:spLocks noGrp="1"/>
          </p:cNvSpPr>
          <p:nvPr>
            <p:ph type="sldNum" sz="quarter" idx="5"/>
          </p:nvPr>
        </p:nvSpPr>
        <p:spPr/>
        <p:txBody>
          <a:bodyPr/>
          <a:lstStyle/>
          <a:p>
            <a:fld id="{8B7D652E-761C-174B-A3C6-02EDDB5AE9DD}" type="slidenum">
              <a:rPr lang="de-DE" smtClean="0"/>
              <a:t>4</a:t>
            </a:fld>
            <a:endParaRPr lang="de-DE"/>
          </a:p>
        </p:txBody>
      </p:sp>
    </p:spTree>
    <p:extLst>
      <p:ext uri="{BB962C8B-B14F-4D97-AF65-F5344CB8AC3E}">
        <p14:creationId xmlns:p14="http://schemas.microsoft.com/office/powerpoint/2010/main" val="1660519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Only</a:t>
            </a:r>
            <a:r>
              <a:rPr lang="de-DE" dirty="0"/>
              <a:t> </a:t>
            </a:r>
            <a:r>
              <a:rPr lang="de-DE" dirty="0" err="1"/>
              <a:t>inspired</a:t>
            </a:r>
            <a:r>
              <a:rPr lang="de-DE" dirty="0"/>
              <a:t> </a:t>
            </a:r>
            <a:r>
              <a:rPr lang="de-DE" dirty="0" err="1"/>
              <a:t>by</a:t>
            </a:r>
            <a:r>
              <a:rPr lang="de-DE" dirty="0"/>
              <a:t> </a:t>
            </a:r>
            <a:r>
              <a:rPr lang="de-DE" dirty="0" err="1"/>
              <a:t>the</a:t>
            </a:r>
            <a:r>
              <a:rPr lang="de-DE" dirty="0"/>
              <a:t> </a:t>
            </a:r>
            <a:r>
              <a:rPr lang="de-DE" dirty="0" err="1"/>
              <a:t>papers</a:t>
            </a:r>
            <a:endParaRPr lang="de-DE" dirty="0"/>
          </a:p>
        </p:txBody>
      </p:sp>
      <p:sp>
        <p:nvSpPr>
          <p:cNvPr id="4" name="Slide Number Placeholder 3"/>
          <p:cNvSpPr>
            <a:spLocks noGrp="1"/>
          </p:cNvSpPr>
          <p:nvPr>
            <p:ph type="sldNum" sz="quarter" idx="5"/>
          </p:nvPr>
        </p:nvSpPr>
        <p:spPr/>
        <p:txBody>
          <a:bodyPr/>
          <a:lstStyle/>
          <a:p>
            <a:fld id="{8B7D652E-761C-174B-A3C6-02EDDB5AE9DD}" type="slidenum">
              <a:rPr lang="de-DE" smtClean="0"/>
              <a:t>5</a:t>
            </a:fld>
            <a:endParaRPr lang="de-DE"/>
          </a:p>
        </p:txBody>
      </p:sp>
    </p:spTree>
    <p:extLst>
      <p:ext uri="{BB962C8B-B14F-4D97-AF65-F5344CB8AC3E}">
        <p14:creationId xmlns:p14="http://schemas.microsoft.com/office/powerpoint/2010/main" val="1279661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Many hate speech patterns also exist in non-hate speech documents</a:t>
            </a:r>
          </a:p>
          <a:p>
            <a:pPr marL="171450" indent="-171450">
              <a:buFont typeface="Arial" panose="020B0604020202020204" pitchFamily="34" charset="0"/>
              <a:buChar char="•"/>
            </a:pPr>
            <a:r>
              <a:rPr lang="de-DE" dirty="0" err="1"/>
              <a:t>Semantic</a:t>
            </a:r>
            <a:r>
              <a:rPr lang="de-DE" dirty="0"/>
              <a:t> </a:t>
            </a:r>
            <a:r>
              <a:rPr lang="de-DE" dirty="0" err="1"/>
              <a:t>features</a:t>
            </a:r>
            <a:r>
              <a:rPr lang="de-DE" dirty="0"/>
              <a:t> do not </a:t>
            </a:r>
            <a:r>
              <a:rPr lang="de-DE" dirty="0" err="1"/>
              <a:t>signify</a:t>
            </a:r>
            <a:r>
              <a:rPr lang="de-DE" dirty="0"/>
              <a:t> </a:t>
            </a:r>
            <a:r>
              <a:rPr lang="de-DE" dirty="0" err="1"/>
              <a:t>whether</a:t>
            </a:r>
            <a:r>
              <a:rPr lang="de-DE" dirty="0"/>
              <a:t> a </a:t>
            </a:r>
            <a:r>
              <a:rPr lang="de-DE" dirty="0" err="1"/>
              <a:t>post</a:t>
            </a:r>
            <a:r>
              <a:rPr lang="de-DE" dirty="0"/>
              <a:t> </a:t>
            </a:r>
            <a:r>
              <a:rPr lang="de-DE" dirty="0" err="1"/>
              <a:t>is</a:t>
            </a:r>
            <a:r>
              <a:rPr lang="de-DE" dirty="0"/>
              <a:t> </a:t>
            </a:r>
            <a:r>
              <a:rPr lang="de-DE" dirty="0" err="1"/>
              <a:t>hate</a:t>
            </a:r>
            <a:r>
              <a:rPr lang="de-DE" dirty="0"/>
              <a:t> </a:t>
            </a:r>
            <a:r>
              <a:rPr lang="de-DE" dirty="0" err="1"/>
              <a:t>speech</a:t>
            </a:r>
            <a:r>
              <a:rPr lang="de-DE" dirty="0"/>
              <a:t> </a:t>
            </a:r>
            <a:r>
              <a:rPr lang="de-DE" dirty="0" err="1"/>
              <a:t>or</a:t>
            </a:r>
            <a:r>
              <a:rPr lang="de-DE" dirty="0"/>
              <a:t> not, </a:t>
            </a:r>
            <a:r>
              <a:rPr lang="de-DE" dirty="0" err="1"/>
              <a:t>only</a:t>
            </a:r>
            <a:r>
              <a:rPr lang="de-DE" dirty="0"/>
              <a:t> </a:t>
            </a:r>
            <a:r>
              <a:rPr lang="de-DE" dirty="0" err="1"/>
              <a:t>maybe</a:t>
            </a:r>
            <a:r>
              <a:rPr lang="de-DE" dirty="0"/>
              <a:t> </a:t>
            </a:r>
            <a:r>
              <a:rPr lang="de-DE" dirty="0" err="1"/>
              <a:t>the</a:t>
            </a:r>
            <a:r>
              <a:rPr lang="de-DE" dirty="0"/>
              <a:t> total </a:t>
            </a:r>
            <a:r>
              <a:rPr lang="de-DE" dirty="0" err="1"/>
              <a:t>number</a:t>
            </a:r>
            <a:r>
              <a:rPr lang="de-DE" dirty="0"/>
              <a:t> </a:t>
            </a:r>
            <a:r>
              <a:rPr lang="de-DE" dirty="0" err="1"/>
              <a:t>of</a:t>
            </a:r>
            <a:r>
              <a:rPr lang="de-DE" dirty="0"/>
              <a:t> </a:t>
            </a:r>
            <a:r>
              <a:rPr lang="de-DE" dirty="0" err="1"/>
              <a:t>words</a:t>
            </a:r>
            <a:r>
              <a:rPr lang="de-DE" dirty="0"/>
              <a:t> (</a:t>
            </a:r>
            <a:r>
              <a:rPr lang="de-DE" dirty="0" err="1"/>
              <a:t>hate</a:t>
            </a:r>
            <a:r>
              <a:rPr lang="de-DE" dirty="0"/>
              <a:t> </a:t>
            </a:r>
            <a:r>
              <a:rPr lang="de-DE" dirty="0" err="1"/>
              <a:t>speech</a:t>
            </a:r>
            <a:r>
              <a:rPr lang="de-DE" dirty="0"/>
              <a:t> </a:t>
            </a:r>
            <a:r>
              <a:rPr lang="de-DE" dirty="0" err="1"/>
              <a:t>contains</a:t>
            </a:r>
            <a:r>
              <a:rPr lang="de-DE" dirty="0"/>
              <a:t> </a:t>
            </a:r>
            <a:r>
              <a:rPr lang="de-DE" dirty="0" err="1"/>
              <a:t>more</a:t>
            </a:r>
            <a:r>
              <a:rPr lang="de-DE" dirty="0"/>
              <a:t> </a:t>
            </a:r>
            <a:r>
              <a:rPr lang="de-DE" dirty="0" err="1"/>
              <a:t>words</a:t>
            </a:r>
            <a:r>
              <a:rPr lang="de-DE" dirty="0"/>
              <a:t> per </a:t>
            </a:r>
            <a:r>
              <a:rPr lang="de-DE" dirty="0" err="1"/>
              <a:t>sentence</a:t>
            </a:r>
            <a:r>
              <a:rPr lang="de-DE" dirty="0"/>
              <a:t>)</a:t>
            </a:r>
          </a:p>
          <a:p>
            <a:pPr marL="171450" indent="-171450">
              <a:buFont typeface="Arial" panose="020B0604020202020204" pitchFamily="34" charset="0"/>
              <a:buChar char="•"/>
            </a:pPr>
            <a:r>
              <a:rPr lang="de-DE" dirty="0" err="1"/>
              <a:t>Tendency</a:t>
            </a:r>
            <a:r>
              <a:rPr lang="de-DE" dirty="0"/>
              <a:t> </a:t>
            </a:r>
            <a:r>
              <a:rPr lang="de-DE" dirty="0" err="1"/>
              <a:t>for</a:t>
            </a:r>
            <a:r>
              <a:rPr lang="de-DE" dirty="0"/>
              <a:t> </a:t>
            </a:r>
            <a:r>
              <a:rPr lang="de-DE" dirty="0" err="1"/>
              <a:t>hate</a:t>
            </a:r>
            <a:r>
              <a:rPr lang="de-DE" dirty="0"/>
              <a:t> </a:t>
            </a:r>
            <a:r>
              <a:rPr lang="de-DE" dirty="0" err="1"/>
              <a:t>speech</a:t>
            </a:r>
            <a:r>
              <a:rPr lang="de-DE" dirty="0"/>
              <a:t> </a:t>
            </a:r>
            <a:r>
              <a:rPr lang="de-DE" dirty="0" err="1"/>
              <a:t>to</a:t>
            </a:r>
            <a:r>
              <a:rPr lang="de-DE" dirty="0"/>
              <a:t> </a:t>
            </a:r>
            <a:r>
              <a:rPr lang="de-DE" dirty="0" err="1"/>
              <a:t>contain</a:t>
            </a:r>
            <a:r>
              <a:rPr lang="de-DE" dirty="0"/>
              <a:t> </a:t>
            </a:r>
            <a:r>
              <a:rPr lang="de-DE" dirty="0" err="1"/>
              <a:t>more</a:t>
            </a:r>
            <a:r>
              <a:rPr lang="de-DE" dirty="0"/>
              <a:t> </a:t>
            </a:r>
            <a:r>
              <a:rPr lang="de-DE" dirty="0" err="1"/>
              <a:t>laughing</a:t>
            </a:r>
            <a:r>
              <a:rPr lang="de-DE" dirty="0"/>
              <a:t> </a:t>
            </a:r>
            <a:r>
              <a:rPr lang="de-DE" dirty="0" err="1"/>
              <a:t>expressions</a:t>
            </a:r>
            <a:endParaRPr lang="de-DE" dirty="0"/>
          </a:p>
          <a:p>
            <a:pPr marL="171450" indent="-171450">
              <a:buFont typeface="Arial" panose="020B0604020202020204" pitchFamily="34" charset="0"/>
              <a:buChar char="•"/>
            </a:pPr>
            <a:r>
              <a:rPr lang="de-DE" dirty="0"/>
              <a:t>Topic </a:t>
            </a:r>
            <a:r>
              <a:rPr lang="de-DE" dirty="0" err="1"/>
              <a:t>analysis</a:t>
            </a:r>
            <a:r>
              <a:rPr lang="de-DE" dirty="0"/>
              <a:t> </a:t>
            </a:r>
            <a:r>
              <a:rPr lang="de-DE" dirty="0" err="1"/>
              <a:t>almost</a:t>
            </a:r>
            <a:r>
              <a:rPr lang="de-DE" dirty="0"/>
              <a:t> not </a:t>
            </a:r>
            <a:r>
              <a:rPr lang="de-DE" dirty="0" err="1"/>
              <a:t>important</a:t>
            </a:r>
            <a:r>
              <a:rPr lang="de-DE" dirty="0"/>
              <a:t> at all</a:t>
            </a:r>
          </a:p>
          <a:p>
            <a:pPr marL="171450" indent="-171450">
              <a:buFont typeface="Arial" panose="020B0604020202020204" pitchFamily="34" charset="0"/>
              <a:buChar char="•"/>
            </a:pPr>
            <a:r>
              <a:rPr lang="de-DE" dirty="0" err="1"/>
              <a:t>Strongest</a:t>
            </a:r>
            <a:r>
              <a:rPr lang="de-DE" dirty="0"/>
              <a:t> </a:t>
            </a:r>
            <a:r>
              <a:rPr lang="de-DE" dirty="0" err="1"/>
              <a:t>feature</a:t>
            </a:r>
            <a:r>
              <a:rPr lang="de-DE" dirty="0"/>
              <a:t> </a:t>
            </a:r>
            <a:r>
              <a:rPr lang="de-DE" dirty="0" err="1"/>
              <a:t>is</a:t>
            </a:r>
            <a:r>
              <a:rPr lang="de-DE" dirty="0"/>
              <a:t> </a:t>
            </a:r>
            <a:r>
              <a:rPr lang="de-DE" dirty="0" err="1"/>
              <a:t>the</a:t>
            </a:r>
            <a:r>
              <a:rPr lang="de-DE" dirty="0"/>
              <a:t> </a:t>
            </a:r>
            <a:r>
              <a:rPr lang="de-DE" dirty="0" err="1"/>
              <a:t>sentiment</a:t>
            </a:r>
            <a:endParaRPr lang="de-DE" dirty="0"/>
          </a:p>
        </p:txBody>
      </p:sp>
      <p:sp>
        <p:nvSpPr>
          <p:cNvPr id="4" name="Slide Number Placeholder 3"/>
          <p:cNvSpPr>
            <a:spLocks noGrp="1"/>
          </p:cNvSpPr>
          <p:nvPr>
            <p:ph type="sldNum" sz="quarter" idx="5"/>
          </p:nvPr>
        </p:nvSpPr>
        <p:spPr/>
        <p:txBody>
          <a:bodyPr/>
          <a:lstStyle/>
          <a:p>
            <a:fld id="{8B7D652E-761C-174B-A3C6-02EDDB5AE9DD}" type="slidenum">
              <a:rPr lang="de-DE" smtClean="0"/>
              <a:t>6</a:t>
            </a:fld>
            <a:endParaRPr lang="de-DE"/>
          </a:p>
        </p:txBody>
      </p:sp>
    </p:spTree>
    <p:extLst>
      <p:ext uri="{BB962C8B-B14F-4D97-AF65-F5344CB8AC3E}">
        <p14:creationId xmlns:p14="http://schemas.microsoft.com/office/powerpoint/2010/main" val="238161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Unigrams</a:t>
            </a:r>
            <a:r>
              <a:rPr lang="de-DE" dirty="0"/>
              <a:t>: </a:t>
            </a:r>
            <a:r>
              <a:rPr lang="de-DE" dirty="0" err="1"/>
              <a:t>see</a:t>
            </a:r>
            <a:r>
              <a:rPr lang="de-DE" dirty="0"/>
              <a:t> </a:t>
            </a:r>
            <a:r>
              <a:rPr lang="de-DE" dirty="0" err="1"/>
              <a:t>word</a:t>
            </a:r>
            <a:r>
              <a:rPr lang="de-DE" dirty="0"/>
              <a:t> </a:t>
            </a:r>
            <a:r>
              <a:rPr lang="de-DE" dirty="0" err="1"/>
              <a:t>cloud</a:t>
            </a:r>
            <a:endParaRPr lang="de-DE" dirty="0"/>
          </a:p>
          <a:p>
            <a:pPr marL="171450" indent="-171450">
              <a:buFont typeface="Arial" panose="020B0604020202020204" pitchFamily="34" charset="0"/>
              <a:buChar char="•"/>
            </a:pPr>
            <a:r>
              <a:rPr lang="de-DE" dirty="0" err="1"/>
              <a:t>Bigrams</a:t>
            </a:r>
            <a:r>
              <a:rPr lang="de-DE" dirty="0"/>
              <a:t>: </a:t>
            </a:r>
            <a:r>
              <a:rPr lang="de-DE" dirty="0" err="1"/>
              <a:t>white</a:t>
            </a:r>
            <a:r>
              <a:rPr lang="de-DE" dirty="0"/>
              <a:t> </a:t>
            </a:r>
            <a:r>
              <a:rPr lang="de-DE" dirty="0" err="1"/>
              <a:t>trash</a:t>
            </a:r>
            <a:r>
              <a:rPr lang="de-DE" dirty="0"/>
              <a:t>, </a:t>
            </a:r>
            <a:r>
              <a:rPr lang="de-DE" dirty="0" err="1"/>
              <a:t>look</a:t>
            </a:r>
            <a:r>
              <a:rPr lang="de-DE" dirty="0"/>
              <a:t> like, </a:t>
            </a:r>
            <a:r>
              <a:rPr lang="de-DE" dirty="0" err="1"/>
              <a:t>ass</a:t>
            </a:r>
            <a:r>
              <a:rPr lang="de-DE" dirty="0"/>
              <a:t> </a:t>
            </a:r>
            <a:r>
              <a:rPr lang="de-DE" dirty="0" err="1"/>
              <a:t>nigga</a:t>
            </a:r>
            <a:endParaRPr lang="de-DE" dirty="0"/>
          </a:p>
          <a:p>
            <a:pPr marL="171450" indent="-171450">
              <a:buFont typeface="Arial" panose="020B0604020202020204" pitchFamily="34" charset="0"/>
              <a:buChar char="•"/>
            </a:pPr>
            <a:r>
              <a:rPr lang="en-US" dirty="0"/>
              <a:t>Trigrams: Bitch ass nigga, </a:t>
            </a:r>
            <a:r>
              <a:rPr lang="en-US" dirty="0" err="1"/>
              <a:t>pussi</a:t>
            </a:r>
            <a:r>
              <a:rPr lang="en-US" dirty="0"/>
              <a:t> ass nigga</a:t>
            </a:r>
          </a:p>
        </p:txBody>
      </p:sp>
      <p:sp>
        <p:nvSpPr>
          <p:cNvPr id="4" name="Slide Number Placeholder 3"/>
          <p:cNvSpPr>
            <a:spLocks noGrp="1"/>
          </p:cNvSpPr>
          <p:nvPr>
            <p:ph type="sldNum" sz="quarter" idx="5"/>
          </p:nvPr>
        </p:nvSpPr>
        <p:spPr/>
        <p:txBody>
          <a:bodyPr/>
          <a:lstStyle/>
          <a:p>
            <a:fld id="{8B7D652E-761C-174B-A3C6-02EDDB5AE9DD}" type="slidenum">
              <a:rPr lang="de-DE" smtClean="0"/>
              <a:t>7</a:t>
            </a:fld>
            <a:endParaRPr lang="de-DE"/>
          </a:p>
        </p:txBody>
      </p:sp>
    </p:spTree>
    <p:extLst>
      <p:ext uri="{BB962C8B-B14F-4D97-AF65-F5344CB8AC3E}">
        <p14:creationId xmlns:p14="http://schemas.microsoft.com/office/powerpoint/2010/main" val="1939394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4000"/>
              </a:lnSpc>
              <a:buFont typeface="Arial" panose="020B0604020202020204" pitchFamily="34" charset="0"/>
              <a:buChar char="•"/>
            </a:pPr>
            <a:r>
              <a:rPr lang="en-US" dirty="0"/>
              <a:t>When using enough training data classical Machine Learning methods are as good as our neural network baseline (unbalanced vs </a:t>
            </a:r>
            <a:r>
              <a:rPr lang="en-US" dirty="0" err="1"/>
              <a:t>undersampled</a:t>
            </a:r>
            <a:r>
              <a:rPr lang="en-US" dirty="0"/>
              <a:t>)</a:t>
            </a:r>
          </a:p>
          <a:p>
            <a:pPr marL="171450" indent="-171450">
              <a:lnSpc>
                <a:spcPct val="104000"/>
              </a:lnSpc>
              <a:buFont typeface="Arial" panose="020B0604020202020204" pitchFamily="34" charset="0"/>
              <a:buChar char="•"/>
            </a:pPr>
            <a:r>
              <a:rPr lang="en-US" dirty="0"/>
              <a:t>The classical methods are highly optimized and have little room for further improvement, whereas neural network based approaches have more room for improvement</a:t>
            </a:r>
          </a:p>
          <a:p>
            <a:pPr marL="171450" indent="-171450">
              <a:lnSpc>
                <a:spcPct val="104000"/>
              </a:lnSpc>
              <a:buFont typeface="Arial" panose="020B0604020202020204" pitchFamily="34" charset="0"/>
              <a:buChar char="•"/>
            </a:pPr>
            <a:r>
              <a:rPr lang="en-US" dirty="0"/>
              <a:t>The creation of artificial instances in oversampling leads to worse results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8</a:t>
            </a:fld>
            <a:endParaRPr lang="de-DE"/>
          </a:p>
        </p:txBody>
      </p:sp>
    </p:spTree>
    <p:extLst>
      <p:ext uri="{BB962C8B-B14F-4D97-AF65-F5344CB8AC3E}">
        <p14:creationId xmlns:p14="http://schemas.microsoft.com/office/powerpoint/2010/main" val="211787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9</a:t>
            </a:fld>
            <a:endParaRPr lang="de-DE"/>
          </a:p>
        </p:txBody>
      </p:sp>
    </p:spTree>
    <p:extLst>
      <p:ext uri="{BB962C8B-B14F-4D97-AF65-F5344CB8AC3E}">
        <p14:creationId xmlns:p14="http://schemas.microsoft.com/office/powerpoint/2010/main" val="826309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488AB66-6178-4B4B-B4A1-A9BBA3A73FBE}" type="datetime1">
              <a:rPr lang="de-DE" smtClean="0"/>
              <a:t>25.02.2021</a:t>
            </a:fld>
            <a:endParaRPr lang="en-US" dirty="0"/>
          </a:p>
        </p:txBody>
      </p:sp>
      <p:sp>
        <p:nvSpPr>
          <p:cNvPr id="5" name="Footer Placeholder 4"/>
          <p:cNvSpPr>
            <a:spLocks noGrp="1"/>
          </p:cNvSpPr>
          <p:nvPr>
            <p:ph type="ftr" sz="quarter" idx="11"/>
          </p:nvPr>
        </p:nvSpPr>
        <p:spPr>
          <a:xfrm>
            <a:off x="2584054" y="6453386"/>
            <a:ext cx="7023377" cy="404614"/>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sp>
        <p:nvSpPr>
          <p:cNvPr id="20" name="Rectangle 6">
            <a:extLst>
              <a:ext uri="{FF2B5EF4-FFF2-40B4-BE49-F238E27FC236}">
                <a16:creationId xmlns:a16="http://schemas.microsoft.com/office/drawing/2014/main" id="{16822045-4F3B-7B4C-880F-18B886C9959C}"/>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7">
            <a:extLst>
              <a:ext uri="{FF2B5EF4-FFF2-40B4-BE49-F238E27FC236}">
                <a16:creationId xmlns:a16="http://schemas.microsoft.com/office/drawing/2014/main" id="{CEC7C8BD-B4B8-6A40-8B62-C10EBBBF466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8">
            <a:extLst>
              <a:ext uri="{FF2B5EF4-FFF2-40B4-BE49-F238E27FC236}">
                <a16:creationId xmlns:a16="http://schemas.microsoft.com/office/drawing/2014/main" id="{C551E4D3-D99E-CE4D-84D1-E719A4DD069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A34B0967-7DD8-4540-93F3-96840F34B571}"/>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0780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46F97E-F884-9449-8EE4-BF17CB7B5CC3}" type="datetime1">
              <a:rPr lang="de-DE" smtClean="0"/>
              <a:t>25.02.2021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5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48ADE8B-04F7-854D-8653-940F9518EDD0}" type="datetime1">
              <a:rPr lang="de-DE" smtClean="0"/>
              <a:t>25.02.2021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592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ACA12E0-01A8-4842-BBE6-D39ABA4EB90B}" type="datetime1">
              <a:rPr lang="de-DE" smtClean="0"/>
              <a:t>25.02.2021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09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7FF50AF-D49A-584E-B5AE-827BE0D221FB}" type="datetime1">
              <a:rPr lang="de-DE" smtClean="0"/>
              <a:t>25.02.2021</a:t>
            </a:fld>
            <a:endParaRPr lang="en-US" dirty="0"/>
          </a:p>
        </p:txBody>
      </p:sp>
      <p:sp>
        <p:nvSpPr>
          <p:cNvPr id="5" name="Footer Placeholder 4"/>
          <p:cNvSpPr>
            <a:spLocks noGrp="1"/>
          </p:cNvSpPr>
          <p:nvPr>
            <p:ph type="ftr" sz="quarter" idx="11"/>
          </p:nvPr>
        </p:nvSpPr>
        <p:spPr>
          <a:xfrm>
            <a:off x="2584312" y="6453386"/>
            <a:ext cx="7023377" cy="404614"/>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8" name="Rectangle 6">
            <a:extLst>
              <a:ext uri="{FF2B5EF4-FFF2-40B4-BE49-F238E27FC236}">
                <a16:creationId xmlns:a16="http://schemas.microsoft.com/office/drawing/2014/main" id="{458E3592-9202-BF4E-AB0F-2FAFF8F73B69}"/>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7">
            <a:extLst>
              <a:ext uri="{FF2B5EF4-FFF2-40B4-BE49-F238E27FC236}">
                <a16:creationId xmlns:a16="http://schemas.microsoft.com/office/drawing/2014/main" id="{39990EE2-9AB3-4E45-9819-E288163F7384}"/>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8">
            <a:extLst>
              <a:ext uri="{FF2B5EF4-FFF2-40B4-BE49-F238E27FC236}">
                <a16:creationId xmlns:a16="http://schemas.microsoft.com/office/drawing/2014/main" id="{6C33557C-345C-D945-8297-6CEB3D826541}"/>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2482FE-2668-F447-898C-71D8F4D8E426}"/>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504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13CCDCE-0717-5A43-A01C-2EA4506DE5C6}" type="datetime1">
              <a:rPr lang="de-DE" smtClean="0"/>
              <a:t>25.02.2021</a:t>
            </a:fld>
            <a:endParaRPr lang="en-US" dirty="0"/>
          </a:p>
        </p:txBody>
      </p:sp>
      <p:sp>
        <p:nvSpPr>
          <p:cNvPr id="6" name="Footer Placeholder 5"/>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18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733B3DE-E0FB-8F44-BD2F-68324A8F11C6}" type="datetime1">
              <a:rPr lang="de-DE" smtClean="0"/>
              <a:t>25.02.2021</a:t>
            </a:fld>
            <a:endParaRPr lang="en-US" dirty="0"/>
          </a:p>
        </p:txBody>
      </p:sp>
      <p:sp>
        <p:nvSpPr>
          <p:cNvPr id="8" name="Footer Placeholder 7"/>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433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ADD3303-AA3C-7341-8517-C8636C37D4FA}" type="datetime1">
              <a:rPr lang="de-DE" smtClean="0"/>
              <a:t>25.02.2021</a:t>
            </a:fld>
            <a:endParaRPr lang="en-US" dirty="0"/>
          </a:p>
        </p:txBody>
      </p:sp>
      <p:sp>
        <p:nvSpPr>
          <p:cNvPr id="4" name="Footer Placeholder 3"/>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39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34B3E-6FF6-7A42-AC69-2676710215D6}" type="datetime1">
              <a:rPr lang="de-DE" smtClean="0"/>
              <a:t>25.02.2021</a:t>
            </a:fld>
            <a:endParaRPr lang="en-US" dirty="0"/>
          </a:p>
        </p:txBody>
      </p:sp>
      <p:sp>
        <p:nvSpPr>
          <p:cNvPr id="3" name="Footer Placeholder 2"/>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96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34E085-B1D3-F44D-ABCC-64DA2DFFC196}" type="datetime1">
              <a:rPr lang="de-DE" smtClean="0"/>
              <a:t>25.02.2021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10" name="Rectangle 6">
            <a:extLst>
              <a:ext uri="{FF2B5EF4-FFF2-40B4-BE49-F238E27FC236}">
                <a16:creationId xmlns:a16="http://schemas.microsoft.com/office/drawing/2014/main" id="{37E9C205-3415-0F4D-835C-AC76553912C2}"/>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E1F3054C-A3B2-874E-8FE2-31CA408A4476}"/>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EE851865-A6D6-C74C-A02D-9991CD3AA5C2}"/>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EC66BCA1-9FDB-0745-AF21-830D1104388D}"/>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03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16F192-42BB-174D-ADAF-784A44DC8B52}" type="datetime1">
              <a:rPr lang="de-DE" smtClean="0"/>
              <a:t>25.02.2021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10" name="Rectangle 6">
            <a:extLst>
              <a:ext uri="{FF2B5EF4-FFF2-40B4-BE49-F238E27FC236}">
                <a16:creationId xmlns:a16="http://schemas.microsoft.com/office/drawing/2014/main" id="{95DF5078-7D96-0947-8676-F0A56202AFEE}"/>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78260E85-2DB2-6141-AB5D-B2706C416C3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D2980956-E453-B146-B577-22549963138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1C249BB4-6F88-2E49-8024-CC2EFBDE3CD7}"/>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4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F569060-CBB1-D14D-94C2-8529DD4DDF0D}" type="datetime1">
              <a:rPr lang="de-DE" smtClean="0"/>
              <a:t>25.02.2021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17" name="Rectangle 6">
            <a:extLst>
              <a:ext uri="{FF2B5EF4-FFF2-40B4-BE49-F238E27FC236}">
                <a16:creationId xmlns:a16="http://schemas.microsoft.com/office/drawing/2014/main" id="{857C1300-86C4-904C-8149-F980F238755F}"/>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
            <a:extLst>
              <a:ext uri="{FF2B5EF4-FFF2-40B4-BE49-F238E27FC236}">
                <a16:creationId xmlns:a16="http://schemas.microsoft.com/office/drawing/2014/main" id="{6C8D1B42-7D60-394D-981F-A6979E1A98A1}"/>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8">
            <a:extLst>
              <a:ext uri="{FF2B5EF4-FFF2-40B4-BE49-F238E27FC236}">
                <a16:creationId xmlns:a16="http://schemas.microsoft.com/office/drawing/2014/main" id="{CA1A7751-9658-2043-8806-508C912D78DE}"/>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16DCADE6-AA2A-804D-B5A0-49F706EEEF14}"/>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45389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1703.04009.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arxiv.org/pdf/1106.1813.pdf" TargetMode="External"/><Relationship Id="rId4" Type="http://schemas.openxmlformats.org/officeDocument/2006/relationships/hyperlink" Target="https://arxiv.org/pdf/1809.04444.pd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1809.08651.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EEF76-ABA1-6048-B653-79778D4758B6}"/>
              </a:ext>
            </a:extLst>
          </p:cNvPr>
          <p:cNvSpPr>
            <a:spLocks noGrp="1"/>
          </p:cNvSpPr>
          <p:nvPr>
            <p:ph type="ctrTitle"/>
          </p:nvPr>
        </p:nvSpPr>
        <p:spPr>
          <a:xfrm>
            <a:off x="910113" y="1742338"/>
            <a:ext cx="10371773" cy="1159383"/>
          </a:xfrm>
        </p:spPr>
        <p:txBody>
          <a:bodyPr/>
          <a:lstStyle/>
          <a:p>
            <a:r>
              <a:rPr lang="en-US" dirty="0"/>
              <a:t>Hate speech detection</a:t>
            </a:r>
          </a:p>
        </p:txBody>
      </p:sp>
      <p:sp>
        <p:nvSpPr>
          <p:cNvPr id="3" name="Untertitel 2">
            <a:extLst>
              <a:ext uri="{FF2B5EF4-FFF2-40B4-BE49-F238E27FC236}">
                <a16:creationId xmlns:a16="http://schemas.microsoft.com/office/drawing/2014/main" id="{33DB9E93-E0F8-2F44-AC08-645D099CCDE3}"/>
              </a:ext>
            </a:extLst>
          </p:cNvPr>
          <p:cNvSpPr>
            <a:spLocks noGrp="1"/>
          </p:cNvSpPr>
          <p:nvPr>
            <p:ph type="subTitle" idx="1"/>
          </p:nvPr>
        </p:nvSpPr>
        <p:spPr>
          <a:xfrm>
            <a:off x="1343378" y="3956279"/>
            <a:ext cx="9335912" cy="1947810"/>
          </a:xfrm>
        </p:spPr>
        <p:txBody>
          <a:bodyPr>
            <a:normAutofit fontScale="92500" lnSpcReduction="10000"/>
          </a:bodyPr>
          <a:lstStyle/>
          <a:p>
            <a:r>
              <a:rPr lang="en-US" dirty="0"/>
              <a:t>Felix </a:t>
            </a:r>
            <a:r>
              <a:rPr lang="en-US" dirty="0" err="1"/>
              <a:t>Hausberger</a:t>
            </a:r>
            <a:r>
              <a:rPr lang="en-US" dirty="0"/>
              <a:t>, Christopher Klammt, Nils </a:t>
            </a:r>
            <a:r>
              <a:rPr lang="en-US" dirty="0" err="1"/>
              <a:t>Krehl</a:t>
            </a:r>
            <a:endParaRPr lang="en-US" dirty="0"/>
          </a:p>
          <a:p>
            <a:endParaRPr lang="en-US" dirty="0"/>
          </a:p>
          <a:p>
            <a:r>
              <a:rPr lang="en-US" sz="2000" dirty="0"/>
              <a:t>Project presentation for the lecture Text Analytics at Heidelberg University</a:t>
            </a:r>
          </a:p>
          <a:p>
            <a:r>
              <a:rPr lang="en-US" sz="2000" dirty="0"/>
              <a:t>Winter Semester 2020/21</a:t>
            </a:r>
          </a:p>
          <a:p>
            <a:r>
              <a:rPr lang="en-US" sz="2000" dirty="0"/>
              <a:t> Prof. Dr. Michael Gertz</a:t>
            </a:r>
          </a:p>
          <a:p>
            <a:r>
              <a:rPr lang="en-US" sz="2000" dirty="0"/>
              <a:t>Mentor: John Ziegler </a:t>
            </a:r>
          </a:p>
        </p:txBody>
      </p:sp>
    </p:spTree>
    <p:extLst>
      <p:ext uri="{BB962C8B-B14F-4D97-AF65-F5344CB8AC3E}">
        <p14:creationId xmlns:p14="http://schemas.microsoft.com/office/powerpoint/2010/main" val="302321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3" name="Inhaltsplatzhalter 2">
            <a:extLst>
              <a:ext uri="{FF2B5EF4-FFF2-40B4-BE49-F238E27FC236}">
                <a16:creationId xmlns:a16="http://schemas.microsoft.com/office/drawing/2014/main" id="{13CEF2E8-0F2C-BB4C-AB8C-35DB4D9AC280}"/>
              </a:ext>
            </a:extLst>
          </p:cNvPr>
          <p:cNvSpPr>
            <a:spLocks noGrp="1"/>
          </p:cNvSpPr>
          <p:nvPr>
            <p:ph idx="1"/>
          </p:nvPr>
        </p:nvSpPr>
        <p:spPr/>
        <p:txBody>
          <a:bodyPr>
            <a:normAutofit/>
          </a:bodyPr>
          <a:lstStyle/>
          <a:p>
            <a:r>
              <a:rPr lang="en-US" dirty="0"/>
              <a:t>Expansion for ternary classification to further evaluate the boundaries of conventional ML classifiers compared to neural network approaches</a:t>
            </a:r>
          </a:p>
          <a:p>
            <a:r>
              <a:rPr lang="en-US" dirty="0"/>
              <a:t>Further inspection of hate speech patterns to form a better dictionary</a:t>
            </a:r>
          </a:p>
          <a:p>
            <a:r>
              <a:rPr lang="en-US" dirty="0"/>
              <a:t>Include Google’s bad word list into hate speech dictionary</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a:extLst>
              <a:ext uri="{FF2B5EF4-FFF2-40B4-BE49-F238E27FC236}">
                <a16:creationId xmlns:a16="http://schemas.microsoft.com/office/drawing/2014/main" id="{0A622C51-A9FF-48F4-8B28-A45B2F4A70AF}"/>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Improvements</a:t>
            </a:r>
            <a:endParaRPr lang="de-DE" sz="2000" b="1" u="sng" dirty="0">
              <a:solidFill>
                <a:schemeClr val="tx2"/>
              </a:solidFill>
            </a:endParaRPr>
          </a:p>
        </p:txBody>
      </p:sp>
    </p:spTree>
    <p:extLst>
      <p:ext uri="{BB962C8B-B14F-4D97-AF65-F5344CB8AC3E}">
        <p14:creationId xmlns:p14="http://schemas.microsoft.com/office/powerpoint/2010/main" val="369869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fontScale="92500" lnSpcReduction="10000"/>
          </a:bodyPr>
          <a:lstStyle/>
          <a:p>
            <a:pPr marL="0" indent="0">
              <a:buNone/>
            </a:pPr>
            <a:r>
              <a:rPr lang="en-US" dirty="0"/>
              <a:t>[1] Thomas Davidson, Dana </a:t>
            </a:r>
            <a:r>
              <a:rPr lang="en-US" dirty="0" err="1"/>
              <a:t>Warmsley</a:t>
            </a:r>
            <a:r>
              <a:rPr lang="en-US" dirty="0"/>
              <a:t>, Michael Macy, Ingmar Weber, </a:t>
            </a:r>
            <a:r>
              <a:rPr lang="en-US" i="1" dirty="0"/>
              <a:t>Automated hate speech detection and the problem of offensive language</a:t>
            </a:r>
            <a:r>
              <a:rPr lang="en-US" dirty="0"/>
              <a:t>, </a:t>
            </a:r>
            <a:r>
              <a:rPr lang="fr-FR" dirty="0"/>
              <a:t>2020. [Online]. </a:t>
            </a:r>
            <a:r>
              <a:rPr lang="fr-FR" dirty="0" err="1"/>
              <a:t>Available</a:t>
            </a:r>
            <a:r>
              <a:rPr lang="fr-FR" dirty="0"/>
              <a:t>: </a:t>
            </a:r>
            <a:r>
              <a:rPr lang="fr-FR" dirty="0">
                <a:hlinkClick r:id="rId3"/>
              </a:rPr>
              <a:t>https://arxiv.org/pdf/1703.04009.pdf</a:t>
            </a:r>
            <a:r>
              <a:rPr lang="fr-FR" dirty="0"/>
              <a:t> </a:t>
            </a:r>
            <a:r>
              <a:rPr lang="en-US" dirty="0"/>
              <a:t>(visited on 02/20/2021).</a:t>
            </a:r>
          </a:p>
          <a:p>
            <a:pPr marL="0" indent="0">
              <a:buNone/>
            </a:pPr>
            <a:r>
              <a:rPr lang="en-US" dirty="0"/>
              <a:t>[2] Ona de </a:t>
            </a:r>
            <a:r>
              <a:rPr lang="en-US" dirty="0" err="1"/>
              <a:t>Gibert</a:t>
            </a:r>
            <a:r>
              <a:rPr lang="en-US" dirty="0"/>
              <a:t>, </a:t>
            </a:r>
            <a:r>
              <a:rPr lang="en-US" dirty="0" err="1"/>
              <a:t>Naiara</a:t>
            </a:r>
            <a:r>
              <a:rPr lang="en-US" dirty="0"/>
              <a:t> Perez, </a:t>
            </a:r>
            <a:r>
              <a:rPr lang="en-US" dirty="0" err="1"/>
              <a:t>Aitor</a:t>
            </a:r>
            <a:r>
              <a:rPr lang="en-US" dirty="0"/>
              <a:t> Garcia-</a:t>
            </a:r>
            <a:r>
              <a:rPr lang="en-US" dirty="0" err="1"/>
              <a:t>Pablos</a:t>
            </a:r>
            <a:r>
              <a:rPr lang="en-US" dirty="0"/>
              <a:t>, </a:t>
            </a:r>
            <a:r>
              <a:rPr lang="en-US" dirty="0" err="1"/>
              <a:t>Montse</a:t>
            </a:r>
            <a:r>
              <a:rPr lang="en-US" dirty="0"/>
              <a:t> </a:t>
            </a:r>
            <a:r>
              <a:rPr lang="en-US" dirty="0" err="1"/>
              <a:t>Cuadros</a:t>
            </a:r>
            <a:r>
              <a:rPr lang="en-US" dirty="0"/>
              <a:t>, </a:t>
            </a:r>
            <a:r>
              <a:rPr lang="en-US" i="1" dirty="0"/>
              <a:t>Hate speech dataset from a white supremacy forum</a:t>
            </a:r>
            <a:r>
              <a:rPr lang="en-US" dirty="0"/>
              <a:t>, 2020. [Online]. Available: </a:t>
            </a:r>
            <a:r>
              <a:rPr lang="en-US" dirty="0">
                <a:hlinkClick r:id="rId4"/>
              </a:rPr>
              <a:t>https://arxiv.org/pdf/1809.04444.pdf</a:t>
            </a:r>
            <a:r>
              <a:rPr lang="en-US" dirty="0"/>
              <a:t> (visited on 02/20/2021).</a:t>
            </a:r>
          </a:p>
          <a:p>
            <a:pPr marL="0" indent="0">
              <a:buNone/>
            </a:pPr>
            <a:r>
              <a:rPr lang="en-US" dirty="0"/>
              <a:t>[3] Nitesh. V. Chawla, Kevin. W. Bowyer, Lawrence. O. Hall, W. Philip. </a:t>
            </a:r>
            <a:r>
              <a:rPr lang="en-US" dirty="0" err="1"/>
              <a:t>Kegelmeyer</a:t>
            </a:r>
            <a:r>
              <a:rPr lang="en-US" dirty="0"/>
              <a:t>, </a:t>
            </a:r>
            <a:r>
              <a:rPr lang="en-US" i="1" dirty="0"/>
              <a:t>SMOTE: Synthetic Minority Over-sampling Technique</a:t>
            </a:r>
            <a:r>
              <a:rPr lang="en-US" dirty="0"/>
              <a:t>, 2011. [Online]. Available: </a:t>
            </a:r>
            <a:r>
              <a:rPr lang="fr-FR" dirty="0">
                <a:hlinkClick r:id="rId5"/>
              </a:rPr>
              <a:t>https://arxiv.org/pdf/1106.1813.pdf</a:t>
            </a:r>
            <a:r>
              <a:rPr lang="fr-FR" dirty="0"/>
              <a:t> </a:t>
            </a:r>
            <a:r>
              <a:rPr lang="en-US" dirty="0"/>
              <a:t>(visited on 02/20/2021).</a:t>
            </a:r>
          </a:p>
          <a:p>
            <a:pPr marL="0" indent="0">
              <a:buNone/>
            </a:pPr>
            <a:r>
              <a:rPr lang="en-US" dirty="0"/>
              <a:t>[4] Hajime Watanabe, </a:t>
            </a:r>
            <a:r>
              <a:rPr lang="en-US" dirty="0" err="1"/>
              <a:t>Mondher</a:t>
            </a:r>
            <a:r>
              <a:rPr lang="en-US" dirty="0"/>
              <a:t> Bouazizi, </a:t>
            </a:r>
            <a:r>
              <a:rPr lang="en-US" dirty="0" err="1"/>
              <a:t>Tomoaki</a:t>
            </a:r>
            <a:r>
              <a:rPr lang="en-US" dirty="0"/>
              <a:t> </a:t>
            </a:r>
            <a:r>
              <a:rPr lang="en-US" dirty="0" err="1"/>
              <a:t>Ohtsuki</a:t>
            </a:r>
            <a:r>
              <a:rPr lang="en-US" dirty="0"/>
              <a:t>, </a:t>
            </a:r>
            <a:r>
              <a:rPr lang="en-US" i="1" dirty="0"/>
              <a:t>Hate Speech on Twitter: A Pragmatic Approach to Collect Hateful and Offensive Expressions and Perform Hate Speech Detection</a:t>
            </a:r>
            <a:r>
              <a:rPr lang="en-US" dirty="0"/>
              <a:t>, 2018. In: IEEE Access, Volume 6, </a:t>
            </a:r>
            <a:r>
              <a:rPr lang="en-US" dirty="0" err="1"/>
              <a:t>doi</a:t>
            </a:r>
            <a:r>
              <a:rPr lang="en-US" dirty="0"/>
              <a:t>: 10.1109/ACCESS.2018.2806394.</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12570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lnSpcReduction="10000"/>
          </a:bodyPr>
          <a:lstStyle/>
          <a:p>
            <a:pPr marL="0" indent="0">
              <a:buNone/>
            </a:pPr>
            <a:r>
              <a:rPr lang="en-US" sz="1900" dirty="0"/>
              <a:t>[5] Oluwafemi </a:t>
            </a:r>
            <a:r>
              <a:rPr lang="en-US" sz="1900" dirty="0" err="1"/>
              <a:t>Oriola</a:t>
            </a:r>
            <a:r>
              <a:rPr lang="en-US" sz="1900" dirty="0"/>
              <a:t>, </a:t>
            </a:r>
            <a:r>
              <a:rPr lang="en-US" sz="1900" dirty="0" err="1"/>
              <a:t>Eduan</a:t>
            </a:r>
            <a:r>
              <a:rPr lang="en-US" sz="1900" dirty="0"/>
              <a:t> </a:t>
            </a:r>
            <a:r>
              <a:rPr lang="en-US" sz="1900" dirty="0" err="1"/>
              <a:t>Kotzé</a:t>
            </a:r>
            <a:r>
              <a:rPr lang="en-US" sz="1900" dirty="0"/>
              <a:t>, </a:t>
            </a:r>
            <a:r>
              <a:rPr lang="en-US" sz="1900" i="1" dirty="0"/>
              <a:t>Evaluating Machine Learning Techniques for Detecting Offensive and Hate Speech in South African Tweets</a:t>
            </a:r>
            <a:r>
              <a:rPr lang="en-US" sz="1900" dirty="0"/>
              <a:t>, 2020. In: IEEE Access, Volume 8, </a:t>
            </a:r>
            <a:r>
              <a:rPr lang="en-US" sz="1900" dirty="0" err="1"/>
              <a:t>doi</a:t>
            </a:r>
            <a:r>
              <a:rPr lang="en-US" sz="1900" dirty="0"/>
              <a:t>: 10.1109/ACCESS.2020.2968173.</a:t>
            </a:r>
          </a:p>
          <a:p>
            <a:pPr marL="0" indent="0">
              <a:buNone/>
            </a:pPr>
            <a:r>
              <a:rPr lang="en-US" sz="1900" dirty="0"/>
              <a:t>[6] Paula Fortuna. </a:t>
            </a:r>
            <a:r>
              <a:rPr lang="en-US" sz="1900" dirty="0" err="1"/>
              <a:t>Sérgio</a:t>
            </a:r>
            <a:r>
              <a:rPr lang="en-US" sz="1900" dirty="0"/>
              <a:t> Nunes, </a:t>
            </a:r>
            <a:r>
              <a:rPr lang="en-US" sz="1900" i="1" dirty="0"/>
              <a:t>A Survey on Automatic Detection of Hate Speech in Text</a:t>
            </a:r>
            <a:r>
              <a:rPr lang="en-US" sz="1900" dirty="0"/>
              <a:t>, 2018. In: ACM Computing Surveys, </a:t>
            </a:r>
            <a:r>
              <a:rPr lang="en-US" sz="1900" dirty="0" err="1"/>
              <a:t>doi</a:t>
            </a:r>
            <a:r>
              <a:rPr lang="en-US" sz="1900" dirty="0"/>
              <a:t>: 10.1145/3232676.</a:t>
            </a:r>
          </a:p>
          <a:p>
            <a:pPr marL="0" indent="0">
              <a:buNone/>
            </a:pPr>
            <a:r>
              <a:rPr lang="en-US" sz="1900" dirty="0"/>
              <a:t>[7] Aditya </a:t>
            </a:r>
            <a:r>
              <a:rPr lang="en-US" sz="1900" dirty="0" err="1"/>
              <a:t>Gaydhani</a:t>
            </a:r>
            <a:r>
              <a:rPr lang="en-US" sz="1900" dirty="0"/>
              <a:t>, Vikrant </a:t>
            </a:r>
            <a:r>
              <a:rPr lang="en-US" sz="1900" dirty="0" err="1"/>
              <a:t>Doma</a:t>
            </a:r>
            <a:r>
              <a:rPr lang="en-US" sz="1900" dirty="0"/>
              <a:t>, Shrikant </a:t>
            </a:r>
            <a:r>
              <a:rPr lang="en-US" sz="1900" dirty="0" err="1"/>
              <a:t>Kendre</a:t>
            </a:r>
            <a:r>
              <a:rPr lang="en-US" sz="1900" dirty="0"/>
              <a:t>, Laxmi Bhagwat, </a:t>
            </a:r>
            <a:r>
              <a:rPr lang="en-US" sz="1900" i="1" dirty="0"/>
              <a:t>Detecting Hate Speech and Offensive Language on Twitter Using Machine Learning: An N-Gram and TFIDF Based Approach</a:t>
            </a:r>
            <a:r>
              <a:rPr lang="en-US" sz="1900" dirty="0"/>
              <a:t>, 2018. [Online]. Available: </a:t>
            </a:r>
            <a:r>
              <a:rPr lang="en-US" sz="1900" dirty="0">
                <a:hlinkClick r:id="rId3"/>
              </a:rPr>
              <a:t>https://arxiv.org/pdf/1809.08651.pdf</a:t>
            </a:r>
            <a:r>
              <a:rPr lang="en-US" sz="1900" dirty="0"/>
              <a:t> (visited on 02/20/2021).</a:t>
            </a:r>
          </a:p>
          <a:p>
            <a:pPr marL="0" indent="0">
              <a:buNone/>
            </a:pPr>
            <a:r>
              <a:rPr lang="en-US" dirty="0"/>
              <a:t>[8] </a:t>
            </a:r>
            <a:r>
              <a:rPr lang="en-US" sz="1900" dirty="0"/>
              <a:t>Shervin </a:t>
            </a:r>
            <a:r>
              <a:rPr lang="en-US" sz="1900" dirty="0" err="1"/>
              <a:t>Malmasi</a:t>
            </a:r>
            <a:r>
              <a:rPr lang="en-US" sz="1900" dirty="0"/>
              <a:t>, Marcos </a:t>
            </a:r>
            <a:r>
              <a:rPr lang="en-US" sz="1900" dirty="0" err="1"/>
              <a:t>Zampieri</a:t>
            </a:r>
            <a:r>
              <a:rPr lang="en-US" sz="1900" dirty="0"/>
              <a:t>, </a:t>
            </a:r>
            <a:r>
              <a:rPr lang="en-US" sz="1900" i="1" dirty="0"/>
              <a:t>Detecting Hate Speech in Social Media</a:t>
            </a:r>
            <a:r>
              <a:rPr lang="en-US" sz="1900" dirty="0"/>
              <a:t>, 2017. In: Proceedings of the International Conference Recent Advances in Natural Language Processing (RANLP), </a:t>
            </a:r>
            <a:r>
              <a:rPr lang="en-US" sz="1900" dirty="0" err="1"/>
              <a:t>doi</a:t>
            </a:r>
            <a:r>
              <a:rPr lang="en-US" sz="1900" dirty="0"/>
              <a:t>: 10.26615/978-954-452-049-6_062.</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5927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303FC4-917D-8B46-9F8D-F61969D70610}"/>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04D4E4DE-40D9-6D4D-858B-11D0B551679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feld 4">
            <a:extLst>
              <a:ext uri="{FF2B5EF4-FFF2-40B4-BE49-F238E27FC236}">
                <a16:creationId xmlns:a16="http://schemas.microsoft.com/office/drawing/2014/main" id="{D8FB5831-8E97-8C4B-A006-28201B7966BE}"/>
              </a:ext>
            </a:extLst>
          </p:cNvPr>
          <p:cNvSpPr txBox="1"/>
          <p:nvPr/>
        </p:nvSpPr>
        <p:spPr>
          <a:xfrm>
            <a:off x="435999" y="4806501"/>
            <a:ext cx="4238046" cy="1200329"/>
          </a:xfrm>
          <a:prstGeom prst="rect">
            <a:avLst/>
          </a:prstGeom>
          <a:noFill/>
        </p:spPr>
        <p:txBody>
          <a:bodyPr wrap="square" rtlCol="0">
            <a:spAutoFit/>
          </a:bodyPr>
          <a:lstStyle/>
          <a:p>
            <a:r>
              <a:rPr lang="de-DE" i="1" dirty="0"/>
              <a:t>„@</a:t>
            </a:r>
            <a:r>
              <a:rPr lang="de-DE" i="1" dirty="0" err="1"/>
              <a:t>RickiRoma</a:t>
            </a:r>
            <a:r>
              <a:rPr lang="de-DE" i="1" dirty="0"/>
              <a:t> </a:t>
            </a:r>
            <a:r>
              <a:rPr lang="de-DE" i="1" dirty="0" err="1"/>
              <a:t>bitch</a:t>
            </a:r>
            <a:r>
              <a:rPr lang="de-DE" i="1" dirty="0"/>
              <a:t> </a:t>
            </a:r>
            <a:r>
              <a:rPr lang="de-DE" i="1" dirty="0" err="1"/>
              <a:t>watch</a:t>
            </a:r>
            <a:r>
              <a:rPr lang="de-DE" i="1" dirty="0"/>
              <a:t> </a:t>
            </a:r>
            <a:r>
              <a:rPr lang="de-DE" i="1" dirty="0" err="1"/>
              <a:t>ya</a:t>
            </a:r>
            <a:r>
              <a:rPr lang="de-DE" i="1" dirty="0"/>
              <a:t> tone </a:t>
            </a:r>
            <a:r>
              <a:rPr lang="de-DE" i="1" dirty="0" err="1"/>
              <a:t>before</a:t>
            </a:r>
            <a:r>
              <a:rPr lang="de-DE" i="1" dirty="0"/>
              <a:t> I </a:t>
            </a:r>
            <a:r>
              <a:rPr lang="de-DE" i="1" dirty="0" err="1"/>
              <a:t>drag</a:t>
            </a:r>
            <a:r>
              <a:rPr lang="de-DE" i="1" dirty="0"/>
              <a:t> </a:t>
            </a:r>
            <a:r>
              <a:rPr lang="de-DE" i="1" dirty="0" err="1"/>
              <a:t>you</a:t>
            </a:r>
            <a:r>
              <a:rPr lang="de-DE" i="1" dirty="0"/>
              <a:t> </a:t>
            </a:r>
            <a:r>
              <a:rPr lang="de-DE" i="1" dirty="0" err="1"/>
              <a:t>to</a:t>
            </a:r>
            <a:r>
              <a:rPr lang="de-DE" i="1" dirty="0"/>
              <a:t> </a:t>
            </a:r>
            <a:r>
              <a:rPr lang="de-DE" i="1" dirty="0" err="1"/>
              <a:t>the</a:t>
            </a:r>
            <a:r>
              <a:rPr lang="de-DE" i="1" dirty="0"/>
              <a:t> </a:t>
            </a:r>
            <a:r>
              <a:rPr lang="de-DE" i="1" dirty="0" err="1"/>
              <a:t>recycling</a:t>
            </a:r>
            <a:r>
              <a:rPr lang="de-DE" i="1" dirty="0"/>
              <a:t> bin </a:t>
            </a:r>
            <a:r>
              <a:rPr lang="de-DE" i="1" dirty="0" err="1"/>
              <a:t>you</a:t>
            </a:r>
            <a:r>
              <a:rPr lang="de-DE" i="1" dirty="0"/>
              <a:t> </a:t>
            </a:r>
            <a:r>
              <a:rPr lang="de-DE" b="1" i="1" dirty="0" err="1"/>
              <a:t>bitch</a:t>
            </a:r>
            <a:r>
              <a:rPr lang="de-DE" b="1" i="1" dirty="0"/>
              <a:t> </a:t>
            </a:r>
            <a:r>
              <a:rPr lang="de-DE" b="1" i="1" dirty="0" err="1"/>
              <a:t>ass</a:t>
            </a:r>
            <a:r>
              <a:rPr lang="de-DE" b="1" i="1" dirty="0"/>
              <a:t> </a:t>
            </a:r>
            <a:r>
              <a:rPr lang="de-DE" b="1" i="1" dirty="0" err="1"/>
              <a:t>nigga</a:t>
            </a:r>
            <a:r>
              <a:rPr lang="de-DE" i="1" dirty="0"/>
              <a:t>. </a:t>
            </a:r>
            <a:r>
              <a:rPr lang="de-DE" i="1" dirty="0" err="1"/>
              <a:t>You</a:t>
            </a:r>
            <a:r>
              <a:rPr lang="de-DE" i="1" dirty="0"/>
              <a:t> </a:t>
            </a:r>
            <a:r>
              <a:rPr lang="de-DE" i="1" dirty="0" err="1"/>
              <a:t>gon</a:t>
            </a:r>
            <a:r>
              <a:rPr lang="de-DE" i="1" dirty="0"/>
              <a:t> end </a:t>
            </a:r>
            <a:r>
              <a:rPr lang="de-DE" i="1" dirty="0" err="1"/>
              <a:t>up</a:t>
            </a:r>
            <a:r>
              <a:rPr lang="de-DE" i="1" dirty="0"/>
              <a:t> like </a:t>
            </a:r>
            <a:r>
              <a:rPr lang="de-DE" i="1" dirty="0" err="1"/>
              <a:t>limewire</a:t>
            </a:r>
            <a:r>
              <a:rPr lang="de-DE" i="1" dirty="0"/>
              <a:t> </a:t>
            </a:r>
            <a:r>
              <a:rPr lang="de-DE" i="1" dirty="0" err="1"/>
              <a:t>ol</a:t>
            </a:r>
            <a:r>
              <a:rPr lang="de-DE" i="1" dirty="0"/>
              <a:t> .exe </a:t>
            </a:r>
            <a:r>
              <a:rPr lang="de-DE" i="1" dirty="0" err="1"/>
              <a:t>ass</a:t>
            </a:r>
            <a:r>
              <a:rPr lang="de-DE" i="1" dirty="0"/>
              <a:t> </a:t>
            </a:r>
            <a:r>
              <a:rPr lang="de-DE" i="1" dirty="0" err="1"/>
              <a:t>nigga</a:t>
            </a:r>
            <a:r>
              <a:rPr lang="de-DE" i="1" dirty="0"/>
              <a:t>.“</a:t>
            </a:r>
          </a:p>
        </p:txBody>
      </p:sp>
      <p:sp>
        <p:nvSpPr>
          <p:cNvPr id="8" name="Textfeld 7">
            <a:extLst>
              <a:ext uri="{FF2B5EF4-FFF2-40B4-BE49-F238E27FC236}">
                <a16:creationId xmlns:a16="http://schemas.microsoft.com/office/drawing/2014/main" id="{C00999C3-734E-774D-81C7-A56BE1B1E0FB}"/>
              </a:ext>
            </a:extLst>
          </p:cNvPr>
          <p:cNvSpPr txBox="1"/>
          <p:nvPr/>
        </p:nvSpPr>
        <p:spPr>
          <a:xfrm>
            <a:off x="435997" y="1866834"/>
            <a:ext cx="4460682" cy="923330"/>
          </a:xfrm>
          <a:prstGeom prst="rect">
            <a:avLst/>
          </a:prstGeom>
          <a:noFill/>
        </p:spPr>
        <p:txBody>
          <a:bodyPr wrap="square" rtlCol="0">
            <a:spAutoFit/>
          </a:bodyPr>
          <a:lstStyle/>
          <a:p>
            <a:r>
              <a:rPr lang="de-DE" i="1" dirty="0"/>
              <a:t>„</a:t>
            </a:r>
            <a:r>
              <a:rPr lang="de-DE" dirty="0"/>
              <a:t>@TreTyler_108  </a:t>
            </a:r>
            <a:r>
              <a:rPr lang="de-DE" i="1" dirty="0" err="1"/>
              <a:t>That's</a:t>
            </a:r>
            <a:r>
              <a:rPr lang="de-DE" i="1" dirty="0"/>
              <a:t> </a:t>
            </a:r>
            <a:r>
              <a:rPr lang="de-DE" i="1" dirty="0" err="1"/>
              <a:t>actually</a:t>
            </a:r>
            <a:r>
              <a:rPr lang="de-DE" i="1" dirty="0"/>
              <a:t> non-English. </a:t>
            </a:r>
            <a:r>
              <a:rPr lang="de-DE" i="1" dirty="0" err="1"/>
              <a:t>Because</a:t>
            </a:r>
            <a:r>
              <a:rPr lang="de-DE" i="1" dirty="0"/>
              <a:t> #</a:t>
            </a:r>
            <a:r>
              <a:rPr lang="de-DE" i="1" dirty="0" err="1"/>
              <a:t>okiecops</a:t>
            </a:r>
            <a:r>
              <a:rPr lang="de-DE" i="1" dirty="0"/>
              <a:t> </a:t>
            </a:r>
            <a:r>
              <a:rPr lang="de-DE" i="1" dirty="0" err="1"/>
              <a:t>are</a:t>
            </a:r>
            <a:r>
              <a:rPr lang="de-DE" i="1" dirty="0"/>
              <a:t> </a:t>
            </a:r>
            <a:r>
              <a:rPr lang="de-DE" b="1" i="1" dirty="0" err="1"/>
              <a:t>filthy</a:t>
            </a:r>
            <a:r>
              <a:rPr lang="de-DE" b="1" i="1" dirty="0"/>
              <a:t> </a:t>
            </a:r>
            <a:r>
              <a:rPr lang="de-DE" b="1" i="1" dirty="0" err="1"/>
              <a:t>white</a:t>
            </a:r>
            <a:r>
              <a:rPr lang="de-DE" b="1" i="1" dirty="0"/>
              <a:t> </a:t>
            </a:r>
            <a:r>
              <a:rPr lang="de-DE" b="1" i="1" dirty="0" err="1"/>
              <a:t>trash</a:t>
            </a:r>
            <a:r>
              <a:rPr lang="de-DE" i="1" dirty="0"/>
              <a:t> </a:t>
            </a:r>
            <a:r>
              <a:rPr lang="de-DE" i="1" dirty="0" err="1"/>
              <a:t>who</a:t>
            </a:r>
            <a:r>
              <a:rPr lang="de-DE" i="1" dirty="0"/>
              <a:t> </a:t>
            </a:r>
            <a:r>
              <a:rPr lang="de-DE" i="1" dirty="0" err="1"/>
              <a:t>are</a:t>
            </a:r>
            <a:r>
              <a:rPr lang="de-DE" i="1" dirty="0"/>
              <a:t> all </a:t>
            </a:r>
            <a:r>
              <a:rPr lang="de-DE" i="1" dirty="0" err="1"/>
              <a:t>criminals</a:t>
            </a:r>
            <a:r>
              <a:rPr lang="de-DE" i="1" dirty="0"/>
              <a:t>.“</a:t>
            </a:r>
          </a:p>
        </p:txBody>
      </p:sp>
      <p:sp>
        <p:nvSpPr>
          <p:cNvPr id="9" name="Textfeld 8">
            <a:extLst>
              <a:ext uri="{FF2B5EF4-FFF2-40B4-BE49-F238E27FC236}">
                <a16:creationId xmlns:a16="http://schemas.microsoft.com/office/drawing/2014/main" id="{D6522BB8-F286-774A-B6D9-284957D91A65}"/>
              </a:ext>
            </a:extLst>
          </p:cNvPr>
          <p:cNvSpPr txBox="1"/>
          <p:nvPr/>
        </p:nvSpPr>
        <p:spPr>
          <a:xfrm>
            <a:off x="7295320" y="1866834"/>
            <a:ext cx="4460682" cy="923330"/>
          </a:xfrm>
          <a:prstGeom prst="rect">
            <a:avLst/>
          </a:prstGeom>
          <a:noFill/>
        </p:spPr>
        <p:txBody>
          <a:bodyPr wrap="square" rtlCol="0">
            <a:spAutoFit/>
          </a:bodyPr>
          <a:lstStyle/>
          <a:p>
            <a:r>
              <a:rPr lang="de-DE" i="1" dirty="0"/>
              <a:t>„@</a:t>
            </a:r>
            <a:r>
              <a:rPr lang="de-DE" i="1" dirty="0" err="1"/>
              <a:t>elchavaloko</a:t>
            </a:r>
            <a:r>
              <a:rPr lang="de-DE" i="1" dirty="0"/>
              <a:t> </a:t>
            </a:r>
            <a:r>
              <a:rPr lang="de-DE" i="1" dirty="0" err="1"/>
              <a:t>who</a:t>
            </a:r>
            <a:r>
              <a:rPr lang="de-DE" i="1" dirty="0"/>
              <a:t> </a:t>
            </a:r>
            <a:r>
              <a:rPr lang="de-DE" i="1" dirty="0" err="1"/>
              <a:t>cares</a:t>
            </a:r>
            <a:r>
              <a:rPr lang="de-DE" i="1" dirty="0"/>
              <a:t> </a:t>
            </a:r>
            <a:r>
              <a:rPr lang="de-DE" i="1" dirty="0" err="1"/>
              <a:t>tbh</a:t>
            </a:r>
            <a:r>
              <a:rPr lang="de-DE" i="1" dirty="0"/>
              <a:t> </a:t>
            </a:r>
            <a:r>
              <a:rPr lang="de-DE" i="1" dirty="0" err="1"/>
              <a:t>ones</a:t>
            </a:r>
            <a:r>
              <a:rPr lang="de-DE" i="1" dirty="0"/>
              <a:t> a </a:t>
            </a:r>
            <a:r>
              <a:rPr lang="de-DE" b="1" i="1" dirty="0" err="1"/>
              <a:t>shitty</a:t>
            </a:r>
            <a:r>
              <a:rPr lang="de-DE" b="1" i="1" dirty="0"/>
              <a:t> </a:t>
            </a:r>
            <a:r>
              <a:rPr lang="de-DE" b="1" i="1" dirty="0" err="1"/>
              <a:t>dirty</a:t>
            </a:r>
            <a:r>
              <a:rPr lang="de-DE" b="1" i="1" dirty="0"/>
              <a:t> </a:t>
            </a:r>
            <a:r>
              <a:rPr lang="de-DE" b="1" i="1" dirty="0" err="1"/>
              <a:t>Argentino</a:t>
            </a:r>
            <a:r>
              <a:rPr lang="de-DE" i="1" dirty="0"/>
              <a:t> &amp;</a:t>
            </a:r>
            <a:r>
              <a:rPr lang="de-DE" i="1" dirty="0" err="1"/>
              <a:t>amp</a:t>
            </a:r>
            <a:r>
              <a:rPr lang="de-DE" i="1" dirty="0"/>
              <a:t>; </a:t>
            </a:r>
            <a:r>
              <a:rPr lang="de-DE" i="1" dirty="0" err="1"/>
              <a:t>the</a:t>
            </a:r>
            <a:r>
              <a:rPr lang="de-DE" i="1" dirty="0"/>
              <a:t> </a:t>
            </a:r>
            <a:r>
              <a:rPr lang="de-DE" i="1" dirty="0" err="1"/>
              <a:t>other</a:t>
            </a:r>
            <a:r>
              <a:rPr lang="de-DE" i="1" dirty="0"/>
              <a:t> </a:t>
            </a:r>
            <a:r>
              <a:rPr lang="de-DE" i="1" dirty="0" err="1"/>
              <a:t>is</a:t>
            </a:r>
            <a:r>
              <a:rPr lang="de-DE" i="1" dirty="0"/>
              <a:t> a </a:t>
            </a:r>
            <a:r>
              <a:rPr lang="de-DE" b="1" i="1" dirty="0" err="1"/>
              <a:t>feather</a:t>
            </a:r>
            <a:r>
              <a:rPr lang="de-DE" b="1" i="1" dirty="0"/>
              <a:t> </a:t>
            </a:r>
            <a:r>
              <a:rPr lang="de-DE" b="1" i="1" dirty="0" err="1"/>
              <a:t>fisted</a:t>
            </a:r>
            <a:r>
              <a:rPr lang="de-DE" b="1" i="1" dirty="0"/>
              <a:t> </a:t>
            </a:r>
            <a:r>
              <a:rPr lang="de-DE" b="1" i="1" dirty="0" err="1"/>
              <a:t>nigger</a:t>
            </a:r>
            <a:r>
              <a:rPr lang="de-DE" b="1" i="1" dirty="0"/>
              <a:t>.</a:t>
            </a:r>
            <a:r>
              <a:rPr lang="de-DE" i="1" dirty="0"/>
              <a:t>“</a:t>
            </a:r>
          </a:p>
        </p:txBody>
      </p:sp>
      <p:pic>
        <p:nvPicPr>
          <p:cNvPr id="1028" name="Picture 4" descr="Bildergebnis für twitter logo">
            <a:extLst>
              <a:ext uri="{FF2B5EF4-FFF2-40B4-BE49-F238E27FC236}">
                <a16:creationId xmlns:a16="http://schemas.microsoft.com/office/drawing/2014/main" id="{008B2B14-42E6-4346-8E12-80DA683DD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92" y="2790164"/>
            <a:ext cx="2492216" cy="20271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3305D561-DF1B-9A41-8F10-B60B05083868}"/>
              </a:ext>
            </a:extLst>
          </p:cNvPr>
          <p:cNvSpPr txBox="1"/>
          <p:nvPr/>
        </p:nvSpPr>
        <p:spPr>
          <a:xfrm>
            <a:off x="7517957" y="4806501"/>
            <a:ext cx="4238046" cy="1200329"/>
          </a:xfrm>
          <a:prstGeom prst="rect">
            <a:avLst/>
          </a:prstGeom>
          <a:noFill/>
        </p:spPr>
        <p:txBody>
          <a:bodyPr wrap="square" rtlCol="0">
            <a:spAutoFit/>
          </a:bodyPr>
          <a:lstStyle/>
          <a:p>
            <a:r>
              <a:rPr lang="de-DE" i="1" dirty="0"/>
              <a:t>„@</a:t>
            </a:r>
            <a:r>
              <a:rPr lang="de-DE" i="1" dirty="0" err="1"/>
              <a:t>Twofifs</a:t>
            </a:r>
            <a:r>
              <a:rPr lang="de-DE" i="1" dirty="0"/>
              <a:t> </a:t>
            </a:r>
            <a:r>
              <a:rPr lang="de-DE" i="1" dirty="0" err="1"/>
              <a:t>And</a:t>
            </a:r>
            <a:r>
              <a:rPr lang="de-DE" i="1" dirty="0"/>
              <a:t> </a:t>
            </a:r>
            <a:r>
              <a:rPr lang="de-DE" i="1" dirty="0" err="1"/>
              <a:t>youre</a:t>
            </a:r>
            <a:r>
              <a:rPr lang="de-DE" i="1" dirty="0"/>
              <a:t> a </a:t>
            </a:r>
            <a:r>
              <a:rPr lang="de-DE" b="1" i="1" dirty="0" err="1"/>
              <a:t>fucking</a:t>
            </a:r>
            <a:r>
              <a:rPr lang="de-DE" b="1" i="1" dirty="0"/>
              <a:t> </a:t>
            </a:r>
            <a:r>
              <a:rPr lang="de-DE" b="1" i="1" dirty="0" err="1"/>
              <a:t>loudmouth</a:t>
            </a:r>
            <a:r>
              <a:rPr lang="de-DE" b="1" i="1" dirty="0"/>
              <a:t> ignorant </a:t>
            </a:r>
            <a:r>
              <a:rPr lang="de-DE" b="1" i="1" dirty="0" err="1"/>
              <a:t>redneck</a:t>
            </a:r>
            <a:r>
              <a:rPr lang="de-DE" b="1" i="1" dirty="0"/>
              <a:t> fuck</a:t>
            </a:r>
            <a:r>
              <a:rPr lang="de-DE" i="1" dirty="0"/>
              <a:t>. </a:t>
            </a:r>
            <a:r>
              <a:rPr lang="de-DE" i="1" dirty="0" err="1"/>
              <a:t>You</a:t>
            </a:r>
            <a:r>
              <a:rPr lang="de-DE" i="1" dirty="0"/>
              <a:t> still </a:t>
            </a:r>
            <a:r>
              <a:rPr lang="de-DE" i="1" dirty="0" err="1"/>
              <a:t>tryin</a:t>
            </a:r>
            <a:r>
              <a:rPr lang="de-DE" i="1" dirty="0"/>
              <a:t> </a:t>
            </a:r>
            <a:r>
              <a:rPr lang="de-DE" i="1" dirty="0" err="1"/>
              <a:t>to</a:t>
            </a:r>
            <a:r>
              <a:rPr lang="de-DE" i="1" dirty="0"/>
              <a:t> </a:t>
            </a:r>
            <a:r>
              <a:rPr lang="de-DE" i="1" dirty="0" err="1"/>
              <a:t>suck</a:t>
            </a:r>
            <a:r>
              <a:rPr lang="de-DE" i="1" dirty="0"/>
              <a:t> </a:t>
            </a:r>
            <a:r>
              <a:rPr lang="de-DE" i="1" dirty="0" err="1"/>
              <a:t>your</a:t>
            </a:r>
            <a:r>
              <a:rPr lang="de-DE" i="1" dirty="0"/>
              <a:t> </a:t>
            </a:r>
            <a:r>
              <a:rPr lang="de-DE" i="1" dirty="0" err="1"/>
              <a:t>own</a:t>
            </a:r>
            <a:r>
              <a:rPr lang="de-DE" i="1" dirty="0"/>
              <a:t> dick? </a:t>
            </a:r>
            <a:r>
              <a:rPr lang="de-DE" i="1" dirty="0" err="1"/>
              <a:t>You</a:t>
            </a:r>
            <a:r>
              <a:rPr lang="de-DE" i="1" dirty="0"/>
              <a:t> </a:t>
            </a:r>
            <a:r>
              <a:rPr lang="de-DE" i="1" dirty="0" err="1"/>
              <a:t>cant</a:t>
            </a:r>
            <a:r>
              <a:rPr lang="de-DE" i="1" dirty="0"/>
              <a:t> </a:t>
            </a:r>
            <a:r>
              <a:rPr lang="de-DE" i="1" dirty="0" err="1"/>
              <a:t>you</a:t>
            </a:r>
            <a:r>
              <a:rPr lang="de-DE" i="1" dirty="0"/>
              <a:t> </a:t>
            </a:r>
            <a:r>
              <a:rPr lang="de-DE" i="1" dirty="0" err="1"/>
              <a:t>dumbfuck</a:t>
            </a:r>
            <a:r>
              <a:rPr lang="de-DE" i="1" dirty="0"/>
              <a:t>...</a:t>
            </a:r>
            <a:r>
              <a:rPr lang="de-DE" i="1" dirty="0" err="1"/>
              <a:t>its</a:t>
            </a:r>
            <a:r>
              <a:rPr lang="de-DE" i="1" dirty="0"/>
              <a:t> </a:t>
            </a:r>
            <a:r>
              <a:rPr lang="de-DE" i="1" dirty="0" err="1"/>
              <a:t>too</a:t>
            </a:r>
            <a:r>
              <a:rPr lang="de-DE" i="1" dirty="0"/>
              <a:t> </a:t>
            </a:r>
            <a:r>
              <a:rPr lang="de-DE" i="1" dirty="0" err="1"/>
              <a:t>short</a:t>
            </a:r>
            <a:r>
              <a:rPr lang="de-DE" i="1" dirty="0"/>
              <a:t>.“</a:t>
            </a:r>
          </a:p>
        </p:txBody>
      </p:sp>
    </p:spTree>
    <p:extLst>
      <p:ext uri="{BB962C8B-B14F-4D97-AF65-F5344CB8AC3E}">
        <p14:creationId xmlns:p14="http://schemas.microsoft.com/office/powerpoint/2010/main" val="80006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058E9-5577-DF4A-8432-EF405F4AC513}"/>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Rectangle: Rounded Corners 2">
            <a:extLst>
              <a:ext uri="{FF2B5EF4-FFF2-40B4-BE49-F238E27FC236}">
                <a16:creationId xmlns:a16="http://schemas.microsoft.com/office/drawing/2014/main" id="{4D253B2C-2492-4FE7-8770-9729474BAF7F}"/>
              </a:ext>
            </a:extLst>
          </p:cNvPr>
          <p:cNvSpPr/>
          <p:nvPr/>
        </p:nvSpPr>
        <p:spPr>
          <a:xfrm>
            <a:off x="1164217" y="4028012"/>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 language that is used to </a:t>
            </a:r>
            <a:r>
              <a:rPr lang="en-US" b="1" dirty="0">
                <a:solidFill>
                  <a:schemeClr val="tx1"/>
                </a:solidFill>
              </a:rPr>
              <a:t>expresses hatred towards a targeted group </a:t>
            </a:r>
            <a:r>
              <a:rPr lang="en-US" dirty="0">
                <a:solidFill>
                  <a:schemeClr val="tx1"/>
                </a:solidFill>
              </a:rPr>
              <a:t>or is intended to be </a:t>
            </a:r>
            <a:r>
              <a:rPr lang="en-US" b="1" dirty="0">
                <a:solidFill>
                  <a:schemeClr val="tx1"/>
                </a:solidFill>
              </a:rPr>
              <a:t>derogatory</a:t>
            </a:r>
            <a:r>
              <a:rPr lang="en-US" dirty="0">
                <a:solidFill>
                  <a:schemeClr val="tx1"/>
                </a:solidFill>
              </a:rPr>
              <a:t>, to </a:t>
            </a:r>
            <a:r>
              <a:rPr lang="en-US" b="1" dirty="0">
                <a:solidFill>
                  <a:schemeClr val="tx1"/>
                </a:solidFill>
              </a:rPr>
              <a:t>humiliate</a:t>
            </a:r>
            <a:r>
              <a:rPr lang="en-US" dirty="0">
                <a:solidFill>
                  <a:schemeClr val="tx1"/>
                </a:solidFill>
              </a:rPr>
              <a:t>, or to </a:t>
            </a:r>
            <a:r>
              <a:rPr lang="en-US" b="1" dirty="0">
                <a:solidFill>
                  <a:schemeClr val="tx1"/>
                </a:solidFill>
              </a:rPr>
              <a:t>insult</a:t>
            </a:r>
            <a:r>
              <a:rPr lang="en-US" dirty="0">
                <a:solidFill>
                  <a:schemeClr val="tx1"/>
                </a:solidFill>
              </a:rPr>
              <a:t> the members of the group.“ </a:t>
            </a:r>
          </a:p>
          <a:p>
            <a:pPr algn="r">
              <a:lnSpc>
                <a:spcPct val="200000"/>
              </a:lnSpc>
            </a:pPr>
            <a:r>
              <a:rPr lang="en-US" sz="1200" i="1" dirty="0">
                <a:solidFill>
                  <a:schemeClr val="tx1"/>
                </a:solidFill>
              </a:rPr>
              <a:t>- Davidson et al. (“Automated Hate Speech Detection and the Problem of Offensive Language”)</a:t>
            </a:r>
            <a:endParaRPr lang="de-DE" sz="1200" i="1" dirty="0">
              <a:solidFill>
                <a:schemeClr val="tx1"/>
              </a:solidFill>
            </a:endParaRPr>
          </a:p>
        </p:txBody>
      </p:sp>
      <p:sp>
        <p:nvSpPr>
          <p:cNvPr id="11" name="Rectangle: Rounded Corners 10">
            <a:extLst>
              <a:ext uri="{FF2B5EF4-FFF2-40B4-BE49-F238E27FC236}">
                <a16:creationId xmlns:a16="http://schemas.microsoft.com/office/drawing/2014/main" id="{2997A3C7-72F1-4419-9C96-6843217981CA}"/>
              </a:ext>
            </a:extLst>
          </p:cNvPr>
          <p:cNvSpPr/>
          <p:nvPr/>
        </p:nvSpPr>
        <p:spPr>
          <a:xfrm>
            <a:off x="1164216" y="1946444"/>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„Hate speech is commonly defined as any communication that </a:t>
            </a:r>
            <a:r>
              <a:rPr lang="en-US" b="1" dirty="0">
                <a:solidFill>
                  <a:schemeClr val="tx1"/>
                </a:solidFill>
              </a:rPr>
              <a:t>disparages a target group</a:t>
            </a:r>
            <a:r>
              <a:rPr lang="en-US" dirty="0">
                <a:solidFill>
                  <a:schemeClr val="tx1"/>
                </a:solidFill>
              </a:rPr>
              <a:t> of people based on some characteristic such as </a:t>
            </a:r>
            <a:r>
              <a:rPr lang="en-US" b="1" dirty="0">
                <a:solidFill>
                  <a:schemeClr val="tx1"/>
                </a:solidFill>
              </a:rPr>
              <a:t>race, </a:t>
            </a:r>
            <a:r>
              <a:rPr lang="en-US" b="1" dirty="0" err="1">
                <a:solidFill>
                  <a:schemeClr val="tx1"/>
                </a:solidFill>
              </a:rPr>
              <a:t>colour</a:t>
            </a:r>
            <a:r>
              <a:rPr lang="en-US" b="1" dirty="0">
                <a:solidFill>
                  <a:schemeClr val="tx1"/>
                </a:solidFill>
              </a:rPr>
              <a:t>, ethnicity, gender, sexual orientation, nationality, religion</a:t>
            </a:r>
            <a:r>
              <a:rPr lang="en-US" dirty="0">
                <a:solidFill>
                  <a:schemeClr val="tx1"/>
                </a:solidFill>
              </a:rPr>
              <a:t>, or other characteristic.“ </a:t>
            </a:r>
          </a:p>
          <a:p>
            <a:pPr algn="r">
              <a:lnSpc>
                <a:spcPct val="200000"/>
              </a:lnSpc>
            </a:pPr>
            <a:r>
              <a:rPr lang="en-US" sz="1200" i="1" dirty="0">
                <a:solidFill>
                  <a:schemeClr val="tx1"/>
                </a:solidFill>
              </a:rPr>
              <a:t>- </a:t>
            </a:r>
            <a:r>
              <a:rPr lang="en-US" sz="1200" i="1" dirty="0" err="1">
                <a:solidFill>
                  <a:schemeClr val="tx1"/>
                </a:solidFill>
              </a:rPr>
              <a:t>Gibert</a:t>
            </a:r>
            <a:r>
              <a:rPr lang="en-US" sz="1200" i="1" dirty="0">
                <a:solidFill>
                  <a:schemeClr val="tx1"/>
                </a:solidFill>
              </a:rPr>
              <a:t> et al. (“Hate Speech Dataset from a White Supremacy Forum”)</a:t>
            </a:r>
            <a:endParaRPr lang="de-DE" sz="1200" i="1" dirty="0">
              <a:solidFill>
                <a:schemeClr val="tx1"/>
              </a:solidFill>
            </a:endParaRPr>
          </a:p>
        </p:txBody>
      </p:sp>
    </p:spTree>
    <p:extLst>
      <p:ext uri="{BB962C8B-B14F-4D97-AF65-F5344CB8AC3E}">
        <p14:creationId xmlns:p14="http://schemas.microsoft.com/office/powerpoint/2010/main" val="26173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22" name="Rectangle: Rounded Corners 10">
            <a:extLst>
              <a:ext uri="{FF2B5EF4-FFF2-40B4-BE49-F238E27FC236}">
                <a16:creationId xmlns:a16="http://schemas.microsoft.com/office/drawing/2014/main" id="{A0828448-546B-434A-8A78-BC14215B1B9A}"/>
              </a:ext>
            </a:extLst>
          </p:cNvPr>
          <p:cNvSpPr/>
          <p:nvPr/>
        </p:nvSpPr>
        <p:spPr>
          <a:xfrm>
            <a:off x="729282" y="1477565"/>
            <a:ext cx="10569240" cy="802384"/>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Can </a:t>
            </a:r>
            <a:r>
              <a:rPr lang="de-DE" sz="2400" b="1" i="1" dirty="0" err="1">
                <a:solidFill>
                  <a:schemeClr val="tx1"/>
                </a:solidFill>
              </a:rPr>
              <a:t>conventional</a:t>
            </a:r>
            <a:r>
              <a:rPr lang="de-DE" sz="2400" b="1" i="1" dirty="0">
                <a:solidFill>
                  <a:schemeClr val="tx1"/>
                </a:solidFill>
              </a:rPr>
              <a:t> </a:t>
            </a:r>
            <a:r>
              <a:rPr lang="de-DE" sz="2400" b="1" i="1" dirty="0" err="1">
                <a:solidFill>
                  <a:schemeClr val="tx1"/>
                </a:solidFill>
              </a:rPr>
              <a:t>Machine</a:t>
            </a:r>
            <a:r>
              <a:rPr lang="de-DE" sz="2400" b="1" i="1" dirty="0">
                <a:solidFill>
                  <a:schemeClr val="tx1"/>
                </a:solidFill>
              </a:rPr>
              <a:t> Learning </a:t>
            </a:r>
            <a:r>
              <a:rPr lang="de-DE" sz="2400" b="1" i="1" dirty="0" err="1">
                <a:solidFill>
                  <a:schemeClr val="tx1"/>
                </a:solidFill>
              </a:rPr>
              <a:t>approaches</a:t>
            </a:r>
            <a:r>
              <a:rPr lang="de-DE" sz="2400" b="1" i="1" dirty="0">
                <a:solidFill>
                  <a:schemeClr val="tx1"/>
                </a:solidFill>
              </a:rPr>
              <a:t> </a:t>
            </a:r>
            <a:r>
              <a:rPr lang="de-DE" sz="2400" b="1" i="1" dirty="0" err="1">
                <a:solidFill>
                  <a:schemeClr val="tx1"/>
                </a:solidFill>
              </a:rPr>
              <a:t>combined</a:t>
            </a:r>
            <a:r>
              <a:rPr lang="de-DE" sz="2400" b="1" i="1" dirty="0">
                <a:solidFill>
                  <a:schemeClr val="tx1"/>
                </a:solidFill>
              </a:rPr>
              <a:t> </a:t>
            </a:r>
            <a:r>
              <a:rPr lang="de-DE" sz="2400" b="1" i="1" dirty="0" err="1">
                <a:solidFill>
                  <a:schemeClr val="tx1"/>
                </a:solidFill>
              </a:rPr>
              <a:t>with</a:t>
            </a:r>
            <a:r>
              <a:rPr lang="de-DE" sz="2400" b="1" i="1" dirty="0">
                <a:solidFill>
                  <a:schemeClr val="tx1"/>
                </a:solidFill>
              </a:rPr>
              <a:t> </a:t>
            </a:r>
            <a:r>
              <a:rPr lang="de-DE" sz="2400" b="1" i="1" dirty="0" err="1">
                <a:solidFill>
                  <a:schemeClr val="tx1"/>
                </a:solidFill>
              </a:rPr>
              <a:t>suitable</a:t>
            </a:r>
            <a:r>
              <a:rPr lang="de-DE" sz="2400" b="1" i="1" dirty="0">
                <a:solidFill>
                  <a:schemeClr val="tx1"/>
                </a:solidFill>
              </a:rPr>
              <a:t> </a:t>
            </a:r>
            <a:r>
              <a:rPr lang="de-DE" sz="2400" b="1" i="1" dirty="0" err="1">
                <a:solidFill>
                  <a:schemeClr val="tx1"/>
                </a:solidFill>
              </a:rPr>
              <a:t>features</a:t>
            </a:r>
            <a:r>
              <a:rPr lang="de-DE" sz="2400" b="1" i="1" dirty="0">
                <a:solidFill>
                  <a:schemeClr val="tx1"/>
                </a:solidFill>
              </a:rPr>
              <a:t> </a:t>
            </a:r>
            <a:r>
              <a:rPr lang="de-DE" sz="2400" b="1" i="1" dirty="0" err="1">
                <a:solidFill>
                  <a:schemeClr val="tx1"/>
                </a:solidFill>
              </a:rPr>
              <a:t>outperform</a:t>
            </a:r>
            <a:r>
              <a:rPr lang="de-DE" sz="2400" b="1" i="1" dirty="0">
                <a:solidFill>
                  <a:schemeClr val="tx1"/>
                </a:solidFill>
              </a:rPr>
              <a:t> </a:t>
            </a:r>
            <a:r>
              <a:rPr lang="de-DE" sz="2400" b="1" i="1" dirty="0" err="1">
                <a:solidFill>
                  <a:schemeClr val="tx1"/>
                </a:solidFill>
              </a:rPr>
              <a:t>Neural</a:t>
            </a:r>
            <a:r>
              <a:rPr lang="de-DE" sz="2400" b="1" i="1" dirty="0">
                <a:solidFill>
                  <a:schemeClr val="tx1"/>
                </a:solidFill>
              </a:rPr>
              <a:t> Network </a:t>
            </a:r>
            <a:r>
              <a:rPr lang="de-DE" sz="2400" b="1" i="1" dirty="0" err="1">
                <a:solidFill>
                  <a:schemeClr val="tx1"/>
                </a:solidFill>
              </a:rPr>
              <a:t>based</a:t>
            </a:r>
            <a:r>
              <a:rPr lang="de-DE" sz="2400" b="1" i="1" dirty="0">
                <a:solidFill>
                  <a:schemeClr val="tx1"/>
                </a:solidFill>
              </a:rPr>
              <a:t> </a:t>
            </a:r>
            <a:r>
              <a:rPr lang="de-DE" sz="2400" b="1" i="1" dirty="0" err="1">
                <a:solidFill>
                  <a:schemeClr val="tx1"/>
                </a:solidFill>
              </a:rPr>
              <a:t>approaches</a:t>
            </a:r>
            <a:r>
              <a:rPr lang="de-DE" sz="2400" b="1" i="1" dirty="0">
                <a:solidFill>
                  <a:schemeClr val="tx1"/>
                </a:solidFill>
              </a:rPr>
              <a:t>?</a:t>
            </a:r>
            <a:endParaRPr lang="de-DE" sz="1600" b="1" i="1" dirty="0">
              <a:solidFill>
                <a:schemeClr val="tx1"/>
              </a:solidFill>
            </a:endParaRPr>
          </a:p>
        </p:txBody>
      </p:sp>
      <p:sp>
        <p:nvSpPr>
          <p:cNvPr id="23" name="CustomShape 3">
            <a:extLst>
              <a:ext uri="{FF2B5EF4-FFF2-40B4-BE49-F238E27FC236}">
                <a16:creationId xmlns:a16="http://schemas.microsoft.com/office/drawing/2014/main" id="{2A5D759D-7501-4B85-9077-0F2EEBC8CA16}"/>
              </a:ext>
            </a:extLst>
          </p:cNvPr>
          <p:cNvSpPr/>
          <p:nvPr/>
        </p:nvSpPr>
        <p:spPr>
          <a:xfrm>
            <a:off x="4804265" y="3870802"/>
            <a:ext cx="5144760" cy="1188524"/>
          </a:xfrm>
          <a:prstGeom prst="rect">
            <a:avLst/>
          </a:prstGeom>
          <a:noFill/>
          <a:ln w="38160">
            <a:solidFill>
              <a:srgbClr val="427CAC"/>
            </a:solidFill>
            <a:round/>
          </a:ln>
        </p:spPr>
        <p:style>
          <a:lnRef idx="0">
            <a:scrgbClr r="0" g="0" b="0"/>
          </a:lnRef>
          <a:fillRef idx="0">
            <a:scrgbClr r="0" g="0" b="0"/>
          </a:fillRef>
          <a:effectRef idx="0">
            <a:scrgbClr r="0" g="0" b="0"/>
          </a:effectRef>
          <a:fontRef idx="minor"/>
        </p:style>
        <p:txBody>
          <a:bodyPr wrap="none" lIns="109080" tIns="64080" rIns="109080" bIns="64080">
            <a:noAutofit/>
          </a:bodyPr>
          <a:lstStyle/>
          <a:p>
            <a:pPr algn="ctr"/>
            <a:r>
              <a:rPr lang="de-DE" sz="1200" b="1" strike="noStrike" spc="-1" dirty="0" err="1">
                <a:solidFill>
                  <a:srgbClr val="000000"/>
                </a:solidFill>
              </a:rPr>
              <a:t>Neural</a:t>
            </a:r>
            <a:r>
              <a:rPr lang="de-DE" sz="1200" b="1" strike="noStrike" spc="-1" dirty="0">
                <a:solidFill>
                  <a:srgbClr val="000000"/>
                </a:solidFill>
              </a:rPr>
              <a:t> Network </a:t>
            </a:r>
            <a:r>
              <a:rPr lang="de-DE" sz="1200" b="1" strike="noStrike" spc="-1" dirty="0" err="1">
                <a:solidFill>
                  <a:srgbClr val="000000"/>
                </a:solidFill>
              </a:rPr>
              <a:t>based</a:t>
            </a:r>
            <a:r>
              <a:rPr lang="de-DE" sz="1200" b="1" strike="noStrike" spc="-1" dirty="0">
                <a:solidFill>
                  <a:srgbClr val="000000"/>
                </a:solidFill>
              </a:rPr>
              <a:t> </a:t>
            </a:r>
            <a:r>
              <a:rPr lang="de-DE" sz="1200" b="1" strike="noStrike" spc="-1" dirty="0" err="1">
                <a:solidFill>
                  <a:srgbClr val="000000"/>
                </a:solidFill>
              </a:rPr>
              <a:t>methods</a:t>
            </a:r>
            <a:endParaRPr lang="de-DE" sz="1200" b="1" strike="noStrike" spc="-1" dirty="0">
              <a:solidFill>
                <a:srgbClr val="000000"/>
              </a:solidFill>
            </a:endParaRPr>
          </a:p>
        </p:txBody>
      </p:sp>
      <p:sp>
        <p:nvSpPr>
          <p:cNvPr id="25" name="CustomShape 4">
            <a:extLst>
              <a:ext uri="{FF2B5EF4-FFF2-40B4-BE49-F238E27FC236}">
                <a16:creationId xmlns:a16="http://schemas.microsoft.com/office/drawing/2014/main" id="{2EE48317-9CFE-4DCA-BCFF-48A9169ACFEA}"/>
              </a:ext>
            </a:extLst>
          </p:cNvPr>
          <p:cNvSpPr/>
          <p:nvPr/>
        </p:nvSpPr>
        <p:spPr>
          <a:xfrm>
            <a:off x="4804265" y="2554837"/>
            <a:ext cx="5144760" cy="1188525"/>
          </a:xfrm>
          <a:prstGeom prst="rect">
            <a:avLst/>
          </a:prstGeom>
          <a:noFill/>
          <a:ln w="38160">
            <a:solidFill>
              <a:srgbClr val="427CAC"/>
            </a:solidFill>
            <a:round/>
          </a:ln>
        </p:spPr>
        <p:style>
          <a:lnRef idx="0">
            <a:scrgbClr r="0" g="0" b="0"/>
          </a:lnRef>
          <a:fillRef idx="0">
            <a:scrgbClr r="0" g="0" b="0"/>
          </a:fillRef>
          <a:effectRef idx="0">
            <a:scrgbClr r="0" g="0" b="0"/>
          </a:effectRef>
          <a:fontRef idx="minor"/>
        </p:style>
        <p:txBody>
          <a:bodyPr wrap="none" lIns="109080" tIns="64080" rIns="109080" bIns="64080">
            <a:noAutofit/>
          </a:bodyPr>
          <a:lstStyle/>
          <a:p>
            <a:pPr algn="ctr"/>
            <a:r>
              <a:rPr lang="de-DE" sz="1200" b="1" strike="noStrike" spc="-1" dirty="0" err="1">
                <a:solidFill>
                  <a:srgbClr val="000000"/>
                </a:solidFill>
              </a:rPr>
              <a:t>Conventional</a:t>
            </a:r>
            <a:r>
              <a:rPr lang="de-DE" sz="1200" b="1" strike="noStrike" spc="-1" dirty="0">
                <a:solidFill>
                  <a:srgbClr val="000000"/>
                </a:solidFill>
              </a:rPr>
              <a:t> </a:t>
            </a:r>
            <a:r>
              <a:rPr lang="de-DE" sz="1200" b="1" strike="noStrike" spc="-1" dirty="0" err="1">
                <a:solidFill>
                  <a:srgbClr val="000000"/>
                </a:solidFill>
              </a:rPr>
              <a:t>Machine</a:t>
            </a:r>
            <a:r>
              <a:rPr lang="de-DE" sz="1200" b="1" strike="noStrike" spc="-1" dirty="0">
                <a:solidFill>
                  <a:srgbClr val="000000"/>
                </a:solidFill>
              </a:rPr>
              <a:t> Learning </a:t>
            </a:r>
            <a:r>
              <a:rPr lang="de-DE" sz="1200" b="1" strike="noStrike" spc="-1" dirty="0" err="1">
                <a:solidFill>
                  <a:srgbClr val="000000"/>
                </a:solidFill>
              </a:rPr>
              <a:t>methods</a:t>
            </a:r>
            <a:endParaRPr lang="de-DE" sz="1200" b="1" strike="noStrike" spc="-1" dirty="0">
              <a:solidFill>
                <a:srgbClr val="000000"/>
              </a:solidFill>
            </a:endParaRPr>
          </a:p>
        </p:txBody>
      </p:sp>
      <p:sp>
        <p:nvSpPr>
          <p:cNvPr id="27" name="CustomShape 5">
            <a:extLst>
              <a:ext uri="{FF2B5EF4-FFF2-40B4-BE49-F238E27FC236}">
                <a16:creationId xmlns:a16="http://schemas.microsoft.com/office/drawing/2014/main" id="{813E782B-3DE2-4AAA-B515-10178A3E6E85}"/>
              </a:ext>
            </a:extLst>
          </p:cNvPr>
          <p:cNvSpPr/>
          <p:nvPr/>
        </p:nvSpPr>
        <p:spPr>
          <a:xfrm>
            <a:off x="621065" y="2564362"/>
            <a:ext cx="1295640" cy="1005840"/>
          </a:xfrm>
          <a:prstGeom prst="flowChartMagneticDisk">
            <a:avLst/>
          </a:prstGeom>
          <a:solidFill>
            <a:srgbClr val="427CA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endParaRPr lang="de-DE" sz="900" spc="-1" dirty="0">
              <a:solidFill>
                <a:srgbClr val="FFFFFF"/>
              </a:solidFill>
            </a:endParaRPr>
          </a:p>
          <a:p>
            <a:pPr algn="ctr"/>
            <a:r>
              <a:rPr lang="de-DE" sz="900" b="0" strike="noStrike" spc="-1" dirty="0" err="1">
                <a:solidFill>
                  <a:srgbClr val="FFFFFF"/>
                </a:solidFill>
              </a:rPr>
              <a:t>Automated</a:t>
            </a:r>
            <a:r>
              <a:rPr lang="de-DE" sz="900" b="0" strike="noStrike" spc="-1" dirty="0">
                <a:solidFill>
                  <a:srgbClr val="FFFFFF"/>
                </a:solidFill>
              </a:rPr>
              <a:t> </a:t>
            </a:r>
            <a:r>
              <a:rPr lang="de-DE" sz="900" b="0" strike="noStrike" spc="-1" dirty="0" err="1">
                <a:solidFill>
                  <a:srgbClr val="FFFFFF"/>
                </a:solidFill>
              </a:rPr>
              <a:t>Hate</a:t>
            </a:r>
            <a:r>
              <a:rPr lang="de-DE" sz="900" b="0" strike="noStrike" spc="-1" dirty="0">
                <a:solidFill>
                  <a:srgbClr val="FFFFFF"/>
                </a:solidFill>
              </a:rPr>
              <a:t> </a:t>
            </a:r>
          </a:p>
          <a:p>
            <a:pPr algn="ctr"/>
            <a:r>
              <a:rPr lang="de-DE" sz="900" b="0" strike="noStrike" spc="-1" dirty="0">
                <a:solidFill>
                  <a:srgbClr val="FFFFFF"/>
                </a:solidFill>
              </a:rPr>
              <a:t>Speech </a:t>
            </a:r>
            <a:r>
              <a:rPr lang="de-DE" sz="900" b="0" strike="noStrike" spc="-1" dirty="0" err="1">
                <a:solidFill>
                  <a:srgbClr val="FFFFFF"/>
                </a:solidFill>
              </a:rPr>
              <a:t>Detection</a:t>
            </a:r>
            <a:r>
              <a:rPr lang="de-DE" sz="900" b="0" strike="noStrike" spc="-1" dirty="0">
                <a:solidFill>
                  <a:srgbClr val="FFFFFF"/>
                </a:solidFill>
              </a:rPr>
              <a:t> </a:t>
            </a:r>
          </a:p>
          <a:p>
            <a:pPr algn="ctr"/>
            <a:r>
              <a:rPr lang="de-DE" sz="900" b="0" strike="noStrike" spc="-1" dirty="0">
                <a:solidFill>
                  <a:srgbClr val="FFFFFF"/>
                </a:solidFill>
              </a:rPr>
              <a:t>and </a:t>
            </a:r>
            <a:r>
              <a:rPr lang="de-DE" sz="900" b="0" strike="noStrike" spc="-1" dirty="0" err="1">
                <a:solidFill>
                  <a:srgbClr val="FFFFFF"/>
                </a:solidFill>
              </a:rPr>
              <a:t>the</a:t>
            </a:r>
            <a:r>
              <a:rPr lang="de-DE" sz="900" b="0" strike="noStrike" spc="-1" dirty="0">
                <a:solidFill>
                  <a:srgbClr val="FFFFFF"/>
                </a:solidFill>
              </a:rPr>
              <a:t> Problem </a:t>
            </a:r>
            <a:r>
              <a:rPr lang="de-DE" sz="900" b="0" strike="noStrike" spc="-1" dirty="0" err="1">
                <a:solidFill>
                  <a:srgbClr val="FFFFFF"/>
                </a:solidFill>
              </a:rPr>
              <a:t>of</a:t>
            </a:r>
            <a:r>
              <a:rPr lang="de-DE" sz="900" b="0" strike="noStrike" spc="-1" dirty="0">
                <a:solidFill>
                  <a:srgbClr val="FFFFFF"/>
                </a:solidFill>
              </a:rPr>
              <a:t> </a:t>
            </a:r>
          </a:p>
          <a:p>
            <a:pPr algn="ctr"/>
            <a:r>
              <a:rPr lang="de-DE" sz="900" b="0" strike="noStrike" spc="-1" dirty="0">
                <a:solidFill>
                  <a:srgbClr val="FFFFFF"/>
                </a:solidFill>
              </a:rPr>
              <a:t>Offensive Language [1]</a:t>
            </a:r>
          </a:p>
        </p:txBody>
      </p:sp>
      <p:sp>
        <p:nvSpPr>
          <p:cNvPr id="29" name="CustomShape 6">
            <a:extLst>
              <a:ext uri="{FF2B5EF4-FFF2-40B4-BE49-F238E27FC236}">
                <a16:creationId xmlns:a16="http://schemas.microsoft.com/office/drawing/2014/main" id="{8C33C31F-E590-4526-8742-D49E6AD31A19}"/>
              </a:ext>
            </a:extLst>
          </p:cNvPr>
          <p:cNvSpPr/>
          <p:nvPr/>
        </p:nvSpPr>
        <p:spPr>
          <a:xfrm>
            <a:off x="2156105" y="3315322"/>
            <a:ext cx="914400" cy="731520"/>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a:solidFill>
                  <a:srgbClr val="FFFFFF"/>
                </a:solidFill>
              </a:rPr>
              <a:t>Preprocessing</a:t>
            </a:r>
          </a:p>
        </p:txBody>
      </p:sp>
      <p:sp>
        <p:nvSpPr>
          <p:cNvPr id="36" name="CustomShape 7">
            <a:extLst>
              <a:ext uri="{FF2B5EF4-FFF2-40B4-BE49-F238E27FC236}">
                <a16:creationId xmlns:a16="http://schemas.microsoft.com/office/drawing/2014/main" id="{FE76C024-9D9F-4F34-82B0-1FD3073043C9}"/>
              </a:ext>
            </a:extLst>
          </p:cNvPr>
          <p:cNvSpPr/>
          <p:nvPr/>
        </p:nvSpPr>
        <p:spPr>
          <a:xfrm>
            <a:off x="4884905" y="2860520"/>
            <a:ext cx="1169280" cy="837122"/>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dirty="0">
                <a:solidFill>
                  <a:srgbClr val="FFFFFF"/>
                </a:solidFill>
              </a:rPr>
              <a:t>Feature </a:t>
            </a:r>
          </a:p>
          <a:p>
            <a:pPr algn="ctr"/>
            <a:r>
              <a:rPr lang="de-DE" sz="1200" b="0" strike="noStrike" spc="-1" dirty="0" err="1">
                <a:solidFill>
                  <a:srgbClr val="FFFFFF"/>
                </a:solidFill>
              </a:rPr>
              <a:t>Extraction</a:t>
            </a:r>
            <a:endParaRPr lang="de-DE" sz="1200" b="0" strike="noStrike" spc="-1" dirty="0">
              <a:solidFill>
                <a:srgbClr val="FFFFFF"/>
              </a:solidFill>
            </a:endParaRPr>
          </a:p>
        </p:txBody>
      </p:sp>
      <p:sp>
        <p:nvSpPr>
          <p:cNvPr id="37" name="Line 8">
            <a:extLst>
              <a:ext uri="{FF2B5EF4-FFF2-40B4-BE49-F238E27FC236}">
                <a16:creationId xmlns:a16="http://schemas.microsoft.com/office/drawing/2014/main" id="{4DDC8F7A-22DC-49A4-9B6F-3D90C3EC999B}"/>
              </a:ext>
            </a:extLst>
          </p:cNvPr>
          <p:cNvSpPr/>
          <p:nvPr/>
        </p:nvSpPr>
        <p:spPr>
          <a:xfrm>
            <a:off x="1927505" y="3341602"/>
            <a:ext cx="228600" cy="32004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38" name="Line 9">
            <a:extLst>
              <a:ext uri="{FF2B5EF4-FFF2-40B4-BE49-F238E27FC236}">
                <a16:creationId xmlns:a16="http://schemas.microsoft.com/office/drawing/2014/main" id="{2B5353C8-2862-4C99-BEDC-1E745C06008C}"/>
              </a:ext>
            </a:extLst>
          </p:cNvPr>
          <p:cNvSpPr/>
          <p:nvPr/>
        </p:nvSpPr>
        <p:spPr>
          <a:xfrm flipV="1">
            <a:off x="1927505" y="3661642"/>
            <a:ext cx="228600" cy="36576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39" name="Line 10">
            <a:extLst>
              <a:ext uri="{FF2B5EF4-FFF2-40B4-BE49-F238E27FC236}">
                <a16:creationId xmlns:a16="http://schemas.microsoft.com/office/drawing/2014/main" id="{0526D4CC-AD54-4940-8C6B-A2C7C2355827}"/>
              </a:ext>
            </a:extLst>
          </p:cNvPr>
          <p:cNvSpPr/>
          <p:nvPr/>
        </p:nvSpPr>
        <p:spPr>
          <a:xfrm flipV="1">
            <a:off x="4663145" y="3276442"/>
            <a:ext cx="219960" cy="46692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40" name="CustomShape 11">
            <a:extLst>
              <a:ext uri="{FF2B5EF4-FFF2-40B4-BE49-F238E27FC236}">
                <a16:creationId xmlns:a16="http://schemas.microsoft.com/office/drawing/2014/main" id="{141D50BF-14C1-4C9C-883E-3ABB94B7A707}"/>
              </a:ext>
            </a:extLst>
          </p:cNvPr>
          <p:cNvSpPr/>
          <p:nvPr/>
        </p:nvSpPr>
        <p:spPr>
          <a:xfrm>
            <a:off x="8674625" y="2860520"/>
            <a:ext cx="1169280" cy="837122"/>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a:solidFill>
                  <a:srgbClr val="FFFFFF"/>
                </a:solidFill>
              </a:rPr>
              <a:t>Evaluation</a:t>
            </a:r>
          </a:p>
        </p:txBody>
      </p:sp>
      <p:sp>
        <p:nvSpPr>
          <p:cNvPr id="41" name="Line 12">
            <a:extLst>
              <a:ext uri="{FF2B5EF4-FFF2-40B4-BE49-F238E27FC236}">
                <a16:creationId xmlns:a16="http://schemas.microsoft.com/office/drawing/2014/main" id="{7BA2F101-6572-4A52-9DD7-7569BFFF70C7}"/>
              </a:ext>
            </a:extLst>
          </p:cNvPr>
          <p:cNvSpPr/>
          <p:nvPr/>
        </p:nvSpPr>
        <p:spPr>
          <a:xfrm>
            <a:off x="9843905" y="3240442"/>
            <a:ext cx="274320" cy="54864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42" name="Line 13">
            <a:extLst>
              <a:ext uri="{FF2B5EF4-FFF2-40B4-BE49-F238E27FC236}">
                <a16:creationId xmlns:a16="http://schemas.microsoft.com/office/drawing/2014/main" id="{6F7FB763-4A6B-4804-835D-C036D06C5A91}"/>
              </a:ext>
            </a:extLst>
          </p:cNvPr>
          <p:cNvSpPr/>
          <p:nvPr/>
        </p:nvSpPr>
        <p:spPr>
          <a:xfrm flipV="1">
            <a:off x="9795305" y="3789082"/>
            <a:ext cx="322920" cy="72180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43" name="CustomShape 14">
            <a:extLst>
              <a:ext uri="{FF2B5EF4-FFF2-40B4-BE49-F238E27FC236}">
                <a16:creationId xmlns:a16="http://schemas.microsoft.com/office/drawing/2014/main" id="{4E25294C-4C55-4019-97A7-F75FBEEF454B}"/>
              </a:ext>
            </a:extLst>
          </p:cNvPr>
          <p:cNvSpPr/>
          <p:nvPr/>
        </p:nvSpPr>
        <p:spPr>
          <a:xfrm>
            <a:off x="621065" y="3697642"/>
            <a:ext cx="1285920" cy="1005840"/>
          </a:xfrm>
          <a:prstGeom prst="flowChartMagneticDisk">
            <a:avLst/>
          </a:prstGeom>
          <a:solidFill>
            <a:srgbClr val="427CA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endParaRPr lang="de-DE" sz="900" b="0" strike="noStrike" spc="-1" dirty="0">
              <a:solidFill>
                <a:srgbClr val="FFFFFF"/>
              </a:solidFill>
            </a:endParaRPr>
          </a:p>
          <a:p>
            <a:pPr algn="ctr"/>
            <a:r>
              <a:rPr lang="de-DE" sz="900" b="0" strike="noStrike" spc="-1" dirty="0" err="1">
                <a:solidFill>
                  <a:srgbClr val="FFFFFF"/>
                </a:solidFill>
              </a:rPr>
              <a:t>Hate</a:t>
            </a:r>
            <a:r>
              <a:rPr lang="de-DE" sz="900" b="0" strike="noStrike" spc="-1" dirty="0">
                <a:solidFill>
                  <a:srgbClr val="FFFFFF"/>
                </a:solidFill>
              </a:rPr>
              <a:t> Speech Dataset </a:t>
            </a:r>
          </a:p>
          <a:p>
            <a:pPr algn="ctr"/>
            <a:r>
              <a:rPr lang="de-DE" sz="900" b="0" strike="noStrike" spc="-1" dirty="0" err="1">
                <a:solidFill>
                  <a:srgbClr val="FFFFFF"/>
                </a:solidFill>
              </a:rPr>
              <a:t>from</a:t>
            </a:r>
            <a:r>
              <a:rPr lang="de-DE" sz="900" b="0" strike="noStrike" spc="-1" dirty="0">
                <a:solidFill>
                  <a:srgbClr val="FFFFFF"/>
                </a:solidFill>
              </a:rPr>
              <a:t> a White </a:t>
            </a:r>
          </a:p>
          <a:p>
            <a:pPr algn="ctr"/>
            <a:r>
              <a:rPr lang="de-DE" sz="900" b="0" strike="noStrike" spc="-1" dirty="0" err="1">
                <a:solidFill>
                  <a:srgbClr val="FFFFFF"/>
                </a:solidFill>
              </a:rPr>
              <a:t>Supremacy</a:t>
            </a:r>
            <a:r>
              <a:rPr lang="de-DE" sz="900" b="0" strike="noStrike" spc="-1" dirty="0">
                <a:solidFill>
                  <a:srgbClr val="FFFFFF"/>
                </a:solidFill>
              </a:rPr>
              <a:t> Forum [2]</a:t>
            </a:r>
          </a:p>
        </p:txBody>
      </p:sp>
      <p:sp>
        <p:nvSpPr>
          <p:cNvPr id="44" name="CustomShape 15">
            <a:extLst>
              <a:ext uri="{FF2B5EF4-FFF2-40B4-BE49-F238E27FC236}">
                <a16:creationId xmlns:a16="http://schemas.microsoft.com/office/drawing/2014/main" id="{5E57D406-9DCD-46B9-A2B9-BF0A224A6099}"/>
              </a:ext>
            </a:extLst>
          </p:cNvPr>
          <p:cNvSpPr/>
          <p:nvPr/>
        </p:nvSpPr>
        <p:spPr>
          <a:xfrm>
            <a:off x="6143465" y="2860520"/>
            <a:ext cx="1169280" cy="837122"/>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dirty="0" err="1">
                <a:solidFill>
                  <a:srgbClr val="FFFFFF"/>
                </a:solidFill>
              </a:rPr>
              <a:t>Prepare</a:t>
            </a:r>
            <a:r>
              <a:rPr lang="de-DE" sz="1200" b="0" strike="noStrike" spc="-1" dirty="0">
                <a:solidFill>
                  <a:srgbClr val="FFFFFF"/>
                </a:solidFill>
              </a:rPr>
              <a:t> </a:t>
            </a:r>
            <a:r>
              <a:rPr lang="de-DE" sz="1200" b="0" strike="noStrike" spc="-1" dirty="0" err="1">
                <a:solidFill>
                  <a:srgbClr val="FFFFFF"/>
                </a:solidFill>
              </a:rPr>
              <a:t>train</a:t>
            </a:r>
            <a:r>
              <a:rPr lang="de-DE" sz="1200" b="0" strike="noStrike" spc="-1" dirty="0">
                <a:solidFill>
                  <a:srgbClr val="FFFFFF"/>
                </a:solidFill>
              </a:rPr>
              <a:t> </a:t>
            </a:r>
            <a:r>
              <a:rPr lang="de-DE" sz="1200" b="0" strike="noStrike" spc="-1" dirty="0" err="1">
                <a:solidFill>
                  <a:srgbClr val="FFFFFF"/>
                </a:solidFill>
              </a:rPr>
              <a:t>sets</a:t>
            </a:r>
            <a:endParaRPr lang="de-DE" sz="1200" b="0" strike="noStrike" spc="-1" dirty="0">
              <a:solidFill>
                <a:srgbClr val="FFFFFF"/>
              </a:solidFill>
            </a:endParaRPr>
          </a:p>
          <a:p>
            <a:r>
              <a:rPr lang="de-DE" sz="1000" b="0" strike="noStrike" spc="-1" dirty="0">
                <a:solidFill>
                  <a:srgbClr val="FFFFFF"/>
                </a:solidFill>
              </a:rPr>
              <a:t>- </a:t>
            </a:r>
            <a:r>
              <a:rPr lang="de-DE" sz="1000" b="0" strike="noStrike" spc="-1" dirty="0" err="1">
                <a:solidFill>
                  <a:srgbClr val="FFFFFF"/>
                </a:solidFill>
              </a:rPr>
              <a:t>unbalanced</a:t>
            </a:r>
            <a:endParaRPr lang="de-DE" sz="1000" b="0" strike="noStrike" spc="-1" dirty="0">
              <a:solidFill>
                <a:srgbClr val="FFFFFF"/>
              </a:solidFill>
            </a:endParaRPr>
          </a:p>
          <a:p>
            <a:r>
              <a:rPr lang="de-DE" sz="1000" b="0" strike="noStrike" spc="-1" dirty="0">
                <a:solidFill>
                  <a:srgbClr val="FFFFFF"/>
                </a:solidFill>
              </a:rPr>
              <a:t>- </a:t>
            </a:r>
            <a:r>
              <a:rPr lang="de-DE" sz="1000" b="0" strike="noStrike" spc="-1" dirty="0" err="1">
                <a:solidFill>
                  <a:srgbClr val="FFFFFF"/>
                </a:solidFill>
              </a:rPr>
              <a:t>undersample</a:t>
            </a:r>
            <a:endParaRPr lang="de-DE" sz="1000" b="0" strike="noStrike" spc="-1" dirty="0">
              <a:solidFill>
                <a:srgbClr val="FFFFFF"/>
              </a:solidFill>
            </a:endParaRPr>
          </a:p>
          <a:p>
            <a:r>
              <a:rPr lang="de-DE" sz="1000" b="0" strike="noStrike" spc="-1" dirty="0">
                <a:solidFill>
                  <a:srgbClr val="FFFFFF"/>
                </a:solidFill>
              </a:rPr>
              <a:t>- </a:t>
            </a:r>
            <a:r>
              <a:rPr lang="de-DE" sz="1000" b="0" strike="noStrike" spc="-1" dirty="0" err="1">
                <a:solidFill>
                  <a:srgbClr val="FFFFFF"/>
                </a:solidFill>
              </a:rPr>
              <a:t>oversample</a:t>
            </a:r>
            <a:r>
              <a:rPr lang="de-DE" sz="1000" b="0" strike="noStrike" spc="-1" dirty="0">
                <a:solidFill>
                  <a:srgbClr val="FFFFFF"/>
                </a:solidFill>
              </a:rPr>
              <a:t> [3]</a:t>
            </a:r>
          </a:p>
        </p:txBody>
      </p:sp>
      <p:sp>
        <p:nvSpPr>
          <p:cNvPr id="54" name="CustomShape 16">
            <a:extLst>
              <a:ext uri="{FF2B5EF4-FFF2-40B4-BE49-F238E27FC236}">
                <a16:creationId xmlns:a16="http://schemas.microsoft.com/office/drawing/2014/main" id="{E9F6C5EB-D681-4230-B75C-A05B4128F699}"/>
              </a:ext>
            </a:extLst>
          </p:cNvPr>
          <p:cNvSpPr/>
          <p:nvPr/>
        </p:nvSpPr>
        <p:spPr>
          <a:xfrm>
            <a:off x="7412825" y="5216122"/>
            <a:ext cx="1169280" cy="731520"/>
          </a:xfrm>
          <a:prstGeom prst="rect">
            <a:avLst/>
          </a:prstGeom>
          <a:solidFill>
            <a:srgbClr val="427CAC"/>
          </a:solidFill>
          <a:ln w="38100">
            <a:solidFill>
              <a:srgbClr val="3F5161"/>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dirty="0">
                <a:solidFill>
                  <a:srgbClr val="FFFFFF"/>
                </a:solidFill>
              </a:rPr>
              <a:t>Feature </a:t>
            </a:r>
          </a:p>
          <a:p>
            <a:pPr algn="ctr"/>
            <a:r>
              <a:rPr lang="de-DE" sz="1200" b="0" strike="noStrike" spc="-1" dirty="0" err="1">
                <a:solidFill>
                  <a:srgbClr val="FFFFFF"/>
                </a:solidFill>
              </a:rPr>
              <a:t>Importance</a:t>
            </a:r>
            <a:r>
              <a:rPr lang="de-DE" sz="1200" b="0" strike="noStrike" spc="-1" dirty="0">
                <a:solidFill>
                  <a:srgbClr val="FFFFFF"/>
                </a:solidFill>
              </a:rPr>
              <a:t> </a:t>
            </a:r>
          </a:p>
          <a:p>
            <a:pPr algn="ctr"/>
            <a:r>
              <a:rPr lang="de-DE" sz="1200" b="0" strike="noStrike" spc="-1" dirty="0">
                <a:solidFill>
                  <a:srgbClr val="FFFFFF"/>
                </a:solidFill>
              </a:rPr>
              <a:t>Analysis</a:t>
            </a:r>
          </a:p>
        </p:txBody>
      </p:sp>
      <p:sp>
        <p:nvSpPr>
          <p:cNvPr id="55" name="CustomShape 17">
            <a:extLst>
              <a:ext uri="{FF2B5EF4-FFF2-40B4-BE49-F238E27FC236}">
                <a16:creationId xmlns:a16="http://schemas.microsoft.com/office/drawing/2014/main" id="{483C3E7C-CAFA-455C-9F55-0C64EB046BFA}"/>
              </a:ext>
            </a:extLst>
          </p:cNvPr>
          <p:cNvSpPr/>
          <p:nvPr/>
        </p:nvSpPr>
        <p:spPr>
          <a:xfrm>
            <a:off x="7404185" y="2860520"/>
            <a:ext cx="1169280" cy="837122"/>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r>
              <a:rPr lang="de-DE" sz="1200" b="0" strike="noStrike" spc="-1" dirty="0" err="1">
                <a:solidFill>
                  <a:srgbClr val="FFFFFF"/>
                </a:solidFill>
              </a:rPr>
              <a:t>Classifier</a:t>
            </a:r>
            <a:endParaRPr lang="de-DE" sz="1200" b="0" strike="noStrike" spc="-1" dirty="0">
              <a:solidFill>
                <a:srgbClr val="FFFFFF"/>
              </a:solidFill>
            </a:endParaRPr>
          </a:p>
          <a:p>
            <a:pPr>
              <a:lnSpc>
                <a:spcPct val="100000"/>
              </a:lnSpc>
            </a:pPr>
            <a:r>
              <a:rPr lang="de-DE" sz="1000" b="0" strike="noStrike" spc="-1" dirty="0">
                <a:solidFill>
                  <a:srgbClr val="FFFFFF"/>
                </a:solidFill>
                <a:ea typeface="Noto Sans CJK SC"/>
              </a:rPr>
              <a:t>- </a:t>
            </a:r>
            <a:r>
              <a:rPr lang="de-DE" sz="1000" b="0" strike="noStrike" spc="-1" dirty="0" err="1">
                <a:solidFill>
                  <a:srgbClr val="FFFFFF"/>
                </a:solidFill>
              </a:rPr>
              <a:t>Decision</a:t>
            </a:r>
            <a:r>
              <a:rPr lang="de-DE" sz="1000" b="0" strike="noStrike" spc="-1" dirty="0">
                <a:solidFill>
                  <a:srgbClr val="FFFFFF"/>
                </a:solidFill>
              </a:rPr>
              <a:t> </a:t>
            </a:r>
            <a:r>
              <a:rPr lang="de-DE" sz="1000" b="0" strike="noStrike" spc="-1" dirty="0" err="1">
                <a:solidFill>
                  <a:srgbClr val="FFFFFF"/>
                </a:solidFill>
              </a:rPr>
              <a:t>Tree</a:t>
            </a:r>
            <a:endParaRPr lang="de-DE" sz="1000" b="0" strike="noStrike" spc="-1" dirty="0">
              <a:solidFill>
                <a:srgbClr val="FFFFFF"/>
              </a:solidFill>
            </a:endParaRPr>
          </a:p>
          <a:p>
            <a:pPr>
              <a:lnSpc>
                <a:spcPct val="100000"/>
              </a:lnSpc>
            </a:pPr>
            <a:r>
              <a:rPr lang="de-DE" sz="1000" b="0" strike="noStrike" spc="-1" dirty="0">
                <a:solidFill>
                  <a:srgbClr val="FFFFFF"/>
                </a:solidFill>
                <a:ea typeface="Noto Sans CJK SC"/>
              </a:rPr>
              <a:t>- </a:t>
            </a:r>
            <a:r>
              <a:rPr lang="de-DE" sz="1000" b="0" strike="noStrike" spc="-1" dirty="0">
                <a:solidFill>
                  <a:srgbClr val="FFFFFF"/>
                </a:solidFill>
              </a:rPr>
              <a:t>Random </a:t>
            </a:r>
            <a:r>
              <a:rPr lang="de-DE" sz="1000" b="0" strike="noStrike" spc="-1" dirty="0" err="1">
                <a:solidFill>
                  <a:srgbClr val="FFFFFF"/>
                </a:solidFill>
              </a:rPr>
              <a:t>Forest</a:t>
            </a:r>
            <a:endParaRPr lang="de-DE" sz="1000" b="0" strike="noStrike" spc="-1" dirty="0">
              <a:solidFill>
                <a:srgbClr val="FFFFFF"/>
              </a:solidFill>
            </a:endParaRPr>
          </a:p>
          <a:p>
            <a:pPr>
              <a:lnSpc>
                <a:spcPct val="100000"/>
              </a:lnSpc>
            </a:pPr>
            <a:r>
              <a:rPr lang="de-DE" sz="1000" b="0" strike="noStrike" spc="-1" dirty="0">
                <a:solidFill>
                  <a:srgbClr val="FFFFFF"/>
                </a:solidFill>
                <a:ea typeface="Noto Sans CJK SC"/>
              </a:rPr>
              <a:t>- </a:t>
            </a:r>
            <a:r>
              <a:rPr lang="de-DE" sz="1000" b="0" strike="noStrike" spc="-1" dirty="0">
                <a:solidFill>
                  <a:srgbClr val="FFFFFF"/>
                </a:solidFill>
              </a:rPr>
              <a:t>SVM</a:t>
            </a:r>
          </a:p>
          <a:p>
            <a:pPr>
              <a:lnSpc>
                <a:spcPct val="100000"/>
              </a:lnSpc>
            </a:pPr>
            <a:r>
              <a:rPr lang="de-DE" sz="1000" b="0" strike="noStrike" spc="-1" dirty="0">
                <a:solidFill>
                  <a:srgbClr val="FFFFFF"/>
                </a:solidFill>
                <a:ea typeface="Noto Sans CJK SC"/>
              </a:rPr>
              <a:t>- </a:t>
            </a:r>
            <a:r>
              <a:rPr lang="de-DE" sz="1000" b="0" strike="noStrike" spc="-1" dirty="0" err="1">
                <a:solidFill>
                  <a:srgbClr val="FFFFFF"/>
                </a:solidFill>
              </a:rPr>
              <a:t>Logistic</a:t>
            </a:r>
            <a:r>
              <a:rPr lang="de-DE" sz="1000" b="0" strike="noStrike" spc="-1" dirty="0">
                <a:solidFill>
                  <a:srgbClr val="FFFFFF"/>
                </a:solidFill>
              </a:rPr>
              <a:t> Regression</a:t>
            </a:r>
          </a:p>
        </p:txBody>
      </p:sp>
      <p:sp>
        <p:nvSpPr>
          <p:cNvPr id="56" name="CustomShape 18">
            <a:extLst>
              <a:ext uri="{FF2B5EF4-FFF2-40B4-BE49-F238E27FC236}">
                <a16:creationId xmlns:a16="http://schemas.microsoft.com/office/drawing/2014/main" id="{D41C275B-E584-41BA-B0F7-174C2BA3FBE1}"/>
              </a:ext>
            </a:extLst>
          </p:cNvPr>
          <p:cNvSpPr/>
          <p:nvPr/>
        </p:nvSpPr>
        <p:spPr>
          <a:xfrm>
            <a:off x="10129242" y="3418462"/>
            <a:ext cx="1169280" cy="731520"/>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dirty="0" err="1">
                <a:solidFill>
                  <a:srgbClr val="FFFFFF"/>
                </a:solidFill>
              </a:rPr>
              <a:t>Comparison</a:t>
            </a:r>
            <a:endParaRPr lang="de-DE" sz="1200" b="0" strike="noStrike" spc="-1" dirty="0">
              <a:solidFill>
                <a:srgbClr val="FFFFFF"/>
              </a:solidFill>
            </a:endParaRPr>
          </a:p>
        </p:txBody>
      </p:sp>
      <p:sp>
        <p:nvSpPr>
          <p:cNvPr id="57" name="CustomShape 19">
            <a:extLst>
              <a:ext uri="{FF2B5EF4-FFF2-40B4-BE49-F238E27FC236}">
                <a16:creationId xmlns:a16="http://schemas.microsoft.com/office/drawing/2014/main" id="{26F1E376-81C7-45B6-81BB-453691432B81}"/>
              </a:ext>
            </a:extLst>
          </p:cNvPr>
          <p:cNvSpPr/>
          <p:nvPr/>
        </p:nvSpPr>
        <p:spPr>
          <a:xfrm>
            <a:off x="7404185" y="4109122"/>
            <a:ext cx="1169280" cy="855620"/>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r>
              <a:rPr lang="de-DE" sz="1200" b="0" strike="noStrike" spc="-1" dirty="0" err="1">
                <a:solidFill>
                  <a:srgbClr val="FFFFFF"/>
                </a:solidFill>
              </a:rPr>
              <a:t>Classifier</a:t>
            </a:r>
            <a:endParaRPr lang="de-DE" sz="1200" b="0" strike="noStrike" spc="-1" dirty="0">
              <a:solidFill>
                <a:srgbClr val="FFFFFF"/>
              </a:solidFill>
            </a:endParaRPr>
          </a:p>
          <a:p>
            <a:pPr>
              <a:lnSpc>
                <a:spcPct val="100000"/>
              </a:lnSpc>
            </a:pPr>
            <a:r>
              <a:rPr lang="de-DE" sz="1000" b="0" strike="noStrike" spc="-1" dirty="0">
                <a:solidFill>
                  <a:srgbClr val="FFFFFF"/>
                </a:solidFill>
                <a:ea typeface="Noto Sans CJK SC"/>
              </a:rPr>
              <a:t>- </a:t>
            </a:r>
            <a:r>
              <a:rPr lang="de-DE" sz="1000" b="0" strike="noStrike" spc="-1" dirty="0">
                <a:solidFill>
                  <a:srgbClr val="FFFFFF"/>
                </a:solidFill>
              </a:rPr>
              <a:t>LSTM</a:t>
            </a:r>
          </a:p>
        </p:txBody>
      </p:sp>
      <p:sp>
        <p:nvSpPr>
          <p:cNvPr id="58" name="CustomShape 20">
            <a:extLst>
              <a:ext uri="{FF2B5EF4-FFF2-40B4-BE49-F238E27FC236}">
                <a16:creationId xmlns:a16="http://schemas.microsoft.com/office/drawing/2014/main" id="{D886F545-18D9-406F-A5FC-1BDD3534008A}"/>
              </a:ext>
            </a:extLst>
          </p:cNvPr>
          <p:cNvSpPr/>
          <p:nvPr/>
        </p:nvSpPr>
        <p:spPr>
          <a:xfrm>
            <a:off x="6143465" y="4118122"/>
            <a:ext cx="1169280" cy="846620"/>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dirty="0" err="1">
                <a:solidFill>
                  <a:srgbClr val="FFFFFF"/>
                </a:solidFill>
              </a:rPr>
              <a:t>Prepare</a:t>
            </a:r>
            <a:r>
              <a:rPr lang="de-DE" sz="1200" b="0" strike="noStrike" spc="-1" dirty="0">
                <a:solidFill>
                  <a:srgbClr val="FFFFFF"/>
                </a:solidFill>
              </a:rPr>
              <a:t> </a:t>
            </a:r>
            <a:r>
              <a:rPr lang="de-DE" sz="1200" b="0" strike="noStrike" spc="-1" dirty="0" err="1">
                <a:solidFill>
                  <a:srgbClr val="FFFFFF"/>
                </a:solidFill>
              </a:rPr>
              <a:t>train</a:t>
            </a:r>
            <a:r>
              <a:rPr lang="de-DE" sz="1200" b="0" strike="noStrike" spc="-1" dirty="0">
                <a:solidFill>
                  <a:srgbClr val="FFFFFF"/>
                </a:solidFill>
              </a:rPr>
              <a:t> </a:t>
            </a:r>
            <a:r>
              <a:rPr lang="de-DE" sz="1200" b="0" strike="noStrike" spc="-1" dirty="0" err="1">
                <a:solidFill>
                  <a:srgbClr val="FFFFFF"/>
                </a:solidFill>
              </a:rPr>
              <a:t>sets</a:t>
            </a:r>
            <a:endParaRPr lang="de-DE" sz="1200" b="0" strike="noStrike" spc="-1" dirty="0">
              <a:solidFill>
                <a:srgbClr val="FFFFFF"/>
              </a:solidFill>
            </a:endParaRPr>
          </a:p>
          <a:p>
            <a:r>
              <a:rPr lang="de-DE" sz="1000" b="0" strike="noStrike" spc="-1" dirty="0">
                <a:solidFill>
                  <a:srgbClr val="FFFFFF"/>
                </a:solidFill>
              </a:rPr>
              <a:t>- </a:t>
            </a:r>
            <a:r>
              <a:rPr lang="de-DE" sz="1000" b="0" strike="noStrike" spc="-1" dirty="0" err="1">
                <a:solidFill>
                  <a:srgbClr val="FFFFFF"/>
                </a:solidFill>
              </a:rPr>
              <a:t>unbalanced</a:t>
            </a:r>
            <a:endParaRPr lang="de-DE" sz="1000" b="0" strike="noStrike" spc="-1" dirty="0">
              <a:solidFill>
                <a:srgbClr val="FFFFFF"/>
              </a:solidFill>
            </a:endParaRPr>
          </a:p>
          <a:p>
            <a:r>
              <a:rPr lang="de-DE" sz="1000" b="0" strike="noStrike" spc="-1" dirty="0">
                <a:solidFill>
                  <a:srgbClr val="FFFFFF"/>
                </a:solidFill>
              </a:rPr>
              <a:t>- </a:t>
            </a:r>
            <a:r>
              <a:rPr lang="de-DE" sz="1000" b="0" strike="noStrike" spc="-1" dirty="0" err="1">
                <a:solidFill>
                  <a:srgbClr val="FFFFFF"/>
                </a:solidFill>
              </a:rPr>
              <a:t>undersample</a:t>
            </a:r>
            <a:endParaRPr lang="de-DE" sz="1000" b="0" strike="noStrike" spc="-1" dirty="0">
              <a:solidFill>
                <a:srgbClr val="FFFFFF"/>
              </a:solidFill>
            </a:endParaRPr>
          </a:p>
          <a:p>
            <a:pPr>
              <a:lnSpc>
                <a:spcPct val="100000"/>
              </a:lnSpc>
            </a:pPr>
            <a:r>
              <a:rPr lang="de-DE" sz="1000" b="0" strike="noStrike" spc="-1" dirty="0">
                <a:solidFill>
                  <a:srgbClr val="FFFFFF"/>
                </a:solidFill>
                <a:ea typeface="Noto Sans CJK SC"/>
              </a:rPr>
              <a:t>- </a:t>
            </a:r>
            <a:r>
              <a:rPr lang="de-DE" sz="1000" b="0" strike="noStrike" spc="-1" dirty="0" err="1">
                <a:solidFill>
                  <a:srgbClr val="FFFFFF"/>
                </a:solidFill>
                <a:ea typeface="Noto Sans CJK SC"/>
              </a:rPr>
              <a:t>oversample</a:t>
            </a:r>
            <a:r>
              <a:rPr lang="de-DE" sz="1000" b="0" strike="noStrike" spc="-1" dirty="0">
                <a:solidFill>
                  <a:srgbClr val="FFFFFF"/>
                </a:solidFill>
                <a:ea typeface="Noto Sans CJK SC"/>
              </a:rPr>
              <a:t> </a:t>
            </a:r>
            <a:r>
              <a:rPr lang="de-DE" sz="1000" b="0" strike="noStrike" spc="-1" dirty="0">
                <a:solidFill>
                  <a:srgbClr val="FFFFFF"/>
                </a:solidFill>
              </a:rPr>
              <a:t> [3]</a:t>
            </a:r>
          </a:p>
        </p:txBody>
      </p:sp>
      <p:sp>
        <p:nvSpPr>
          <p:cNvPr id="59" name="CustomShape 21">
            <a:extLst>
              <a:ext uri="{FF2B5EF4-FFF2-40B4-BE49-F238E27FC236}">
                <a16:creationId xmlns:a16="http://schemas.microsoft.com/office/drawing/2014/main" id="{9EEF7C25-F9AD-45D8-8740-031552959B62}"/>
              </a:ext>
            </a:extLst>
          </p:cNvPr>
          <p:cNvSpPr/>
          <p:nvPr/>
        </p:nvSpPr>
        <p:spPr>
          <a:xfrm>
            <a:off x="8674625" y="4118122"/>
            <a:ext cx="1152000" cy="846620"/>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dirty="0">
                <a:solidFill>
                  <a:srgbClr val="FFFFFF"/>
                </a:solidFill>
              </a:rPr>
              <a:t>Evaluation</a:t>
            </a:r>
          </a:p>
        </p:txBody>
      </p:sp>
      <p:sp>
        <p:nvSpPr>
          <p:cNvPr id="60" name="Line 22">
            <a:extLst>
              <a:ext uri="{FF2B5EF4-FFF2-40B4-BE49-F238E27FC236}">
                <a16:creationId xmlns:a16="http://schemas.microsoft.com/office/drawing/2014/main" id="{ECA0F80F-FAB3-4DCD-80B8-2022D741626F}"/>
              </a:ext>
            </a:extLst>
          </p:cNvPr>
          <p:cNvSpPr/>
          <p:nvPr/>
        </p:nvSpPr>
        <p:spPr>
          <a:xfrm>
            <a:off x="4895705" y="4383442"/>
            <a:ext cx="1255680" cy="3600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61" name="Line 23">
            <a:extLst>
              <a:ext uri="{FF2B5EF4-FFF2-40B4-BE49-F238E27FC236}">
                <a16:creationId xmlns:a16="http://schemas.microsoft.com/office/drawing/2014/main" id="{C2028841-FB97-4E97-B84D-44ABB517BCC0}"/>
              </a:ext>
            </a:extLst>
          </p:cNvPr>
          <p:cNvSpPr/>
          <p:nvPr/>
        </p:nvSpPr>
        <p:spPr>
          <a:xfrm>
            <a:off x="4667105" y="3743362"/>
            <a:ext cx="228600" cy="640080"/>
          </a:xfrm>
          <a:prstGeom prst="line">
            <a:avLst/>
          </a:prstGeom>
          <a:ln w="38160">
            <a:solidFill>
              <a:srgbClr val="3F5161"/>
            </a:solidFill>
            <a:round/>
          </a:ln>
        </p:spPr>
        <p:style>
          <a:lnRef idx="0">
            <a:scrgbClr r="0" g="0" b="0"/>
          </a:lnRef>
          <a:fillRef idx="0">
            <a:scrgbClr r="0" g="0" b="0"/>
          </a:fillRef>
          <a:effectRef idx="0">
            <a:scrgbClr r="0" g="0" b="0"/>
          </a:effectRef>
          <a:fontRef idx="minor"/>
        </p:style>
      </p:sp>
      <p:sp>
        <p:nvSpPr>
          <p:cNvPr id="62" name="CustomShape 26">
            <a:extLst>
              <a:ext uri="{FF2B5EF4-FFF2-40B4-BE49-F238E27FC236}">
                <a16:creationId xmlns:a16="http://schemas.microsoft.com/office/drawing/2014/main" id="{601CA90A-731A-4D76-949E-810ED5AC4F3C}"/>
              </a:ext>
            </a:extLst>
          </p:cNvPr>
          <p:cNvSpPr/>
          <p:nvPr/>
        </p:nvSpPr>
        <p:spPr>
          <a:xfrm>
            <a:off x="3344825" y="3133415"/>
            <a:ext cx="1295640" cy="1128454"/>
          </a:xfrm>
          <a:prstGeom prst="flowChartMagneticDisk">
            <a:avLst/>
          </a:prstGeom>
          <a:solidFill>
            <a:srgbClr val="427CA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900" b="0" strike="noStrike" spc="-1" dirty="0">
                <a:solidFill>
                  <a:srgbClr val="FFFFFF"/>
                </a:solidFill>
              </a:rPr>
              <a:t>Common </a:t>
            </a:r>
          </a:p>
          <a:p>
            <a:pPr algn="ctr"/>
            <a:r>
              <a:rPr lang="de-DE" sz="900" b="0" strike="noStrike" spc="-1" dirty="0" err="1">
                <a:solidFill>
                  <a:srgbClr val="FFFFFF"/>
                </a:solidFill>
              </a:rPr>
              <a:t>Preprocessed</a:t>
            </a:r>
            <a:r>
              <a:rPr lang="de-DE" sz="900" b="0" strike="noStrike" spc="-1" dirty="0">
                <a:solidFill>
                  <a:srgbClr val="FFFFFF"/>
                </a:solidFill>
              </a:rPr>
              <a:t> Dataset</a:t>
            </a:r>
          </a:p>
          <a:p>
            <a:pPr algn="ctr"/>
            <a:r>
              <a:rPr lang="de-DE" sz="900" b="0" strike="noStrike" spc="-1" dirty="0">
                <a:solidFill>
                  <a:srgbClr val="FFFFFF"/>
                </a:solidFill>
              </a:rPr>
              <a:t>2.491 </a:t>
            </a:r>
            <a:r>
              <a:rPr lang="de-DE" sz="900" b="0" strike="noStrike" spc="-1" dirty="0" err="1">
                <a:solidFill>
                  <a:srgbClr val="FFFFFF"/>
                </a:solidFill>
              </a:rPr>
              <a:t>hate</a:t>
            </a:r>
            <a:r>
              <a:rPr lang="de-DE" sz="900" b="0" strike="noStrike" spc="-1" dirty="0">
                <a:solidFill>
                  <a:srgbClr val="FFFFFF"/>
                </a:solidFill>
              </a:rPr>
              <a:t> </a:t>
            </a:r>
            <a:r>
              <a:rPr lang="de-DE" sz="900" b="0" strike="noStrike" spc="-1" dirty="0" err="1">
                <a:solidFill>
                  <a:srgbClr val="FFFFFF"/>
                </a:solidFill>
              </a:rPr>
              <a:t>speech</a:t>
            </a:r>
            <a:endParaRPr lang="de-DE" sz="900" b="0" strike="noStrike" spc="-1" dirty="0">
              <a:solidFill>
                <a:srgbClr val="FFFFFF"/>
              </a:solidFill>
            </a:endParaRPr>
          </a:p>
          <a:p>
            <a:pPr algn="ctr"/>
            <a:r>
              <a:rPr lang="de-DE" sz="900" b="0" strike="noStrike" spc="-1" dirty="0">
                <a:solidFill>
                  <a:srgbClr val="FFFFFF"/>
                </a:solidFill>
              </a:rPr>
              <a:t>13.336 non </a:t>
            </a:r>
            <a:r>
              <a:rPr lang="de-DE" sz="900" b="0" strike="noStrike" spc="-1" dirty="0" err="1">
                <a:solidFill>
                  <a:srgbClr val="FFFFFF"/>
                </a:solidFill>
              </a:rPr>
              <a:t>hate</a:t>
            </a:r>
            <a:r>
              <a:rPr lang="de-DE" sz="900" b="0" strike="noStrike" spc="-1" dirty="0">
                <a:solidFill>
                  <a:srgbClr val="FFFFFF"/>
                </a:solidFill>
              </a:rPr>
              <a:t> </a:t>
            </a:r>
            <a:r>
              <a:rPr lang="de-DE" sz="900" b="0" strike="noStrike" spc="-1" dirty="0" err="1">
                <a:solidFill>
                  <a:srgbClr val="FFFFFF"/>
                </a:solidFill>
              </a:rPr>
              <a:t>speech</a:t>
            </a:r>
            <a:endParaRPr lang="de-DE" sz="900" b="0" strike="noStrike" spc="-1" dirty="0">
              <a:solidFill>
                <a:srgbClr val="FFFFFF"/>
              </a:solidFill>
            </a:endParaRPr>
          </a:p>
        </p:txBody>
      </p:sp>
      <p:sp>
        <p:nvSpPr>
          <p:cNvPr id="63" name="Line 27">
            <a:extLst>
              <a:ext uri="{FF2B5EF4-FFF2-40B4-BE49-F238E27FC236}">
                <a16:creationId xmlns:a16="http://schemas.microsoft.com/office/drawing/2014/main" id="{0127E75B-DE88-4231-9AEC-29FDD1240380}"/>
              </a:ext>
            </a:extLst>
          </p:cNvPr>
          <p:cNvSpPr/>
          <p:nvPr/>
        </p:nvSpPr>
        <p:spPr>
          <a:xfrm>
            <a:off x="3070505" y="3717082"/>
            <a:ext cx="274320" cy="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64" name="CustomShape 28">
            <a:extLst>
              <a:ext uri="{FF2B5EF4-FFF2-40B4-BE49-F238E27FC236}">
                <a16:creationId xmlns:a16="http://schemas.microsoft.com/office/drawing/2014/main" id="{B2AF45BC-1422-4D2D-B650-40306D055D21}"/>
              </a:ext>
            </a:extLst>
          </p:cNvPr>
          <p:cNvSpPr/>
          <p:nvPr/>
        </p:nvSpPr>
        <p:spPr>
          <a:xfrm>
            <a:off x="2041805" y="5206402"/>
            <a:ext cx="1169280" cy="731520"/>
          </a:xfrm>
          <a:prstGeom prst="rect">
            <a:avLst/>
          </a:prstGeom>
          <a:solidFill>
            <a:srgbClr val="427CAC"/>
          </a:solidFill>
          <a:ln w="38100">
            <a:solidFill>
              <a:srgbClr val="3F5161"/>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200" b="0" strike="noStrike" spc="-1" dirty="0" err="1">
                <a:solidFill>
                  <a:srgbClr val="FFFFFF"/>
                </a:solidFill>
              </a:rPr>
              <a:t>Preprocessed</a:t>
            </a:r>
            <a:r>
              <a:rPr lang="de-DE" sz="1200" b="0" strike="noStrike" spc="-1" dirty="0">
                <a:solidFill>
                  <a:srgbClr val="FFFFFF"/>
                </a:solidFill>
              </a:rPr>
              <a:t> </a:t>
            </a:r>
          </a:p>
          <a:p>
            <a:pPr algn="ctr">
              <a:lnSpc>
                <a:spcPct val="100000"/>
              </a:lnSpc>
            </a:pPr>
            <a:r>
              <a:rPr lang="de-DE" sz="1200" b="0" strike="noStrike" spc="-1" dirty="0">
                <a:solidFill>
                  <a:srgbClr val="FFFFFF"/>
                </a:solidFill>
              </a:rPr>
              <a:t>Training Corpus</a:t>
            </a:r>
          </a:p>
        </p:txBody>
      </p:sp>
      <p:sp>
        <p:nvSpPr>
          <p:cNvPr id="65" name="CustomShape 29">
            <a:extLst>
              <a:ext uri="{FF2B5EF4-FFF2-40B4-BE49-F238E27FC236}">
                <a16:creationId xmlns:a16="http://schemas.microsoft.com/office/drawing/2014/main" id="{53E11003-74A6-4055-803D-A08924E71E01}"/>
              </a:ext>
            </a:extLst>
          </p:cNvPr>
          <p:cNvSpPr/>
          <p:nvPr/>
        </p:nvSpPr>
        <p:spPr>
          <a:xfrm>
            <a:off x="4712608" y="6039082"/>
            <a:ext cx="1501633" cy="731520"/>
          </a:xfrm>
          <a:prstGeom prst="rect">
            <a:avLst/>
          </a:prstGeom>
          <a:solidFill>
            <a:srgbClr val="427CAC"/>
          </a:solidFill>
          <a:ln w="38100">
            <a:solidFill>
              <a:srgbClr val="3F5161"/>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200" b="0" strike="noStrike" spc="-1" dirty="0" err="1">
                <a:solidFill>
                  <a:srgbClr val="FFFFFF"/>
                </a:solidFill>
              </a:rPr>
              <a:t>Hate</a:t>
            </a:r>
            <a:r>
              <a:rPr lang="de-DE" sz="1200" b="0" strike="noStrike" spc="-1" dirty="0">
                <a:solidFill>
                  <a:srgbClr val="FFFFFF"/>
                </a:solidFill>
              </a:rPr>
              <a:t> Speech </a:t>
            </a:r>
          </a:p>
          <a:p>
            <a:pPr algn="ctr">
              <a:lnSpc>
                <a:spcPct val="100000"/>
              </a:lnSpc>
            </a:pPr>
            <a:r>
              <a:rPr lang="de-DE" sz="1200" b="0" strike="noStrike" spc="-1" dirty="0" err="1">
                <a:solidFill>
                  <a:srgbClr val="FFFFFF"/>
                </a:solidFill>
              </a:rPr>
              <a:t>Statistics</a:t>
            </a:r>
            <a:endParaRPr lang="de-DE" sz="1200" b="0" strike="noStrike" spc="-1" dirty="0">
              <a:solidFill>
                <a:srgbClr val="FFFFFF"/>
              </a:solidFill>
            </a:endParaRPr>
          </a:p>
        </p:txBody>
      </p:sp>
      <p:sp>
        <p:nvSpPr>
          <p:cNvPr id="66" name="CustomShape 30">
            <a:extLst>
              <a:ext uri="{FF2B5EF4-FFF2-40B4-BE49-F238E27FC236}">
                <a16:creationId xmlns:a16="http://schemas.microsoft.com/office/drawing/2014/main" id="{47623659-BA43-4812-9ABB-914F98248046}"/>
              </a:ext>
            </a:extLst>
          </p:cNvPr>
          <p:cNvSpPr/>
          <p:nvPr/>
        </p:nvSpPr>
        <p:spPr>
          <a:xfrm>
            <a:off x="4712608" y="5206402"/>
            <a:ext cx="1501634" cy="731520"/>
          </a:xfrm>
          <a:prstGeom prst="rect">
            <a:avLst/>
          </a:prstGeom>
          <a:solidFill>
            <a:srgbClr val="427CAC"/>
          </a:solidFill>
          <a:ln w="38100">
            <a:solidFill>
              <a:srgbClr val="3F5161"/>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200" b="0" strike="noStrike" spc="-1" dirty="0" err="1">
                <a:solidFill>
                  <a:srgbClr val="FFFFFF"/>
                </a:solidFill>
              </a:rPr>
              <a:t>Holistic</a:t>
            </a:r>
            <a:r>
              <a:rPr lang="de-DE" sz="1200" b="0" strike="noStrike" spc="-1" dirty="0">
                <a:solidFill>
                  <a:srgbClr val="FFFFFF"/>
                </a:solidFill>
              </a:rPr>
              <a:t>, hand-</a:t>
            </a:r>
            <a:r>
              <a:rPr lang="de-DE" sz="1200" b="0" strike="noStrike" spc="-1" dirty="0" err="1">
                <a:solidFill>
                  <a:srgbClr val="FFFFFF"/>
                </a:solidFill>
              </a:rPr>
              <a:t>crafted</a:t>
            </a:r>
            <a:endParaRPr lang="de-DE" sz="1200" b="0" strike="noStrike" spc="-1" dirty="0">
              <a:solidFill>
                <a:srgbClr val="FFFFFF"/>
              </a:solidFill>
            </a:endParaRPr>
          </a:p>
          <a:p>
            <a:pPr algn="ctr">
              <a:lnSpc>
                <a:spcPct val="100000"/>
              </a:lnSpc>
            </a:pPr>
            <a:r>
              <a:rPr lang="de-DE" sz="1200" b="0" strike="noStrike" spc="-1" dirty="0">
                <a:solidFill>
                  <a:srgbClr val="FFFFFF"/>
                </a:solidFill>
              </a:rPr>
              <a:t> </a:t>
            </a:r>
            <a:r>
              <a:rPr lang="de-DE" sz="1200" b="0" strike="noStrike" spc="-1" dirty="0" err="1">
                <a:solidFill>
                  <a:srgbClr val="FFFFFF"/>
                </a:solidFill>
              </a:rPr>
              <a:t>feature</a:t>
            </a:r>
            <a:r>
              <a:rPr lang="de-DE" sz="1200" b="0" strike="noStrike" spc="-1" dirty="0">
                <a:solidFill>
                  <a:srgbClr val="FFFFFF"/>
                </a:solidFill>
              </a:rPr>
              <a:t> </a:t>
            </a:r>
            <a:r>
              <a:rPr lang="de-DE" sz="1200" b="0" strike="noStrike" spc="-1" dirty="0" err="1">
                <a:solidFill>
                  <a:srgbClr val="FFFFFF"/>
                </a:solidFill>
              </a:rPr>
              <a:t>set</a:t>
            </a:r>
            <a:r>
              <a:rPr lang="de-DE" sz="1200" b="0" strike="noStrike" spc="-1" dirty="0">
                <a:solidFill>
                  <a:srgbClr val="FFFFFF"/>
                </a:solidFill>
              </a:rPr>
              <a:t> </a:t>
            </a:r>
            <a:r>
              <a:rPr lang="de-DE" sz="1200" b="0" strike="noStrike" spc="-1" dirty="0" err="1">
                <a:solidFill>
                  <a:srgbClr val="FFFFFF"/>
                </a:solidFill>
              </a:rPr>
              <a:t>based</a:t>
            </a:r>
            <a:endParaRPr lang="de-DE" sz="1200" b="0" strike="noStrike" spc="-1" dirty="0">
              <a:solidFill>
                <a:srgbClr val="FFFFFF"/>
              </a:solidFill>
            </a:endParaRPr>
          </a:p>
          <a:p>
            <a:pPr algn="ctr">
              <a:lnSpc>
                <a:spcPct val="100000"/>
              </a:lnSpc>
            </a:pPr>
            <a:r>
              <a:rPr lang="de-DE" sz="1200" b="0" strike="noStrike" spc="-1" dirty="0">
                <a:solidFill>
                  <a:srgbClr val="FFFFFF"/>
                </a:solidFill>
              </a:rPr>
              <a:t> on </a:t>
            </a:r>
            <a:r>
              <a:rPr lang="de-DE" sz="1200" b="0" strike="noStrike" spc="-1" dirty="0" err="1">
                <a:solidFill>
                  <a:srgbClr val="FFFFFF"/>
                </a:solidFill>
              </a:rPr>
              <a:t>recent</a:t>
            </a:r>
            <a:r>
              <a:rPr lang="de-DE" sz="1200" b="0" strike="noStrike" spc="-1" dirty="0">
                <a:solidFill>
                  <a:srgbClr val="FFFFFF"/>
                </a:solidFill>
              </a:rPr>
              <a:t> </a:t>
            </a:r>
            <a:r>
              <a:rPr lang="de-DE" sz="1200" b="0" strike="noStrike" spc="-1" dirty="0" err="1">
                <a:solidFill>
                  <a:srgbClr val="FFFFFF"/>
                </a:solidFill>
              </a:rPr>
              <a:t>publications</a:t>
            </a:r>
            <a:endParaRPr lang="de-DE" sz="1200" b="0" strike="noStrike" spc="-1" dirty="0">
              <a:solidFill>
                <a:srgbClr val="FFFFFF"/>
              </a:solidFill>
            </a:endParaRPr>
          </a:p>
        </p:txBody>
      </p:sp>
      <p:sp>
        <p:nvSpPr>
          <p:cNvPr id="67" name="CustomShape 31">
            <a:extLst>
              <a:ext uri="{FF2B5EF4-FFF2-40B4-BE49-F238E27FC236}">
                <a16:creationId xmlns:a16="http://schemas.microsoft.com/office/drawing/2014/main" id="{83C48DE0-4C11-4DAA-8933-6ED46563F08D}"/>
              </a:ext>
            </a:extLst>
          </p:cNvPr>
          <p:cNvSpPr/>
          <p:nvPr/>
        </p:nvSpPr>
        <p:spPr>
          <a:xfrm>
            <a:off x="7412825" y="6039082"/>
            <a:ext cx="1169280" cy="731520"/>
          </a:xfrm>
          <a:prstGeom prst="rect">
            <a:avLst/>
          </a:prstGeom>
          <a:solidFill>
            <a:srgbClr val="427CAC"/>
          </a:solidFill>
          <a:ln w="38100">
            <a:solidFill>
              <a:srgbClr val="3F5161"/>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200" b="0" strike="noStrike" spc="-1">
                <a:solidFill>
                  <a:srgbClr val="FFFFFF"/>
                </a:solidFill>
              </a:rPr>
              <a:t>Classification </a:t>
            </a:r>
          </a:p>
          <a:p>
            <a:pPr algn="ctr">
              <a:lnSpc>
                <a:spcPct val="100000"/>
              </a:lnSpc>
            </a:pPr>
            <a:r>
              <a:rPr lang="de-DE" sz="1200" b="0" strike="noStrike" spc="-1">
                <a:solidFill>
                  <a:srgbClr val="FFFFFF"/>
                </a:solidFill>
              </a:rPr>
              <a:t>Metrics</a:t>
            </a:r>
          </a:p>
        </p:txBody>
      </p:sp>
      <p:sp>
        <p:nvSpPr>
          <p:cNvPr id="68" name="CustomShape 32">
            <a:extLst>
              <a:ext uri="{FF2B5EF4-FFF2-40B4-BE49-F238E27FC236}">
                <a16:creationId xmlns:a16="http://schemas.microsoft.com/office/drawing/2014/main" id="{71507BD8-916D-41F2-B5C7-BB070FAF4621}"/>
              </a:ext>
            </a:extLst>
          </p:cNvPr>
          <p:cNvSpPr/>
          <p:nvPr/>
        </p:nvSpPr>
        <p:spPr>
          <a:xfrm>
            <a:off x="10118225" y="5196487"/>
            <a:ext cx="1169280" cy="731520"/>
          </a:xfrm>
          <a:prstGeom prst="rect">
            <a:avLst/>
          </a:prstGeom>
          <a:solidFill>
            <a:srgbClr val="427CAC"/>
          </a:solidFill>
          <a:ln w="38100">
            <a:solidFill>
              <a:srgbClr val="3F5161"/>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200" b="0" strike="noStrike" spc="-1">
                <a:solidFill>
                  <a:srgbClr val="FFFFFF"/>
                </a:solidFill>
              </a:rPr>
              <a:t>Method </a:t>
            </a:r>
          </a:p>
          <a:p>
            <a:pPr algn="ctr">
              <a:lnSpc>
                <a:spcPct val="100000"/>
              </a:lnSpc>
            </a:pPr>
            <a:r>
              <a:rPr lang="de-DE" sz="1200" b="0" strike="noStrike" spc="-1">
                <a:solidFill>
                  <a:srgbClr val="FFFFFF"/>
                </a:solidFill>
              </a:rPr>
              <a:t>Comparison</a:t>
            </a:r>
          </a:p>
        </p:txBody>
      </p:sp>
      <p:sp>
        <p:nvSpPr>
          <p:cNvPr id="69" name="Titel 1">
            <a:extLst>
              <a:ext uri="{FF2B5EF4-FFF2-40B4-BE49-F238E27FC236}">
                <a16:creationId xmlns:a16="http://schemas.microsoft.com/office/drawing/2014/main" id="{1FD7AFF7-5BC1-4796-A0C3-065923E61B15}"/>
              </a:ext>
            </a:extLst>
          </p:cNvPr>
          <p:cNvSpPr>
            <a:spLocks noGrp="1"/>
          </p:cNvSpPr>
          <p:nvPr>
            <p:ph type="title"/>
          </p:nvPr>
        </p:nvSpPr>
        <p:spPr>
          <a:xfrm>
            <a:off x="1371600" y="685800"/>
            <a:ext cx="9601200" cy="746045"/>
          </a:xfrm>
        </p:spPr>
        <p:txBody>
          <a:bodyPr/>
          <a:lstStyle/>
          <a:p>
            <a:r>
              <a:rPr lang="de-DE" dirty="0"/>
              <a:t>Research Topic and Approach</a:t>
            </a:r>
          </a:p>
        </p:txBody>
      </p:sp>
    </p:spTree>
    <p:extLst>
      <p:ext uri="{BB962C8B-B14F-4D97-AF65-F5344CB8AC3E}">
        <p14:creationId xmlns:p14="http://schemas.microsoft.com/office/powerpoint/2010/main" val="87393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liennummernplatzhalter 12">
            <a:extLst>
              <a:ext uri="{FF2B5EF4-FFF2-40B4-BE49-F238E27FC236}">
                <a16:creationId xmlns:a16="http://schemas.microsoft.com/office/drawing/2014/main" id="{5E9E0387-BC07-134A-96E6-49BE99D8660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14" name="Rectangle: Rounded Corners 13">
            <a:extLst>
              <a:ext uri="{FF2B5EF4-FFF2-40B4-BE49-F238E27FC236}">
                <a16:creationId xmlns:a16="http://schemas.microsoft.com/office/drawing/2014/main" id="{95BFBC0E-C158-48BC-AD25-FF7FF4C5D33A}"/>
              </a:ext>
            </a:extLst>
          </p:cNvPr>
          <p:cNvSpPr/>
          <p:nvPr/>
        </p:nvSpPr>
        <p:spPr>
          <a:xfrm>
            <a:off x="6845723" y="4820305"/>
            <a:ext cx="3822853"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Sentiment-</a:t>
            </a:r>
            <a:r>
              <a:rPr lang="de-DE" sz="2000" b="1" u="sng" dirty="0" err="1">
                <a:solidFill>
                  <a:schemeClr val="tx1"/>
                </a:solidFill>
              </a:rPr>
              <a:t>based</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[5, 6]:</a:t>
            </a:r>
          </a:p>
          <a:p>
            <a:pPr marL="285750" indent="-285750">
              <a:buFont typeface="Arial" panose="020B0604020202020204" pitchFamily="34" charset="0"/>
              <a:buChar char="•"/>
            </a:pPr>
            <a:r>
              <a:rPr lang="de-DE" dirty="0" err="1">
                <a:solidFill>
                  <a:schemeClr val="tx1"/>
                </a:solidFill>
              </a:rPr>
              <a:t>Polarity</a:t>
            </a:r>
            <a:r>
              <a:rPr lang="de-DE" dirty="0">
                <a:solidFill>
                  <a:schemeClr val="tx1"/>
                </a:solidFill>
              </a:rPr>
              <a:t> </a:t>
            </a:r>
            <a:r>
              <a:rPr lang="de-DE" dirty="0" err="1">
                <a:solidFill>
                  <a:schemeClr val="tx1"/>
                </a:solidFill>
              </a:rPr>
              <a:t>scores</a:t>
            </a:r>
            <a:r>
              <a:rPr lang="de-DE" dirty="0">
                <a:solidFill>
                  <a:schemeClr val="tx1"/>
                </a:solidFill>
              </a:rPr>
              <a:t> </a:t>
            </a:r>
            <a:r>
              <a:rPr lang="de-DE" dirty="0" err="1">
                <a:solidFill>
                  <a:schemeClr val="tx1"/>
                </a:solidFill>
              </a:rPr>
              <a:t>based</a:t>
            </a:r>
            <a:r>
              <a:rPr lang="de-DE" dirty="0">
                <a:solidFill>
                  <a:schemeClr val="tx1"/>
                </a:solidFill>
              </a:rPr>
              <a:t> on </a:t>
            </a:r>
            <a:r>
              <a:rPr lang="de-DE" dirty="0" err="1">
                <a:solidFill>
                  <a:schemeClr val="tx1"/>
                </a:solidFill>
              </a:rPr>
              <a:t>Vader</a:t>
            </a:r>
            <a:endParaRPr lang="de-DE" dirty="0">
              <a:solidFill>
                <a:schemeClr val="tx1"/>
              </a:solidFill>
            </a:endParaRPr>
          </a:p>
        </p:txBody>
      </p:sp>
      <p:sp>
        <p:nvSpPr>
          <p:cNvPr id="17" name="Rectangle: Rounded Corners 16">
            <a:extLst>
              <a:ext uri="{FF2B5EF4-FFF2-40B4-BE49-F238E27FC236}">
                <a16:creationId xmlns:a16="http://schemas.microsoft.com/office/drawing/2014/main" id="{3C210447-BB7C-45EB-BAE9-85CFE41C53D1}"/>
              </a:ext>
            </a:extLst>
          </p:cNvPr>
          <p:cNvSpPr/>
          <p:nvPr/>
        </p:nvSpPr>
        <p:spPr>
          <a:xfrm>
            <a:off x="1371600" y="4019022"/>
            <a:ext cx="3793936" cy="1630903"/>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Semantic</a:t>
            </a:r>
            <a:r>
              <a:rPr lang="de-DE" sz="2000" b="1" u="sng" dirty="0">
                <a:solidFill>
                  <a:schemeClr val="tx1"/>
                </a:solidFill>
              </a:rPr>
              <a:t> </a:t>
            </a:r>
            <a:r>
              <a:rPr lang="de-DE" sz="2000" b="1" u="sng" dirty="0" err="1">
                <a:solidFill>
                  <a:schemeClr val="tx1"/>
                </a:solidFill>
              </a:rPr>
              <a:t>features</a:t>
            </a:r>
            <a:r>
              <a:rPr lang="en-US" sz="2000" b="1" u="sng" dirty="0">
                <a:solidFill>
                  <a:schemeClr val="tx1"/>
                </a:solidFill>
              </a:rPr>
              <a:t> [1, 4]</a:t>
            </a:r>
            <a:r>
              <a:rPr lang="de-DE" sz="2000" b="1" u="sng" dirty="0">
                <a:solidFill>
                  <a:schemeClr val="tx1"/>
                </a:solidFill>
              </a:rPr>
              <a:t>:</a:t>
            </a:r>
          </a:p>
          <a:p>
            <a:pPr marL="342900" indent="-342900">
              <a:buFont typeface="Arial" panose="020B0604020202020204" pitchFamily="34" charset="0"/>
              <a:buChar char="•"/>
            </a:pPr>
            <a:r>
              <a:rPr lang="en-US" dirty="0">
                <a:solidFill>
                  <a:schemeClr val="tx1"/>
                </a:solidFill>
              </a:rPr>
              <a:t>#Exclamation marks</a:t>
            </a:r>
          </a:p>
          <a:p>
            <a:pPr marL="342900" indent="-342900">
              <a:buFont typeface="Arial" panose="020B0604020202020204" pitchFamily="34" charset="0"/>
              <a:buChar char="•"/>
            </a:pPr>
            <a:r>
              <a:rPr lang="en-US" dirty="0">
                <a:solidFill>
                  <a:schemeClr val="tx1"/>
                </a:solidFill>
              </a:rPr>
              <a:t>#Capitalized words</a:t>
            </a:r>
          </a:p>
          <a:p>
            <a:pPr marL="342900" indent="-342900">
              <a:buFont typeface="Arial" panose="020B0604020202020204" pitchFamily="34" charset="0"/>
              <a:buChar char="•"/>
            </a:pPr>
            <a:r>
              <a:rPr lang="en-US" dirty="0">
                <a:solidFill>
                  <a:schemeClr val="tx1"/>
                </a:solidFill>
              </a:rPr>
              <a:t>#Laughing expressions</a:t>
            </a:r>
          </a:p>
          <a:p>
            <a:pPr marL="342900" indent="-342900">
              <a:buFont typeface="Arial" panose="020B0604020202020204" pitchFamily="34" charset="0"/>
              <a:buChar char="•"/>
            </a:pPr>
            <a:r>
              <a:rPr lang="en-US" dirty="0" err="1">
                <a:solidFill>
                  <a:schemeClr val="tx1"/>
                </a:solidFill>
              </a:rPr>
              <a:t>etc</a:t>
            </a:r>
            <a:r>
              <a:rPr lang="en-US" dirty="0">
                <a:solidFill>
                  <a:schemeClr val="tx1"/>
                </a:solidFill>
              </a:rPr>
              <a:t>…</a:t>
            </a:r>
            <a:endParaRPr lang="de-DE" dirty="0">
              <a:solidFill>
                <a:schemeClr val="tx1"/>
              </a:solidFill>
            </a:endParaRPr>
          </a:p>
        </p:txBody>
      </p:sp>
      <p:sp>
        <p:nvSpPr>
          <p:cNvPr id="18" name="Rectangle: Rounded Corners 17">
            <a:extLst>
              <a:ext uri="{FF2B5EF4-FFF2-40B4-BE49-F238E27FC236}">
                <a16:creationId xmlns:a16="http://schemas.microsoft.com/office/drawing/2014/main" id="{1A0DDE54-8DE6-49D3-BEA0-FFC0910209D7}"/>
              </a:ext>
            </a:extLst>
          </p:cNvPr>
          <p:cNvSpPr/>
          <p:nvPr/>
        </p:nvSpPr>
        <p:spPr>
          <a:xfrm>
            <a:off x="1432490" y="2554742"/>
            <a:ext cx="3798066" cy="1325151"/>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Unigram</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[1, 5, 6, 7, 8]:</a:t>
            </a:r>
          </a:p>
          <a:p>
            <a:pPr marL="342900" indent="-342900">
              <a:buFont typeface="Arial" panose="020B0604020202020204" pitchFamily="34" charset="0"/>
              <a:buChar char="•"/>
            </a:pPr>
            <a:r>
              <a:rPr lang="de-DE" dirty="0">
                <a:solidFill>
                  <a:schemeClr val="tx1"/>
                </a:solidFill>
              </a:rPr>
              <a:t>N-grams</a:t>
            </a:r>
          </a:p>
          <a:p>
            <a:pPr marL="342900" indent="-342900">
              <a:buFont typeface="Arial" panose="020B0604020202020204" pitchFamily="34" charset="0"/>
              <a:buChar char="•"/>
            </a:pPr>
            <a:r>
              <a:rPr lang="de-DE" dirty="0" err="1">
                <a:solidFill>
                  <a:schemeClr val="tx1"/>
                </a:solidFill>
              </a:rPr>
              <a:t>Dictionaries</a:t>
            </a:r>
            <a:r>
              <a:rPr lang="de-DE" dirty="0">
                <a:solidFill>
                  <a:schemeClr val="tx1"/>
                </a:solidFill>
              </a:rPr>
              <a:t> </a:t>
            </a:r>
            <a:r>
              <a:rPr lang="de-DE" dirty="0" err="1">
                <a:solidFill>
                  <a:schemeClr val="tx1"/>
                </a:solidFill>
              </a:rPr>
              <a:t>based</a:t>
            </a:r>
            <a:r>
              <a:rPr lang="de-DE" dirty="0">
                <a:solidFill>
                  <a:schemeClr val="tx1"/>
                </a:solidFill>
              </a:rPr>
              <a:t> on TF-IDF </a:t>
            </a:r>
            <a:r>
              <a:rPr lang="de-DE" dirty="0" err="1">
                <a:solidFill>
                  <a:schemeClr val="tx1"/>
                </a:solidFill>
              </a:rPr>
              <a:t>scores</a:t>
            </a:r>
            <a:endParaRPr lang="de-DE" dirty="0">
              <a:solidFill>
                <a:schemeClr val="tx1"/>
              </a:solidFill>
            </a:endParaRPr>
          </a:p>
        </p:txBody>
      </p:sp>
      <p:sp>
        <p:nvSpPr>
          <p:cNvPr id="19" name="Rectangle: Rounded Corners 18">
            <a:extLst>
              <a:ext uri="{FF2B5EF4-FFF2-40B4-BE49-F238E27FC236}">
                <a16:creationId xmlns:a16="http://schemas.microsoft.com/office/drawing/2014/main" id="{4E3221D2-3434-4BBC-BF3C-146061CA6860}"/>
              </a:ext>
            </a:extLst>
          </p:cNvPr>
          <p:cNvSpPr/>
          <p:nvPr/>
        </p:nvSpPr>
        <p:spPr>
          <a:xfrm>
            <a:off x="6887032" y="2554742"/>
            <a:ext cx="3803576" cy="785367"/>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Pattern </a:t>
            </a:r>
            <a:r>
              <a:rPr lang="de-DE" sz="2000" b="1" u="sng" dirty="0" err="1">
                <a:solidFill>
                  <a:schemeClr val="tx1"/>
                </a:solidFill>
              </a:rPr>
              <a:t>features</a:t>
            </a:r>
            <a:r>
              <a:rPr lang="de-DE" sz="2000" b="1" u="sng" dirty="0">
                <a:solidFill>
                  <a:schemeClr val="tx1"/>
                </a:solidFill>
              </a:rPr>
              <a:t> [5, 6]:</a:t>
            </a:r>
          </a:p>
          <a:p>
            <a:pPr marL="342900" indent="-342900">
              <a:buFont typeface="Arial" panose="020B0604020202020204" pitchFamily="34" charset="0"/>
              <a:buChar char="•"/>
            </a:pPr>
            <a:r>
              <a:rPr lang="de-DE" dirty="0" err="1">
                <a:solidFill>
                  <a:schemeClr val="tx1"/>
                </a:solidFill>
              </a:rPr>
              <a:t>PoS</a:t>
            </a:r>
            <a:r>
              <a:rPr lang="de-DE" dirty="0">
                <a:solidFill>
                  <a:schemeClr val="tx1"/>
                </a:solidFill>
              </a:rPr>
              <a:t>-tag </a:t>
            </a:r>
            <a:r>
              <a:rPr lang="de-DE" dirty="0" err="1">
                <a:solidFill>
                  <a:schemeClr val="tx1"/>
                </a:solidFill>
              </a:rPr>
              <a:t>patterns</a:t>
            </a:r>
            <a:endParaRPr lang="de-DE" dirty="0">
              <a:solidFill>
                <a:schemeClr val="tx1"/>
              </a:solidFill>
            </a:endParaRPr>
          </a:p>
        </p:txBody>
      </p:sp>
      <p:sp>
        <p:nvSpPr>
          <p:cNvPr id="51" name="Rectangle: Rounded Corners 50">
            <a:extLst>
              <a:ext uri="{FF2B5EF4-FFF2-40B4-BE49-F238E27FC236}">
                <a16:creationId xmlns:a16="http://schemas.microsoft.com/office/drawing/2014/main" id="{6861C6AE-DF07-4702-B97C-F46DC9E56D9E}"/>
              </a:ext>
            </a:extLst>
          </p:cNvPr>
          <p:cNvSpPr/>
          <p:nvPr/>
        </p:nvSpPr>
        <p:spPr>
          <a:xfrm>
            <a:off x="6870510" y="3689401"/>
            <a:ext cx="3798066"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Topic </a:t>
            </a:r>
            <a:r>
              <a:rPr lang="de-DE" sz="2000" b="1" u="sng" dirty="0" err="1">
                <a:solidFill>
                  <a:schemeClr val="tx1"/>
                </a:solidFill>
              </a:rPr>
              <a:t>classification</a:t>
            </a:r>
            <a:r>
              <a:rPr lang="de-DE" sz="2000" b="1" u="sng" dirty="0">
                <a:solidFill>
                  <a:schemeClr val="tx1"/>
                </a:solidFill>
              </a:rPr>
              <a:t> [6]:</a:t>
            </a:r>
          </a:p>
          <a:p>
            <a:pPr marL="285750" indent="-285750">
              <a:buFont typeface="Arial" panose="020B0604020202020204" pitchFamily="34" charset="0"/>
              <a:buChar char="•"/>
            </a:pPr>
            <a:r>
              <a:rPr lang="de-DE" dirty="0">
                <a:solidFill>
                  <a:schemeClr val="tx1"/>
                </a:solidFill>
              </a:rPr>
              <a:t>Latent </a:t>
            </a:r>
            <a:r>
              <a:rPr lang="de-DE" dirty="0" err="1">
                <a:solidFill>
                  <a:schemeClr val="tx1"/>
                </a:solidFill>
              </a:rPr>
              <a:t>Dirichlet</a:t>
            </a:r>
            <a:r>
              <a:rPr lang="de-DE" dirty="0">
                <a:solidFill>
                  <a:schemeClr val="tx1"/>
                </a:solidFill>
              </a:rPr>
              <a:t> </a:t>
            </a:r>
            <a:r>
              <a:rPr lang="de-DE" dirty="0" err="1">
                <a:solidFill>
                  <a:schemeClr val="tx1"/>
                </a:solidFill>
              </a:rPr>
              <a:t>Allocation</a:t>
            </a:r>
            <a:endParaRPr lang="de-DE" dirty="0">
              <a:solidFill>
                <a:schemeClr val="tx1"/>
              </a:solidFill>
            </a:endParaRPr>
          </a:p>
        </p:txBody>
      </p:sp>
      <p:sp>
        <p:nvSpPr>
          <p:cNvPr id="11" name="Titel 1">
            <a:extLst>
              <a:ext uri="{FF2B5EF4-FFF2-40B4-BE49-F238E27FC236}">
                <a16:creationId xmlns:a16="http://schemas.microsoft.com/office/drawing/2014/main" id="{FAEE80D0-C12F-4B11-8C00-FA72602CA25C}"/>
              </a:ext>
            </a:extLst>
          </p:cNvPr>
          <p:cNvSpPr txBox="1">
            <a:spLocks/>
          </p:cNvSpPr>
          <p:nvPr/>
        </p:nvSpPr>
        <p:spPr>
          <a:xfrm>
            <a:off x="1371600" y="6858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de-DE" dirty="0" err="1"/>
              <a:t>Results</a:t>
            </a:r>
            <a:endParaRPr lang="de-DE" dirty="0"/>
          </a:p>
        </p:txBody>
      </p:sp>
      <p:sp>
        <p:nvSpPr>
          <p:cNvPr id="15" name="Inhaltsplatzhalter 3">
            <a:extLst>
              <a:ext uri="{FF2B5EF4-FFF2-40B4-BE49-F238E27FC236}">
                <a16:creationId xmlns:a16="http://schemas.microsoft.com/office/drawing/2014/main" id="{F3AA28CA-EE60-4F4B-AE4C-378F24CEB44D}"/>
              </a:ext>
            </a:extLst>
          </p:cNvPr>
          <p:cNvSpPr>
            <a:spLocks noGrp="1"/>
          </p:cNvSpPr>
          <p:nvPr>
            <p:ph idx="1"/>
          </p:nvPr>
        </p:nvSpPr>
        <p:spPr>
          <a:xfrm>
            <a:off x="1371600" y="1692466"/>
            <a:ext cx="7558644" cy="479234"/>
          </a:xfrm>
        </p:spPr>
        <p:txBody>
          <a:bodyPr>
            <a:normAutofit/>
          </a:bodyPr>
          <a:lstStyle/>
          <a:p>
            <a:pPr marL="0" indent="0" algn="ctr">
              <a:buNone/>
            </a:pPr>
            <a:r>
              <a:rPr lang="de-DE" b="1" u="sng" dirty="0" err="1"/>
              <a:t>Holistic</a:t>
            </a:r>
            <a:r>
              <a:rPr lang="de-DE" b="1" u="sng" dirty="0"/>
              <a:t>, hand-</a:t>
            </a:r>
            <a:r>
              <a:rPr lang="de-DE" b="1" u="sng" dirty="0" err="1"/>
              <a:t>crafted</a:t>
            </a:r>
            <a:r>
              <a:rPr lang="de-DE" b="1" u="sng" dirty="0"/>
              <a:t> </a:t>
            </a:r>
            <a:r>
              <a:rPr lang="de-DE" b="1" u="sng" dirty="0" err="1"/>
              <a:t>feature</a:t>
            </a:r>
            <a:r>
              <a:rPr lang="de-DE" b="1" u="sng" dirty="0"/>
              <a:t> </a:t>
            </a:r>
            <a:r>
              <a:rPr lang="de-DE" b="1" u="sng" dirty="0" err="1"/>
              <a:t>set</a:t>
            </a:r>
            <a:r>
              <a:rPr lang="de-DE" b="1" u="sng" dirty="0"/>
              <a:t> </a:t>
            </a:r>
            <a:r>
              <a:rPr lang="de-DE" b="1" u="sng" dirty="0" err="1"/>
              <a:t>based</a:t>
            </a:r>
            <a:r>
              <a:rPr lang="de-DE" b="1" u="sng" dirty="0"/>
              <a:t> on </a:t>
            </a:r>
            <a:r>
              <a:rPr lang="de-DE" b="1" u="sng" dirty="0" err="1"/>
              <a:t>recent</a:t>
            </a:r>
            <a:r>
              <a:rPr lang="de-DE" b="1" u="sng" dirty="0"/>
              <a:t> </a:t>
            </a:r>
            <a:r>
              <a:rPr lang="de-DE" b="1" u="sng" dirty="0" err="1"/>
              <a:t>publications</a:t>
            </a:r>
            <a:r>
              <a:rPr lang="en-US" b="1" u="sng" dirty="0"/>
              <a:t> [4, 6]</a:t>
            </a:r>
            <a:endParaRPr lang="de-DE" b="1" u="sng" dirty="0"/>
          </a:p>
        </p:txBody>
      </p:sp>
    </p:spTree>
    <p:extLst>
      <p:ext uri="{BB962C8B-B14F-4D97-AF65-F5344CB8AC3E}">
        <p14:creationId xmlns:p14="http://schemas.microsoft.com/office/powerpoint/2010/main" val="426013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4" name="Picture 3">
            <a:extLst>
              <a:ext uri="{FF2B5EF4-FFF2-40B4-BE49-F238E27FC236}">
                <a16:creationId xmlns:a16="http://schemas.microsoft.com/office/drawing/2014/main" id="{45370B0A-C385-454A-B059-3DC1DF57BA23}"/>
              </a:ext>
            </a:extLst>
          </p:cNvPr>
          <p:cNvPicPr>
            <a:picLocks noChangeAspect="1"/>
          </p:cNvPicPr>
          <p:nvPr/>
        </p:nvPicPr>
        <p:blipFill>
          <a:blip r:embed="rId3"/>
          <a:stretch>
            <a:fillRect/>
          </a:stretch>
        </p:blipFill>
        <p:spPr>
          <a:xfrm>
            <a:off x="330293" y="2271586"/>
            <a:ext cx="4014712" cy="3150098"/>
          </a:xfrm>
          <a:prstGeom prst="rect">
            <a:avLst/>
          </a:prstGeom>
        </p:spPr>
      </p:pic>
      <p:sp>
        <p:nvSpPr>
          <p:cNvPr id="5" name="Rectangle 4">
            <a:extLst>
              <a:ext uri="{FF2B5EF4-FFF2-40B4-BE49-F238E27FC236}">
                <a16:creationId xmlns:a16="http://schemas.microsoft.com/office/drawing/2014/main" id="{E82D7C0F-776B-4BF8-A232-101BD252315F}"/>
              </a:ext>
            </a:extLst>
          </p:cNvPr>
          <p:cNvSpPr/>
          <p:nvPr/>
        </p:nvSpPr>
        <p:spPr>
          <a:xfrm>
            <a:off x="610551" y="5447386"/>
            <a:ext cx="3571973" cy="461665"/>
          </a:xfrm>
          <a:prstGeom prst="rect">
            <a:avLst/>
          </a:prstGeom>
        </p:spPr>
        <p:txBody>
          <a:bodyPr wrap="square">
            <a:spAutoFit/>
          </a:bodyPr>
          <a:lstStyle/>
          <a:p>
            <a:pPr algn="ctr"/>
            <a:r>
              <a:rPr lang="en-US" sz="1200" dirty="0">
                <a:solidFill>
                  <a:schemeClr val="tx2"/>
                </a:solidFill>
              </a:rPr>
              <a:t>Normalized distribution of sentiment score for hate speech vs. non-hate speech</a:t>
            </a:r>
          </a:p>
        </p:txBody>
      </p:sp>
      <p:sp>
        <p:nvSpPr>
          <p:cNvPr id="16" name="TextBox 15">
            <a:extLst>
              <a:ext uri="{FF2B5EF4-FFF2-40B4-BE49-F238E27FC236}">
                <a16:creationId xmlns:a16="http://schemas.microsoft.com/office/drawing/2014/main" id="{0C9C1E2C-AD6E-4ECD-8E22-5FE3827DA621}"/>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Hate</a:t>
            </a:r>
            <a:r>
              <a:rPr lang="de-DE" sz="2000" b="1" u="sng" dirty="0">
                <a:solidFill>
                  <a:schemeClr val="tx2"/>
                </a:solidFill>
              </a:rPr>
              <a:t> Speech </a:t>
            </a:r>
            <a:r>
              <a:rPr lang="de-DE" sz="2000" b="1" u="sng" dirty="0" err="1">
                <a:solidFill>
                  <a:schemeClr val="tx2"/>
                </a:solidFill>
              </a:rPr>
              <a:t>Statictics</a:t>
            </a:r>
            <a:endParaRPr lang="de-DE" sz="2000" b="1" u="sng" dirty="0">
              <a:solidFill>
                <a:schemeClr val="tx2"/>
              </a:solidFill>
            </a:endParaRPr>
          </a:p>
        </p:txBody>
      </p:sp>
      <p:pic>
        <p:nvPicPr>
          <p:cNvPr id="12" name="Picture 11">
            <a:extLst>
              <a:ext uri="{FF2B5EF4-FFF2-40B4-BE49-F238E27FC236}">
                <a16:creationId xmlns:a16="http://schemas.microsoft.com/office/drawing/2014/main" id="{9DC9038D-49B5-4FE4-B0C2-0F36C1A93474}"/>
              </a:ext>
            </a:extLst>
          </p:cNvPr>
          <p:cNvPicPr>
            <a:picLocks noChangeAspect="1"/>
          </p:cNvPicPr>
          <p:nvPr/>
        </p:nvPicPr>
        <p:blipFill>
          <a:blip r:embed="rId4"/>
          <a:stretch>
            <a:fillRect/>
          </a:stretch>
        </p:blipFill>
        <p:spPr>
          <a:xfrm>
            <a:off x="4443470" y="2274432"/>
            <a:ext cx="4118618" cy="3172954"/>
          </a:xfrm>
          <a:prstGeom prst="rect">
            <a:avLst/>
          </a:prstGeom>
        </p:spPr>
      </p:pic>
      <p:sp>
        <p:nvSpPr>
          <p:cNvPr id="19" name="Rectangle 18">
            <a:extLst>
              <a:ext uri="{FF2B5EF4-FFF2-40B4-BE49-F238E27FC236}">
                <a16:creationId xmlns:a16="http://schemas.microsoft.com/office/drawing/2014/main" id="{068E50D7-DDD6-4B98-AA47-2FE649C1BE17}"/>
              </a:ext>
            </a:extLst>
          </p:cNvPr>
          <p:cNvSpPr/>
          <p:nvPr/>
        </p:nvSpPr>
        <p:spPr>
          <a:xfrm>
            <a:off x="4733794" y="5448737"/>
            <a:ext cx="3571973" cy="461665"/>
          </a:xfrm>
          <a:prstGeom prst="rect">
            <a:avLst/>
          </a:prstGeom>
        </p:spPr>
        <p:txBody>
          <a:bodyPr wrap="square">
            <a:spAutoFit/>
          </a:bodyPr>
          <a:lstStyle/>
          <a:p>
            <a:pPr algn="ctr"/>
            <a:r>
              <a:rPr lang="en-US" sz="1200" dirty="0">
                <a:solidFill>
                  <a:schemeClr val="tx2"/>
                </a:solidFill>
              </a:rPr>
              <a:t>Number of patterns occurring in </a:t>
            </a:r>
            <a:r>
              <a:rPr lang="en-US" sz="1200" dirty="0" err="1">
                <a:solidFill>
                  <a:schemeClr val="tx2"/>
                </a:solidFill>
              </a:rPr>
              <a:t>hatespeech</a:t>
            </a:r>
            <a:r>
              <a:rPr lang="en-US" sz="1200" dirty="0">
                <a:solidFill>
                  <a:schemeClr val="tx2"/>
                </a:solidFill>
              </a:rPr>
              <a:t> vs. non-hate speech</a:t>
            </a:r>
          </a:p>
        </p:txBody>
      </p:sp>
      <p:pic>
        <p:nvPicPr>
          <p:cNvPr id="22" name="Picture 21">
            <a:extLst>
              <a:ext uri="{FF2B5EF4-FFF2-40B4-BE49-F238E27FC236}">
                <a16:creationId xmlns:a16="http://schemas.microsoft.com/office/drawing/2014/main" id="{F252785A-37AA-4031-931B-E1F4A5B833E5}"/>
              </a:ext>
            </a:extLst>
          </p:cNvPr>
          <p:cNvPicPr>
            <a:picLocks noChangeAspect="1"/>
          </p:cNvPicPr>
          <p:nvPr/>
        </p:nvPicPr>
        <p:blipFill>
          <a:blip r:embed="rId5"/>
          <a:stretch>
            <a:fillRect/>
          </a:stretch>
        </p:blipFill>
        <p:spPr>
          <a:xfrm>
            <a:off x="8434968" y="2287468"/>
            <a:ext cx="3426739" cy="3118333"/>
          </a:xfrm>
          <a:prstGeom prst="rect">
            <a:avLst/>
          </a:prstGeom>
        </p:spPr>
      </p:pic>
      <p:sp>
        <p:nvSpPr>
          <p:cNvPr id="23" name="Rectangle 22">
            <a:extLst>
              <a:ext uri="{FF2B5EF4-FFF2-40B4-BE49-F238E27FC236}">
                <a16:creationId xmlns:a16="http://schemas.microsoft.com/office/drawing/2014/main" id="{882D2208-53CC-4A32-A4EA-1E1C15DD4D69}"/>
              </a:ext>
            </a:extLst>
          </p:cNvPr>
          <p:cNvSpPr/>
          <p:nvPr/>
        </p:nvSpPr>
        <p:spPr>
          <a:xfrm>
            <a:off x="8770259" y="5447385"/>
            <a:ext cx="2995756" cy="461665"/>
          </a:xfrm>
          <a:prstGeom prst="rect">
            <a:avLst/>
          </a:prstGeom>
        </p:spPr>
        <p:txBody>
          <a:bodyPr wrap="square">
            <a:spAutoFit/>
          </a:bodyPr>
          <a:lstStyle/>
          <a:p>
            <a:pPr algn="ctr"/>
            <a:r>
              <a:rPr lang="en-US" sz="1200" dirty="0">
                <a:solidFill>
                  <a:schemeClr val="tx2"/>
                </a:solidFill>
              </a:rPr>
              <a:t>Sentence length hate speech vs non-hate speech</a:t>
            </a:r>
          </a:p>
        </p:txBody>
      </p:sp>
    </p:spTree>
    <p:extLst>
      <p:ext uri="{BB962C8B-B14F-4D97-AF65-F5344CB8AC3E}">
        <p14:creationId xmlns:p14="http://schemas.microsoft.com/office/powerpoint/2010/main" val="51463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6" name="TextBox 15">
            <a:extLst>
              <a:ext uri="{FF2B5EF4-FFF2-40B4-BE49-F238E27FC236}">
                <a16:creationId xmlns:a16="http://schemas.microsoft.com/office/drawing/2014/main" id="{0C9C1E2C-AD6E-4ECD-8E22-5FE3827DA621}"/>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Hate</a:t>
            </a:r>
            <a:r>
              <a:rPr lang="de-DE" sz="2000" b="1" u="sng" dirty="0">
                <a:solidFill>
                  <a:schemeClr val="tx2"/>
                </a:solidFill>
              </a:rPr>
              <a:t> Speech </a:t>
            </a:r>
            <a:r>
              <a:rPr lang="de-DE" sz="2000" b="1" u="sng" dirty="0" err="1">
                <a:solidFill>
                  <a:schemeClr val="tx2"/>
                </a:solidFill>
              </a:rPr>
              <a:t>Statictics</a:t>
            </a:r>
            <a:endParaRPr lang="de-DE" sz="2000" b="1" u="sng" dirty="0">
              <a:solidFill>
                <a:schemeClr val="tx2"/>
              </a:solidFill>
            </a:endParaRPr>
          </a:p>
        </p:txBody>
      </p:sp>
      <p:pic>
        <p:nvPicPr>
          <p:cNvPr id="13" name="Picture 12">
            <a:extLst>
              <a:ext uri="{FF2B5EF4-FFF2-40B4-BE49-F238E27FC236}">
                <a16:creationId xmlns:a16="http://schemas.microsoft.com/office/drawing/2014/main" id="{EF9C1DF6-4214-4642-ABDA-3664E9C082C4}"/>
              </a:ext>
            </a:extLst>
          </p:cNvPr>
          <p:cNvPicPr>
            <a:picLocks noChangeAspect="1"/>
          </p:cNvPicPr>
          <p:nvPr/>
        </p:nvPicPr>
        <p:blipFill>
          <a:blip r:embed="rId3"/>
          <a:stretch>
            <a:fillRect/>
          </a:stretch>
        </p:blipFill>
        <p:spPr>
          <a:xfrm>
            <a:off x="1371600" y="2393558"/>
            <a:ext cx="3584245" cy="2015744"/>
          </a:xfrm>
          <a:prstGeom prst="rect">
            <a:avLst/>
          </a:prstGeom>
        </p:spPr>
      </p:pic>
      <p:sp>
        <p:nvSpPr>
          <p:cNvPr id="20" name="Rectangle 19">
            <a:extLst>
              <a:ext uri="{FF2B5EF4-FFF2-40B4-BE49-F238E27FC236}">
                <a16:creationId xmlns:a16="http://schemas.microsoft.com/office/drawing/2014/main" id="{817CEB49-B168-43E1-9197-DDEE77E8EA10}"/>
              </a:ext>
            </a:extLst>
          </p:cNvPr>
          <p:cNvSpPr/>
          <p:nvPr/>
        </p:nvSpPr>
        <p:spPr>
          <a:xfrm>
            <a:off x="1237606" y="5047986"/>
            <a:ext cx="3852231" cy="276999"/>
          </a:xfrm>
          <a:prstGeom prst="rect">
            <a:avLst/>
          </a:prstGeom>
        </p:spPr>
        <p:txBody>
          <a:bodyPr wrap="square">
            <a:spAutoFit/>
          </a:bodyPr>
          <a:lstStyle/>
          <a:p>
            <a:pPr algn="ctr"/>
            <a:r>
              <a:rPr lang="en-US" sz="1200" dirty="0">
                <a:solidFill>
                  <a:schemeClr val="tx2"/>
                </a:solidFill>
              </a:rPr>
              <a:t>Hate Speech Unigrams</a:t>
            </a:r>
          </a:p>
        </p:txBody>
      </p:sp>
      <p:sp>
        <p:nvSpPr>
          <p:cNvPr id="14" name="Rectangle 13">
            <a:extLst>
              <a:ext uri="{FF2B5EF4-FFF2-40B4-BE49-F238E27FC236}">
                <a16:creationId xmlns:a16="http://schemas.microsoft.com/office/drawing/2014/main" id="{A62B0E0A-237C-49C1-A68B-33A2738A3F86}"/>
              </a:ext>
            </a:extLst>
          </p:cNvPr>
          <p:cNvSpPr/>
          <p:nvPr/>
        </p:nvSpPr>
        <p:spPr>
          <a:xfrm>
            <a:off x="6380647" y="5047986"/>
            <a:ext cx="3852231" cy="276999"/>
          </a:xfrm>
          <a:prstGeom prst="rect">
            <a:avLst/>
          </a:prstGeom>
        </p:spPr>
        <p:txBody>
          <a:bodyPr wrap="square">
            <a:spAutoFit/>
          </a:bodyPr>
          <a:lstStyle/>
          <a:p>
            <a:pPr algn="ctr"/>
            <a:r>
              <a:rPr lang="en-US" sz="1200" dirty="0">
                <a:solidFill>
                  <a:schemeClr val="tx2"/>
                </a:solidFill>
              </a:rPr>
              <a:t>Hate Speech Trigrams</a:t>
            </a:r>
          </a:p>
        </p:txBody>
      </p:sp>
      <p:sp>
        <p:nvSpPr>
          <p:cNvPr id="4" name="AutoShape 2">
            <a:extLst>
              <a:ext uri="{FF2B5EF4-FFF2-40B4-BE49-F238E27FC236}">
                <a16:creationId xmlns:a16="http://schemas.microsoft.com/office/drawing/2014/main" id="{D118F499-F677-2741-A83F-EF5A7E4045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fik 14">
            <a:extLst>
              <a:ext uri="{FF2B5EF4-FFF2-40B4-BE49-F238E27FC236}">
                <a16:creationId xmlns:a16="http://schemas.microsoft.com/office/drawing/2014/main" id="{4F3EFD13-7D9C-584B-AF9F-8EBD956FCD34}"/>
              </a:ext>
            </a:extLst>
          </p:cNvPr>
          <p:cNvPicPr>
            <a:picLocks noChangeAspect="1"/>
          </p:cNvPicPr>
          <p:nvPr/>
        </p:nvPicPr>
        <p:blipFill>
          <a:blip r:embed="rId4"/>
          <a:stretch>
            <a:fillRect/>
          </a:stretch>
        </p:blipFill>
        <p:spPr>
          <a:xfrm>
            <a:off x="5905981" y="1952787"/>
            <a:ext cx="4801562" cy="3201041"/>
          </a:xfrm>
          <a:prstGeom prst="rect">
            <a:avLst/>
          </a:prstGeom>
        </p:spPr>
      </p:pic>
    </p:spTree>
    <p:extLst>
      <p:ext uri="{BB962C8B-B14F-4D97-AF65-F5344CB8AC3E}">
        <p14:creationId xmlns:p14="http://schemas.microsoft.com/office/powerpoint/2010/main" val="388279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p>
        </p:txBody>
      </p:sp>
      <p:sp>
        <p:nvSpPr>
          <p:cNvPr id="4" name="Inhaltsplatzhalter 3">
            <a:extLst>
              <a:ext uri="{FF2B5EF4-FFF2-40B4-BE49-F238E27FC236}">
                <a16:creationId xmlns:a16="http://schemas.microsoft.com/office/drawing/2014/main" id="{32754049-C4B7-1245-B9B5-8899B7A5A296}"/>
              </a:ext>
            </a:extLst>
          </p:cNvPr>
          <p:cNvSpPr>
            <a:spLocks noGrp="1"/>
          </p:cNvSpPr>
          <p:nvPr>
            <p:ph idx="1"/>
          </p:nvPr>
        </p:nvSpPr>
        <p:spPr>
          <a:xfrm>
            <a:off x="1371600" y="1696811"/>
            <a:ext cx="2572439" cy="479234"/>
          </a:xfrm>
        </p:spPr>
        <p:txBody>
          <a:bodyPr/>
          <a:lstStyle/>
          <a:p>
            <a:pPr marL="0" indent="0">
              <a:buNone/>
            </a:pPr>
            <a:r>
              <a:rPr lang="de-DE" b="1" u="sng" dirty="0" err="1"/>
              <a:t>Classification</a:t>
            </a:r>
            <a:r>
              <a:rPr lang="de-DE" b="1" u="sng" dirty="0"/>
              <a:t> </a:t>
            </a:r>
            <a:r>
              <a:rPr lang="de-DE" b="1" u="sng" dirty="0" err="1"/>
              <a:t>metrics</a:t>
            </a:r>
            <a:r>
              <a:rPr lang="de-DE" b="1" u="sng" dirty="0"/>
              <a:t>:</a:t>
            </a:r>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17" name="Tabelle 16">
            <a:extLst>
              <a:ext uri="{FF2B5EF4-FFF2-40B4-BE49-F238E27FC236}">
                <a16:creationId xmlns:a16="http://schemas.microsoft.com/office/drawing/2014/main" id="{343DF1EA-BE9D-454E-8590-8D8D37086E2F}"/>
              </a:ext>
            </a:extLst>
          </p:cNvPr>
          <p:cNvGraphicFramePr>
            <a:graphicFrameLocks noGrp="1"/>
          </p:cNvGraphicFramePr>
          <p:nvPr>
            <p:extLst>
              <p:ext uri="{D42A27DB-BD31-4B8C-83A1-F6EECF244321}">
                <p14:modId xmlns:p14="http://schemas.microsoft.com/office/powerpoint/2010/main" val="2106367030"/>
              </p:ext>
            </p:extLst>
          </p:nvPr>
        </p:nvGraphicFramePr>
        <p:xfrm>
          <a:off x="1371600" y="2286000"/>
          <a:ext cx="9725380" cy="1977390"/>
        </p:xfrm>
        <a:graphic>
          <a:graphicData uri="http://schemas.openxmlformats.org/drawingml/2006/table">
            <a:tbl>
              <a:tblPr firstRow="1" bandRow="1">
                <a:tableStyleId>{5FD0F851-EC5A-4D38-B0AD-8093EC10F338}</a:tableStyleId>
              </a:tblPr>
              <a:tblGrid>
                <a:gridCol w="2431345">
                  <a:extLst>
                    <a:ext uri="{9D8B030D-6E8A-4147-A177-3AD203B41FA5}">
                      <a16:colId xmlns:a16="http://schemas.microsoft.com/office/drawing/2014/main" val="318432879"/>
                    </a:ext>
                  </a:extLst>
                </a:gridCol>
                <a:gridCol w="2431345">
                  <a:extLst>
                    <a:ext uri="{9D8B030D-6E8A-4147-A177-3AD203B41FA5}">
                      <a16:colId xmlns:a16="http://schemas.microsoft.com/office/drawing/2014/main" val="3642302888"/>
                    </a:ext>
                  </a:extLst>
                </a:gridCol>
                <a:gridCol w="2431345">
                  <a:extLst>
                    <a:ext uri="{9D8B030D-6E8A-4147-A177-3AD203B41FA5}">
                      <a16:colId xmlns:a16="http://schemas.microsoft.com/office/drawing/2014/main" val="1497006716"/>
                    </a:ext>
                  </a:extLst>
                </a:gridCol>
                <a:gridCol w="2431345">
                  <a:extLst>
                    <a:ext uri="{9D8B030D-6E8A-4147-A177-3AD203B41FA5}">
                      <a16:colId xmlns:a16="http://schemas.microsoft.com/office/drawing/2014/main" val="3479157215"/>
                    </a:ext>
                  </a:extLst>
                </a:gridCol>
              </a:tblGrid>
              <a:tr h="203200">
                <a:tc>
                  <a:txBody>
                    <a:bodyPr/>
                    <a:lstStyle/>
                    <a:p>
                      <a:pPr algn="ctr" fontAlgn="b"/>
                      <a:endParaRPr lang="de-DE" sz="1800" b="0" i="0" u="none" strike="noStrike" dirty="0">
                        <a:solidFill>
                          <a:schemeClr val="bg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unbalanced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undersampled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oversampled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3405454526"/>
                  </a:ext>
                </a:extLst>
              </a:tr>
              <a:tr h="203200">
                <a:tc>
                  <a:txBody>
                    <a:bodyPr/>
                    <a:lstStyle/>
                    <a:p>
                      <a:pPr algn="r" fontAlgn="b"/>
                      <a:r>
                        <a:rPr lang="de-DE" sz="1800" b="1" u="none" strike="noStrike" dirty="0" err="1">
                          <a:effectLst/>
                        </a:rPr>
                        <a:t>Decision</a:t>
                      </a:r>
                      <a:r>
                        <a:rPr lang="de-DE" sz="1800" b="1" u="none" strike="noStrike" dirty="0">
                          <a:effectLst/>
                        </a:rPr>
                        <a:t> </a:t>
                      </a:r>
                      <a:r>
                        <a:rPr lang="de-DE" sz="1800" b="1" u="none" strike="noStrike" dirty="0" err="1">
                          <a:effectLst/>
                        </a:rPr>
                        <a:t>Tree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92,58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74,48</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79,46</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518536050"/>
                  </a:ext>
                </a:extLst>
              </a:tr>
              <a:tr h="203200">
                <a:tc>
                  <a:txBody>
                    <a:bodyPr/>
                    <a:lstStyle/>
                    <a:p>
                      <a:pPr algn="r" fontAlgn="b"/>
                      <a:r>
                        <a:rPr lang="de-DE" sz="1800" b="1" u="none" strike="noStrike" dirty="0">
                          <a:effectLst/>
                        </a:rPr>
                        <a:t>Random Forrest</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93,20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76,32</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86,98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851100556"/>
                  </a:ext>
                </a:extLst>
              </a:tr>
              <a:tr h="203200">
                <a:tc>
                  <a:txBody>
                    <a:bodyPr/>
                    <a:lstStyle/>
                    <a:p>
                      <a:pPr algn="r" fontAlgn="b"/>
                      <a:r>
                        <a:rPr lang="de-DE" sz="1800" b="1" u="none" strike="noStrike" dirty="0">
                          <a:effectLst/>
                        </a:rPr>
                        <a:t>SVM</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92,72</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77,39</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78,59</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210830202"/>
                  </a:ext>
                </a:extLst>
              </a:tr>
              <a:tr h="203200">
                <a:tc>
                  <a:txBody>
                    <a:bodyPr/>
                    <a:lstStyle/>
                    <a:p>
                      <a:pPr algn="r" fontAlgn="b"/>
                      <a:r>
                        <a:rPr lang="de-DE" sz="1800" b="1" u="none" strike="noStrike" dirty="0" err="1">
                          <a:effectLst/>
                        </a:rPr>
                        <a:t>Logistic</a:t>
                      </a:r>
                      <a:r>
                        <a:rPr lang="de-DE" sz="1800" b="1" u="none" strike="noStrike" dirty="0">
                          <a:effectLst/>
                        </a:rPr>
                        <a:t> Regression</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93,05</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77,10</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78,19</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922391323"/>
                  </a:ext>
                </a:extLst>
              </a:tr>
              <a:tr h="203200">
                <a:tc>
                  <a:txBody>
                    <a:bodyPr/>
                    <a:lstStyle/>
                    <a:p>
                      <a:pPr algn="r" fontAlgn="b"/>
                      <a:r>
                        <a:rPr lang="de-DE" sz="1800" b="1" u="none" strike="noStrike" dirty="0">
                          <a:effectLst/>
                        </a:rPr>
                        <a:t>LSTM </a:t>
                      </a:r>
                      <a:r>
                        <a:rPr lang="de-DE" sz="1800" b="1" u="none" strike="noStrike" dirty="0" err="1">
                          <a:effectLst/>
                        </a:rPr>
                        <a:t>baseline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0" i="0" u="none" strike="noStrike" dirty="0">
                          <a:solidFill>
                            <a:schemeClr val="bg1">
                              <a:lumMod val="50000"/>
                            </a:schemeClr>
                          </a:solidFill>
                          <a:effectLst/>
                          <a:latin typeface="Franklin Gothic Book" panose="020B0503020102020204" pitchFamily="34" charset="0"/>
                        </a:rPr>
                        <a:t>/</a:t>
                      </a:r>
                    </a:p>
                  </a:txBody>
                  <a:tcPr marL="9525" marR="9525" marT="9525" marB="0" anchor="b"/>
                </a:tc>
                <a:extLst>
                  <a:ext uri="{0D108BD9-81ED-4DB2-BD59-A6C34878D82A}">
                    <a16:rowId xmlns:a16="http://schemas.microsoft.com/office/drawing/2014/main" val="4241626400"/>
                  </a:ext>
                </a:extLst>
              </a:tr>
            </a:tbl>
          </a:graphicData>
        </a:graphic>
      </p:graphicFrame>
      <p:sp>
        <p:nvSpPr>
          <p:cNvPr id="7" name="TextBox 6">
            <a:extLst>
              <a:ext uri="{FF2B5EF4-FFF2-40B4-BE49-F238E27FC236}">
                <a16:creationId xmlns:a16="http://schemas.microsoft.com/office/drawing/2014/main" id="{9DA83601-368B-467E-98EA-2309651351A3}"/>
              </a:ext>
            </a:extLst>
          </p:cNvPr>
          <p:cNvSpPr txBox="1"/>
          <p:nvPr/>
        </p:nvSpPr>
        <p:spPr>
          <a:xfrm>
            <a:off x="1371600" y="4770304"/>
            <a:ext cx="780545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rPr>
              <a:t>SMOTE for oversampling</a:t>
            </a:r>
          </a:p>
          <a:p>
            <a:pPr marL="342900" indent="-342900">
              <a:buFont typeface="Arial" panose="020B0604020202020204" pitchFamily="34" charset="0"/>
              <a:buChar char="•"/>
            </a:pPr>
            <a:r>
              <a:rPr lang="en-US" sz="2000" dirty="0">
                <a:solidFill>
                  <a:schemeClr val="tx2"/>
                </a:solidFill>
              </a:rPr>
              <a:t>Classifiers taken from </a:t>
            </a:r>
            <a:r>
              <a:rPr lang="en-US" sz="2000" dirty="0" err="1">
                <a:solidFill>
                  <a:schemeClr val="tx2"/>
                </a:solidFill>
              </a:rPr>
              <a:t>sklearn</a:t>
            </a:r>
            <a:endParaRPr lang="en-US" sz="2000" dirty="0">
              <a:solidFill>
                <a:schemeClr val="tx2"/>
              </a:solidFill>
            </a:endParaRPr>
          </a:p>
          <a:p>
            <a:pPr marL="342900" indent="-342900">
              <a:buFont typeface="Arial" panose="020B0604020202020204" pitchFamily="34" charset="0"/>
              <a:buChar char="•"/>
            </a:pPr>
            <a:r>
              <a:rPr lang="en-US" sz="2000" dirty="0">
                <a:solidFill>
                  <a:schemeClr val="tx2"/>
                </a:solidFill>
              </a:rPr>
              <a:t>LSTM build with </a:t>
            </a:r>
            <a:r>
              <a:rPr lang="en-US" sz="2000" dirty="0" err="1">
                <a:solidFill>
                  <a:schemeClr val="tx2"/>
                </a:solidFill>
              </a:rPr>
              <a:t>Keras</a:t>
            </a:r>
            <a:endParaRPr lang="en-US" sz="2000" dirty="0">
              <a:solidFill>
                <a:schemeClr val="tx2"/>
              </a:solidFill>
            </a:endParaRPr>
          </a:p>
          <a:p>
            <a:pPr marL="342900" indent="-342900">
              <a:buFont typeface="Arial" panose="020B0604020202020204" pitchFamily="34" charset="0"/>
              <a:buChar char="•"/>
            </a:pPr>
            <a:r>
              <a:rPr lang="en-US" sz="2000" dirty="0" err="1">
                <a:solidFill>
                  <a:schemeClr val="tx2"/>
                </a:solidFill>
              </a:rPr>
              <a:t>RandomizedSearchCV</a:t>
            </a:r>
            <a:r>
              <a:rPr lang="en-US" sz="2000" dirty="0">
                <a:solidFill>
                  <a:schemeClr val="tx2"/>
                </a:solidFill>
              </a:rPr>
              <a:t> for hyperparameter tuning</a:t>
            </a:r>
          </a:p>
        </p:txBody>
      </p:sp>
    </p:spTree>
    <p:extLst>
      <p:ext uri="{BB962C8B-B14F-4D97-AF65-F5344CB8AC3E}">
        <p14:creationId xmlns:p14="http://schemas.microsoft.com/office/powerpoint/2010/main" val="14635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TextBox 5">
            <a:extLst>
              <a:ext uri="{FF2B5EF4-FFF2-40B4-BE49-F238E27FC236}">
                <a16:creationId xmlns:a16="http://schemas.microsoft.com/office/drawing/2014/main" id="{215883D7-7871-4940-B8AD-FBA201AD86CE}"/>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Achievements</a:t>
            </a:r>
            <a:endParaRPr lang="de-DE" sz="2000" b="1" u="sng" dirty="0">
              <a:solidFill>
                <a:schemeClr val="tx2"/>
              </a:solidFill>
            </a:endParaRPr>
          </a:p>
        </p:txBody>
      </p:sp>
      <p:sp>
        <p:nvSpPr>
          <p:cNvPr id="7" name="Inhaltsplatzhalter 2">
            <a:extLst>
              <a:ext uri="{FF2B5EF4-FFF2-40B4-BE49-F238E27FC236}">
                <a16:creationId xmlns:a16="http://schemas.microsoft.com/office/drawing/2014/main" id="{CAAF384D-2994-4A91-8356-1608BB7F7A85}"/>
              </a:ext>
            </a:extLst>
          </p:cNvPr>
          <p:cNvSpPr>
            <a:spLocks noGrp="1"/>
          </p:cNvSpPr>
          <p:nvPr>
            <p:ph idx="1"/>
          </p:nvPr>
        </p:nvSpPr>
        <p:spPr>
          <a:xfrm>
            <a:off x="1371600" y="2286000"/>
            <a:ext cx="9601200" cy="1911427"/>
          </a:xfrm>
        </p:spPr>
        <p:txBody>
          <a:bodyPr>
            <a:normAutofit/>
          </a:bodyPr>
          <a:lstStyle/>
          <a:p>
            <a:r>
              <a:rPr lang="en-US" dirty="0"/>
              <a:t>Construction of a h</a:t>
            </a:r>
            <a:r>
              <a:rPr lang="de-DE" dirty="0" err="1"/>
              <a:t>olistic</a:t>
            </a:r>
            <a:r>
              <a:rPr lang="de-DE" dirty="0"/>
              <a:t>, hand-</a:t>
            </a:r>
            <a:r>
              <a:rPr lang="de-DE" dirty="0" err="1"/>
              <a:t>crafted</a:t>
            </a:r>
            <a:r>
              <a:rPr lang="de-DE" dirty="0"/>
              <a:t> </a:t>
            </a:r>
            <a:r>
              <a:rPr lang="de-DE" dirty="0" err="1"/>
              <a:t>feature</a:t>
            </a:r>
            <a:r>
              <a:rPr lang="de-DE" dirty="0"/>
              <a:t> </a:t>
            </a:r>
            <a:r>
              <a:rPr lang="de-DE" dirty="0" err="1"/>
              <a:t>set</a:t>
            </a:r>
            <a:r>
              <a:rPr lang="de-DE" dirty="0"/>
              <a:t> </a:t>
            </a:r>
            <a:r>
              <a:rPr lang="de-DE" dirty="0" err="1"/>
              <a:t>based</a:t>
            </a:r>
            <a:r>
              <a:rPr lang="de-DE" dirty="0"/>
              <a:t> on </a:t>
            </a:r>
            <a:r>
              <a:rPr lang="de-DE" dirty="0" err="1"/>
              <a:t>recent</a:t>
            </a:r>
            <a:r>
              <a:rPr lang="de-DE" dirty="0"/>
              <a:t> </a:t>
            </a:r>
            <a:r>
              <a:rPr lang="de-DE" dirty="0" err="1"/>
              <a:t>publications</a:t>
            </a:r>
            <a:endParaRPr lang="de-DE" dirty="0"/>
          </a:p>
          <a:p>
            <a:r>
              <a:rPr lang="en-US" dirty="0"/>
              <a:t>Building and preprocessing of a training corpus</a:t>
            </a:r>
          </a:p>
          <a:p>
            <a:r>
              <a:rPr lang="en-US" dirty="0"/>
              <a:t>Training of conventional Machine Learning classifiers and a neural network classifier</a:t>
            </a:r>
          </a:p>
          <a:p>
            <a:r>
              <a:rPr lang="en-US" dirty="0"/>
              <a:t>Evaluation of feature </a:t>
            </a:r>
            <a:r>
              <a:rPr lang="en-US" dirty="0" err="1"/>
              <a:t>importances</a:t>
            </a:r>
            <a:r>
              <a:rPr lang="en-US" dirty="0"/>
              <a:t> and typical hate speech statistics</a:t>
            </a:r>
          </a:p>
          <a:p>
            <a:pPr marL="0" indent="0">
              <a:buNone/>
            </a:pPr>
            <a:endParaRPr lang="en-US" dirty="0"/>
          </a:p>
        </p:txBody>
      </p:sp>
      <p:sp>
        <p:nvSpPr>
          <p:cNvPr id="8" name="Rectangle 7">
            <a:extLst>
              <a:ext uri="{FF2B5EF4-FFF2-40B4-BE49-F238E27FC236}">
                <a16:creationId xmlns:a16="http://schemas.microsoft.com/office/drawing/2014/main" id="{E5F47644-1E41-4E66-A614-4BE673F4D980}"/>
              </a:ext>
            </a:extLst>
          </p:cNvPr>
          <p:cNvSpPr/>
          <p:nvPr/>
        </p:nvSpPr>
        <p:spPr>
          <a:xfrm>
            <a:off x="1371600" y="4938567"/>
            <a:ext cx="9601200" cy="1114151"/>
          </a:xfrm>
          <a:prstGeom prst="rect">
            <a:avLst/>
          </a:prstGeom>
        </p:spPr>
        <p:txBody>
          <a:bodyPr wrap="square">
            <a:spAutoFit/>
          </a:bodyPr>
          <a:lstStyle/>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Classical Machine Learning methods were able to compete with our neural network baseline </a:t>
            </a:r>
          </a:p>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Sentiment and unigrams features were the most important features</a:t>
            </a:r>
          </a:p>
        </p:txBody>
      </p:sp>
      <p:sp>
        <p:nvSpPr>
          <p:cNvPr id="9" name="TextBox 8">
            <a:extLst>
              <a:ext uri="{FF2B5EF4-FFF2-40B4-BE49-F238E27FC236}">
                <a16:creationId xmlns:a16="http://schemas.microsoft.com/office/drawing/2014/main" id="{4B35DEA6-1809-4592-92F2-A28BC32D3AC3}"/>
              </a:ext>
            </a:extLst>
          </p:cNvPr>
          <p:cNvSpPr txBox="1"/>
          <p:nvPr/>
        </p:nvSpPr>
        <p:spPr>
          <a:xfrm>
            <a:off x="1371600" y="4377175"/>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Results</a:t>
            </a:r>
            <a:endParaRPr lang="de-DE" sz="2000" b="1" u="sng" dirty="0">
              <a:solidFill>
                <a:schemeClr val="tx2"/>
              </a:solidFill>
            </a:endParaRPr>
          </a:p>
        </p:txBody>
      </p:sp>
    </p:spTree>
    <p:extLst>
      <p:ext uri="{BB962C8B-B14F-4D97-AF65-F5344CB8AC3E}">
        <p14:creationId xmlns:p14="http://schemas.microsoft.com/office/powerpoint/2010/main" val="114221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Ausschnitt">
  <a:themeElements>
    <a:clrScheme name="Ausschnit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{812AFAB3-E9C5-9142-AB64-1CB813429E39}tf10001072</Template>
  <TotalTime>188</TotalTime>
  <Words>1534</Words>
  <Application>Microsoft Office PowerPoint</Application>
  <PresentationFormat>Widescreen</PresentationFormat>
  <Paragraphs>198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Franklin Gothic Book</vt:lpstr>
      <vt:lpstr>Ausschnitt</vt:lpstr>
      <vt:lpstr>Hate speech detection</vt:lpstr>
      <vt:lpstr>Motivation</vt:lpstr>
      <vt:lpstr>Motivation</vt:lpstr>
      <vt:lpstr>Research Topic and Approach</vt:lpstr>
      <vt:lpstr>PowerPoint Presentation</vt:lpstr>
      <vt:lpstr>Results </vt:lpstr>
      <vt:lpstr>Results </vt:lpstr>
      <vt:lpstr>Results</vt:lpstr>
      <vt:lpstr>Conclusion</vt:lpstr>
      <vt:lpstr>Conclusion</vt:lpstr>
      <vt:lpstr>Related Work</vt:lpstr>
      <vt:lpstr>Related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Klammt, Christopher</dc:creator>
  <cp:lastModifiedBy>Hausberger, Felix</cp:lastModifiedBy>
  <cp:revision>212</cp:revision>
  <dcterms:created xsi:type="dcterms:W3CDTF">2021-02-16T15:03:34Z</dcterms:created>
  <dcterms:modified xsi:type="dcterms:W3CDTF">2021-02-25T11:21:09Z</dcterms:modified>
</cp:coreProperties>
</file>