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5" r:id="rId1"/>
  </p:sldMasterIdLst>
  <p:notesMasterIdLst>
    <p:notesMasterId r:id="rId16"/>
  </p:notesMasterIdLst>
  <p:sldIdLst>
    <p:sldId id="256" r:id="rId2"/>
    <p:sldId id="263" r:id="rId3"/>
    <p:sldId id="266" r:id="rId4"/>
    <p:sldId id="265" r:id="rId5"/>
    <p:sldId id="264" r:id="rId6"/>
    <p:sldId id="271" r:id="rId7"/>
    <p:sldId id="269" r:id="rId8"/>
    <p:sldId id="273" r:id="rId9"/>
    <p:sldId id="274" r:id="rId10"/>
    <p:sldId id="275" r:id="rId11"/>
    <p:sldId id="276" r:id="rId12"/>
    <p:sldId id="260" r:id="rId13"/>
    <p:sldId id="267"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CAC"/>
    <a:srgbClr val="91C8F6"/>
    <a:srgbClr val="3F5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5"/>
    <p:restoredTop sz="79924" autoAdjust="0"/>
  </p:normalViewPr>
  <p:slideViewPr>
    <p:cSldViewPr snapToGrid="0" snapToObjects="1">
      <p:cViewPr varScale="1">
        <p:scale>
          <a:sx n="147" d="100"/>
          <a:sy n="147" d="100"/>
        </p:scale>
        <p:origin x="6248" y="192"/>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1DCA-8EFA-9040-A992-3CA62376E45B}" type="datetimeFigureOut">
              <a:rPr lang="de-DE" smtClean="0"/>
              <a:t>21.02.21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D652E-761C-174B-A3C6-02EDDB5AE9DD}" type="slidenum">
              <a:rPr lang="de-DE" smtClean="0"/>
              <a:t>‹Nr.›</a:t>
            </a:fld>
            <a:endParaRPr lang="de-DE"/>
          </a:p>
        </p:txBody>
      </p:sp>
    </p:spTree>
    <p:extLst>
      <p:ext uri="{BB962C8B-B14F-4D97-AF65-F5344CB8AC3E}">
        <p14:creationId xmlns:p14="http://schemas.microsoft.com/office/powerpoint/2010/main" val="29616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Legal implementations on handling hate speech is different from one country to another.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hate speech is not prohibited in the United States due to the </a:t>
            </a:r>
            <a:r>
              <a:rPr lang="en-US" sz="1200" b="0" i="1" u="none" strike="noStrike" kern="1200" baseline="0" dirty="0">
                <a:solidFill>
                  <a:schemeClr val="tx1"/>
                </a:solidFill>
                <a:latin typeface="+mn-lt"/>
                <a:ea typeface="+mn-ea"/>
                <a:cs typeface="+mn-cs"/>
              </a:rPr>
              <a:t>freedom of speech</a:t>
            </a:r>
            <a:r>
              <a:rPr lang="en-US" sz="1200" b="0" i="0" u="none" strike="noStrike" kern="1200" baseline="0" dirty="0">
                <a:solidFill>
                  <a:schemeClr val="tx1"/>
                </a:solidFill>
                <a:latin typeface="+mn-lt"/>
                <a:ea typeface="+mn-ea"/>
                <a:cs typeface="+mn-cs"/>
              </a:rPr>
              <a:t>, other countries - especially in the European Union can sue hate speech actors for either offending the public order or human dignity.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being able to prosecute actors in public without much effort, the internet and especially social media platforms provide an easy and anonymous way to practice hate speech without legal consequence enforcements.</a:t>
            </a:r>
          </a:p>
        </p:txBody>
      </p:sp>
      <p:sp>
        <p:nvSpPr>
          <p:cNvPr id="4" name="Slide Number Placeholder 3"/>
          <p:cNvSpPr>
            <a:spLocks noGrp="1"/>
          </p:cNvSpPr>
          <p:nvPr>
            <p:ph type="sldNum" sz="quarter" idx="5"/>
          </p:nvPr>
        </p:nvSpPr>
        <p:spPr/>
        <p:txBody>
          <a:bodyPr/>
          <a:lstStyle/>
          <a:p>
            <a:fld id="{8B7D652E-761C-174B-A3C6-02EDDB5AE9DD}" type="slidenum">
              <a:rPr lang="de-DE" smtClean="0"/>
              <a:t>1</a:t>
            </a:fld>
            <a:endParaRPr lang="de-DE"/>
          </a:p>
        </p:txBody>
      </p:sp>
    </p:spTree>
    <p:extLst>
      <p:ext uri="{BB962C8B-B14F-4D97-AF65-F5344CB8AC3E}">
        <p14:creationId xmlns:p14="http://schemas.microsoft.com/office/powerpoint/2010/main" val="4286766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Unigrams</a:t>
            </a:r>
            <a:r>
              <a:rPr lang="de-DE" dirty="0"/>
              <a:t>: </a:t>
            </a:r>
            <a:r>
              <a:rPr lang="de-DE" dirty="0" err="1"/>
              <a:t>see</a:t>
            </a:r>
            <a:r>
              <a:rPr lang="de-DE" dirty="0"/>
              <a:t> </a:t>
            </a:r>
            <a:r>
              <a:rPr lang="de-DE" dirty="0" err="1"/>
              <a:t>word</a:t>
            </a:r>
            <a:r>
              <a:rPr lang="de-DE" dirty="0"/>
              <a:t> </a:t>
            </a:r>
            <a:r>
              <a:rPr lang="de-DE" dirty="0" err="1"/>
              <a:t>cloud</a:t>
            </a:r>
            <a:endParaRPr lang="de-DE" dirty="0"/>
          </a:p>
          <a:p>
            <a:pPr marL="171450" indent="-171450">
              <a:buFont typeface="Arial" panose="020B0604020202020204" pitchFamily="34" charset="0"/>
              <a:buChar char="•"/>
            </a:pPr>
            <a:r>
              <a:rPr lang="de-DE" dirty="0" err="1"/>
              <a:t>Bigrams</a:t>
            </a:r>
            <a:r>
              <a:rPr lang="de-DE" dirty="0"/>
              <a:t>: </a:t>
            </a:r>
            <a:r>
              <a:rPr lang="de-DE" dirty="0" err="1"/>
              <a:t>white</a:t>
            </a:r>
            <a:r>
              <a:rPr lang="de-DE" dirty="0"/>
              <a:t> </a:t>
            </a:r>
            <a:r>
              <a:rPr lang="de-DE" dirty="0" err="1"/>
              <a:t>trash</a:t>
            </a:r>
            <a:r>
              <a:rPr lang="de-DE" dirty="0"/>
              <a:t>, </a:t>
            </a:r>
            <a:r>
              <a:rPr lang="de-DE" dirty="0" err="1"/>
              <a:t>look</a:t>
            </a:r>
            <a:r>
              <a:rPr lang="de-DE" dirty="0"/>
              <a:t> like, </a:t>
            </a:r>
            <a:r>
              <a:rPr lang="de-DE" dirty="0" err="1"/>
              <a:t>ass</a:t>
            </a:r>
            <a:r>
              <a:rPr lang="de-DE" dirty="0"/>
              <a:t> </a:t>
            </a:r>
            <a:r>
              <a:rPr lang="de-DE" dirty="0" err="1"/>
              <a:t>nigga</a:t>
            </a:r>
            <a:endParaRPr lang="de-DE" dirty="0"/>
          </a:p>
          <a:p>
            <a:pPr marL="171450" indent="-171450">
              <a:buFont typeface="Arial" panose="020B0604020202020204" pitchFamily="34" charset="0"/>
              <a:buChar char="•"/>
            </a:pPr>
            <a:r>
              <a:rPr lang="en-US" dirty="0"/>
              <a:t>Trigrams: Bitch ass nigga, </a:t>
            </a:r>
            <a:r>
              <a:rPr lang="en-US" dirty="0" err="1"/>
              <a:t>pussi</a:t>
            </a:r>
            <a:r>
              <a:rPr lang="en-US" dirty="0"/>
              <a:t> ass nigga</a:t>
            </a:r>
          </a:p>
        </p:txBody>
      </p:sp>
      <p:sp>
        <p:nvSpPr>
          <p:cNvPr id="4" name="Slide Number Placeholder 3"/>
          <p:cNvSpPr>
            <a:spLocks noGrp="1"/>
          </p:cNvSpPr>
          <p:nvPr>
            <p:ph type="sldNum" sz="quarter" idx="5"/>
          </p:nvPr>
        </p:nvSpPr>
        <p:spPr/>
        <p:txBody>
          <a:bodyPr/>
          <a:lstStyle/>
          <a:p>
            <a:fld id="{8B7D652E-761C-174B-A3C6-02EDDB5AE9DD}" type="slidenum">
              <a:rPr lang="de-DE" smtClean="0"/>
              <a:t>10</a:t>
            </a:fld>
            <a:endParaRPr lang="de-DE"/>
          </a:p>
        </p:txBody>
      </p:sp>
    </p:spTree>
    <p:extLst>
      <p:ext uri="{BB962C8B-B14F-4D97-AF65-F5344CB8AC3E}">
        <p14:creationId xmlns:p14="http://schemas.microsoft.com/office/powerpoint/2010/main" val="193939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11</a:t>
            </a:fld>
            <a:endParaRPr lang="de-DE"/>
          </a:p>
        </p:txBody>
      </p:sp>
    </p:spTree>
    <p:extLst>
      <p:ext uri="{BB962C8B-B14F-4D97-AF65-F5344CB8AC3E}">
        <p14:creationId xmlns:p14="http://schemas.microsoft.com/office/powerpoint/2010/main" val="826309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12</a:t>
            </a:fld>
            <a:endParaRPr lang="de-DE"/>
          </a:p>
        </p:txBody>
      </p:sp>
    </p:spTree>
    <p:extLst>
      <p:ext uri="{BB962C8B-B14F-4D97-AF65-F5344CB8AC3E}">
        <p14:creationId xmlns:p14="http://schemas.microsoft.com/office/powerpoint/2010/main" val="418460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[4]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introduces</a:t>
            </a:r>
            <a:r>
              <a:rPr lang="de-DE" dirty="0"/>
              <a:t> </a:t>
            </a:r>
            <a:r>
              <a:rPr lang="de-DE" dirty="0" err="1"/>
              <a:t>the</a:t>
            </a:r>
            <a:r>
              <a:rPr lang="de-DE" dirty="0"/>
              <a:t> </a:t>
            </a:r>
            <a:r>
              <a:rPr lang="de-DE" dirty="0" err="1"/>
              <a:t>four</a:t>
            </a:r>
            <a:r>
              <a:rPr lang="de-DE" dirty="0"/>
              <a:t> </a:t>
            </a:r>
            <a:r>
              <a:rPr lang="de-DE" dirty="0" err="1"/>
              <a:t>feature</a:t>
            </a:r>
            <a:r>
              <a:rPr lang="de-DE" dirty="0"/>
              <a:t> </a:t>
            </a:r>
            <a:r>
              <a:rPr lang="de-DE" dirty="0" err="1"/>
              <a:t>groups</a:t>
            </a: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13</a:t>
            </a:fld>
            <a:endParaRPr lang="de-DE"/>
          </a:p>
        </p:txBody>
      </p:sp>
    </p:spTree>
    <p:extLst>
      <p:ext uri="{BB962C8B-B14F-4D97-AF65-F5344CB8AC3E}">
        <p14:creationId xmlns:p14="http://schemas.microsoft.com/office/powerpoint/2010/main" val="501313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[5]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gives</a:t>
            </a:r>
            <a:r>
              <a:rPr lang="de-DE" dirty="0"/>
              <a:t> an </a:t>
            </a:r>
            <a:r>
              <a:rPr lang="de-DE" dirty="0" err="1"/>
              <a:t>overview</a:t>
            </a:r>
            <a:r>
              <a:rPr lang="de-DE" dirty="0"/>
              <a:t> </a:t>
            </a:r>
            <a:r>
              <a:rPr lang="de-DE" dirty="0" err="1"/>
              <a:t>over</a:t>
            </a:r>
            <a:r>
              <a:rPr lang="de-DE" dirty="0"/>
              <a:t> different </a:t>
            </a:r>
            <a:r>
              <a:rPr lang="de-DE" dirty="0" err="1"/>
              <a:t>features</a:t>
            </a:r>
            <a:r>
              <a:rPr lang="de-DE" dirty="0"/>
              <a:t> </a:t>
            </a:r>
            <a:r>
              <a:rPr lang="de-DE" dirty="0" err="1"/>
              <a:t>used</a:t>
            </a:r>
            <a:r>
              <a:rPr lang="de-DE" dirty="0"/>
              <a:t> so </a:t>
            </a:r>
            <a:r>
              <a:rPr lang="de-DE" dirty="0" err="1"/>
              <a:t>far</a:t>
            </a:r>
            <a:endParaRPr lang="en-US" dirty="0"/>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14</a:t>
            </a:fld>
            <a:endParaRPr lang="de-DE"/>
          </a:p>
        </p:txBody>
      </p:sp>
    </p:spTree>
    <p:extLst>
      <p:ext uri="{BB962C8B-B14F-4D97-AF65-F5344CB8AC3E}">
        <p14:creationId xmlns:p14="http://schemas.microsoft.com/office/powerpoint/2010/main" val="56425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Several steps were taken to tackle hate speech online, one of them being the </a:t>
            </a:r>
            <a:r>
              <a:rPr lang="en-US" sz="1200" b="0" i="1" u="none" strike="noStrike" kern="1200" baseline="0" dirty="0">
                <a:solidFill>
                  <a:schemeClr val="tx1"/>
                </a:solidFill>
                <a:latin typeface="+mn-lt"/>
                <a:ea typeface="+mn-ea"/>
                <a:cs typeface="+mn-cs"/>
              </a:rPr>
              <a:t>code of conduct </a:t>
            </a:r>
            <a:r>
              <a:rPr lang="en-US" sz="1200" b="0" i="0" u="none" strike="noStrike" kern="1200" baseline="0" dirty="0">
                <a:solidFill>
                  <a:schemeClr val="tx1"/>
                </a:solidFill>
                <a:latin typeface="+mn-lt"/>
                <a:ea typeface="+mn-ea"/>
                <a:cs typeface="+mn-cs"/>
              </a:rPr>
              <a:t>on countering illegal hate speech online, an initiative of the </a:t>
            </a:r>
            <a:r>
              <a:rPr lang="en-US" sz="1200" b="0" i="0" u="none" strike="noStrike" kern="1200" baseline="0" dirty="0" err="1">
                <a:solidFill>
                  <a:schemeClr val="tx1"/>
                </a:solidFill>
                <a:latin typeface="+mn-lt"/>
                <a:ea typeface="+mn-ea"/>
                <a:cs typeface="+mn-cs"/>
              </a:rPr>
              <a:t>european</a:t>
            </a:r>
            <a:r>
              <a:rPr lang="en-US" sz="1200" b="0" i="0" u="none" strike="noStrike" kern="1200" baseline="0" dirty="0">
                <a:solidFill>
                  <a:schemeClr val="tx1"/>
                </a:solidFill>
                <a:latin typeface="+mn-lt"/>
                <a:ea typeface="+mn-ea"/>
                <a:cs typeface="+mn-cs"/>
              </a:rPr>
              <a:t> commission in close collaboration with major IT companies like </a:t>
            </a:r>
            <a:r>
              <a:rPr lang="en-US" sz="1200" b="0" i="1" u="none" strike="noStrike" kern="1200" baseline="0" dirty="0">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Microsoft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Twitter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YouTube</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respecting the freedom of speech, these companies commit to delete hate speech contributions within 24 hours of the initial deletion request.</a:t>
            </a:r>
            <a:endParaRPr lang="de-DE" dirty="0"/>
          </a:p>
        </p:txBody>
      </p:sp>
      <p:sp>
        <p:nvSpPr>
          <p:cNvPr id="4" name="Foliennummernplatzhalter 3"/>
          <p:cNvSpPr>
            <a:spLocks noGrp="1"/>
          </p:cNvSpPr>
          <p:nvPr>
            <p:ph type="sldNum" sz="quarter" idx="5"/>
          </p:nvPr>
        </p:nvSpPr>
        <p:spPr/>
        <p:txBody>
          <a:bodyPr/>
          <a:lstStyle/>
          <a:p>
            <a:fld id="{8B7D652E-761C-174B-A3C6-02EDDB5AE9DD}" type="slidenum">
              <a:rPr lang="de-DE" smtClean="0"/>
              <a:t>2</a:t>
            </a:fld>
            <a:endParaRPr lang="de-DE"/>
          </a:p>
        </p:txBody>
      </p:sp>
    </p:spTree>
    <p:extLst>
      <p:ext uri="{BB962C8B-B14F-4D97-AF65-F5344CB8AC3E}">
        <p14:creationId xmlns:p14="http://schemas.microsoft.com/office/powerpoint/2010/main" val="228654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further automize the process of detecting hate speech contributions, several text analytics approaches have been evaluated in the recent past.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Many of them are using methods of </a:t>
            </a:r>
            <a:r>
              <a:rPr lang="en-US" sz="1200" b="0" i="1" u="none" strike="noStrike" kern="1200" baseline="0" dirty="0">
                <a:solidFill>
                  <a:schemeClr val="tx1"/>
                </a:solidFill>
                <a:latin typeface="+mn-lt"/>
                <a:ea typeface="+mn-ea"/>
                <a:cs typeface="+mn-cs"/>
              </a:rPr>
              <a:t>natural language processing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deep learning </a:t>
            </a:r>
            <a:r>
              <a:rPr lang="en-US" sz="1200" b="0" i="0" u="none" strike="noStrike" kern="1200" baseline="0" dirty="0">
                <a:solidFill>
                  <a:schemeClr val="tx1"/>
                </a:solidFill>
                <a:latin typeface="+mn-lt"/>
                <a:ea typeface="+mn-ea"/>
                <a:cs typeface="+mn-cs"/>
              </a:rPr>
              <a:t>for hate speech detection and rely on meaningful features being learned automatically by deep neural networks instead of using hand-crafted features (</a:t>
            </a:r>
            <a:r>
              <a:rPr lang="en-US" sz="1200" b="0" i="0" u="none" strike="noStrike" kern="1200" baseline="0" dirty="0" err="1">
                <a:solidFill>
                  <a:schemeClr val="tx1"/>
                </a:solidFill>
                <a:latin typeface="+mn-lt"/>
                <a:ea typeface="+mn-ea"/>
                <a:cs typeface="+mn-cs"/>
              </a:rPr>
              <a:t>uni</a:t>
            </a:r>
            <a:r>
              <a:rPr lang="en-US" sz="1200" b="0" i="0" u="none" strike="noStrike" kern="1200" baseline="0" dirty="0">
                <a:solidFill>
                  <a:schemeClr val="tx1"/>
                </a:solidFill>
                <a:latin typeface="+mn-lt"/>
                <a:ea typeface="+mn-ea"/>
                <a:cs typeface="+mn-cs"/>
              </a:rPr>
              <a:t>- and bidirectional LSTMs, RNNs, GRUs, BERT, CNNs or even Deep Belief Networks).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Different papers use manually extracted features. But none of them combines the results of recent research and compares it to a baseline neural network architecture, which is what this work is dedicated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Research question: Can </a:t>
            </a:r>
            <a:r>
              <a:rPr lang="de-DE" dirty="0" err="1"/>
              <a:t>classical</a:t>
            </a:r>
            <a:r>
              <a:rPr lang="de-DE" dirty="0"/>
              <a:t> </a:t>
            </a:r>
            <a:r>
              <a:rPr lang="de-DE" dirty="0" err="1"/>
              <a:t>Machine</a:t>
            </a:r>
            <a:r>
              <a:rPr lang="de-DE" dirty="0"/>
              <a:t> Learning </a:t>
            </a:r>
            <a:r>
              <a:rPr lang="de-DE" dirty="0" err="1"/>
              <a:t>methods</a:t>
            </a:r>
            <a:r>
              <a:rPr lang="de-DE" dirty="0"/>
              <a:t> </a:t>
            </a:r>
            <a:r>
              <a:rPr lang="de-DE" dirty="0" err="1"/>
              <a:t>combined</a:t>
            </a:r>
            <a:r>
              <a:rPr lang="de-DE" dirty="0"/>
              <a:t> </a:t>
            </a:r>
            <a:r>
              <a:rPr lang="de-DE" dirty="0" err="1"/>
              <a:t>with</a:t>
            </a:r>
            <a:r>
              <a:rPr lang="de-DE" dirty="0"/>
              <a:t> </a:t>
            </a:r>
            <a:r>
              <a:rPr lang="de-DE" dirty="0" err="1"/>
              <a:t>suitable</a:t>
            </a:r>
            <a:r>
              <a:rPr lang="de-DE" dirty="0"/>
              <a:t> </a:t>
            </a:r>
            <a:r>
              <a:rPr lang="de-DE" dirty="0" err="1"/>
              <a:t>features</a:t>
            </a:r>
            <a:r>
              <a:rPr lang="de-DE" dirty="0"/>
              <a:t> </a:t>
            </a:r>
            <a:r>
              <a:rPr lang="de-DE" dirty="0" err="1"/>
              <a:t>outperform</a:t>
            </a:r>
            <a:r>
              <a:rPr lang="de-DE" dirty="0"/>
              <a:t> </a:t>
            </a:r>
            <a:r>
              <a:rPr lang="de-DE" dirty="0" err="1"/>
              <a:t>neural</a:t>
            </a:r>
            <a:r>
              <a:rPr lang="de-DE" dirty="0"/>
              <a:t> </a:t>
            </a:r>
            <a:r>
              <a:rPr lang="de-DE" dirty="0" err="1"/>
              <a:t>network</a:t>
            </a:r>
            <a:r>
              <a:rPr lang="de-DE" dirty="0"/>
              <a:t> </a:t>
            </a:r>
            <a:r>
              <a:rPr lang="de-DE" dirty="0" err="1"/>
              <a:t>based</a:t>
            </a:r>
            <a:r>
              <a:rPr lang="de-DE" dirty="0"/>
              <a:t> </a:t>
            </a:r>
            <a:r>
              <a:rPr lang="de-DE" dirty="0" err="1"/>
              <a:t>approaches</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8B7D652E-761C-174B-A3C6-02EDDB5AE9DD}" type="slidenum">
              <a:rPr lang="de-DE" smtClean="0"/>
              <a:t>3</a:t>
            </a:fld>
            <a:endParaRPr lang="de-DE"/>
          </a:p>
        </p:txBody>
      </p:sp>
    </p:spTree>
    <p:extLst>
      <p:ext uri="{BB962C8B-B14F-4D97-AF65-F5344CB8AC3E}">
        <p14:creationId xmlns:p14="http://schemas.microsoft.com/office/powerpoint/2010/main" val="166051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4</a:t>
            </a:fld>
            <a:endParaRPr lang="de-DE"/>
          </a:p>
        </p:txBody>
      </p:sp>
    </p:spTree>
    <p:extLst>
      <p:ext uri="{BB962C8B-B14F-4D97-AF65-F5344CB8AC3E}">
        <p14:creationId xmlns:p14="http://schemas.microsoft.com/office/powerpoint/2010/main" val="346760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Drop retweets, offensive language, stop words, whitespaces, punctuation, emojis and other irrelevant characters</a:t>
            </a:r>
          </a:p>
          <a:p>
            <a:pPr marL="171450" indent="-171450">
              <a:buFont typeface="Arial" panose="020B0604020202020204" pitchFamily="34" charset="0"/>
              <a:buChar char="•"/>
            </a:pPr>
            <a:r>
              <a:rPr lang="en-US" dirty="0"/>
              <a:t>Stemming and lemmatization</a:t>
            </a:r>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5</a:t>
            </a:fld>
            <a:endParaRPr lang="de-DE"/>
          </a:p>
        </p:txBody>
      </p:sp>
    </p:spTree>
    <p:extLst>
      <p:ext uri="{BB962C8B-B14F-4D97-AF65-F5344CB8AC3E}">
        <p14:creationId xmlns:p14="http://schemas.microsoft.com/office/powerpoint/2010/main" val="148035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Only</a:t>
            </a:r>
            <a:r>
              <a:rPr lang="de-DE" dirty="0"/>
              <a:t> </a:t>
            </a:r>
            <a:r>
              <a:rPr lang="de-DE" dirty="0" err="1"/>
              <a:t>inspired</a:t>
            </a:r>
            <a:r>
              <a:rPr lang="de-DE" dirty="0"/>
              <a:t> </a:t>
            </a:r>
            <a:r>
              <a:rPr lang="de-DE" dirty="0" err="1"/>
              <a:t>by</a:t>
            </a:r>
            <a:r>
              <a:rPr lang="de-DE" dirty="0"/>
              <a:t> </a:t>
            </a:r>
            <a:r>
              <a:rPr lang="de-DE" dirty="0" err="1"/>
              <a:t>the</a:t>
            </a:r>
            <a:r>
              <a:rPr lang="de-DE" dirty="0"/>
              <a:t> </a:t>
            </a:r>
            <a:r>
              <a:rPr lang="de-DE" dirty="0" err="1"/>
              <a:t>papers</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6</a:t>
            </a:fld>
            <a:endParaRPr lang="de-DE"/>
          </a:p>
        </p:txBody>
      </p:sp>
    </p:spTree>
    <p:extLst>
      <p:ext uri="{BB962C8B-B14F-4D97-AF65-F5344CB8AC3E}">
        <p14:creationId xmlns:p14="http://schemas.microsoft.com/office/powerpoint/2010/main" val="1279661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4000"/>
              </a:lnSpc>
              <a:buFont typeface="Arial" panose="020B0604020202020204" pitchFamily="34" charset="0"/>
              <a:buChar char="•"/>
            </a:pPr>
            <a:r>
              <a:rPr lang="en-US" dirty="0"/>
              <a:t>When using enough training data classical Machine Learning methods are as good as our neural network baseline (unbalanced vs </a:t>
            </a:r>
            <a:r>
              <a:rPr lang="en-US" dirty="0" err="1"/>
              <a:t>undersampled</a:t>
            </a:r>
            <a:r>
              <a:rPr lang="en-US" dirty="0"/>
              <a:t>)</a:t>
            </a:r>
          </a:p>
          <a:p>
            <a:pPr marL="171450" indent="-171450">
              <a:lnSpc>
                <a:spcPct val="104000"/>
              </a:lnSpc>
              <a:buFont typeface="Arial" panose="020B0604020202020204" pitchFamily="34" charset="0"/>
              <a:buChar char="•"/>
            </a:pPr>
            <a:r>
              <a:rPr lang="en-US" dirty="0"/>
              <a:t>The classical methods are highly optimized and have little room for further improvement, whereas neural network based approaches have more room for improvement</a:t>
            </a:r>
          </a:p>
          <a:p>
            <a:pPr marL="171450" indent="-171450">
              <a:lnSpc>
                <a:spcPct val="104000"/>
              </a:lnSpc>
              <a:buFont typeface="Arial" panose="020B0604020202020204" pitchFamily="34" charset="0"/>
              <a:buChar char="•"/>
            </a:pPr>
            <a:r>
              <a:rPr lang="en-US" dirty="0"/>
              <a:t>The creation of artificial instances in oversampling leads to worse results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7</a:t>
            </a:fld>
            <a:endParaRPr lang="de-DE"/>
          </a:p>
        </p:txBody>
      </p:sp>
    </p:spTree>
    <p:extLst>
      <p:ext uri="{BB962C8B-B14F-4D97-AF65-F5344CB8AC3E}">
        <p14:creationId xmlns:p14="http://schemas.microsoft.com/office/powerpoint/2010/main" val="211787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Semantic</a:t>
            </a:r>
            <a:r>
              <a:rPr lang="de-DE" dirty="0"/>
              <a:t> </a:t>
            </a:r>
            <a:r>
              <a:rPr lang="de-DE" dirty="0" err="1"/>
              <a:t>features</a:t>
            </a:r>
            <a:r>
              <a:rPr lang="de-DE" dirty="0"/>
              <a:t> do not </a:t>
            </a:r>
            <a:r>
              <a:rPr lang="de-DE" dirty="0" err="1"/>
              <a:t>signify</a:t>
            </a:r>
            <a:r>
              <a:rPr lang="de-DE" dirty="0"/>
              <a:t> </a:t>
            </a:r>
            <a:r>
              <a:rPr lang="de-DE" dirty="0" err="1"/>
              <a:t>whether</a:t>
            </a:r>
            <a:r>
              <a:rPr lang="de-DE" dirty="0"/>
              <a:t> a </a:t>
            </a:r>
            <a:r>
              <a:rPr lang="de-DE" dirty="0" err="1"/>
              <a:t>post</a:t>
            </a:r>
            <a:r>
              <a:rPr lang="de-DE" dirty="0"/>
              <a:t> </a:t>
            </a:r>
            <a:r>
              <a:rPr lang="de-DE" dirty="0" err="1"/>
              <a:t>is</a:t>
            </a:r>
            <a:r>
              <a:rPr lang="de-DE" dirty="0"/>
              <a:t> </a:t>
            </a:r>
            <a:r>
              <a:rPr lang="de-DE" dirty="0" err="1"/>
              <a:t>hate</a:t>
            </a:r>
            <a:r>
              <a:rPr lang="de-DE" dirty="0"/>
              <a:t> </a:t>
            </a:r>
            <a:r>
              <a:rPr lang="de-DE" dirty="0" err="1"/>
              <a:t>speech</a:t>
            </a:r>
            <a:r>
              <a:rPr lang="de-DE" dirty="0"/>
              <a:t> </a:t>
            </a:r>
            <a:r>
              <a:rPr lang="de-DE" dirty="0" err="1"/>
              <a:t>or</a:t>
            </a:r>
            <a:r>
              <a:rPr lang="de-DE" dirty="0"/>
              <a:t> not, </a:t>
            </a:r>
            <a:r>
              <a:rPr lang="de-DE" dirty="0" err="1"/>
              <a:t>only</a:t>
            </a:r>
            <a:r>
              <a:rPr lang="de-DE" dirty="0"/>
              <a:t> </a:t>
            </a:r>
            <a:r>
              <a:rPr lang="de-DE" dirty="0" err="1"/>
              <a:t>maybe</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words</a:t>
            </a:r>
            <a:r>
              <a:rPr lang="de-DE" dirty="0"/>
              <a:t> (</a:t>
            </a:r>
            <a:r>
              <a:rPr lang="de-DE" dirty="0" err="1"/>
              <a:t>hate</a:t>
            </a:r>
            <a:r>
              <a:rPr lang="de-DE" dirty="0"/>
              <a:t> </a:t>
            </a:r>
            <a:r>
              <a:rPr lang="de-DE" dirty="0" err="1"/>
              <a:t>speech</a:t>
            </a:r>
            <a:r>
              <a:rPr lang="de-DE" dirty="0"/>
              <a:t> </a:t>
            </a:r>
            <a:r>
              <a:rPr lang="de-DE" dirty="0" err="1"/>
              <a:t>contains</a:t>
            </a:r>
            <a:r>
              <a:rPr lang="de-DE" dirty="0"/>
              <a:t> </a:t>
            </a:r>
            <a:r>
              <a:rPr lang="de-DE" dirty="0" err="1"/>
              <a:t>more</a:t>
            </a:r>
            <a:r>
              <a:rPr lang="de-DE" dirty="0"/>
              <a:t> </a:t>
            </a:r>
            <a:r>
              <a:rPr lang="de-DE" dirty="0" err="1"/>
              <a:t>words</a:t>
            </a:r>
            <a:r>
              <a:rPr lang="de-DE" dirty="0"/>
              <a:t> per </a:t>
            </a:r>
            <a:r>
              <a:rPr lang="de-DE" dirty="0" err="1"/>
              <a:t>sentence</a:t>
            </a:r>
            <a:r>
              <a:rPr lang="de-DE" dirty="0"/>
              <a:t>)</a:t>
            </a:r>
          </a:p>
          <a:p>
            <a:pPr marL="171450" indent="-171450">
              <a:buFont typeface="Arial" panose="020B0604020202020204" pitchFamily="34" charset="0"/>
              <a:buChar char="•"/>
            </a:pPr>
            <a:r>
              <a:rPr lang="de-DE" dirty="0" err="1"/>
              <a:t>Tendency</a:t>
            </a:r>
            <a:r>
              <a:rPr lang="de-DE" dirty="0"/>
              <a:t> </a:t>
            </a:r>
            <a:r>
              <a:rPr lang="de-DE" dirty="0" err="1"/>
              <a:t>for</a:t>
            </a:r>
            <a:r>
              <a:rPr lang="de-DE" dirty="0"/>
              <a:t> </a:t>
            </a:r>
            <a:r>
              <a:rPr lang="de-DE" dirty="0" err="1"/>
              <a:t>hate</a:t>
            </a:r>
            <a:r>
              <a:rPr lang="de-DE" dirty="0"/>
              <a:t> </a:t>
            </a:r>
            <a:r>
              <a:rPr lang="de-DE" dirty="0" err="1"/>
              <a:t>speech</a:t>
            </a:r>
            <a:r>
              <a:rPr lang="de-DE" dirty="0"/>
              <a:t> </a:t>
            </a:r>
            <a:r>
              <a:rPr lang="de-DE" dirty="0" err="1"/>
              <a:t>to</a:t>
            </a:r>
            <a:r>
              <a:rPr lang="de-DE" dirty="0"/>
              <a:t> </a:t>
            </a:r>
            <a:r>
              <a:rPr lang="de-DE" dirty="0" err="1"/>
              <a:t>contain</a:t>
            </a:r>
            <a:r>
              <a:rPr lang="de-DE" dirty="0"/>
              <a:t> </a:t>
            </a:r>
            <a:r>
              <a:rPr lang="de-DE" dirty="0" err="1"/>
              <a:t>more</a:t>
            </a:r>
            <a:r>
              <a:rPr lang="de-DE" dirty="0"/>
              <a:t> </a:t>
            </a:r>
            <a:r>
              <a:rPr lang="de-DE" dirty="0" err="1"/>
              <a:t>laughing</a:t>
            </a:r>
            <a:r>
              <a:rPr lang="de-DE" dirty="0"/>
              <a:t> </a:t>
            </a:r>
            <a:r>
              <a:rPr lang="de-DE" dirty="0" err="1"/>
              <a:t>expressions</a:t>
            </a:r>
            <a:endParaRPr lang="de-DE" dirty="0"/>
          </a:p>
          <a:p>
            <a:pPr marL="171450" indent="-171450">
              <a:buFont typeface="Arial" panose="020B0604020202020204" pitchFamily="34" charset="0"/>
              <a:buChar char="•"/>
            </a:pPr>
            <a:r>
              <a:rPr lang="de-DE" dirty="0"/>
              <a:t>Topic </a:t>
            </a:r>
            <a:r>
              <a:rPr lang="de-DE" dirty="0" err="1"/>
              <a:t>analysis</a:t>
            </a:r>
            <a:r>
              <a:rPr lang="de-DE" dirty="0"/>
              <a:t> </a:t>
            </a:r>
            <a:r>
              <a:rPr lang="de-DE" dirty="0" err="1"/>
              <a:t>almost</a:t>
            </a:r>
            <a:r>
              <a:rPr lang="de-DE" dirty="0"/>
              <a:t> not </a:t>
            </a:r>
            <a:r>
              <a:rPr lang="de-DE" dirty="0" err="1"/>
              <a:t>important</a:t>
            </a:r>
            <a:r>
              <a:rPr lang="de-DE" dirty="0"/>
              <a:t> at all</a:t>
            </a:r>
          </a:p>
          <a:p>
            <a:pPr marL="171450" indent="-171450">
              <a:buFont typeface="Arial" panose="020B0604020202020204" pitchFamily="34" charset="0"/>
              <a:buChar char="•"/>
            </a:pPr>
            <a:r>
              <a:rPr lang="de-DE" dirty="0" err="1"/>
              <a:t>Strongest</a:t>
            </a:r>
            <a:r>
              <a:rPr lang="de-DE" dirty="0"/>
              <a:t> </a:t>
            </a:r>
            <a:r>
              <a:rPr lang="de-DE" dirty="0" err="1"/>
              <a:t>feature</a:t>
            </a:r>
            <a:r>
              <a:rPr lang="de-DE" dirty="0"/>
              <a:t> </a:t>
            </a:r>
            <a:r>
              <a:rPr lang="de-DE" dirty="0" err="1"/>
              <a:t>is</a:t>
            </a:r>
            <a:r>
              <a:rPr lang="de-DE" dirty="0"/>
              <a:t> </a:t>
            </a:r>
            <a:r>
              <a:rPr lang="de-DE" dirty="0" err="1"/>
              <a:t>the</a:t>
            </a:r>
            <a:r>
              <a:rPr lang="de-DE" dirty="0"/>
              <a:t> </a:t>
            </a:r>
            <a:r>
              <a:rPr lang="de-DE" dirty="0" err="1"/>
              <a:t>sentiment</a:t>
            </a:r>
            <a:endParaRPr lang="de-DE"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8</a:t>
            </a:fld>
            <a:endParaRPr lang="de-DE"/>
          </a:p>
        </p:txBody>
      </p:sp>
    </p:spTree>
    <p:extLst>
      <p:ext uri="{BB962C8B-B14F-4D97-AF65-F5344CB8AC3E}">
        <p14:creationId xmlns:p14="http://schemas.microsoft.com/office/powerpoint/2010/main" val="37386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9</a:t>
            </a:fld>
            <a:endParaRPr lang="de-DE"/>
          </a:p>
        </p:txBody>
      </p:sp>
    </p:spTree>
    <p:extLst>
      <p:ext uri="{BB962C8B-B14F-4D97-AF65-F5344CB8AC3E}">
        <p14:creationId xmlns:p14="http://schemas.microsoft.com/office/powerpoint/2010/main" val="238161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488AB66-6178-4B4B-B4A1-A9BBA3A73FBE}" type="datetime1">
              <a:rPr lang="de-DE" smtClean="0"/>
              <a:t>21.02.21</a:t>
            </a:fld>
            <a:endParaRPr lang="en-US" dirty="0"/>
          </a:p>
        </p:txBody>
      </p:sp>
      <p:sp>
        <p:nvSpPr>
          <p:cNvPr id="5" name="Footer Placeholder 4"/>
          <p:cNvSpPr>
            <a:spLocks noGrp="1"/>
          </p:cNvSpPr>
          <p:nvPr>
            <p:ph type="ftr" sz="quarter" idx="11"/>
          </p:nvPr>
        </p:nvSpPr>
        <p:spPr>
          <a:xfrm>
            <a:off x="2584054" y="6453386"/>
            <a:ext cx="7023377" cy="404614"/>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‹Nr.›</a:t>
            </a:fld>
            <a:endParaRPr lang="en-US" dirty="0"/>
          </a:p>
        </p:txBody>
      </p:sp>
      <p:sp>
        <p:nvSpPr>
          <p:cNvPr id="20" name="Rectangle 6">
            <a:extLst>
              <a:ext uri="{FF2B5EF4-FFF2-40B4-BE49-F238E27FC236}">
                <a16:creationId xmlns:a16="http://schemas.microsoft.com/office/drawing/2014/main" id="{16822045-4F3B-7B4C-880F-18B886C9959C}"/>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7">
            <a:extLst>
              <a:ext uri="{FF2B5EF4-FFF2-40B4-BE49-F238E27FC236}">
                <a16:creationId xmlns:a16="http://schemas.microsoft.com/office/drawing/2014/main" id="{CEC7C8BD-B4B8-6A40-8B62-C10EBBBF466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8">
            <a:extLst>
              <a:ext uri="{FF2B5EF4-FFF2-40B4-BE49-F238E27FC236}">
                <a16:creationId xmlns:a16="http://schemas.microsoft.com/office/drawing/2014/main" id="{C551E4D3-D99E-CE4D-84D1-E719A4DD069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A34B0967-7DD8-4540-93F3-96840F34B571}"/>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0780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46F97E-F884-9449-8EE4-BF17CB7B5CC3}" type="datetime1">
              <a:rPr lang="de-DE" smtClean="0"/>
              <a:t>21.02.21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125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8ADE8B-04F7-854D-8653-940F9518EDD0}" type="datetime1">
              <a:rPr lang="de-DE" smtClean="0"/>
              <a:t>21.02.21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97592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ACA12E0-01A8-4842-BBE6-D39ABA4EB90B}" type="datetime1">
              <a:rPr lang="de-DE" smtClean="0"/>
              <a:t>21.02.21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609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7FF50AF-D49A-584E-B5AE-827BE0D221FB}" type="datetime1">
              <a:rPr lang="de-DE" smtClean="0"/>
              <a:t>21.02.21</a:t>
            </a:fld>
            <a:endParaRPr lang="en-US" dirty="0"/>
          </a:p>
        </p:txBody>
      </p:sp>
      <p:sp>
        <p:nvSpPr>
          <p:cNvPr id="5" name="Footer Placeholder 4"/>
          <p:cNvSpPr>
            <a:spLocks noGrp="1"/>
          </p:cNvSpPr>
          <p:nvPr>
            <p:ph type="ftr" sz="quarter" idx="11"/>
          </p:nvPr>
        </p:nvSpPr>
        <p:spPr>
          <a:xfrm>
            <a:off x="2584312" y="6453386"/>
            <a:ext cx="7023377" cy="404614"/>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‹Nr.›</a:t>
            </a:fld>
            <a:endParaRPr lang="en-US" dirty="0"/>
          </a:p>
        </p:txBody>
      </p:sp>
      <p:sp>
        <p:nvSpPr>
          <p:cNvPr id="8" name="Rectangle 6">
            <a:extLst>
              <a:ext uri="{FF2B5EF4-FFF2-40B4-BE49-F238E27FC236}">
                <a16:creationId xmlns:a16="http://schemas.microsoft.com/office/drawing/2014/main" id="{458E3592-9202-BF4E-AB0F-2FAFF8F73B69}"/>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7">
            <a:extLst>
              <a:ext uri="{FF2B5EF4-FFF2-40B4-BE49-F238E27FC236}">
                <a16:creationId xmlns:a16="http://schemas.microsoft.com/office/drawing/2014/main" id="{39990EE2-9AB3-4E45-9819-E288163F7384}"/>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8">
            <a:extLst>
              <a:ext uri="{FF2B5EF4-FFF2-40B4-BE49-F238E27FC236}">
                <a16:creationId xmlns:a16="http://schemas.microsoft.com/office/drawing/2014/main" id="{6C33557C-345C-D945-8297-6CEB3D826541}"/>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2482FE-2668-F447-898C-71D8F4D8E426}"/>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50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13CCDCE-0717-5A43-A01C-2EA4506DE5C6}" type="datetime1">
              <a:rPr lang="de-DE" smtClean="0"/>
              <a:t>21.02.21</a:t>
            </a:fld>
            <a:endParaRPr lang="en-US" dirty="0"/>
          </a:p>
        </p:txBody>
      </p:sp>
      <p:sp>
        <p:nvSpPr>
          <p:cNvPr id="6" name="Footer Placeholder 5"/>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0118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733B3DE-E0FB-8F44-BD2F-68324A8F11C6}" type="datetime1">
              <a:rPr lang="de-DE" smtClean="0"/>
              <a:t>21.02.21</a:t>
            </a:fld>
            <a:endParaRPr lang="en-US" dirty="0"/>
          </a:p>
        </p:txBody>
      </p:sp>
      <p:sp>
        <p:nvSpPr>
          <p:cNvPr id="8" name="Footer Placeholder 7"/>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2433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ADD3303-AA3C-7341-8517-C8636C37D4FA}" type="datetime1">
              <a:rPr lang="de-DE" smtClean="0"/>
              <a:t>21.02.21</a:t>
            </a:fld>
            <a:endParaRPr lang="en-US" dirty="0"/>
          </a:p>
        </p:txBody>
      </p:sp>
      <p:sp>
        <p:nvSpPr>
          <p:cNvPr id="4" name="Footer Placeholder 3"/>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5523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34B3E-6FF6-7A42-AC69-2676710215D6}" type="datetime1">
              <a:rPr lang="de-DE" smtClean="0"/>
              <a:t>21.02.21</a:t>
            </a:fld>
            <a:endParaRPr lang="en-US" dirty="0"/>
          </a:p>
        </p:txBody>
      </p:sp>
      <p:sp>
        <p:nvSpPr>
          <p:cNvPr id="3" name="Footer Placeholder 2"/>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48796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34E085-B1D3-F44D-ABCC-64DA2DFFC196}" type="datetime1">
              <a:rPr lang="de-DE" smtClean="0"/>
              <a:t>21.02.21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‹Nr.›</a:t>
            </a:fld>
            <a:endParaRPr lang="en-US" dirty="0"/>
          </a:p>
        </p:txBody>
      </p:sp>
      <p:sp>
        <p:nvSpPr>
          <p:cNvPr id="10" name="Rectangle 6">
            <a:extLst>
              <a:ext uri="{FF2B5EF4-FFF2-40B4-BE49-F238E27FC236}">
                <a16:creationId xmlns:a16="http://schemas.microsoft.com/office/drawing/2014/main" id="{37E9C205-3415-0F4D-835C-AC76553912C2}"/>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E1F3054C-A3B2-874E-8FE2-31CA408A4476}"/>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EE851865-A6D6-C74C-A02D-9991CD3AA5C2}"/>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EC66BCA1-9FDB-0745-AF21-830D1104388D}"/>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03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16F192-42BB-174D-ADAF-784A44DC8B52}" type="datetime1">
              <a:rPr lang="de-DE" smtClean="0"/>
              <a:t>21.02.21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‹Nr.›</a:t>
            </a:fld>
            <a:endParaRPr lang="en-US" dirty="0"/>
          </a:p>
        </p:txBody>
      </p:sp>
      <p:sp>
        <p:nvSpPr>
          <p:cNvPr id="10" name="Rectangle 6">
            <a:extLst>
              <a:ext uri="{FF2B5EF4-FFF2-40B4-BE49-F238E27FC236}">
                <a16:creationId xmlns:a16="http://schemas.microsoft.com/office/drawing/2014/main" id="{95DF5078-7D96-0947-8676-F0A56202AFEE}"/>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78260E85-2DB2-6141-AB5D-B2706C416C3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D2980956-E453-B146-B577-22549963138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1C249BB4-6F88-2E49-8024-CC2EFBDE3CD7}"/>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4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569060-CBB1-D14D-94C2-8529DD4DDF0D}" type="datetime1">
              <a:rPr lang="de-DE" smtClean="0"/>
              <a:t>21.02.21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‹Nr.›</a:t>
            </a:fld>
            <a:endParaRPr lang="en-US" dirty="0"/>
          </a:p>
        </p:txBody>
      </p:sp>
      <p:sp>
        <p:nvSpPr>
          <p:cNvPr id="17" name="Rectangle 6">
            <a:extLst>
              <a:ext uri="{FF2B5EF4-FFF2-40B4-BE49-F238E27FC236}">
                <a16:creationId xmlns:a16="http://schemas.microsoft.com/office/drawing/2014/main" id="{857C1300-86C4-904C-8149-F980F238755F}"/>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a:extLst>
              <a:ext uri="{FF2B5EF4-FFF2-40B4-BE49-F238E27FC236}">
                <a16:creationId xmlns:a16="http://schemas.microsoft.com/office/drawing/2014/main" id="{6C8D1B42-7D60-394D-981F-A6979E1A98A1}"/>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8">
            <a:extLst>
              <a:ext uri="{FF2B5EF4-FFF2-40B4-BE49-F238E27FC236}">
                <a16:creationId xmlns:a16="http://schemas.microsoft.com/office/drawing/2014/main" id="{CA1A7751-9658-2043-8806-508C912D78DE}"/>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16DCADE6-AA2A-804D-B5A0-49F706EEEF14}"/>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45389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pdf/1703.04009.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arxiv.org/pdf/1106.1813.pdf" TargetMode="External"/><Relationship Id="rId4" Type="http://schemas.openxmlformats.org/officeDocument/2006/relationships/hyperlink" Target="https://arxiv.org/pdf/1809.04444.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1809.0865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EEF76-ABA1-6048-B653-79778D4758B6}"/>
              </a:ext>
            </a:extLst>
          </p:cNvPr>
          <p:cNvSpPr>
            <a:spLocks noGrp="1"/>
          </p:cNvSpPr>
          <p:nvPr>
            <p:ph type="ctrTitle"/>
          </p:nvPr>
        </p:nvSpPr>
        <p:spPr>
          <a:xfrm>
            <a:off x="910113" y="1742338"/>
            <a:ext cx="10371773" cy="1159383"/>
          </a:xfrm>
        </p:spPr>
        <p:txBody>
          <a:bodyPr/>
          <a:lstStyle/>
          <a:p>
            <a:r>
              <a:rPr lang="en-US" dirty="0"/>
              <a:t>Hate speech detection</a:t>
            </a:r>
          </a:p>
        </p:txBody>
      </p:sp>
      <p:sp>
        <p:nvSpPr>
          <p:cNvPr id="3" name="Untertitel 2">
            <a:extLst>
              <a:ext uri="{FF2B5EF4-FFF2-40B4-BE49-F238E27FC236}">
                <a16:creationId xmlns:a16="http://schemas.microsoft.com/office/drawing/2014/main" id="{33DB9E93-E0F8-2F44-AC08-645D099CCDE3}"/>
              </a:ext>
            </a:extLst>
          </p:cNvPr>
          <p:cNvSpPr>
            <a:spLocks noGrp="1"/>
          </p:cNvSpPr>
          <p:nvPr>
            <p:ph type="subTitle" idx="1"/>
          </p:nvPr>
        </p:nvSpPr>
        <p:spPr>
          <a:xfrm>
            <a:off x="1343378" y="3956279"/>
            <a:ext cx="9335912" cy="1947810"/>
          </a:xfrm>
        </p:spPr>
        <p:txBody>
          <a:bodyPr>
            <a:normAutofit fontScale="92500" lnSpcReduction="10000"/>
          </a:bodyPr>
          <a:lstStyle/>
          <a:p>
            <a:r>
              <a:rPr lang="en-US" dirty="0"/>
              <a:t>Felix </a:t>
            </a:r>
            <a:r>
              <a:rPr lang="en-US" dirty="0" err="1"/>
              <a:t>Hausberger</a:t>
            </a:r>
            <a:r>
              <a:rPr lang="en-US" dirty="0"/>
              <a:t>, Christopher Klammt, Nils </a:t>
            </a:r>
            <a:r>
              <a:rPr lang="en-US" dirty="0" err="1"/>
              <a:t>Krehl</a:t>
            </a:r>
            <a:endParaRPr lang="en-US" dirty="0"/>
          </a:p>
          <a:p>
            <a:endParaRPr lang="en-US" dirty="0"/>
          </a:p>
          <a:p>
            <a:r>
              <a:rPr lang="en-US" sz="2000" dirty="0"/>
              <a:t>Project presentation for the lecture Text Analytics at Heidelberg University</a:t>
            </a:r>
          </a:p>
          <a:p>
            <a:r>
              <a:rPr lang="en-US" sz="2000" dirty="0"/>
              <a:t>Winter Semester 2020/21</a:t>
            </a:r>
          </a:p>
          <a:p>
            <a:r>
              <a:rPr lang="en-US" sz="2000" dirty="0"/>
              <a:t> Prof. Dr. Michael Gertz</a:t>
            </a:r>
          </a:p>
          <a:p>
            <a:r>
              <a:rPr lang="en-US" sz="2000" dirty="0"/>
              <a:t>Mentor: John Ziegler </a:t>
            </a:r>
          </a:p>
        </p:txBody>
      </p:sp>
    </p:spTree>
    <p:extLst>
      <p:ext uri="{BB962C8B-B14F-4D97-AF65-F5344CB8AC3E}">
        <p14:creationId xmlns:p14="http://schemas.microsoft.com/office/powerpoint/2010/main" val="302321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3" name="Picture 12">
            <a:extLst>
              <a:ext uri="{FF2B5EF4-FFF2-40B4-BE49-F238E27FC236}">
                <a16:creationId xmlns:a16="http://schemas.microsoft.com/office/drawing/2014/main" id="{EF9C1DF6-4214-4642-ABDA-3664E9C082C4}"/>
              </a:ext>
            </a:extLst>
          </p:cNvPr>
          <p:cNvPicPr>
            <a:picLocks noChangeAspect="1"/>
          </p:cNvPicPr>
          <p:nvPr/>
        </p:nvPicPr>
        <p:blipFill>
          <a:blip r:embed="rId3"/>
          <a:stretch>
            <a:fillRect/>
          </a:stretch>
        </p:blipFill>
        <p:spPr>
          <a:xfrm>
            <a:off x="1371600" y="2393558"/>
            <a:ext cx="3584245" cy="2015744"/>
          </a:xfrm>
          <a:prstGeom prst="rect">
            <a:avLst/>
          </a:prstGeom>
        </p:spPr>
      </p:pic>
      <p:sp>
        <p:nvSpPr>
          <p:cNvPr id="20" name="Rectangle 19">
            <a:extLst>
              <a:ext uri="{FF2B5EF4-FFF2-40B4-BE49-F238E27FC236}">
                <a16:creationId xmlns:a16="http://schemas.microsoft.com/office/drawing/2014/main" id="{817CEB49-B168-43E1-9197-DDEE77E8EA10}"/>
              </a:ext>
            </a:extLst>
          </p:cNvPr>
          <p:cNvSpPr/>
          <p:nvPr/>
        </p:nvSpPr>
        <p:spPr>
          <a:xfrm>
            <a:off x="1237606" y="5047986"/>
            <a:ext cx="3852231" cy="276999"/>
          </a:xfrm>
          <a:prstGeom prst="rect">
            <a:avLst/>
          </a:prstGeom>
        </p:spPr>
        <p:txBody>
          <a:bodyPr wrap="square">
            <a:spAutoFit/>
          </a:bodyPr>
          <a:lstStyle/>
          <a:p>
            <a:pPr algn="ctr"/>
            <a:r>
              <a:rPr lang="en-US" sz="1200" dirty="0">
                <a:solidFill>
                  <a:schemeClr val="tx2"/>
                </a:solidFill>
              </a:rPr>
              <a:t>Hate Speech Unigrams</a:t>
            </a:r>
          </a:p>
        </p:txBody>
      </p:sp>
      <p:sp>
        <p:nvSpPr>
          <p:cNvPr id="14" name="Rectangle 13">
            <a:extLst>
              <a:ext uri="{FF2B5EF4-FFF2-40B4-BE49-F238E27FC236}">
                <a16:creationId xmlns:a16="http://schemas.microsoft.com/office/drawing/2014/main" id="{A62B0E0A-237C-49C1-A68B-33A2738A3F86}"/>
              </a:ext>
            </a:extLst>
          </p:cNvPr>
          <p:cNvSpPr/>
          <p:nvPr/>
        </p:nvSpPr>
        <p:spPr>
          <a:xfrm>
            <a:off x="6380647" y="5047986"/>
            <a:ext cx="3852231" cy="276999"/>
          </a:xfrm>
          <a:prstGeom prst="rect">
            <a:avLst/>
          </a:prstGeom>
        </p:spPr>
        <p:txBody>
          <a:bodyPr wrap="square">
            <a:spAutoFit/>
          </a:bodyPr>
          <a:lstStyle/>
          <a:p>
            <a:pPr algn="ctr"/>
            <a:r>
              <a:rPr lang="en-US" sz="1200" dirty="0">
                <a:solidFill>
                  <a:schemeClr val="tx2"/>
                </a:solidFill>
              </a:rPr>
              <a:t>Hate Speech Trigrams</a:t>
            </a:r>
          </a:p>
        </p:txBody>
      </p:sp>
      <p:sp>
        <p:nvSpPr>
          <p:cNvPr id="4" name="AutoShape 2">
            <a:extLst>
              <a:ext uri="{FF2B5EF4-FFF2-40B4-BE49-F238E27FC236}">
                <a16:creationId xmlns:a16="http://schemas.microsoft.com/office/drawing/2014/main" id="{D118F499-F677-2741-A83F-EF5A7E4045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fik 14">
            <a:extLst>
              <a:ext uri="{FF2B5EF4-FFF2-40B4-BE49-F238E27FC236}">
                <a16:creationId xmlns:a16="http://schemas.microsoft.com/office/drawing/2014/main" id="{4F3EFD13-7D9C-584B-AF9F-8EBD956FCD34}"/>
              </a:ext>
            </a:extLst>
          </p:cNvPr>
          <p:cNvPicPr>
            <a:picLocks noChangeAspect="1"/>
          </p:cNvPicPr>
          <p:nvPr/>
        </p:nvPicPr>
        <p:blipFill>
          <a:blip r:embed="rId4"/>
          <a:stretch>
            <a:fillRect/>
          </a:stretch>
        </p:blipFill>
        <p:spPr>
          <a:xfrm>
            <a:off x="5905981" y="1952787"/>
            <a:ext cx="4801562" cy="3201041"/>
          </a:xfrm>
          <a:prstGeom prst="rect">
            <a:avLst/>
          </a:prstGeom>
        </p:spPr>
      </p:pic>
    </p:spTree>
    <p:extLst>
      <p:ext uri="{BB962C8B-B14F-4D97-AF65-F5344CB8AC3E}">
        <p14:creationId xmlns:p14="http://schemas.microsoft.com/office/powerpoint/2010/main" val="388279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215883D7-7871-4940-B8AD-FBA201AD86CE}"/>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Achievements</a:t>
            </a:r>
            <a:endParaRPr lang="de-DE" sz="2000" b="1" u="sng" dirty="0">
              <a:solidFill>
                <a:schemeClr val="tx2"/>
              </a:solidFill>
            </a:endParaRPr>
          </a:p>
        </p:txBody>
      </p:sp>
      <p:sp>
        <p:nvSpPr>
          <p:cNvPr id="7" name="Inhaltsplatzhalter 2">
            <a:extLst>
              <a:ext uri="{FF2B5EF4-FFF2-40B4-BE49-F238E27FC236}">
                <a16:creationId xmlns:a16="http://schemas.microsoft.com/office/drawing/2014/main" id="{CAAF384D-2994-4A91-8356-1608BB7F7A85}"/>
              </a:ext>
            </a:extLst>
          </p:cNvPr>
          <p:cNvSpPr>
            <a:spLocks noGrp="1"/>
          </p:cNvSpPr>
          <p:nvPr>
            <p:ph idx="1"/>
          </p:nvPr>
        </p:nvSpPr>
        <p:spPr>
          <a:xfrm>
            <a:off x="1371600" y="2286000"/>
            <a:ext cx="9601200" cy="1911427"/>
          </a:xfrm>
        </p:spPr>
        <p:txBody>
          <a:bodyPr>
            <a:normAutofit/>
          </a:bodyPr>
          <a:lstStyle/>
          <a:p>
            <a:r>
              <a:rPr lang="en-US" dirty="0"/>
              <a:t>Construction of a h</a:t>
            </a:r>
            <a:r>
              <a:rPr lang="de-DE" dirty="0" err="1"/>
              <a:t>olistic</a:t>
            </a:r>
            <a:r>
              <a:rPr lang="de-DE" dirty="0"/>
              <a:t>, hand-</a:t>
            </a:r>
            <a:r>
              <a:rPr lang="de-DE" dirty="0" err="1"/>
              <a:t>crafted</a:t>
            </a:r>
            <a:r>
              <a:rPr lang="de-DE" dirty="0"/>
              <a:t> </a:t>
            </a:r>
            <a:r>
              <a:rPr lang="de-DE" dirty="0" err="1"/>
              <a:t>feature</a:t>
            </a:r>
            <a:r>
              <a:rPr lang="de-DE" dirty="0"/>
              <a:t> </a:t>
            </a:r>
            <a:r>
              <a:rPr lang="de-DE" dirty="0" err="1"/>
              <a:t>set</a:t>
            </a:r>
            <a:r>
              <a:rPr lang="de-DE" dirty="0"/>
              <a:t> </a:t>
            </a:r>
            <a:r>
              <a:rPr lang="de-DE" dirty="0" err="1"/>
              <a:t>based</a:t>
            </a:r>
            <a:r>
              <a:rPr lang="de-DE" dirty="0"/>
              <a:t> on </a:t>
            </a:r>
            <a:r>
              <a:rPr lang="de-DE" dirty="0" err="1"/>
              <a:t>recent</a:t>
            </a:r>
            <a:r>
              <a:rPr lang="de-DE" dirty="0"/>
              <a:t> </a:t>
            </a:r>
            <a:r>
              <a:rPr lang="de-DE" dirty="0" err="1"/>
              <a:t>publications</a:t>
            </a:r>
            <a:endParaRPr lang="de-DE" dirty="0"/>
          </a:p>
          <a:p>
            <a:r>
              <a:rPr lang="en-US" dirty="0"/>
              <a:t>Building and preprocessing of a training corpus</a:t>
            </a:r>
          </a:p>
          <a:p>
            <a:r>
              <a:rPr lang="en-US" dirty="0"/>
              <a:t>Training of conventional Machine Learning classifiers and a neural network classifier</a:t>
            </a:r>
          </a:p>
          <a:p>
            <a:r>
              <a:rPr lang="en-US" dirty="0"/>
              <a:t>Evaluation of feature </a:t>
            </a:r>
            <a:r>
              <a:rPr lang="en-US" dirty="0" err="1"/>
              <a:t>importances</a:t>
            </a:r>
            <a:r>
              <a:rPr lang="en-US" dirty="0"/>
              <a:t> and typical hate speech statistics</a:t>
            </a:r>
          </a:p>
          <a:p>
            <a:pPr marL="0" indent="0">
              <a:buNone/>
            </a:pPr>
            <a:endParaRPr lang="en-US" dirty="0"/>
          </a:p>
        </p:txBody>
      </p:sp>
      <p:sp>
        <p:nvSpPr>
          <p:cNvPr id="8" name="Rectangle 7">
            <a:extLst>
              <a:ext uri="{FF2B5EF4-FFF2-40B4-BE49-F238E27FC236}">
                <a16:creationId xmlns:a16="http://schemas.microsoft.com/office/drawing/2014/main" id="{E5F47644-1E41-4E66-A614-4BE673F4D980}"/>
              </a:ext>
            </a:extLst>
          </p:cNvPr>
          <p:cNvSpPr/>
          <p:nvPr/>
        </p:nvSpPr>
        <p:spPr>
          <a:xfrm>
            <a:off x="1371600" y="4938567"/>
            <a:ext cx="9601200" cy="1114151"/>
          </a:xfrm>
          <a:prstGeom prst="rect">
            <a:avLst/>
          </a:prstGeom>
        </p:spPr>
        <p:txBody>
          <a:bodyPr wrap="square">
            <a:spAutoFit/>
          </a:bodyPr>
          <a:lstStyle/>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Classical Machine Learning methods were able to compete with our neural network baseline </a:t>
            </a:r>
          </a:p>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Sentiment and unigrams features were the most important features</a:t>
            </a:r>
          </a:p>
        </p:txBody>
      </p:sp>
      <p:sp>
        <p:nvSpPr>
          <p:cNvPr id="9" name="TextBox 8">
            <a:extLst>
              <a:ext uri="{FF2B5EF4-FFF2-40B4-BE49-F238E27FC236}">
                <a16:creationId xmlns:a16="http://schemas.microsoft.com/office/drawing/2014/main" id="{4B35DEA6-1809-4592-92F2-A28BC32D3AC3}"/>
              </a:ext>
            </a:extLst>
          </p:cNvPr>
          <p:cNvSpPr txBox="1"/>
          <p:nvPr/>
        </p:nvSpPr>
        <p:spPr>
          <a:xfrm>
            <a:off x="1371600" y="4377175"/>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Results</a:t>
            </a:r>
            <a:endParaRPr lang="de-DE" sz="2000" b="1" u="sng" dirty="0">
              <a:solidFill>
                <a:schemeClr val="tx2"/>
              </a:solidFill>
            </a:endParaRPr>
          </a:p>
        </p:txBody>
      </p:sp>
    </p:spTree>
    <p:extLst>
      <p:ext uri="{BB962C8B-B14F-4D97-AF65-F5344CB8AC3E}">
        <p14:creationId xmlns:p14="http://schemas.microsoft.com/office/powerpoint/2010/main" val="114221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3" name="Inhaltsplatzhalter 2">
            <a:extLst>
              <a:ext uri="{FF2B5EF4-FFF2-40B4-BE49-F238E27FC236}">
                <a16:creationId xmlns:a16="http://schemas.microsoft.com/office/drawing/2014/main" id="{13CEF2E8-0F2C-BB4C-AB8C-35DB4D9AC280}"/>
              </a:ext>
            </a:extLst>
          </p:cNvPr>
          <p:cNvSpPr>
            <a:spLocks noGrp="1"/>
          </p:cNvSpPr>
          <p:nvPr>
            <p:ph idx="1"/>
          </p:nvPr>
        </p:nvSpPr>
        <p:spPr/>
        <p:txBody>
          <a:bodyPr>
            <a:normAutofit/>
          </a:bodyPr>
          <a:lstStyle/>
          <a:p>
            <a:r>
              <a:rPr lang="en-US" dirty="0"/>
              <a:t>Expansion for ternary classification to further evaluate the boundaries of conventional ML classifiers compared to neural network approaches</a:t>
            </a:r>
          </a:p>
          <a:p>
            <a:r>
              <a:rPr lang="en-US" dirty="0"/>
              <a:t>Further inspection of hate speech patterns to form a better dictionary</a:t>
            </a:r>
          </a:p>
          <a:p>
            <a:r>
              <a:rPr lang="en-US" dirty="0"/>
              <a:t>Include Google’s bad word list into hate speech dictionary</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a:extLst>
              <a:ext uri="{FF2B5EF4-FFF2-40B4-BE49-F238E27FC236}">
                <a16:creationId xmlns:a16="http://schemas.microsoft.com/office/drawing/2014/main" id="{0A622C51-A9FF-48F4-8B28-A45B2F4A70AF}"/>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Improvements</a:t>
            </a:r>
            <a:endParaRPr lang="de-DE" sz="2000" b="1" u="sng" dirty="0">
              <a:solidFill>
                <a:schemeClr val="tx2"/>
              </a:solidFill>
            </a:endParaRPr>
          </a:p>
        </p:txBody>
      </p:sp>
    </p:spTree>
    <p:extLst>
      <p:ext uri="{BB962C8B-B14F-4D97-AF65-F5344CB8AC3E}">
        <p14:creationId xmlns:p14="http://schemas.microsoft.com/office/powerpoint/2010/main" val="369869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fontScale="92500" lnSpcReduction="10000"/>
          </a:bodyPr>
          <a:lstStyle/>
          <a:p>
            <a:pPr marL="0" indent="0">
              <a:buNone/>
            </a:pPr>
            <a:r>
              <a:rPr lang="en-US" dirty="0"/>
              <a:t>[1] Thomas Davidson, Dana </a:t>
            </a:r>
            <a:r>
              <a:rPr lang="en-US" dirty="0" err="1"/>
              <a:t>Warmsley</a:t>
            </a:r>
            <a:r>
              <a:rPr lang="en-US" dirty="0"/>
              <a:t>, Michael Macy, Ingmar Weber, </a:t>
            </a:r>
            <a:r>
              <a:rPr lang="en-US" i="1" dirty="0"/>
              <a:t>Automated hate speech detection and the problem of offensive language</a:t>
            </a:r>
            <a:r>
              <a:rPr lang="en-US" dirty="0"/>
              <a:t>, </a:t>
            </a:r>
            <a:r>
              <a:rPr lang="fr-FR" dirty="0"/>
              <a:t>2020. [Online]. </a:t>
            </a:r>
            <a:r>
              <a:rPr lang="fr-FR" dirty="0" err="1"/>
              <a:t>Available</a:t>
            </a:r>
            <a:r>
              <a:rPr lang="fr-FR" dirty="0"/>
              <a:t>: </a:t>
            </a:r>
            <a:r>
              <a:rPr lang="fr-FR" dirty="0">
                <a:hlinkClick r:id="rId3"/>
              </a:rPr>
              <a:t>https://arxiv.org/pdf/1703.04009.pdf</a:t>
            </a:r>
            <a:r>
              <a:rPr lang="fr-FR" dirty="0"/>
              <a:t> </a:t>
            </a:r>
            <a:r>
              <a:rPr lang="en-US" dirty="0"/>
              <a:t>(visited on 02/20/2021).</a:t>
            </a:r>
          </a:p>
          <a:p>
            <a:pPr marL="0" indent="0">
              <a:buNone/>
            </a:pPr>
            <a:r>
              <a:rPr lang="en-US" dirty="0"/>
              <a:t>[2] Ona de </a:t>
            </a:r>
            <a:r>
              <a:rPr lang="en-US" dirty="0" err="1"/>
              <a:t>Gibert</a:t>
            </a:r>
            <a:r>
              <a:rPr lang="en-US" dirty="0"/>
              <a:t>, </a:t>
            </a:r>
            <a:r>
              <a:rPr lang="en-US" dirty="0" err="1"/>
              <a:t>Naiara</a:t>
            </a:r>
            <a:r>
              <a:rPr lang="en-US" dirty="0"/>
              <a:t> Perez, </a:t>
            </a:r>
            <a:r>
              <a:rPr lang="en-US" dirty="0" err="1"/>
              <a:t>Aitor</a:t>
            </a:r>
            <a:r>
              <a:rPr lang="en-US" dirty="0"/>
              <a:t> Garcia-</a:t>
            </a:r>
            <a:r>
              <a:rPr lang="en-US" dirty="0" err="1"/>
              <a:t>Pablos</a:t>
            </a:r>
            <a:r>
              <a:rPr lang="en-US" dirty="0"/>
              <a:t>, </a:t>
            </a:r>
            <a:r>
              <a:rPr lang="en-US" dirty="0" err="1"/>
              <a:t>Montse</a:t>
            </a:r>
            <a:r>
              <a:rPr lang="en-US" dirty="0"/>
              <a:t> </a:t>
            </a:r>
            <a:r>
              <a:rPr lang="en-US" dirty="0" err="1"/>
              <a:t>Cuadros</a:t>
            </a:r>
            <a:r>
              <a:rPr lang="en-US" dirty="0"/>
              <a:t>, </a:t>
            </a:r>
            <a:r>
              <a:rPr lang="en-US" i="1" dirty="0"/>
              <a:t>Hate speech dataset from a white supremacy forum</a:t>
            </a:r>
            <a:r>
              <a:rPr lang="en-US" dirty="0"/>
              <a:t>, 2020. [Online]. Available: </a:t>
            </a:r>
            <a:r>
              <a:rPr lang="en-US" dirty="0">
                <a:hlinkClick r:id="rId4"/>
              </a:rPr>
              <a:t>https://arxiv.org/pdf/1809.04444.pdf</a:t>
            </a:r>
            <a:r>
              <a:rPr lang="en-US" dirty="0"/>
              <a:t> (visited on 02/20/2021).</a:t>
            </a:r>
          </a:p>
          <a:p>
            <a:pPr marL="0" indent="0">
              <a:buNone/>
            </a:pPr>
            <a:r>
              <a:rPr lang="en-US" dirty="0"/>
              <a:t>[3] Nitesh. V. Chawla, Kevin. W. Bowyer, Lawrence. O. Hall, W. Philip. </a:t>
            </a:r>
            <a:r>
              <a:rPr lang="en-US" dirty="0" err="1"/>
              <a:t>Kegelmeyer</a:t>
            </a:r>
            <a:r>
              <a:rPr lang="en-US" dirty="0"/>
              <a:t>, </a:t>
            </a:r>
            <a:r>
              <a:rPr lang="en-US" i="1" dirty="0"/>
              <a:t>SMOTE: Synthetic Minority Over-sampling Technique</a:t>
            </a:r>
            <a:r>
              <a:rPr lang="en-US" dirty="0"/>
              <a:t>, 2011. [Online]. Available: </a:t>
            </a:r>
            <a:r>
              <a:rPr lang="fr-FR" dirty="0">
                <a:hlinkClick r:id="rId5"/>
              </a:rPr>
              <a:t>https://arxiv.org/pdf/1106.1813.pdf</a:t>
            </a:r>
            <a:r>
              <a:rPr lang="fr-FR" dirty="0"/>
              <a:t> </a:t>
            </a:r>
            <a:r>
              <a:rPr lang="en-US" dirty="0"/>
              <a:t>(visited on 02/20/2021).</a:t>
            </a:r>
          </a:p>
          <a:p>
            <a:pPr marL="0" indent="0">
              <a:buNone/>
            </a:pPr>
            <a:r>
              <a:rPr lang="en-US" dirty="0"/>
              <a:t>[4] Hajime Watanabe, </a:t>
            </a:r>
            <a:r>
              <a:rPr lang="en-US" dirty="0" err="1"/>
              <a:t>Mondher</a:t>
            </a:r>
            <a:r>
              <a:rPr lang="en-US" dirty="0"/>
              <a:t> Bouazizi, </a:t>
            </a:r>
            <a:r>
              <a:rPr lang="en-US" dirty="0" err="1"/>
              <a:t>Tomoaki</a:t>
            </a:r>
            <a:r>
              <a:rPr lang="en-US" dirty="0"/>
              <a:t> </a:t>
            </a:r>
            <a:r>
              <a:rPr lang="en-US" dirty="0" err="1"/>
              <a:t>Ohtsuki</a:t>
            </a:r>
            <a:r>
              <a:rPr lang="en-US" dirty="0"/>
              <a:t>, </a:t>
            </a:r>
            <a:r>
              <a:rPr lang="en-US" i="1" dirty="0"/>
              <a:t>Hate Speech on Twitter: A Pragmatic Approach to Collect Hateful and Offensive Expressions and Perform Hate Speech Detection</a:t>
            </a:r>
            <a:r>
              <a:rPr lang="en-US" dirty="0"/>
              <a:t>, 2018. In: IEEE Access, Volume 6, </a:t>
            </a:r>
            <a:r>
              <a:rPr lang="en-US" dirty="0" err="1"/>
              <a:t>doi</a:t>
            </a:r>
            <a:r>
              <a:rPr lang="en-US" dirty="0"/>
              <a:t>: 10.1109/ACCESS.2018.2806394.</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2570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lnSpcReduction="10000"/>
          </a:bodyPr>
          <a:lstStyle/>
          <a:p>
            <a:pPr marL="0" indent="0">
              <a:buNone/>
            </a:pPr>
            <a:r>
              <a:rPr lang="en-US" sz="1900" dirty="0"/>
              <a:t>[5] Oluwafemi </a:t>
            </a:r>
            <a:r>
              <a:rPr lang="en-US" sz="1900" dirty="0" err="1"/>
              <a:t>Oriola</a:t>
            </a:r>
            <a:r>
              <a:rPr lang="en-US" sz="1900" dirty="0"/>
              <a:t>, </a:t>
            </a:r>
            <a:r>
              <a:rPr lang="en-US" sz="1900" dirty="0" err="1"/>
              <a:t>Eduan</a:t>
            </a:r>
            <a:r>
              <a:rPr lang="en-US" sz="1900" dirty="0"/>
              <a:t> </a:t>
            </a:r>
            <a:r>
              <a:rPr lang="en-US" sz="1900" dirty="0" err="1"/>
              <a:t>Kotzé</a:t>
            </a:r>
            <a:r>
              <a:rPr lang="en-US" sz="1900" dirty="0"/>
              <a:t>, </a:t>
            </a:r>
            <a:r>
              <a:rPr lang="en-US" sz="1900" i="1" dirty="0"/>
              <a:t>Evaluating Machine Learning Techniques for Detecting Offensive and Hate Speech in South African Tweets</a:t>
            </a:r>
            <a:r>
              <a:rPr lang="en-US" sz="1900" dirty="0"/>
              <a:t>, 2020. In: IEEE Access, Volume 8, </a:t>
            </a:r>
            <a:r>
              <a:rPr lang="en-US" sz="1900" dirty="0" err="1"/>
              <a:t>doi</a:t>
            </a:r>
            <a:r>
              <a:rPr lang="en-US" sz="1900" dirty="0"/>
              <a:t>: 10.1109/ACCESS.2020.2968173.</a:t>
            </a:r>
          </a:p>
          <a:p>
            <a:pPr marL="0" indent="0">
              <a:buNone/>
            </a:pPr>
            <a:r>
              <a:rPr lang="en-US" sz="1900" dirty="0"/>
              <a:t>[6] Paula Fortuna. </a:t>
            </a:r>
            <a:r>
              <a:rPr lang="en-US" sz="1900" dirty="0" err="1"/>
              <a:t>Sérgio</a:t>
            </a:r>
            <a:r>
              <a:rPr lang="en-US" sz="1900" dirty="0"/>
              <a:t> Nunes, </a:t>
            </a:r>
            <a:r>
              <a:rPr lang="en-US" sz="1900" i="1" dirty="0"/>
              <a:t>A Survey on Automatic Detection of Hate Speech in Text</a:t>
            </a:r>
            <a:r>
              <a:rPr lang="en-US" sz="1900" dirty="0"/>
              <a:t>, 2018. In: ACM Computing Surveys, </a:t>
            </a:r>
            <a:r>
              <a:rPr lang="en-US" sz="1900" dirty="0" err="1"/>
              <a:t>doi</a:t>
            </a:r>
            <a:r>
              <a:rPr lang="en-US" sz="1900" dirty="0"/>
              <a:t>: 10.1145/3232676.</a:t>
            </a:r>
          </a:p>
          <a:p>
            <a:pPr marL="0" indent="0">
              <a:buNone/>
            </a:pPr>
            <a:r>
              <a:rPr lang="en-US" sz="1900" dirty="0"/>
              <a:t>[7] Aditya </a:t>
            </a:r>
            <a:r>
              <a:rPr lang="en-US" sz="1900" dirty="0" err="1"/>
              <a:t>Gaydhani</a:t>
            </a:r>
            <a:r>
              <a:rPr lang="en-US" sz="1900" dirty="0"/>
              <a:t>, Vikrant </a:t>
            </a:r>
            <a:r>
              <a:rPr lang="en-US" sz="1900" dirty="0" err="1"/>
              <a:t>Doma</a:t>
            </a:r>
            <a:r>
              <a:rPr lang="en-US" sz="1900" dirty="0"/>
              <a:t>, Shrikant </a:t>
            </a:r>
            <a:r>
              <a:rPr lang="en-US" sz="1900" dirty="0" err="1"/>
              <a:t>Kendre</a:t>
            </a:r>
            <a:r>
              <a:rPr lang="en-US" sz="1900" dirty="0"/>
              <a:t>, Laxmi Bhagwat, </a:t>
            </a:r>
            <a:r>
              <a:rPr lang="en-US" sz="1900" i="1" dirty="0"/>
              <a:t>Detecting Hate Speech and Offensive Language on Twitter Using Machine Learning: An N-Gram and TFIDF Based Approach</a:t>
            </a:r>
            <a:r>
              <a:rPr lang="en-US" sz="1900" dirty="0"/>
              <a:t>, 2018. [Online]. Available: </a:t>
            </a:r>
            <a:r>
              <a:rPr lang="en-US" sz="1900" dirty="0">
                <a:hlinkClick r:id="rId3"/>
              </a:rPr>
              <a:t>https://arxiv.org/pdf/1809.08651.pdf</a:t>
            </a:r>
            <a:r>
              <a:rPr lang="en-US" sz="1900" dirty="0"/>
              <a:t> (visited on 02/20/2021).</a:t>
            </a:r>
          </a:p>
          <a:p>
            <a:pPr marL="0" indent="0">
              <a:buNone/>
            </a:pPr>
            <a:r>
              <a:rPr lang="en-US" dirty="0"/>
              <a:t>[8] </a:t>
            </a:r>
            <a:r>
              <a:rPr lang="en-US" sz="1900" dirty="0"/>
              <a:t>Shervin </a:t>
            </a:r>
            <a:r>
              <a:rPr lang="en-US" sz="1900" dirty="0" err="1"/>
              <a:t>Malmasi</a:t>
            </a:r>
            <a:r>
              <a:rPr lang="en-US" sz="1900" dirty="0"/>
              <a:t>, Marcos </a:t>
            </a:r>
            <a:r>
              <a:rPr lang="en-US" sz="1900" dirty="0" err="1"/>
              <a:t>Zampieri</a:t>
            </a:r>
            <a:r>
              <a:rPr lang="en-US" sz="1900" dirty="0"/>
              <a:t>, </a:t>
            </a:r>
            <a:r>
              <a:rPr lang="en-US" sz="1900" i="1" dirty="0"/>
              <a:t>Detecting Hate Speech in Social Media</a:t>
            </a:r>
            <a:r>
              <a:rPr lang="en-US" sz="1900" dirty="0"/>
              <a:t>, 2017. In: Proceedings of the International Conference Recent Advances in Natural Language Processing (RANLP), </a:t>
            </a:r>
            <a:r>
              <a:rPr lang="en-US" sz="1900" dirty="0" err="1"/>
              <a:t>doi</a:t>
            </a:r>
            <a:r>
              <a:rPr lang="en-US" sz="1900" dirty="0"/>
              <a:t>: 10.26615/978-954-452-049-6_062.</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592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03FC4-917D-8B46-9F8D-F61969D70610}"/>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04D4E4DE-40D9-6D4D-858B-11D0B551679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feld 4">
            <a:extLst>
              <a:ext uri="{FF2B5EF4-FFF2-40B4-BE49-F238E27FC236}">
                <a16:creationId xmlns:a16="http://schemas.microsoft.com/office/drawing/2014/main" id="{D8FB5831-8E97-8C4B-A006-28201B7966BE}"/>
              </a:ext>
            </a:extLst>
          </p:cNvPr>
          <p:cNvSpPr txBox="1"/>
          <p:nvPr/>
        </p:nvSpPr>
        <p:spPr>
          <a:xfrm>
            <a:off x="435999" y="4806501"/>
            <a:ext cx="4238046" cy="1200329"/>
          </a:xfrm>
          <a:prstGeom prst="rect">
            <a:avLst/>
          </a:prstGeom>
          <a:noFill/>
        </p:spPr>
        <p:txBody>
          <a:bodyPr wrap="square" rtlCol="0">
            <a:spAutoFit/>
          </a:bodyPr>
          <a:lstStyle/>
          <a:p>
            <a:r>
              <a:rPr lang="de-DE" i="1" dirty="0"/>
              <a:t>„@</a:t>
            </a:r>
            <a:r>
              <a:rPr lang="de-DE" i="1" dirty="0" err="1"/>
              <a:t>RickiRoma</a:t>
            </a:r>
            <a:r>
              <a:rPr lang="de-DE" i="1" dirty="0"/>
              <a:t> </a:t>
            </a:r>
            <a:r>
              <a:rPr lang="de-DE" i="1" dirty="0" err="1"/>
              <a:t>bitch</a:t>
            </a:r>
            <a:r>
              <a:rPr lang="de-DE" i="1" dirty="0"/>
              <a:t> </a:t>
            </a:r>
            <a:r>
              <a:rPr lang="de-DE" i="1" dirty="0" err="1"/>
              <a:t>watch</a:t>
            </a:r>
            <a:r>
              <a:rPr lang="de-DE" i="1" dirty="0"/>
              <a:t> </a:t>
            </a:r>
            <a:r>
              <a:rPr lang="de-DE" i="1" dirty="0" err="1"/>
              <a:t>ya</a:t>
            </a:r>
            <a:r>
              <a:rPr lang="de-DE" i="1" dirty="0"/>
              <a:t> tone </a:t>
            </a:r>
            <a:r>
              <a:rPr lang="de-DE" i="1" dirty="0" err="1"/>
              <a:t>before</a:t>
            </a:r>
            <a:r>
              <a:rPr lang="de-DE" i="1" dirty="0"/>
              <a:t> I </a:t>
            </a:r>
            <a:r>
              <a:rPr lang="de-DE" i="1" dirty="0" err="1"/>
              <a:t>drag</a:t>
            </a:r>
            <a:r>
              <a:rPr lang="de-DE" i="1" dirty="0"/>
              <a:t> </a:t>
            </a:r>
            <a:r>
              <a:rPr lang="de-DE" i="1" dirty="0" err="1"/>
              <a:t>you</a:t>
            </a:r>
            <a:r>
              <a:rPr lang="de-DE" i="1" dirty="0"/>
              <a:t> </a:t>
            </a:r>
            <a:r>
              <a:rPr lang="de-DE" i="1" dirty="0" err="1"/>
              <a:t>to</a:t>
            </a:r>
            <a:r>
              <a:rPr lang="de-DE" i="1" dirty="0"/>
              <a:t> </a:t>
            </a:r>
            <a:r>
              <a:rPr lang="de-DE" i="1" dirty="0" err="1"/>
              <a:t>the</a:t>
            </a:r>
            <a:r>
              <a:rPr lang="de-DE" i="1" dirty="0"/>
              <a:t> </a:t>
            </a:r>
            <a:r>
              <a:rPr lang="de-DE" i="1" dirty="0" err="1"/>
              <a:t>recycling</a:t>
            </a:r>
            <a:r>
              <a:rPr lang="de-DE" i="1" dirty="0"/>
              <a:t> bin </a:t>
            </a:r>
            <a:r>
              <a:rPr lang="de-DE" i="1" dirty="0" err="1"/>
              <a:t>you</a:t>
            </a:r>
            <a:r>
              <a:rPr lang="de-DE" i="1" dirty="0"/>
              <a:t> </a:t>
            </a:r>
            <a:r>
              <a:rPr lang="de-DE" b="1" i="1" dirty="0" err="1"/>
              <a:t>bitch</a:t>
            </a:r>
            <a:r>
              <a:rPr lang="de-DE" b="1" i="1" dirty="0"/>
              <a:t> </a:t>
            </a:r>
            <a:r>
              <a:rPr lang="de-DE" b="1" i="1" dirty="0" err="1"/>
              <a:t>ass</a:t>
            </a:r>
            <a:r>
              <a:rPr lang="de-DE" b="1" i="1" dirty="0"/>
              <a:t> </a:t>
            </a:r>
            <a:r>
              <a:rPr lang="de-DE" b="1" i="1" dirty="0" err="1"/>
              <a:t>nigga</a:t>
            </a:r>
            <a:r>
              <a:rPr lang="de-DE" i="1" dirty="0"/>
              <a:t>. </a:t>
            </a:r>
            <a:r>
              <a:rPr lang="de-DE" i="1" dirty="0" err="1"/>
              <a:t>You</a:t>
            </a:r>
            <a:r>
              <a:rPr lang="de-DE" i="1" dirty="0"/>
              <a:t> </a:t>
            </a:r>
            <a:r>
              <a:rPr lang="de-DE" i="1" dirty="0" err="1"/>
              <a:t>gon</a:t>
            </a:r>
            <a:r>
              <a:rPr lang="de-DE" i="1" dirty="0"/>
              <a:t> end </a:t>
            </a:r>
            <a:r>
              <a:rPr lang="de-DE" i="1" dirty="0" err="1"/>
              <a:t>up</a:t>
            </a:r>
            <a:r>
              <a:rPr lang="de-DE" i="1" dirty="0"/>
              <a:t> like </a:t>
            </a:r>
            <a:r>
              <a:rPr lang="de-DE" i="1" dirty="0" err="1"/>
              <a:t>limewire</a:t>
            </a:r>
            <a:r>
              <a:rPr lang="de-DE" i="1" dirty="0"/>
              <a:t> </a:t>
            </a:r>
            <a:r>
              <a:rPr lang="de-DE" i="1" dirty="0" err="1"/>
              <a:t>ol</a:t>
            </a:r>
            <a:r>
              <a:rPr lang="de-DE" i="1" dirty="0"/>
              <a:t> .exe </a:t>
            </a:r>
            <a:r>
              <a:rPr lang="de-DE" i="1" dirty="0" err="1"/>
              <a:t>ass</a:t>
            </a:r>
            <a:r>
              <a:rPr lang="de-DE" i="1" dirty="0"/>
              <a:t> </a:t>
            </a:r>
            <a:r>
              <a:rPr lang="de-DE" i="1" dirty="0" err="1"/>
              <a:t>nigga</a:t>
            </a:r>
            <a:r>
              <a:rPr lang="de-DE" i="1" dirty="0"/>
              <a:t>.“</a:t>
            </a:r>
          </a:p>
        </p:txBody>
      </p:sp>
      <p:sp>
        <p:nvSpPr>
          <p:cNvPr id="8" name="Textfeld 7">
            <a:extLst>
              <a:ext uri="{FF2B5EF4-FFF2-40B4-BE49-F238E27FC236}">
                <a16:creationId xmlns:a16="http://schemas.microsoft.com/office/drawing/2014/main" id="{C00999C3-734E-774D-81C7-A56BE1B1E0FB}"/>
              </a:ext>
            </a:extLst>
          </p:cNvPr>
          <p:cNvSpPr txBox="1"/>
          <p:nvPr/>
        </p:nvSpPr>
        <p:spPr>
          <a:xfrm>
            <a:off x="435997" y="1866834"/>
            <a:ext cx="4460682" cy="923330"/>
          </a:xfrm>
          <a:prstGeom prst="rect">
            <a:avLst/>
          </a:prstGeom>
          <a:noFill/>
        </p:spPr>
        <p:txBody>
          <a:bodyPr wrap="square" rtlCol="0">
            <a:spAutoFit/>
          </a:bodyPr>
          <a:lstStyle/>
          <a:p>
            <a:r>
              <a:rPr lang="de-DE" i="1" dirty="0"/>
              <a:t>„</a:t>
            </a:r>
            <a:r>
              <a:rPr lang="de-DE" dirty="0"/>
              <a:t>@TreTyler_108  </a:t>
            </a:r>
            <a:r>
              <a:rPr lang="de-DE" i="1" dirty="0" err="1"/>
              <a:t>That's</a:t>
            </a:r>
            <a:r>
              <a:rPr lang="de-DE" i="1" dirty="0"/>
              <a:t> </a:t>
            </a:r>
            <a:r>
              <a:rPr lang="de-DE" i="1" dirty="0" err="1"/>
              <a:t>actually</a:t>
            </a:r>
            <a:r>
              <a:rPr lang="de-DE" i="1" dirty="0"/>
              <a:t> non-English. </a:t>
            </a:r>
            <a:r>
              <a:rPr lang="de-DE" i="1" dirty="0" err="1"/>
              <a:t>Because</a:t>
            </a:r>
            <a:r>
              <a:rPr lang="de-DE" i="1" dirty="0"/>
              <a:t> #</a:t>
            </a:r>
            <a:r>
              <a:rPr lang="de-DE" i="1" dirty="0" err="1"/>
              <a:t>okiecops</a:t>
            </a:r>
            <a:r>
              <a:rPr lang="de-DE" i="1" dirty="0"/>
              <a:t> </a:t>
            </a:r>
            <a:r>
              <a:rPr lang="de-DE" i="1" dirty="0" err="1"/>
              <a:t>are</a:t>
            </a:r>
            <a:r>
              <a:rPr lang="de-DE" i="1" dirty="0"/>
              <a:t> </a:t>
            </a:r>
            <a:r>
              <a:rPr lang="de-DE" b="1" i="1" dirty="0" err="1"/>
              <a:t>filthy</a:t>
            </a:r>
            <a:r>
              <a:rPr lang="de-DE" b="1" i="1" dirty="0"/>
              <a:t> </a:t>
            </a:r>
            <a:r>
              <a:rPr lang="de-DE" b="1" i="1" dirty="0" err="1"/>
              <a:t>white</a:t>
            </a:r>
            <a:r>
              <a:rPr lang="de-DE" b="1" i="1" dirty="0"/>
              <a:t> </a:t>
            </a:r>
            <a:r>
              <a:rPr lang="de-DE" b="1" i="1" dirty="0" err="1"/>
              <a:t>trash</a:t>
            </a:r>
            <a:r>
              <a:rPr lang="de-DE" i="1" dirty="0"/>
              <a:t> </a:t>
            </a:r>
            <a:r>
              <a:rPr lang="de-DE" i="1" dirty="0" err="1"/>
              <a:t>who</a:t>
            </a:r>
            <a:r>
              <a:rPr lang="de-DE" i="1" dirty="0"/>
              <a:t> </a:t>
            </a:r>
            <a:r>
              <a:rPr lang="de-DE" i="1" dirty="0" err="1"/>
              <a:t>are</a:t>
            </a:r>
            <a:r>
              <a:rPr lang="de-DE" i="1" dirty="0"/>
              <a:t> all </a:t>
            </a:r>
            <a:r>
              <a:rPr lang="de-DE" i="1" dirty="0" err="1"/>
              <a:t>criminals</a:t>
            </a:r>
            <a:r>
              <a:rPr lang="de-DE" i="1" dirty="0"/>
              <a:t>.“</a:t>
            </a:r>
          </a:p>
        </p:txBody>
      </p:sp>
      <p:sp>
        <p:nvSpPr>
          <p:cNvPr id="9" name="Textfeld 8">
            <a:extLst>
              <a:ext uri="{FF2B5EF4-FFF2-40B4-BE49-F238E27FC236}">
                <a16:creationId xmlns:a16="http://schemas.microsoft.com/office/drawing/2014/main" id="{D6522BB8-F286-774A-B6D9-284957D91A65}"/>
              </a:ext>
            </a:extLst>
          </p:cNvPr>
          <p:cNvSpPr txBox="1"/>
          <p:nvPr/>
        </p:nvSpPr>
        <p:spPr>
          <a:xfrm>
            <a:off x="7295320" y="1866834"/>
            <a:ext cx="4460682" cy="923330"/>
          </a:xfrm>
          <a:prstGeom prst="rect">
            <a:avLst/>
          </a:prstGeom>
          <a:noFill/>
        </p:spPr>
        <p:txBody>
          <a:bodyPr wrap="square" rtlCol="0">
            <a:spAutoFit/>
          </a:bodyPr>
          <a:lstStyle/>
          <a:p>
            <a:r>
              <a:rPr lang="de-DE" i="1" dirty="0"/>
              <a:t>„@</a:t>
            </a:r>
            <a:r>
              <a:rPr lang="de-DE" i="1" dirty="0" err="1"/>
              <a:t>elchavaloko</a:t>
            </a:r>
            <a:r>
              <a:rPr lang="de-DE" i="1" dirty="0"/>
              <a:t> </a:t>
            </a:r>
            <a:r>
              <a:rPr lang="de-DE" i="1" dirty="0" err="1"/>
              <a:t>who</a:t>
            </a:r>
            <a:r>
              <a:rPr lang="de-DE" i="1" dirty="0"/>
              <a:t> </a:t>
            </a:r>
            <a:r>
              <a:rPr lang="de-DE" i="1" dirty="0" err="1"/>
              <a:t>cares</a:t>
            </a:r>
            <a:r>
              <a:rPr lang="de-DE" i="1" dirty="0"/>
              <a:t> </a:t>
            </a:r>
            <a:r>
              <a:rPr lang="de-DE" i="1" dirty="0" err="1"/>
              <a:t>tbh</a:t>
            </a:r>
            <a:r>
              <a:rPr lang="de-DE" i="1" dirty="0"/>
              <a:t> </a:t>
            </a:r>
            <a:r>
              <a:rPr lang="de-DE" i="1" dirty="0" err="1"/>
              <a:t>ones</a:t>
            </a:r>
            <a:r>
              <a:rPr lang="de-DE" i="1" dirty="0"/>
              <a:t> a </a:t>
            </a:r>
            <a:r>
              <a:rPr lang="de-DE" b="1" i="1" dirty="0" err="1"/>
              <a:t>shitty</a:t>
            </a:r>
            <a:r>
              <a:rPr lang="de-DE" b="1" i="1" dirty="0"/>
              <a:t> </a:t>
            </a:r>
            <a:r>
              <a:rPr lang="de-DE" b="1" i="1" dirty="0" err="1"/>
              <a:t>dirty</a:t>
            </a:r>
            <a:r>
              <a:rPr lang="de-DE" b="1" i="1" dirty="0"/>
              <a:t> </a:t>
            </a:r>
            <a:r>
              <a:rPr lang="de-DE" b="1" i="1" dirty="0" err="1"/>
              <a:t>Argentino</a:t>
            </a:r>
            <a:r>
              <a:rPr lang="de-DE" i="1" dirty="0"/>
              <a:t> &amp;</a:t>
            </a:r>
            <a:r>
              <a:rPr lang="de-DE" i="1" dirty="0" err="1"/>
              <a:t>amp</a:t>
            </a:r>
            <a:r>
              <a:rPr lang="de-DE" i="1" dirty="0"/>
              <a:t>; </a:t>
            </a:r>
            <a:r>
              <a:rPr lang="de-DE" i="1" dirty="0" err="1"/>
              <a:t>the</a:t>
            </a:r>
            <a:r>
              <a:rPr lang="de-DE" i="1" dirty="0"/>
              <a:t> </a:t>
            </a:r>
            <a:r>
              <a:rPr lang="de-DE" i="1" dirty="0" err="1"/>
              <a:t>other</a:t>
            </a:r>
            <a:r>
              <a:rPr lang="de-DE" i="1" dirty="0"/>
              <a:t> </a:t>
            </a:r>
            <a:r>
              <a:rPr lang="de-DE" i="1" dirty="0" err="1"/>
              <a:t>is</a:t>
            </a:r>
            <a:r>
              <a:rPr lang="de-DE" i="1" dirty="0"/>
              <a:t> a </a:t>
            </a:r>
            <a:r>
              <a:rPr lang="de-DE" b="1" i="1" dirty="0" err="1"/>
              <a:t>feather</a:t>
            </a:r>
            <a:r>
              <a:rPr lang="de-DE" b="1" i="1" dirty="0"/>
              <a:t> </a:t>
            </a:r>
            <a:r>
              <a:rPr lang="de-DE" b="1" i="1" dirty="0" err="1"/>
              <a:t>fisted</a:t>
            </a:r>
            <a:r>
              <a:rPr lang="de-DE" b="1" i="1" dirty="0"/>
              <a:t> </a:t>
            </a:r>
            <a:r>
              <a:rPr lang="de-DE" b="1" i="1" dirty="0" err="1"/>
              <a:t>nigger</a:t>
            </a:r>
            <a:r>
              <a:rPr lang="de-DE" b="1" i="1" dirty="0"/>
              <a:t>.</a:t>
            </a:r>
            <a:r>
              <a:rPr lang="de-DE" i="1" dirty="0"/>
              <a:t>“</a:t>
            </a:r>
          </a:p>
        </p:txBody>
      </p:sp>
      <p:pic>
        <p:nvPicPr>
          <p:cNvPr id="1028" name="Picture 4" descr="Bildergebnis für twitter logo">
            <a:extLst>
              <a:ext uri="{FF2B5EF4-FFF2-40B4-BE49-F238E27FC236}">
                <a16:creationId xmlns:a16="http://schemas.microsoft.com/office/drawing/2014/main" id="{008B2B14-42E6-4346-8E12-80DA683DD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92" y="2790164"/>
            <a:ext cx="2492216" cy="20271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3305D561-DF1B-9A41-8F10-B60B05083868}"/>
              </a:ext>
            </a:extLst>
          </p:cNvPr>
          <p:cNvSpPr txBox="1"/>
          <p:nvPr/>
        </p:nvSpPr>
        <p:spPr>
          <a:xfrm>
            <a:off x="7517957" y="4806501"/>
            <a:ext cx="4238046" cy="1200329"/>
          </a:xfrm>
          <a:prstGeom prst="rect">
            <a:avLst/>
          </a:prstGeom>
          <a:noFill/>
        </p:spPr>
        <p:txBody>
          <a:bodyPr wrap="square" rtlCol="0">
            <a:spAutoFit/>
          </a:bodyPr>
          <a:lstStyle/>
          <a:p>
            <a:r>
              <a:rPr lang="de-DE" i="1" dirty="0"/>
              <a:t>„@</a:t>
            </a:r>
            <a:r>
              <a:rPr lang="de-DE" i="1" dirty="0" err="1"/>
              <a:t>Twofifs</a:t>
            </a:r>
            <a:r>
              <a:rPr lang="de-DE" i="1" dirty="0"/>
              <a:t> </a:t>
            </a:r>
            <a:r>
              <a:rPr lang="de-DE" i="1" dirty="0" err="1"/>
              <a:t>And</a:t>
            </a:r>
            <a:r>
              <a:rPr lang="de-DE" i="1" dirty="0"/>
              <a:t> </a:t>
            </a:r>
            <a:r>
              <a:rPr lang="de-DE" i="1" dirty="0" err="1"/>
              <a:t>youre</a:t>
            </a:r>
            <a:r>
              <a:rPr lang="de-DE" i="1" dirty="0"/>
              <a:t> a </a:t>
            </a:r>
            <a:r>
              <a:rPr lang="de-DE" b="1" i="1" dirty="0" err="1"/>
              <a:t>fucking</a:t>
            </a:r>
            <a:r>
              <a:rPr lang="de-DE" b="1" i="1" dirty="0"/>
              <a:t> </a:t>
            </a:r>
            <a:r>
              <a:rPr lang="de-DE" b="1" i="1" dirty="0" err="1"/>
              <a:t>loudmouth</a:t>
            </a:r>
            <a:r>
              <a:rPr lang="de-DE" b="1" i="1" dirty="0"/>
              <a:t> ignorant </a:t>
            </a:r>
            <a:r>
              <a:rPr lang="de-DE" b="1" i="1" dirty="0" err="1"/>
              <a:t>redneck</a:t>
            </a:r>
            <a:r>
              <a:rPr lang="de-DE" b="1" i="1" dirty="0"/>
              <a:t> fuck</a:t>
            </a:r>
            <a:r>
              <a:rPr lang="de-DE" i="1" dirty="0"/>
              <a:t>. </a:t>
            </a:r>
            <a:r>
              <a:rPr lang="de-DE" i="1" dirty="0" err="1"/>
              <a:t>You</a:t>
            </a:r>
            <a:r>
              <a:rPr lang="de-DE" i="1" dirty="0"/>
              <a:t> still </a:t>
            </a:r>
            <a:r>
              <a:rPr lang="de-DE" i="1" dirty="0" err="1"/>
              <a:t>tryin</a:t>
            </a:r>
            <a:r>
              <a:rPr lang="de-DE" i="1" dirty="0"/>
              <a:t> </a:t>
            </a:r>
            <a:r>
              <a:rPr lang="de-DE" i="1" dirty="0" err="1"/>
              <a:t>to</a:t>
            </a:r>
            <a:r>
              <a:rPr lang="de-DE" i="1" dirty="0"/>
              <a:t> </a:t>
            </a:r>
            <a:r>
              <a:rPr lang="de-DE" i="1" dirty="0" err="1"/>
              <a:t>suck</a:t>
            </a:r>
            <a:r>
              <a:rPr lang="de-DE" i="1" dirty="0"/>
              <a:t> </a:t>
            </a:r>
            <a:r>
              <a:rPr lang="de-DE" i="1" dirty="0" err="1"/>
              <a:t>your</a:t>
            </a:r>
            <a:r>
              <a:rPr lang="de-DE" i="1" dirty="0"/>
              <a:t> </a:t>
            </a:r>
            <a:r>
              <a:rPr lang="de-DE" i="1" dirty="0" err="1"/>
              <a:t>own</a:t>
            </a:r>
            <a:r>
              <a:rPr lang="de-DE" i="1" dirty="0"/>
              <a:t> dick? </a:t>
            </a:r>
            <a:r>
              <a:rPr lang="de-DE" i="1" dirty="0" err="1"/>
              <a:t>You</a:t>
            </a:r>
            <a:r>
              <a:rPr lang="de-DE" i="1" dirty="0"/>
              <a:t> </a:t>
            </a:r>
            <a:r>
              <a:rPr lang="de-DE" i="1" dirty="0" err="1"/>
              <a:t>cant</a:t>
            </a:r>
            <a:r>
              <a:rPr lang="de-DE" i="1" dirty="0"/>
              <a:t> </a:t>
            </a:r>
            <a:r>
              <a:rPr lang="de-DE" i="1" dirty="0" err="1"/>
              <a:t>you</a:t>
            </a:r>
            <a:r>
              <a:rPr lang="de-DE" i="1" dirty="0"/>
              <a:t> </a:t>
            </a:r>
            <a:r>
              <a:rPr lang="de-DE" i="1" dirty="0" err="1"/>
              <a:t>dumbfuck</a:t>
            </a:r>
            <a:r>
              <a:rPr lang="de-DE" i="1" dirty="0"/>
              <a:t>...</a:t>
            </a:r>
            <a:r>
              <a:rPr lang="de-DE" i="1" dirty="0" err="1"/>
              <a:t>its</a:t>
            </a:r>
            <a:r>
              <a:rPr lang="de-DE" i="1" dirty="0"/>
              <a:t> </a:t>
            </a:r>
            <a:r>
              <a:rPr lang="de-DE" i="1" dirty="0" err="1"/>
              <a:t>too</a:t>
            </a:r>
            <a:r>
              <a:rPr lang="de-DE" i="1" dirty="0"/>
              <a:t> </a:t>
            </a:r>
            <a:r>
              <a:rPr lang="de-DE" i="1" dirty="0" err="1"/>
              <a:t>short</a:t>
            </a:r>
            <a:r>
              <a:rPr lang="de-DE" i="1" dirty="0"/>
              <a:t>.“</a:t>
            </a:r>
          </a:p>
        </p:txBody>
      </p:sp>
    </p:spTree>
    <p:extLst>
      <p:ext uri="{BB962C8B-B14F-4D97-AF65-F5344CB8AC3E}">
        <p14:creationId xmlns:p14="http://schemas.microsoft.com/office/powerpoint/2010/main" val="80006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24" name="Graphic 23" descr="Gears">
            <a:extLst>
              <a:ext uri="{FF2B5EF4-FFF2-40B4-BE49-F238E27FC236}">
                <a16:creationId xmlns:a16="http://schemas.microsoft.com/office/drawing/2014/main" id="{EDD1B73E-0F89-4AC2-8890-30B3A797A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9262" y="2456536"/>
            <a:ext cx="914400" cy="914400"/>
          </a:xfrm>
          <a:prstGeom prst="rect">
            <a:avLst/>
          </a:prstGeom>
        </p:spPr>
      </p:pic>
      <p:pic>
        <p:nvPicPr>
          <p:cNvPr id="26" name="Graphic 25" descr="Bar chart">
            <a:extLst>
              <a:ext uri="{FF2B5EF4-FFF2-40B4-BE49-F238E27FC236}">
                <a16:creationId xmlns:a16="http://schemas.microsoft.com/office/drawing/2014/main" id="{07882B7C-B023-4540-8BAD-70F4F0F903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13682" y="2508853"/>
            <a:ext cx="914400" cy="914400"/>
          </a:xfrm>
          <a:prstGeom prst="rect">
            <a:avLst/>
          </a:prstGeom>
        </p:spPr>
      </p:pic>
      <p:pic>
        <p:nvPicPr>
          <p:cNvPr id="28" name="Graphic 27" descr="Database">
            <a:extLst>
              <a:ext uri="{FF2B5EF4-FFF2-40B4-BE49-F238E27FC236}">
                <a16:creationId xmlns:a16="http://schemas.microsoft.com/office/drawing/2014/main" id="{064B40BE-E6B5-4397-B4A1-DDC9268571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84125" y="2456536"/>
            <a:ext cx="914400" cy="914400"/>
          </a:xfrm>
          <a:prstGeom prst="rect">
            <a:avLst/>
          </a:prstGeom>
        </p:spPr>
      </p:pic>
      <p:sp>
        <p:nvSpPr>
          <p:cNvPr id="30" name="TextBox 29">
            <a:extLst>
              <a:ext uri="{FF2B5EF4-FFF2-40B4-BE49-F238E27FC236}">
                <a16:creationId xmlns:a16="http://schemas.microsoft.com/office/drawing/2014/main" id="{40218EA4-D474-40B9-A346-F33DE566C4F9}"/>
              </a:ext>
            </a:extLst>
          </p:cNvPr>
          <p:cNvSpPr txBox="1"/>
          <p:nvPr/>
        </p:nvSpPr>
        <p:spPr>
          <a:xfrm>
            <a:off x="527143" y="1761864"/>
            <a:ext cx="3362194" cy="646331"/>
          </a:xfrm>
          <a:prstGeom prst="rect">
            <a:avLst/>
          </a:prstGeom>
          <a:noFill/>
        </p:spPr>
        <p:txBody>
          <a:bodyPr wrap="square" rtlCol="0">
            <a:spAutoFit/>
          </a:bodyPr>
          <a:lstStyle/>
          <a:p>
            <a:pPr algn="ctr"/>
            <a:r>
              <a:rPr lang="de-DE" b="1" dirty="0" err="1"/>
              <a:t>Holistic</a:t>
            </a:r>
            <a:r>
              <a:rPr lang="de-DE" b="1" dirty="0"/>
              <a:t>, hand-</a:t>
            </a:r>
            <a:r>
              <a:rPr lang="de-DE" b="1" dirty="0" err="1"/>
              <a:t>crafted</a:t>
            </a:r>
            <a:r>
              <a:rPr lang="de-DE" b="1" dirty="0"/>
              <a:t> </a:t>
            </a:r>
            <a:r>
              <a:rPr lang="de-DE" b="1" dirty="0" err="1"/>
              <a:t>feature</a:t>
            </a:r>
            <a:r>
              <a:rPr lang="de-DE" b="1" dirty="0"/>
              <a:t> </a:t>
            </a:r>
            <a:r>
              <a:rPr lang="de-DE" b="1" dirty="0" err="1"/>
              <a:t>set</a:t>
            </a:r>
            <a:r>
              <a:rPr lang="de-DE" b="1" dirty="0"/>
              <a:t> </a:t>
            </a:r>
            <a:r>
              <a:rPr lang="de-DE" b="1" dirty="0" err="1"/>
              <a:t>based</a:t>
            </a:r>
            <a:r>
              <a:rPr lang="de-DE" b="1" dirty="0"/>
              <a:t> on </a:t>
            </a:r>
            <a:r>
              <a:rPr lang="de-DE" b="1" dirty="0" err="1"/>
              <a:t>recent</a:t>
            </a:r>
            <a:r>
              <a:rPr lang="de-DE" b="1" dirty="0"/>
              <a:t> </a:t>
            </a:r>
            <a:r>
              <a:rPr lang="de-DE" b="1" dirty="0" err="1"/>
              <a:t>publications</a:t>
            </a:r>
            <a:endParaRPr lang="de-DE" b="1" dirty="0"/>
          </a:p>
        </p:txBody>
      </p:sp>
      <p:sp>
        <p:nvSpPr>
          <p:cNvPr id="31" name="TextBox 30">
            <a:extLst>
              <a:ext uri="{FF2B5EF4-FFF2-40B4-BE49-F238E27FC236}">
                <a16:creationId xmlns:a16="http://schemas.microsoft.com/office/drawing/2014/main" id="{AB9558A3-39B0-49D4-B1EE-57DA0C6E72C9}"/>
              </a:ext>
            </a:extLst>
          </p:cNvPr>
          <p:cNvSpPr txBox="1"/>
          <p:nvPr/>
        </p:nvSpPr>
        <p:spPr>
          <a:xfrm>
            <a:off x="4360227" y="1948545"/>
            <a:ext cx="3362194" cy="369332"/>
          </a:xfrm>
          <a:prstGeom prst="rect">
            <a:avLst/>
          </a:prstGeom>
          <a:noFill/>
        </p:spPr>
        <p:txBody>
          <a:bodyPr wrap="square" rtlCol="0">
            <a:spAutoFit/>
          </a:bodyPr>
          <a:lstStyle/>
          <a:p>
            <a:pPr algn="ctr"/>
            <a:r>
              <a:rPr lang="de-DE" b="1" dirty="0" err="1"/>
              <a:t>Preprocessed</a:t>
            </a:r>
            <a:r>
              <a:rPr lang="de-DE" b="1" dirty="0"/>
              <a:t> Training Corpus</a:t>
            </a:r>
          </a:p>
        </p:txBody>
      </p:sp>
      <p:sp>
        <p:nvSpPr>
          <p:cNvPr id="32" name="TextBox 31">
            <a:extLst>
              <a:ext uri="{FF2B5EF4-FFF2-40B4-BE49-F238E27FC236}">
                <a16:creationId xmlns:a16="http://schemas.microsoft.com/office/drawing/2014/main" id="{63BFAEC2-DCC2-4227-B2D3-4D993D59EB7B}"/>
              </a:ext>
            </a:extLst>
          </p:cNvPr>
          <p:cNvSpPr txBox="1"/>
          <p:nvPr/>
        </p:nvSpPr>
        <p:spPr>
          <a:xfrm>
            <a:off x="7920682" y="1621404"/>
            <a:ext cx="2320352" cy="1200329"/>
          </a:xfrm>
          <a:prstGeom prst="rect">
            <a:avLst/>
          </a:prstGeom>
          <a:noFill/>
        </p:spPr>
        <p:txBody>
          <a:bodyPr wrap="square" rtlCol="0">
            <a:spAutoFit/>
          </a:bodyPr>
          <a:lstStyle/>
          <a:p>
            <a:pPr algn="ctr"/>
            <a:r>
              <a:rPr lang="de-DE" b="1" dirty="0" err="1"/>
              <a:t>Logistic</a:t>
            </a:r>
            <a:r>
              <a:rPr lang="de-DE" b="1" dirty="0"/>
              <a:t> Regression SVM</a:t>
            </a:r>
          </a:p>
          <a:p>
            <a:pPr algn="ctr"/>
            <a:r>
              <a:rPr lang="de-DE" b="1" dirty="0" err="1"/>
              <a:t>Decision</a:t>
            </a:r>
            <a:r>
              <a:rPr lang="de-DE" b="1" dirty="0"/>
              <a:t> </a:t>
            </a:r>
            <a:r>
              <a:rPr lang="de-DE" b="1" dirty="0" err="1"/>
              <a:t>Forest</a:t>
            </a:r>
            <a:r>
              <a:rPr lang="de-DE" b="1" dirty="0"/>
              <a:t> Random </a:t>
            </a:r>
            <a:r>
              <a:rPr lang="de-DE" b="1" dirty="0" err="1"/>
              <a:t>Forest</a:t>
            </a:r>
            <a:endParaRPr lang="de-DE" b="1" dirty="0"/>
          </a:p>
        </p:txBody>
      </p:sp>
      <p:sp>
        <p:nvSpPr>
          <p:cNvPr id="33" name="TextBox 32">
            <a:extLst>
              <a:ext uri="{FF2B5EF4-FFF2-40B4-BE49-F238E27FC236}">
                <a16:creationId xmlns:a16="http://schemas.microsoft.com/office/drawing/2014/main" id="{958F4A42-D5D0-40F4-A38D-EE7A5DBDA05A}"/>
              </a:ext>
            </a:extLst>
          </p:cNvPr>
          <p:cNvSpPr txBox="1"/>
          <p:nvPr/>
        </p:nvSpPr>
        <p:spPr>
          <a:xfrm>
            <a:off x="10914472" y="1951688"/>
            <a:ext cx="914400" cy="369332"/>
          </a:xfrm>
          <a:prstGeom prst="rect">
            <a:avLst/>
          </a:prstGeom>
          <a:noFill/>
        </p:spPr>
        <p:txBody>
          <a:bodyPr wrap="square" rtlCol="0">
            <a:spAutoFit/>
          </a:bodyPr>
          <a:lstStyle/>
          <a:p>
            <a:pPr algn="ctr"/>
            <a:r>
              <a:rPr lang="de-DE" b="1" dirty="0"/>
              <a:t>LSTM</a:t>
            </a:r>
          </a:p>
        </p:txBody>
      </p:sp>
      <p:sp>
        <p:nvSpPr>
          <p:cNvPr id="34" name="TextBox 33">
            <a:extLst>
              <a:ext uri="{FF2B5EF4-FFF2-40B4-BE49-F238E27FC236}">
                <a16:creationId xmlns:a16="http://schemas.microsoft.com/office/drawing/2014/main" id="{31AEBD3B-2FFC-447D-AA33-BFA50B3D1CA9}"/>
              </a:ext>
            </a:extLst>
          </p:cNvPr>
          <p:cNvSpPr txBox="1"/>
          <p:nvPr/>
        </p:nvSpPr>
        <p:spPr>
          <a:xfrm>
            <a:off x="10120553" y="1944786"/>
            <a:ext cx="914400" cy="369332"/>
          </a:xfrm>
          <a:prstGeom prst="rect">
            <a:avLst/>
          </a:prstGeom>
          <a:noFill/>
        </p:spPr>
        <p:txBody>
          <a:bodyPr wrap="square" rtlCol="0">
            <a:spAutoFit/>
          </a:bodyPr>
          <a:lstStyle/>
          <a:p>
            <a:pPr algn="ctr"/>
            <a:r>
              <a:rPr lang="de-DE" b="1" dirty="0"/>
              <a:t>vs.</a:t>
            </a:r>
          </a:p>
        </p:txBody>
      </p:sp>
      <p:sp>
        <p:nvSpPr>
          <p:cNvPr id="35" name="Rechteck 4">
            <a:extLst>
              <a:ext uri="{FF2B5EF4-FFF2-40B4-BE49-F238E27FC236}">
                <a16:creationId xmlns:a16="http://schemas.microsoft.com/office/drawing/2014/main" id="{5E560CD1-FFEB-4399-9644-7247C8EBEA5A}"/>
              </a:ext>
            </a:extLst>
          </p:cNvPr>
          <p:cNvSpPr/>
          <p:nvPr/>
        </p:nvSpPr>
        <p:spPr>
          <a:xfrm>
            <a:off x="4020400" y="4057176"/>
            <a:ext cx="4151199" cy="646331"/>
          </a:xfrm>
          <a:prstGeom prst="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err="1">
                <a:solidFill>
                  <a:schemeClr val="tx1"/>
                </a:solidFill>
              </a:rPr>
              <a:t>Hate</a:t>
            </a:r>
            <a:r>
              <a:rPr lang="de-DE" sz="2800" b="1" dirty="0">
                <a:solidFill>
                  <a:schemeClr val="tx1"/>
                </a:solidFill>
              </a:rPr>
              <a:t> Speech </a:t>
            </a:r>
            <a:r>
              <a:rPr lang="de-DE" sz="2800" b="1" dirty="0" err="1">
                <a:solidFill>
                  <a:schemeClr val="tx1"/>
                </a:solidFill>
              </a:rPr>
              <a:t>Detection</a:t>
            </a:r>
            <a:endParaRPr lang="de-DE" sz="2800" b="1" dirty="0">
              <a:solidFill>
                <a:schemeClr val="tx1"/>
              </a:solidFill>
            </a:endParaRPr>
          </a:p>
        </p:txBody>
      </p:sp>
      <p:sp>
        <p:nvSpPr>
          <p:cNvPr id="45" name="Arrow: Right 44">
            <a:extLst>
              <a:ext uri="{FF2B5EF4-FFF2-40B4-BE49-F238E27FC236}">
                <a16:creationId xmlns:a16="http://schemas.microsoft.com/office/drawing/2014/main" id="{1F1FC6C2-E11E-4DAD-B10C-CBAA29FD943B}"/>
              </a:ext>
            </a:extLst>
          </p:cNvPr>
          <p:cNvSpPr/>
          <p:nvPr/>
        </p:nvSpPr>
        <p:spPr>
          <a:xfrm rot="1571753">
            <a:off x="2244096" y="3401300"/>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Right 45">
            <a:extLst>
              <a:ext uri="{FF2B5EF4-FFF2-40B4-BE49-F238E27FC236}">
                <a16:creationId xmlns:a16="http://schemas.microsoft.com/office/drawing/2014/main" id="{AFB8E538-78D3-4DAB-98AE-6B193652CCB8}"/>
              </a:ext>
            </a:extLst>
          </p:cNvPr>
          <p:cNvSpPr/>
          <p:nvPr/>
        </p:nvSpPr>
        <p:spPr>
          <a:xfrm rot="9337232">
            <a:off x="7686725" y="3422453"/>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8254CCE-C23B-427D-B7EA-59EF7109282A}"/>
              </a:ext>
            </a:extLst>
          </p:cNvPr>
          <p:cNvSpPr/>
          <p:nvPr/>
        </p:nvSpPr>
        <p:spPr>
          <a:xfrm rot="5400000">
            <a:off x="5727167" y="3598147"/>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2B70BC34-6BF1-41B4-AC82-4AB7016998D8}"/>
              </a:ext>
            </a:extLst>
          </p:cNvPr>
          <p:cNvSpPr txBox="1"/>
          <p:nvPr/>
        </p:nvSpPr>
        <p:spPr>
          <a:xfrm>
            <a:off x="527143" y="5823977"/>
            <a:ext cx="3362194" cy="369332"/>
          </a:xfrm>
          <a:prstGeom prst="rect">
            <a:avLst/>
          </a:prstGeom>
          <a:noFill/>
        </p:spPr>
        <p:txBody>
          <a:bodyPr wrap="square" rtlCol="0">
            <a:spAutoFit/>
          </a:bodyPr>
          <a:lstStyle/>
          <a:p>
            <a:pPr algn="ctr"/>
            <a:r>
              <a:rPr lang="de-DE" b="1" dirty="0" err="1"/>
              <a:t>Hate</a:t>
            </a:r>
            <a:r>
              <a:rPr lang="de-DE" b="1" dirty="0"/>
              <a:t> Speech </a:t>
            </a:r>
            <a:r>
              <a:rPr lang="de-DE" b="1" dirty="0" err="1"/>
              <a:t>Statictics</a:t>
            </a:r>
            <a:endParaRPr lang="de-DE" b="1" dirty="0"/>
          </a:p>
        </p:txBody>
      </p:sp>
      <p:sp>
        <p:nvSpPr>
          <p:cNvPr id="49" name="TextBox 48">
            <a:extLst>
              <a:ext uri="{FF2B5EF4-FFF2-40B4-BE49-F238E27FC236}">
                <a16:creationId xmlns:a16="http://schemas.microsoft.com/office/drawing/2014/main" id="{07DF2A0A-2950-4C3B-9866-CD5044D0E928}"/>
              </a:ext>
            </a:extLst>
          </p:cNvPr>
          <p:cNvSpPr txBox="1"/>
          <p:nvPr/>
        </p:nvSpPr>
        <p:spPr>
          <a:xfrm>
            <a:off x="4389372" y="5823977"/>
            <a:ext cx="3362194" cy="369332"/>
          </a:xfrm>
          <a:prstGeom prst="rect">
            <a:avLst/>
          </a:prstGeom>
          <a:noFill/>
        </p:spPr>
        <p:txBody>
          <a:bodyPr wrap="square" rtlCol="0">
            <a:spAutoFit/>
          </a:bodyPr>
          <a:lstStyle/>
          <a:p>
            <a:pPr algn="ctr"/>
            <a:r>
              <a:rPr lang="de-DE" b="1" dirty="0" err="1"/>
              <a:t>Classification</a:t>
            </a:r>
            <a:r>
              <a:rPr lang="de-DE" b="1" dirty="0"/>
              <a:t> </a:t>
            </a:r>
            <a:r>
              <a:rPr lang="de-DE" b="1" dirty="0" err="1"/>
              <a:t>Metrics</a:t>
            </a:r>
            <a:endParaRPr lang="de-DE" b="1" dirty="0"/>
          </a:p>
        </p:txBody>
      </p:sp>
      <p:sp>
        <p:nvSpPr>
          <p:cNvPr id="50" name="TextBox 49">
            <a:extLst>
              <a:ext uri="{FF2B5EF4-FFF2-40B4-BE49-F238E27FC236}">
                <a16:creationId xmlns:a16="http://schemas.microsoft.com/office/drawing/2014/main" id="{21EE10B0-99AD-481D-A587-231A58275798}"/>
              </a:ext>
            </a:extLst>
          </p:cNvPr>
          <p:cNvSpPr txBox="1"/>
          <p:nvPr/>
        </p:nvSpPr>
        <p:spPr>
          <a:xfrm>
            <a:off x="8257411" y="5792394"/>
            <a:ext cx="3362194" cy="369332"/>
          </a:xfrm>
          <a:prstGeom prst="rect">
            <a:avLst/>
          </a:prstGeom>
          <a:noFill/>
        </p:spPr>
        <p:txBody>
          <a:bodyPr wrap="square" rtlCol="0">
            <a:spAutoFit/>
          </a:bodyPr>
          <a:lstStyle/>
          <a:p>
            <a:pPr algn="ctr"/>
            <a:r>
              <a:rPr lang="de-DE" b="1" dirty="0"/>
              <a:t>Feature </a:t>
            </a:r>
            <a:r>
              <a:rPr lang="de-DE" b="1" dirty="0" err="1"/>
              <a:t>Importances</a:t>
            </a:r>
            <a:endParaRPr lang="de-DE" b="1" dirty="0"/>
          </a:p>
        </p:txBody>
      </p:sp>
      <p:sp>
        <p:nvSpPr>
          <p:cNvPr id="51" name="Arrow: Right 50">
            <a:extLst>
              <a:ext uri="{FF2B5EF4-FFF2-40B4-BE49-F238E27FC236}">
                <a16:creationId xmlns:a16="http://schemas.microsoft.com/office/drawing/2014/main" id="{512E7FFC-99D3-49D7-9AB9-EA6C8353BE63}"/>
              </a:ext>
            </a:extLst>
          </p:cNvPr>
          <p:cNvSpPr/>
          <p:nvPr/>
        </p:nvSpPr>
        <p:spPr>
          <a:xfrm rot="9311827">
            <a:off x="2234213" y="5188757"/>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Right 51">
            <a:extLst>
              <a:ext uri="{FF2B5EF4-FFF2-40B4-BE49-F238E27FC236}">
                <a16:creationId xmlns:a16="http://schemas.microsoft.com/office/drawing/2014/main" id="{79956DEE-FBD2-4761-8128-4EDFC6B057F9}"/>
              </a:ext>
            </a:extLst>
          </p:cNvPr>
          <p:cNvSpPr/>
          <p:nvPr/>
        </p:nvSpPr>
        <p:spPr>
          <a:xfrm rot="1425148">
            <a:off x="7690883" y="5180167"/>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Right 52">
            <a:extLst>
              <a:ext uri="{FF2B5EF4-FFF2-40B4-BE49-F238E27FC236}">
                <a16:creationId xmlns:a16="http://schemas.microsoft.com/office/drawing/2014/main" id="{9BE8A2A7-E16F-45C6-9AFC-30EFFF5924BD}"/>
              </a:ext>
            </a:extLst>
          </p:cNvPr>
          <p:cNvSpPr/>
          <p:nvPr/>
        </p:nvSpPr>
        <p:spPr>
          <a:xfrm rot="5400000">
            <a:off x="5727166" y="5180781"/>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393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Rectangle: Rounded Corners 2">
            <a:extLst>
              <a:ext uri="{FF2B5EF4-FFF2-40B4-BE49-F238E27FC236}">
                <a16:creationId xmlns:a16="http://schemas.microsoft.com/office/drawing/2014/main" id="{4D253B2C-2492-4FE7-8770-9729474BAF7F}"/>
              </a:ext>
            </a:extLst>
          </p:cNvPr>
          <p:cNvSpPr/>
          <p:nvPr/>
        </p:nvSpPr>
        <p:spPr>
          <a:xfrm>
            <a:off x="1164217" y="4028012"/>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solidFill>
                  <a:schemeClr val="tx1"/>
                </a:solidFill>
              </a:rPr>
              <a:t>„A language that is used to </a:t>
            </a:r>
            <a:r>
              <a:rPr lang="en-US" b="1">
                <a:solidFill>
                  <a:schemeClr val="tx1"/>
                </a:solidFill>
              </a:rPr>
              <a:t>expresses hatred towards a targeted group </a:t>
            </a:r>
            <a:r>
              <a:rPr lang="en-US">
                <a:solidFill>
                  <a:schemeClr val="tx1"/>
                </a:solidFill>
              </a:rPr>
              <a:t>or is intended to be </a:t>
            </a:r>
            <a:r>
              <a:rPr lang="en-US" b="1">
                <a:solidFill>
                  <a:schemeClr val="tx1"/>
                </a:solidFill>
              </a:rPr>
              <a:t>derogatory</a:t>
            </a:r>
            <a:r>
              <a:rPr lang="en-US">
                <a:solidFill>
                  <a:schemeClr val="tx1"/>
                </a:solidFill>
              </a:rPr>
              <a:t>, to </a:t>
            </a:r>
            <a:r>
              <a:rPr lang="en-US" b="1">
                <a:solidFill>
                  <a:schemeClr val="tx1"/>
                </a:solidFill>
              </a:rPr>
              <a:t>humiliate</a:t>
            </a:r>
            <a:r>
              <a:rPr lang="en-US">
                <a:solidFill>
                  <a:schemeClr val="tx1"/>
                </a:solidFill>
              </a:rPr>
              <a:t>, or to </a:t>
            </a:r>
            <a:r>
              <a:rPr lang="en-US" b="1">
                <a:solidFill>
                  <a:schemeClr val="tx1"/>
                </a:solidFill>
              </a:rPr>
              <a:t>insult</a:t>
            </a:r>
            <a:r>
              <a:rPr lang="en-US">
                <a:solidFill>
                  <a:schemeClr val="tx1"/>
                </a:solidFill>
              </a:rPr>
              <a:t> the members of the group.“ </a:t>
            </a:r>
          </a:p>
          <a:p>
            <a:pPr algn="r">
              <a:lnSpc>
                <a:spcPct val="200000"/>
              </a:lnSpc>
            </a:pPr>
            <a:r>
              <a:rPr lang="en-US" sz="1200" i="1">
                <a:solidFill>
                  <a:schemeClr val="tx1"/>
                </a:solidFill>
              </a:rPr>
              <a:t>- Davidson et al. (“Automated Hate Speech Detection and the Problem of Offensive Language”)</a:t>
            </a:r>
            <a:endParaRPr lang="de-DE" sz="1200" i="1" dirty="0">
              <a:solidFill>
                <a:schemeClr val="tx1"/>
              </a:solidFill>
            </a:endParaRPr>
          </a:p>
        </p:txBody>
      </p:sp>
      <p:sp>
        <p:nvSpPr>
          <p:cNvPr id="11" name="Rectangle: Rounded Corners 10">
            <a:extLst>
              <a:ext uri="{FF2B5EF4-FFF2-40B4-BE49-F238E27FC236}">
                <a16:creationId xmlns:a16="http://schemas.microsoft.com/office/drawing/2014/main" id="{2997A3C7-72F1-4419-9C96-6843217981CA}"/>
              </a:ext>
            </a:extLst>
          </p:cNvPr>
          <p:cNvSpPr/>
          <p:nvPr/>
        </p:nvSpPr>
        <p:spPr>
          <a:xfrm>
            <a:off x="1164216" y="1946444"/>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„Hate speech is commonly defined as any communication that </a:t>
            </a:r>
            <a:r>
              <a:rPr lang="en-US" b="1" dirty="0">
                <a:solidFill>
                  <a:schemeClr val="tx1"/>
                </a:solidFill>
              </a:rPr>
              <a:t>disparages a target group</a:t>
            </a:r>
            <a:r>
              <a:rPr lang="en-US" dirty="0">
                <a:solidFill>
                  <a:schemeClr val="tx1"/>
                </a:solidFill>
              </a:rPr>
              <a:t> of people based on some characteristic such as </a:t>
            </a:r>
            <a:r>
              <a:rPr lang="en-US" b="1" dirty="0">
                <a:solidFill>
                  <a:schemeClr val="tx1"/>
                </a:solidFill>
              </a:rPr>
              <a:t>race, </a:t>
            </a:r>
            <a:r>
              <a:rPr lang="en-US" b="1" dirty="0" err="1">
                <a:solidFill>
                  <a:schemeClr val="tx1"/>
                </a:solidFill>
              </a:rPr>
              <a:t>colour</a:t>
            </a:r>
            <a:r>
              <a:rPr lang="en-US" b="1" dirty="0">
                <a:solidFill>
                  <a:schemeClr val="tx1"/>
                </a:solidFill>
              </a:rPr>
              <a:t>, ethnicity, gender, sexual orientation, nationality, religion</a:t>
            </a:r>
            <a:r>
              <a:rPr lang="en-US" dirty="0">
                <a:solidFill>
                  <a:schemeClr val="tx1"/>
                </a:solidFill>
              </a:rPr>
              <a:t>, or other characteristic.“ </a:t>
            </a:r>
          </a:p>
          <a:p>
            <a:pPr algn="r">
              <a:lnSpc>
                <a:spcPct val="200000"/>
              </a:lnSpc>
            </a:pPr>
            <a:r>
              <a:rPr lang="en-US" sz="1200" i="1" dirty="0">
                <a:solidFill>
                  <a:schemeClr val="tx1"/>
                </a:solidFill>
              </a:rPr>
              <a:t>- </a:t>
            </a:r>
            <a:r>
              <a:rPr lang="en-US" sz="1200" i="1" dirty="0" err="1">
                <a:solidFill>
                  <a:schemeClr val="tx1"/>
                </a:solidFill>
              </a:rPr>
              <a:t>Gibert</a:t>
            </a:r>
            <a:r>
              <a:rPr lang="en-US" sz="1200" i="1" dirty="0">
                <a:solidFill>
                  <a:schemeClr val="tx1"/>
                </a:solidFill>
              </a:rPr>
              <a:t> et al. (“Hate Speech Dataset from a White Supremacy Forum”)</a:t>
            </a:r>
            <a:endParaRPr lang="de-DE" sz="1200" i="1" dirty="0">
              <a:solidFill>
                <a:schemeClr val="tx1"/>
              </a:solidFill>
            </a:endParaRPr>
          </a:p>
        </p:txBody>
      </p:sp>
    </p:spTree>
    <p:extLst>
      <p:ext uri="{BB962C8B-B14F-4D97-AF65-F5344CB8AC3E}">
        <p14:creationId xmlns:p14="http://schemas.microsoft.com/office/powerpoint/2010/main" val="26173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29BE9-85E4-8D46-A45B-D0CDA074AD8E}"/>
              </a:ext>
            </a:extLst>
          </p:cNvPr>
          <p:cNvSpPr>
            <a:spLocks noGrp="1"/>
          </p:cNvSpPr>
          <p:nvPr>
            <p:ph type="title"/>
          </p:nvPr>
        </p:nvSpPr>
        <p:spPr/>
        <p:txBody>
          <a:bodyPr/>
          <a:lstStyle/>
          <a:p>
            <a:r>
              <a:rPr lang="de-DE" dirty="0"/>
              <a:t>Datasets</a:t>
            </a:r>
          </a:p>
        </p:txBody>
      </p:sp>
      <p:sp>
        <p:nvSpPr>
          <p:cNvPr id="3" name="Inhaltsplatzhalter 2">
            <a:extLst>
              <a:ext uri="{FF2B5EF4-FFF2-40B4-BE49-F238E27FC236}">
                <a16:creationId xmlns:a16="http://schemas.microsoft.com/office/drawing/2014/main" id="{0374B502-1AC8-574F-ABCA-0BFA6AC2F2E8}"/>
              </a:ext>
            </a:extLst>
          </p:cNvPr>
          <p:cNvSpPr>
            <a:spLocks noGrp="1"/>
          </p:cNvSpPr>
          <p:nvPr>
            <p:ph idx="1"/>
          </p:nvPr>
        </p:nvSpPr>
        <p:spPr/>
        <p:txBody>
          <a:bodyPr>
            <a:normAutofit lnSpcReduction="10000"/>
          </a:bodyPr>
          <a:lstStyle/>
          <a:p>
            <a:r>
              <a:rPr lang="en-US" dirty="0"/>
              <a:t>Automated Hate Speech Detection and the Problem of Offensive Language [1]</a:t>
            </a:r>
          </a:p>
          <a:p>
            <a:pPr lvl="1"/>
            <a:r>
              <a:rPr lang="en-US" dirty="0"/>
              <a:t>1.430 hate speech, 4.175 neutral, 19.196 offensive language</a:t>
            </a:r>
          </a:p>
          <a:p>
            <a:r>
              <a:rPr lang="en-US" dirty="0"/>
              <a:t>Hate Speech Dataset from a White Supremacy Forum [2]</a:t>
            </a:r>
          </a:p>
          <a:p>
            <a:pPr lvl="1"/>
            <a:r>
              <a:rPr lang="en-US" dirty="0"/>
              <a:t>1.119 hate sentences, 8.537 non hate sentences</a:t>
            </a:r>
          </a:p>
          <a:p>
            <a:r>
              <a:rPr lang="en-US" dirty="0"/>
              <a:t>Resulting common dataset after preprocessing</a:t>
            </a:r>
          </a:p>
          <a:p>
            <a:pPr lvl="1"/>
            <a:r>
              <a:rPr lang="en-US" dirty="0"/>
              <a:t>2.491 hate speech documents, 13.336 non hate speech documents</a:t>
            </a:r>
          </a:p>
          <a:p>
            <a:r>
              <a:rPr lang="en-US" dirty="0"/>
              <a:t>Apply </a:t>
            </a:r>
            <a:r>
              <a:rPr lang="en-US" dirty="0" err="1"/>
              <a:t>undersampling</a:t>
            </a:r>
            <a:r>
              <a:rPr lang="en-US" dirty="0"/>
              <a:t> and oversampling using SMOTE [3]</a:t>
            </a:r>
          </a:p>
          <a:p>
            <a:pPr lvl="1"/>
            <a:r>
              <a:rPr lang="en-US" dirty="0"/>
              <a:t>80% training set, 20% test set</a:t>
            </a:r>
          </a:p>
          <a:p>
            <a:r>
              <a:rPr lang="en-US" dirty="0"/>
              <a:t>Dataset statistics see report</a:t>
            </a:r>
          </a:p>
        </p:txBody>
      </p:sp>
      <p:sp>
        <p:nvSpPr>
          <p:cNvPr id="4" name="Foliennummernplatzhalter 3">
            <a:extLst>
              <a:ext uri="{FF2B5EF4-FFF2-40B4-BE49-F238E27FC236}">
                <a16:creationId xmlns:a16="http://schemas.microsoft.com/office/drawing/2014/main" id="{2A521B9B-64E2-FD48-9AED-27EF10D8802D}"/>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Picture 6">
            <a:extLst>
              <a:ext uri="{FF2B5EF4-FFF2-40B4-BE49-F238E27FC236}">
                <a16:creationId xmlns:a16="http://schemas.microsoft.com/office/drawing/2014/main" id="{1543079C-0796-40E2-9687-4185B772FF50}"/>
              </a:ext>
            </a:extLst>
          </p:cNvPr>
          <p:cNvPicPr>
            <a:picLocks noChangeAspect="1"/>
          </p:cNvPicPr>
          <p:nvPr/>
        </p:nvPicPr>
        <p:blipFill>
          <a:blip r:embed="rId3"/>
          <a:stretch>
            <a:fillRect/>
          </a:stretch>
        </p:blipFill>
        <p:spPr>
          <a:xfrm>
            <a:off x="8537960" y="4686301"/>
            <a:ext cx="3465844" cy="1950314"/>
          </a:xfrm>
          <a:prstGeom prst="rect">
            <a:avLst/>
          </a:prstGeom>
        </p:spPr>
      </p:pic>
    </p:spTree>
    <p:extLst>
      <p:ext uri="{BB962C8B-B14F-4D97-AF65-F5344CB8AC3E}">
        <p14:creationId xmlns:p14="http://schemas.microsoft.com/office/powerpoint/2010/main" val="175371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38B51-C167-F640-87E3-0DCD4CD24B3D}"/>
              </a:ext>
            </a:extLst>
          </p:cNvPr>
          <p:cNvSpPr>
            <a:spLocks noGrp="1"/>
          </p:cNvSpPr>
          <p:nvPr>
            <p:ph type="title"/>
          </p:nvPr>
        </p:nvSpPr>
        <p:spPr/>
        <p:txBody>
          <a:bodyPr/>
          <a:lstStyle/>
          <a:p>
            <a:r>
              <a:rPr lang="en-US" dirty="0"/>
              <a:t>Approach [4, 6]</a:t>
            </a:r>
          </a:p>
        </p:txBody>
      </p:sp>
      <p:sp>
        <p:nvSpPr>
          <p:cNvPr id="13" name="Foliennummernplatzhalter 12">
            <a:extLst>
              <a:ext uri="{FF2B5EF4-FFF2-40B4-BE49-F238E27FC236}">
                <a16:creationId xmlns:a16="http://schemas.microsoft.com/office/drawing/2014/main" id="{5E9E0387-BC07-134A-96E6-49BE99D8660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Rectangle: Rounded Corners 6">
            <a:extLst>
              <a:ext uri="{FF2B5EF4-FFF2-40B4-BE49-F238E27FC236}">
                <a16:creationId xmlns:a16="http://schemas.microsoft.com/office/drawing/2014/main" id="{B1D36EBB-4841-4FB9-88E5-904AA99D10F4}"/>
              </a:ext>
            </a:extLst>
          </p:cNvPr>
          <p:cNvSpPr/>
          <p:nvPr/>
        </p:nvSpPr>
        <p:spPr>
          <a:xfrm>
            <a:off x="1062210" y="3476710"/>
            <a:ext cx="4417764" cy="104903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Holistic</a:t>
            </a:r>
            <a:r>
              <a:rPr lang="de-DE" b="1" dirty="0">
                <a:solidFill>
                  <a:schemeClr val="tx1"/>
                </a:solidFill>
              </a:rPr>
              <a:t>, hand-</a:t>
            </a:r>
            <a:r>
              <a:rPr lang="de-DE" b="1" dirty="0" err="1">
                <a:solidFill>
                  <a:schemeClr val="tx1"/>
                </a:solidFill>
              </a:rPr>
              <a:t>crafted</a:t>
            </a:r>
            <a:r>
              <a:rPr lang="de-DE" b="1" dirty="0">
                <a:solidFill>
                  <a:schemeClr val="tx1"/>
                </a:solidFill>
              </a:rPr>
              <a:t> </a:t>
            </a:r>
            <a:r>
              <a:rPr lang="de-DE" b="1" dirty="0" err="1">
                <a:solidFill>
                  <a:schemeClr val="tx1"/>
                </a:solidFill>
              </a:rPr>
              <a:t>feature</a:t>
            </a:r>
            <a:r>
              <a:rPr lang="de-DE" b="1" dirty="0">
                <a:solidFill>
                  <a:schemeClr val="tx1"/>
                </a:solidFill>
              </a:rPr>
              <a:t> </a:t>
            </a:r>
            <a:r>
              <a:rPr lang="de-DE" b="1" dirty="0" err="1">
                <a:solidFill>
                  <a:schemeClr val="tx1"/>
                </a:solidFill>
              </a:rPr>
              <a:t>set</a:t>
            </a:r>
            <a:r>
              <a:rPr lang="de-DE" b="1" dirty="0">
                <a:solidFill>
                  <a:schemeClr val="tx1"/>
                </a:solidFill>
              </a:rPr>
              <a:t> </a:t>
            </a:r>
            <a:r>
              <a:rPr lang="de-DE" b="1" dirty="0" err="1">
                <a:solidFill>
                  <a:schemeClr val="tx1"/>
                </a:solidFill>
              </a:rPr>
              <a:t>based</a:t>
            </a:r>
            <a:r>
              <a:rPr lang="de-DE" b="1" dirty="0">
                <a:solidFill>
                  <a:schemeClr val="tx1"/>
                </a:solidFill>
              </a:rPr>
              <a:t> on </a:t>
            </a:r>
            <a:r>
              <a:rPr lang="de-DE" b="1" dirty="0" err="1">
                <a:solidFill>
                  <a:schemeClr val="tx1"/>
                </a:solidFill>
              </a:rPr>
              <a:t>recent</a:t>
            </a:r>
            <a:r>
              <a:rPr lang="de-DE" b="1" dirty="0">
                <a:solidFill>
                  <a:schemeClr val="tx1"/>
                </a:solidFill>
              </a:rPr>
              <a:t> </a:t>
            </a:r>
            <a:r>
              <a:rPr lang="de-DE" b="1" dirty="0" err="1">
                <a:solidFill>
                  <a:schemeClr val="tx1"/>
                </a:solidFill>
              </a:rPr>
              <a:t>publications</a:t>
            </a:r>
            <a:endParaRPr lang="de-DE" b="1" dirty="0">
              <a:solidFill>
                <a:schemeClr val="tx1"/>
              </a:solidFill>
            </a:endParaRPr>
          </a:p>
        </p:txBody>
      </p:sp>
      <p:sp>
        <p:nvSpPr>
          <p:cNvPr id="14" name="Rectangle: Rounded Corners 13">
            <a:extLst>
              <a:ext uri="{FF2B5EF4-FFF2-40B4-BE49-F238E27FC236}">
                <a16:creationId xmlns:a16="http://schemas.microsoft.com/office/drawing/2014/main" id="{95BFBC0E-C158-48BC-AD25-FF7FF4C5D33A}"/>
              </a:ext>
            </a:extLst>
          </p:cNvPr>
          <p:cNvSpPr/>
          <p:nvPr/>
        </p:nvSpPr>
        <p:spPr>
          <a:xfrm>
            <a:off x="7758627" y="5572775"/>
            <a:ext cx="3822853"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Sentiment-</a:t>
            </a:r>
            <a:r>
              <a:rPr lang="de-DE" sz="2000" b="1" u="sng" dirty="0" err="1">
                <a:solidFill>
                  <a:schemeClr val="tx1"/>
                </a:solidFill>
              </a:rPr>
              <a:t>based</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[5, 6]:</a:t>
            </a:r>
          </a:p>
          <a:p>
            <a:pPr marL="285750" indent="-285750">
              <a:buFont typeface="Arial" panose="020B0604020202020204" pitchFamily="34" charset="0"/>
              <a:buChar char="•"/>
            </a:pPr>
            <a:r>
              <a:rPr lang="de-DE" dirty="0" err="1">
                <a:solidFill>
                  <a:schemeClr val="tx1"/>
                </a:solidFill>
              </a:rPr>
              <a:t>Polarity</a:t>
            </a:r>
            <a:r>
              <a:rPr lang="de-DE" dirty="0">
                <a:solidFill>
                  <a:schemeClr val="tx1"/>
                </a:solidFill>
              </a:rPr>
              <a:t> </a:t>
            </a:r>
            <a:r>
              <a:rPr lang="de-DE" dirty="0" err="1">
                <a:solidFill>
                  <a:schemeClr val="tx1"/>
                </a:solidFill>
              </a:rPr>
              <a:t>scores</a:t>
            </a:r>
            <a:r>
              <a:rPr lang="de-DE" dirty="0">
                <a:solidFill>
                  <a:schemeClr val="tx1"/>
                </a:solidFill>
              </a:rPr>
              <a:t> </a:t>
            </a:r>
            <a:r>
              <a:rPr lang="de-DE" dirty="0" err="1">
                <a:solidFill>
                  <a:schemeClr val="tx1"/>
                </a:solidFill>
              </a:rPr>
              <a:t>based</a:t>
            </a:r>
            <a:r>
              <a:rPr lang="de-DE" dirty="0">
                <a:solidFill>
                  <a:schemeClr val="tx1"/>
                </a:solidFill>
              </a:rPr>
              <a:t> on </a:t>
            </a:r>
            <a:r>
              <a:rPr lang="de-DE" dirty="0" err="1">
                <a:solidFill>
                  <a:schemeClr val="tx1"/>
                </a:solidFill>
              </a:rPr>
              <a:t>Vader</a:t>
            </a:r>
            <a:endParaRPr lang="de-DE" dirty="0">
              <a:solidFill>
                <a:schemeClr val="tx1"/>
              </a:solidFill>
            </a:endParaRPr>
          </a:p>
        </p:txBody>
      </p:sp>
      <p:sp>
        <p:nvSpPr>
          <p:cNvPr id="17" name="Rectangle: Rounded Corners 16">
            <a:extLst>
              <a:ext uri="{FF2B5EF4-FFF2-40B4-BE49-F238E27FC236}">
                <a16:creationId xmlns:a16="http://schemas.microsoft.com/office/drawing/2014/main" id="{3C210447-BB7C-45EB-BAE9-85CFE41C53D1}"/>
              </a:ext>
            </a:extLst>
          </p:cNvPr>
          <p:cNvSpPr/>
          <p:nvPr/>
        </p:nvSpPr>
        <p:spPr>
          <a:xfrm>
            <a:off x="7777905" y="2145180"/>
            <a:ext cx="3793936" cy="1630903"/>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Semantic</a:t>
            </a:r>
            <a:r>
              <a:rPr lang="de-DE" sz="2000" b="1" u="sng" dirty="0">
                <a:solidFill>
                  <a:schemeClr val="tx1"/>
                </a:solidFill>
              </a:rPr>
              <a:t> </a:t>
            </a:r>
            <a:r>
              <a:rPr lang="de-DE" sz="2000" b="1" u="sng" dirty="0" err="1">
                <a:solidFill>
                  <a:schemeClr val="tx1"/>
                </a:solidFill>
              </a:rPr>
              <a:t>features</a:t>
            </a:r>
            <a:r>
              <a:rPr lang="en-US" sz="2000" b="1" u="sng" dirty="0">
                <a:solidFill>
                  <a:schemeClr val="tx1"/>
                </a:solidFill>
              </a:rPr>
              <a:t> [1, 4]</a:t>
            </a:r>
            <a:r>
              <a:rPr lang="de-DE" sz="2000" b="1" u="sng" dirty="0">
                <a:solidFill>
                  <a:schemeClr val="tx1"/>
                </a:solidFill>
              </a:rPr>
              <a:t>:</a:t>
            </a:r>
          </a:p>
          <a:p>
            <a:pPr marL="342900" indent="-342900">
              <a:buFont typeface="Arial" panose="020B0604020202020204" pitchFamily="34" charset="0"/>
              <a:buChar char="•"/>
            </a:pPr>
            <a:r>
              <a:rPr lang="en-US" dirty="0">
                <a:solidFill>
                  <a:schemeClr val="tx1"/>
                </a:solidFill>
              </a:rPr>
              <a:t>#Exclamation marks</a:t>
            </a:r>
          </a:p>
          <a:p>
            <a:pPr marL="342900" indent="-342900">
              <a:buFont typeface="Arial" panose="020B0604020202020204" pitchFamily="34" charset="0"/>
              <a:buChar char="•"/>
            </a:pPr>
            <a:r>
              <a:rPr lang="en-US" dirty="0">
                <a:solidFill>
                  <a:schemeClr val="tx1"/>
                </a:solidFill>
              </a:rPr>
              <a:t>#Capitalized words</a:t>
            </a:r>
          </a:p>
          <a:p>
            <a:pPr marL="342900" indent="-342900">
              <a:buFont typeface="Arial" panose="020B0604020202020204" pitchFamily="34" charset="0"/>
              <a:buChar char="•"/>
            </a:pPr>
            <a:r>
              <a:rPr lang="en-US" dirty="0">
                <a:solidFill>
                  <a:schemeClr val="tx1"/>
                </a:solidFill>
              </a:rPr>
              <a:t>#Laughing expressions</a:t>
            </a:r>
          </a:p>
          <a:p>
            <a:pPr marL="342900" indent="-342900">
              <a:buFont typeface="Arial" panose="020B0604020202020204" pitchFamily="34" charset="0"/>
              <a:buChar char="•"/>
            </a:pPr>
            <a:r>
              <a:rPr lang="en-US" dirty="0" err="1">
                <a:solidFill>
                  <a:schemeClr val="tx1"/>
                </a:solidFill>
              </a:rPr>
              <a:t>etc</a:t>
            </a:r>
            <a:r>
              <a:rPr lang="en-US" dirty="0">
                <a:solidFill>
                  <a:schemeClr val="tx1"/>
                </a:solidFill>
              </a:rPr>
              <a:t>…</a:t>
            </a:r>
            <a:endParaRPr lang="de-DE" dirty="0">
              <a:solidFill>
                <a:schemeClr val="tx1"/>
              </a:solidFill>
            </a:endParaRPr>
          </a:p>
        </p:txBody>
      </p:sp>
      <p:sp>
        <p:nvSpPr>
          <p:cNvPr id="18" name="Rectangle: Rounded Corners 17">
            <a:extLst>
              <a:ext uri="{FF2B5EF4-FFF2-40B4-BE49-F238E27FC236}">
                <a16:creationId xmlns:a16="http://schemas.microsoft.com/office/drawing/2014/main" id="{1A0DDE54-8DE6-49D3-BEA0-FFC0910209D7}"/>
              </a:ext>
            </a:extLst>
          </p:cNvPr>
          <p:cNvSpPr/>
          <p:nvPr/>
        </p:nvSpPr>
        <p:spPr>
          <a:xfrm>
            <a:off x="7783415" y="744303"/>
            <a:ext cx="3798066" cy="1325151"/>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Unigram</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[1, 5, 6, 7, 8]:</a:t>
            </a:r>
          </a:p>
          <a:p>
            <a:pPr marL="342900" indent="-342900">
              <a:buFont typeface="Arial" panose="020B0604020202020204" pitchFamily="34" charset="0"/>
              <a:buChar char="•"/>
            </a:pPr>
            <a:r>
              <a:rPr lang="de-DE" dirty="0">
                <a:solidFill>
                  <a:schemeClr val="tx1"/>
                </a:solidFill>
              </a:rPr>
              <a:t>N-grams</a:t>
            </a:r>
          </a:p>
          <a:p>
            <a:pPr marL="342900" indent="-342900">
              <a:buFont typeface="Arial" panose="020B0604020202020204" pitchFamily="34" charset="0"/>
              <a:buChar char="•"/>
            </a:pPr>
            <a:r>
              <a:rPr lang="de-DE" dirty="0" err="1">
                <a:solidFill>
                  <a:schemeClr val="tx1"/>
                </a:solidFill>
              </a:rPr>
              <a:t>Dictionaries</a:t>
            </a:r>
            <a:r>
              <a:rPr lang="de-DE" dirty="0">
                <a:solidFill>
                  <a:schemeClr val="tx1"/>
                </a:solidFill>
              </a:rPr>
              <a:t> </a:t>
            </a:r>
            <a:r>
              <a:rPr lang="de-DE" dirty="0" err="1">
                <a:solidFill>
                  <a:schemeClr val="tx1"/>
                </a:solidFill>
              </a:rPr>
              <a:t>based</a:t>
            </a:r>
            <a:r>
              <a:rPr lang="de-DE" dirty="0">
                <a:solidFill>
                  <a:schemeClr val="tx1"/>
                </a:solidFill>
              </a:rPr>
              <a:t> on TF-IDF </a:t>
            </a:r>
            <a:r>
              <a:rPr lang="de-DE" dirty="0" err="1">
                <a:solidFill>
                  <a:schemeClr val="tx1"/>
                </a:solidFill>
              </a:rPr>
              <a:t>scores</a:t>
            </a:r>
            <a:endParaRPr lang="de-DE" dirty="0">
              <a:solidFill>
                <a:schemeClr val="tx1"/>
              </a:solidFill>
            </a:endParaRPr>
          </a:p>
        </p:txBody>
      </p:sp>
      <p:sp>
        <p:nvSpPr>
          <p:cNvPr id="19" name="Rectangle: Rounded Corners 18">
            <a:extLst>
              <a:ext uri="{FF2B5EF4-FFF2-40B4-BE49-F238E27FC236}">
                <a16:creationId xmlns:a16="http://schemas.microsoft.com/office/drawing/2014/main" id="{4E3221D2-3434-4BBC-BF3C-146061CA6860}"/>
              </a:ext>
            </a:extLst>
          </p:cNvPr>
          <p:cNvSpPr/>
          <p:nvPr/>
        </p:nvSpPr>
        <p:spPr>
          <a:xfrm>
            <a:off x="7768265" y="3850590"/>
            <a:ext cx="3803576" cy="785367"/>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Pattern </a:t>
            </a:r>
            <a:r>
              <a:rPr lang="de-DE" sz="2000" b="1" u="sng" dirty="0" err="1">
                <a:solidFill>
                  <a:schemeClr val="tx1"/>
                </a:solidFill>
              </a:rPr>
              <a:t>features</a:t>
            </a:r>
            <a:r>
              <a:rPr lang="de-DE" sz="2000" b="1" u="sng" dirty="0">
                <a:solidFill>
                  <a:schemeClr val="tx1"/>
                </a:solidFill>
              </a:rPr>
              <a:t> [5, 6]:</a:t>
            </a:r>
          </a:p>
          <a:p>
            <a:pPr marL="342900" indent="-342900">
              <a:buFont typeface="Arial" panose="020B0604020202020204" pitchFamily="34" charset="0"/>
              <a:buChar char="•"/>
            </a:pPr>
            <a:r>
              <a:rPr lang="de-DE" dirty="0" err="1">
                <a:solidFill>
                  <a:schemeClr val="tx1"/>
                </a:solidFill>
              </a:rPr>
              <a:t>PoS</a:t>
            </a:r>
            <a:r>
              <a:rPr lang="de-DE" dirty="0">
                <a:solidFill>
                  <a:schemeClr val="tx1"/>
                </a:solidFill>
              </a:rPr>
              <a:t>-tag </a:t>
            </a:r>
            <a:r>
              <a:rPr lang="de-DE" dirty="0" err="1">
                <a:solidFill>
                  <a:schemeClr val="tx1"/>
                </a:solidFill>
              </a:rPr>
              <a:t>patterns</a:t>
            </a:r>
            <a:endParaRPr lang="de-DE" dirty="0">
              <a:solidFill>
                <a:schemeClr val="tx1"/>
              </a:solidFill>
            </a:endParaRPr>
          </a:p>
        </p:txBody>
      </p:sp>
      <p:sp>
        <p:nvSpPr>
          <p:cNvPr id="51" name="Rectangle: Rounded Corners 50">
            <a:extLst>
              <a:ext uri="{FF2B5EF4-FFF2-40B4-BE49-F238E27FC236}">
                <a16:creationId xmlns:a16="http://schemas.microsoft.com/office/drawing/2014/main" id="{6861C6AE-DF07-4702-B97C-F46DC9E56D9E}"/>
              </a:ext>
            </a:extLst>
          </p:cNvPr>
          <p:cNvSpPr/>
          <p:nvPr/>
        </p:nvSpPr>
        <p:spPr>
          <a:xfrm>
            <a:off x="7777904" y="4711683"/>
            <a:ext cx="3798066"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Topic </a:t>
            </a:r>
            <a:r>
              <a:rPr lang="de-DE" sz="2000" b="1" u="sng" dirty="0" err="1">
                <a:solidFill>
                  <a:schemeClr val="tx1"/>
                </a:solidFill>
              </a:rPr>
              <a:t>classification</a:t>
            </a:r>
            <a:r>
              <a:rPr lang="de-DE" sz="2000" b="1" u="sng" dirty="0">
                <a:solidFill>
                  <a:schemeClr val="tx1"/>
                </a:solidFill>
              </a:rPr>
              <a:t> [6]:</a:t>
            </a:r>
          </a:p>
          <a:p>
            <a:pPr marL="285750" indent="-285750">
              <a:buFont typeface="Arial" panose="020B0604020202020204" pitchFamily="34" charset="0"/>
              <a:buChar char="•"/>
            </a:pPr>
            <a:r>
              <a:rPr lang="de-DE" dirty="0">
                <a:solidFill>
                  <a:schemeClr val="tx1"/>
                </a:solidFill>
              </a:rPr>
              <a:t>Latent </a:t>
            </a:r>
            <a:r>
              <a:rPr lang="de-DE" dirty="0" err="1">
                <a:solidFill>
                  <a:schemeClr val="tx1"/>
                </a:solidFill>
              </a:rPr>
              <a:t>Dirichlet</a:t>
            </a:r>
            <a:r>
              <a:rPr lang="de-DE" dirty="0">
                <a:solidFill>
                  <a:schemeClr val="tx1"/>
                </a:solidFill>
              </a:rPr>
              <a:t> </a:t>
            </a:r>
            <a:r>
              <a:rPr lang="de-DE" dirty="0" err="1">
                <a:solidFill>
                  <a:schemeClr val="tx1"/>
                </a:solidFill>
              </a:rPr>
              <a:t>Allocation</a:t>
            </a:r>
            <a:endParaRPr lang="de-DE" dirty="0">
              <a:solidFill>
                <a:schemeClr val="tx1"/>
              </a:solidFill>
            </a:endParaRPr>
          </a:p>
        </p:txBody>
      </p:sp>
      <p:sp>
        <p:nvSpPr>
          <p:cNvPr id="64" name="Left Brace 63">
            <a:extLst>
              <a:ext uri="{FF2B5EF4-FFF2-40B4-BE49-F238E27FC236}">
                <a16:creationId xmlns:a16="http://schemas.microsoft.com/office/drawing/2014/main" id="{D9109D92-FB1D-4268-9F19-4593D2993444}"/>
              </a:ext>
            </a:extLst>
          </p:cNvPr>
          <p:cNvSpPr/>
          <p:nvPr/>
        </p:nvSpPr>
        <p:spPr>
          <a:xfrm>
            <a:off x="5717754" y="744303"/>
            <a:ext cx="793215" cy="5613838"/>
          </a:xfrm>
          <a:prstGeom prst="leftBrace">
            <a:avLst>
              <a:gd name="adj1" fmla="val 8333"/>
              <a:gd name="adj2" fmla="val 5843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01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32754049-C4B7-1245-B9B5-8899B7A5A296}"/>
              </a:ext>
            </a:extLst>
          </p:cNvPr>
          <p:cNvSpPr>
            <a:spLocks noGrp="1"/>
          </p:cNvSpPr>
          <p:nvPr>
            <p:ph idx="1"/>
          </p:nvPr>
        </p:nvSpPr>
        <p:spPr>
          <a:xfrm>
            <a:off x="1371600" y="1696811"/>
            <a:ext cx="2572439" cy="479234"/>
          </a:xfrm>
        </p:spPr>
        <p:txBody>
          <a:bodyPr/>
          <a:lstStyle/>
          <a:p>
            <a:pPr marL="0" indent="0">
              <a:buNone/>
            </a:pPr>
            <a:r>
              <a:rPr lang="de-DE" b="1" u="sng" dirty="0" err="1"/>
              <a:t>Classification</a:t>
            </a:r>
            <a:r>
              <a:rPr lang="de-DE" b="1" u="sng" dirty="0"/>
              <a:t> </a:t>
            </a:r>
            <a:r>
              <a:rPr lang="de-DE" b="1" u="sng" dirty="0" err="1"/>
              <a:t>metrics</a:t>
            </a:r>
            <a:r>
              <a:rPr lang="de-DE" b="1" u="sng" dirty="0"/>
              <a:t>:</a:t>
            </a:r>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1125928316"/>
              </p:ext>
            </p:extLst>
          </p:nvPr>
        </p:nvGraphicFramePr>
        <p:xfrm>
          <a:off x="1371600" y="2286000"/>
          <a:ext cx="9725380" cy="1977390"/>
        </p:xfrm>
        <a:graphic>
          <a:graphicData uri="http://schemas.openxmlformats.org/drawingml/2006/table">
            <a:tbl>
              <a:tblPr firstRow="1" bandRow="1">
                <a:tableStyleId>{5FD0F851-EC5A-4D38-B0AD-8093EC10F338}</a:tableStyleId>
              </a:tblPr>
              <a:tblGrid>
                <a:gridCol w="2431345">
                  <a:extLst>
                    <a:ext uri="{9D8B030D-6E8A-4147-A177-3AD203B41FA5}">
                      <a16:colId xmlns:a16="http://schemas.microsoft.com/office/drawing/2014/main" val="318432879"/>
                    </a:ext>
                  </a:extLst>
                </a:gridCol>
                <a:gridCol w="2431345">
                  <a:extLst>
                    <a:ext uri="{9D8B030D-6E8A-4147-A177-3AD203B41FA5}">
                      <a16:colId xmlns:a16="http://schemas.microsoft.com/office/drawing/2014/main" val="3642302888"/>
                    </a:ext>
                  </a:extLst>
                </a:gridCol>
                <a:gridCol w="2431345">
                  <a:extLst>
                    <a:ext uri="{9D8B030D-6E8A-4147-A177-3AD203B41FA5}">
                      <a16:colId xmlns:a16="http://schemas.microsoft.com/office/drawing/2014/main" val="1497006716"/>
                    </a:ext>
                  </a:extLst>
                </a:gridCol>
                <a:gridCol w="2431345">
                  <a:extLst>
                    <a:ext uri="{9D8B030D-6E8A-4147-A177-3AD203B41FA5}">
                      <a16:colId xmlns:a16="http://schemas.microsoft.com/office/drawing/2014/main" val="3479157215"/>
                    </a:ext>
                  </a:extLst>
                </a:gridCol>
              </a:tblGrid>
              <a:tr h="203200">
                <a:tc>
                  <a:txBody>
                    <a:bodyPr/>
                    <a:lstStyle/>
                    <a:p>
                      <a:pPr algn="ctr" fontAlgn="b"/>
                      <a:endParaRPr lang="de-DE" sz="1800" b="0" i="0" u="none" strike="noStrike" dirty="0">
                        <a:solidFill>
                          <a:schemeClr val="bg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unbalanced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undersampled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oversampled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r" fontAlgn="b"/>
                      <a:r>
                        <a:rPr lang="de-DE" sz="1800" b="1" u="none" strike="noStrike" dirty="0" err="1">
                          <a:effectLst/>
                        </a:rPr>
                        <a:t>Decision</a:t>
                      </a:r>
                      <a:r>
                        <a:rPr lang="de-DE" sz="1800" b="1" u="none" strike="noStrike" dirty="0">
                          <a:effectLst/>
                        </a:rPr>
                        <a:t> </a:t>
                      </a:r>
                      <a:r>
                        <a:rPr lang="de-DE" sz="1800" b="1" u="none" strike="noStrike" dirty="0" err="1">
                          <a:effectLst/>
                        </a:rPr>
                        <a:t>Tree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92,58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effectLst/>
                        </a:rPr>
                        <a:t>74,48</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effectLst/>
                        </a:rPr>
                        <a:t>79,46</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r" fontAlgn="b"/>
                      <a:r>
                        <a:rPr lang="de-DE" sz="1800" b="1" u="none" strike="noStrike" dirty="0">
                          <a:effectLst/>
                        </a:rPr>
                        <a:t>Random Forrest</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93,20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effectLst/>
                        </a:rPr>
                        <a:t>76,32</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86,98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851100556"/>
                  </a:ext>
                </a:extLst>
              </a:tr>
              <a:tr h="203200">
                <a:tc>
                  <a:txBody>
                    <a:bodyPr/>
                    <a:lstStyle/>
                    <a:p>
                      <a:pPr algn="r" fontAlgn="b"/>
                      <a:r>
                        <a:rPr lang="de-DE" sz="1800" b="1" u="none" strike="noStrike" dirty="0">
                          <a:effectLst/>
                        </a:rPr>
                        <a:t>SVM</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92,72</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effectLst/>
                        </a:rPr>
                        <a:t>77,39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effectLst/>
                        </a:rPr>
                        <a:t>78,59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210830202"/>
                  </a:ext>
                </a:extLst>
              </a:tr>
              <a:tr h="203200">
                <a:tc>
                  <a:txBody>
                    <a:bodyPr/>
                    <a:lstStyle/>
                    <a:p>
                      <a:pPr algn="r" fontAlgn="b"/>
                      <a:r>
                        <a:rPr lang="de-DE" sz="1800" b="1" u="none" strike="noStrike" dirty="0" err="1">
                          <a:effectLst/>
                        </a:rPr>
                        <a:t>Logistic</a:t>
                      </a:r>
                      <a:r>
                        <a:rPr lang="de-DE" sz="1800" b="1" u="none" strike="noStrike" dirty="0">
                          <a:effectLst/>
                        </a:rPr>
                        <a:t> Regression</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93,05</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effectLst/>
                        </a:rPr>
                        <a:t>77,10</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effectLst/>
                        </a:rPr>
                        <a:t>78,19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922391323"/>
                  </a:ext>
                </a:extLst>
              </a:tr>
              <a:tr h="203200">
                <a:tc>
                  <a:txBody>
                    <a:bodyPr/>
                    <a:lstStyle/>
                    <a:p>
                      <a:pPr algn="r" fontAlgn="b"/>
                      <a:r>
                        <a:rPr lang="de-DE" sz="1800" b="1" u="none" strike="noStrike" dirty="0">
                          <a:effectLst/>
                        </a:rPr>
                        <a:t>LSTM </a:t>
                      </a:r>
                      <a:r>
                        <a:rPr lang="de-DE" sz="1800" b="1" u="none" strike="noStrike" dirty="0" err="1">
                          <a:effectLst/>
                        </a:rPr>
                        <a:t>baseline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effectLst/>
                        </a:rPr>
                        <a:t>not </a:t>
                      </a:r>
                      <a:r>
                        <a:rPr lang="de-DE" sz="1800" u="none" strike="noStrike" dirty="0" err="1">
                          <a:effectLst/>
                        </a:rPr>
                        <a:t>measured</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4241626400"/>
                  </a:ext>
                </a:extLst>
              </a:tr>
            </a:tbl>
          </a:graphicData>
        </a:graphic>
      </p:graphicFrame>
      <p:sp>
        <p:nvSpPr>
          <p:cNvPr id="7" name="TextBox 6">
            <a:extLst>
              <a:ext uri="{FF2B5EF4-FFF2-40B4-BE49-F238E27FC236}">
                <a16:creationId xmlns:a16="http://schemas.microsoft.com/office/drawing/2014/main" id="{9DA83601-368B-467E-98EA-2309651351A3}"/>
              </a:ext>
            </a:extLst>
          </p:cNvPr>
          <p:cNvSpPr txBox="1"/>
          <p:nvPr/>
        </p:nvSpPr>
        <p:spPr>
          <a:xfrm>
            <a:off x="1371600" y="4770304"/>
            <a:ext cx="780545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rPr>
              <a:t>SMOTE for oversampling</a:t>
            </a:r>
          </a:p>
          <a:p>
            <a:pPr marL="342900" indent="-342900">
              <a:buFont typeface="Arial" panose="020B0604020202020204" pitchFamily="34" charset="0"/>
              <a:buChar char="•"/>
            </a:pPr>
            <a:r>
              <a:rPr lang="en-US" sz="2000" dirty="0">
                <a:solidFill>
                  <a:schemeClr val="tx2"/>
                </a:solidFill>
              </a:rPr>
              <a:t>Classifiers taken from </a:t>
            </a:r>
            <a:r>
              <a:rPr lang="en-US" sz="2000" dirty="0" err="1">
                <a:solidFill>
                  <a:schemeClr val="tx2"/>
                </a:solidFill>
              </a:rPr>
              <a:t>sklearn</a:t>
            </a:r>
            <a:endParaRPr lang="en-US" sz="2000" dirty="0">
              <a:solidFill>
                <a:schemeClr val="tx2"/>
              </a:solidFill>
            </a:endParaRPr>
          </a:p>
          <a:p>
            <a:pPr marL="342900" indent="-342900">
              <a:buFont typeface="Arial" panose="020B0604020202020204" pitchFamily="34" charset="0"/>
              <a:buChar char="•"/>
            </a:pPr>
            <a:r>
              <a:rPr lang="en-US" sz="2000" dirty="0">
                <a:solidFill>
                  <a:schemeClr val="tx2"/>
                </a:solidFill>
              </a:rPr>
              <a:t>LSTM build with </a:t>
            </a:r>
            <a:r>
              <a:rPr lang="en-US" sz="2000" dirty="0" err="1">
                <a:solidFill>
                  <a:schemeClr val="tx2"/>
                </a:solidFill>
              </a:rPr>
              <a:t>Keras</a:t>
            </a:r>
            <a:endParaRPr lang="en-US" sz="2000" dirty="0">
              <a:solidFill>
                <a:schemeClr val="tx2"/>
              </a:solidFill>
            </a:endParaRPr>
          </a:p>
          <a:p>
            <a:pPr marL="342900" indent="-342900">
              <a:buFont typeface="Arial" panose="020B0604020202020204" pitchFamily="34" charset="0"/>
              <a:buChar char="•"/>
            </a:pPr>
            <a:r>
              <a:rPr lang="en-US" sz="2000" dirty="0" err="1">
                <a:solidFill>
                  <a:schemeClr val="tx2"/>
                </a:solidFill>
              </a:rPr>
              <a:t>RandomizedSearchCV</a:t>
            </a:r>
            <a:r>
              <a:rPr lang="en-US" sz="2000" dirty="0">
                <a:solidFill>
                  <a:schemeClr val="tx2"/>
                </a:solidFill>
              </a:rPr>
              <a:t> for hyperparameter tuning</a:t>
            </a:r>
          </a:p>
        </p:txBody>
      </p:sp>
    </p:spTree>
    <p:extLst>
      <p:ext uri="{BB962C8B-B14F-4D97-AF65-F5344CB8AC3E}">
        <p14:creationId xmlns:p14="http://schemas.microsoft.com/office/powerpoint/2010/main" val="14635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3788779735"/>
              </p:ext>
            </p:extLst>
          </p:nvPr>
        </p:nvGraphicFramePr>
        <p:xfrm>
          <a:off x="1371600" y="1556008"/>
          <a:ext cx="10339330" cy="4825365"/>
        </p:xfrm>
        <a:graphic>
          <a:graphicData uri="http://schemas.openxmlformats.org/drawingml/2006/table">
            <a:tbl>
              <a:tblPr firstRow="1" bandRow="1">
                <a:tableStyleId>{5FD0F851-EC5A-4D38-B0AD-8093EC10F338}</a:tableStyleId>
              </a:tblPr>
              <a:tblGrid>
                <a:gridCol w="2175831">
                  <a:extLst>
                    <a:ext uri="{9D8B030D-6E8A-4147-A177-3AD203B41FA5}">
                      <a16:colId xmlns:a16="http://schemas.microsoft.com/office/drawing/2014/main" val="318432879"/>
                    </a:ext>
                  </a:extLst>
                </a:gridCol>
                <a:gridCol w="2027104">
                  <a:extLst>
                    <a:ext uri="{9D8B030D-6E8A-4147-A177-3AD203B41FA5}">
                      <a16:colId xmlns:a16="http://schemas.microsoft.com/office/drawing/2014/main" val="3642302888"/>
                    </a:ext>
                  </a:extLst>
                </a:gridCol>
                <a:gridCol w="2000663">
                  <a:extLst>
                    <a:ext uri="{9D8B030D-6E8A-4147-A177-3AD203B41FA5}">
                      <a16:colId xmlns:a16="http://schemas.microsoft.com/office/drawing/2014/main" val="4149587286"/>
                    </a:ext>
                  </a:extLst>
                </a:gridCol>
                <a:gridCol w="2067866">
                  <a:extLst>
                    <a:ext uri="{9D8B030D-6E8A-4147-A177-3AD203B41FA5}">
                      <a16:colId xmlns:a16="http://schemas.microsoft.com/office/drawing/2014/main" val="1497006716"/>
                    </a:ext>
                  </a:extLst>
                </a:gridCol>
                <a:gridCol w="2067866">
                  <a:extLst>
                    <a:ext uri="{9D8B030D-6E8A-4147-A177-3AD203B41FA5}">
                      <a16:colId xmlns:a16="http://schemas.microsoft.com/office/drawing/2014/main" val="3479157215"/>
                    </a:ext>
                  </a:extLst>
                </a:gridCol>
              </a:tblGrid>
              <a:tr h="203200">
                <a:tc>
                  <a:txBody>
                    <a:bodyPr/>
                    <a:lstStyle/>
                    <a:p>
                      <a:pPr algn="ctr" fontAlgn="b"/>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b="1" i="0" u="none" strike="noStrike" dirty="0" err="1">
                          <a:solidFill>
                            <a:schemeClr val="tx1"/>
                          </a:solidFill>
                          <a:effectLst/>
                          <a:latin typeface="Franklin Gothic Book" panose="020B0503020102020204" pitchFamily="34" charset="0"/>
                        </a:rPr>
                        <a:t>Logistic</a:t>
                      </a:r>
                      <a:r>
                        <a:rPr lang="de-DE" sz="1800" b="1" i="0" u="none" strike="noStrike" dirty="0">
                          <a:solidFill>
                            <a:schemeClr val="tx1"/>
                          </a:solidFill>
                          <a:effectLst/>
                          <a:latin typeface="Franklin Gothic Book" panose="020B0503020102020204" pitchFamily="34" charset="0"/>
                        </a:rPr>
                        <a:t> Regression</a:t>
                      </a:r>
                    </a:p>
                  </a:txBody>
                  <a:tcPr marL="9525" marR="9525" marT="9525" marB="0" anchor="ctr"/>
                </a:tc>
                <a:tc>
                  <a:txBody>
                    <a:bodyPr/>
                    <a:lstStyle/>
                    <a:p>
                      <a:pPr algn="ctr" fontAlgn="b"/>
                      <a:r>
                        <a:rPr lang="de-DE" sz="1800" b="1" i="0" u="none" strike="noStrike" dirty="0">
                          <a:solidFill>
                            <a:schemeClr val="tx1"/>
                          </a:solidFill>
                          <a:effectLst/>
                          <a:latin typeface="Franklin Gothic Book" panose="020B0503020102020204" pitchFamily="34" charset="0"/>
                        </a:rPr>
                        <a:t>SVM</a:t>
                      </a:r>
                    </a:p>
                  </a:txBody>
                  <a:tcPr marL="9525" marR="9525" marT="9525" marB="0" anchor="ctr"/>
                </a:tc>
                <a:tc>
                  <a:txBody>
                    <a:bodyPr/>
                    <a:lstStyle/>
                    <a:p>
                      <a:pPr algn="ctr" fontAlgn="b"/>
                      <a:r>
                        <a:rPr lang="de-DE" sz="1800" b="1" i="0" u="none" strike="noStrike" dirty="0">
                          <a:solidFill>
                            <a:schemeClr val="tx1"/>
                          </a:solidFill>
                          <a:effectLst/>
                          <a:latin typeface="Franklin Gothic Book" panose="020B0503020102020204" pitchFamily="34" charset="0"/>
                        </a:rPr>
                        <a:t>Random </a:t>
                      </a:r>
                      <a:r>
                        <a:rPr lang="de-DE" sz="1800" b="1" i="0" u="none" strike="noStrike" dirty="0" err="1">
                          <a:solidFill>
                            <a:schemeClr val="tx1"/>
                          </a:solidFill>
                          <a:effectLst/>
                          <a:latin typeface="Franklin Gothic Book" panose="020B0503020102020204" pitchFamily="34" charset="0"/>
                        </a:rPr>
                        <a:t>Forest</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b="1" i="0" u="none" strike="noStrike" dirty="0" err="1">
                          <a:solidFill>
                            <a:schemeClr val="tx1"/>
                          </a:solidFill>
                          <a:effectLst/>
                          <a:latin typeface="Franklin Gothic Book" panose="020B0503020102020204" pitchFamily="34" charset="0"/>
                        </a:rPr>
                        <a:t>Decision</a:t>
                      </a:r>
                      <a:r>
                        <a:rPr lang="de-DE" sz="1800" b="1" i="0" u="none" strike="noStrike" dirty="0">
                          <a:solidFill>
                            <a:schemeClr val="tx1"/>
                          </a:solidFill>
                          <a:effectLst/>
                          <a:latin typeface="Franklin Gothic Book" panose="020B0503020102020204" pitchFamily="34" charset="0"/>
                        </a:rPr>
                        <a:t> </a:t>
                      </a:r>
                      <a:r>
                        <a:rPr lang="de-DE" sz="1800" b="1" i="0" u="none" strike="noStrike" dirty="0" err="1">
                          <a:solidFill>
                            <a:schemeClr val="tx1"/>
                          </a:solidFill>
                          <a:effectLst/>
                          <a:latin typeface="Franklin Gothic Book" panose="020B0503020102020204" pitchFamily="34" charset="0"/>
                        </a:rPr>
                        <a:t>Tree</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r" fontAlgn="b"/>
                      <a:r>
                        <a:rPr lang="de-DE" sz="1800" b="0" i="0" u="none" strike="noStrike" dirty="0" err="1">
                          <a:solidFill>
                            <a:srgbClr val="000000"/>
                          </a:solidFill>
                          <a:effectLst/>
                          <a:latin typeface="Franklin Gothic Book" panose="020B0503020102020204" pitchFamily="34" charset="0"/>
                        </a:rPr>
                        <a:t>Unigrams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-0.340829</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-0.116233</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0.110481</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0.096833</a:t>
                      </a:r>
                    </a:p>
                  </a:txBody>
                  <a:tcPr marL="9525" marR="9525" marT="9525" marB="0" anchor="b"/>
                </a:tc>
                <a:extLst>
                  <a:ext uri="{0D108BD9-81ED-4DB2-BD59-A6C34878D82A}">
                    <a16:rowId xmlns:a16="http://schemas.microsoft.com/office/drawing/2014/main" val="3857454798"/>
                  </a:ext>
                </a:extLst>
              </a:tr>
              <a:tr h="203200">
                <a:tc>
                  <a:txBody>
                    <a:bodyPr/>
                    <a:lstStyle/>
                    <a:p>
                      <a:pPr algn="r" fontAlgn="b"/>
                      <a:r>
                        <a:rPr lang="de-DE" sz="1800" b="0" i="0" u="none" strike="noStrike" dirty="0" err="1">
                          <a:solidFill>
                            <a:srgbClr val="000000"/>
                          </a:solidFill>
                          <a:effectLst/>
                          <a:latin typeface="Franklin Gothic Book" panose="020B0503020102020204" pitchFamily="34" charset="0"/>
                        </a:rPr>
                        <a:t>Bigrams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a:t>
                      </a:r>
                      <a:r>
                        <a:rPr lang="de-DE" sz="1800" b="0" i="0" u="none" strike="noStrike" dirty="0">
                          <a:solidFill>
                            <a:srgbClr val="000000"/>
                          </a:solidFill>
                          <a:effectLst/>
                          <a:latin typeface="Franklin Gothic Book" panose="020B0503020102020204" pitchFamily="34" charset="0"/>
                        </a:rPr>
                        <a:t>0.288648</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-0.163003</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0.030529</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0.010989</a:t>
                      </a:r>
                    </a:p>
                  </a:txBody>
                  <a:tcPr marL="9525" marR="9525" marT="9525" marB="0" anchor="b"/>
                </a:tc>
                <a:extLst>
                  <a:ext uri="{0D108BD9-81ED-4DB2-BD59-A6C34878D82A}">
                    <a16:rowId xmlns:a16="http://schemas.microsoft.com/office/drawing/2014/main" val="2916020970"/>
                  </a:ext>
                </a:extLst>
              </a:tr>
              <a:tr h="203200">
                <a:tc>
                  <a:txBody>
                    <a:bodyPr/>
                    <a:lstStyle/>
                    <a:p>
                      <a:pPr algn="r" fontAlgn="b"/>
                      <a:r>
                        <a:rPr lang="de-DE" sz="1800" b="0" i="0" u="none" strike="noStrike" dirty="0" err="1">
                          <a:solidFill>
                            <a:srgbClr val="000000"/>
                          </a:solidFill>
                          <a:effectLst/>
                          <a:latin typeface="Franklin Gothic Book" panose="020B0503020102020204" pitchFamily="34" charset="0"/>
                        </a:rPr>
                        <a:t>Trigrams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-2.009609</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-1.389380</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0.041289</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0.015111</a:t>
                      </a:r>
                    </a:p>
                  </a:txBody>
                  <a:tcPr marL="9525" marR="9525" marT="9525" marB="0" anchor="b"/>
                </a:tc>
                <a:extLst>
                  <a:ext uri="{0D108BD9-81ED-4DB2-BD59-A6C34878D82A}">
                    <a16:rowId xmlns:a16="http://schemas.microsoft.com/office/drawing/2014/main" val="1409293918"/>
                  </a:ext>
                </a:extLst>
              </a:tr>
              <a:tr h="203200">
                <a:tc>
                  <a:txBody>
                    <a:bodyPr/>
                    <a:lstStyle/>
                    <a:p>
                      <a:pPr algn="r" fontAlgn="b"/>
                      <a:r>
                        <a:rPr lang="de-DE" sz="1800" b="0" i="0" u="none" strike="noStrike" dirty="0" err="1">
                          <a:solidFill>
                            <a:srgbClr val="000000"/>
                          </a:solidFill>
                          <a:effectLst/>
                          <a:latin typeface="Franklin Gothic Book" panose="020B0503020102020204" pitchFamily="34" charset="0"/>
                        </a:rPr>
                        <a:t>Hateful</a:t>
                      </a:r>
                      <a:r>
                        <a:rPr lang="de-DE" sz="1800" b="0" i="0" u="none" strike="noStrike" dirty="0">
                          <a:solidFill>
                            <a:srgbClr val="000000"/>
                          </a:solidFill>
                          <a:effectLst/>
                          <a:latin typeface="Franklin Gothic Book" panose="020B0503020102020204" pitchFamily="34" charset="0"/>
                        </a:rPr>
                        <a:t> Words</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-0.550001</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-0.281878</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0.238533</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0.165297</a:t>
                      </a:r>
                    </a:p>
                  </a:txBody>
                  <a:tcPr marL="9525" marR="9525" marT="9525" marB="0" anchor="b"/>
                </a:tc>
                <a:extLst>
                  <a:ext uri="{0D108BD9-81ED-4DB2-BD59-A6C34878D82A}">
                    <a16:rowId xmlns:a16="http://schemas.microsoft.com/office/drawing/2014/main" val="500243084"/>
                  </a:ext>
                </a:extLst>
              </a:tr>
              <a:tr h="258363">
                <a:tc>
                  <a:txBody>
                    <a:bodyPr/>
                    <a:lstStyle/>
                    <a:p>
                      <a:pPr algn="r" fontAlgn="b"/>
                      <a:r>
                        <a:rPr lang="de-DE" sz="1800" b="0" i="0" u="none" strike="noStrike" dirty="0">
                          <a:solidFill>
                            <a:srgbClr val="000000"/>
                          </a:solidFill>
                          <a:effectLst/>
                          <a:latin typeface="Franklin Gothic Book" panose="020B0503020102020204" pitchFamily="34" charset="0"/>
                        </a:rPr>
                        <a:t>Neutral Words</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0.211546</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-0.092602</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0.060794</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0.078015</a:t>
                      </a:r>
                    </a:p>
                  </a:txBody>
                  <a:tcPr marL="9525" marR="9525" marT="9525" marB="0" anchor="b"/>
                </a:tc>
                <a:extLst>
                  <a:ext uri="{0D108BD9-81ED-4DB2-BD59-A6C34878D82A}">
                    <a16:rowId xmlns:a16="http://schemas.microsoft.com/office/drawing/2014/main" val="1442768472"/>
                  </a:ext>
                </a:extLst>
              </a:tr>
              <a:tr h="203200">
                <a:tc>
                  <a:txBody>
                    <a:bodyPr/>
                    <a:lstStyle/>
                    <a:p>
                      <a:pPr algn="r" fontAlgn="b"/>
                      <a:r>
                        <a:rPr lang="de-DE" sz="1800" b="0" u="none" strike="noStrike" dirty="0" err="1">
                          <a:effectLst/>
                        </a:rPr>
                        <a:t>Exclamation</a:t>
                      </a:r>
                      <a:r>
                        <a:rPr lang="de-DE" sz="1800" b="0" u="none" strike="noStrike" dirty="0">
                          <a:effectLst/>
                        </a:rPr>
                        <a:t> Marks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-0.39866</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-0.16408</a:t>
                      </a:r>
                    </a:p>
                  </a:txBody>
                  <a:tcPr marL="9525" marR="9525" marT="9525" marB="0" anchor="b"/>
                </a:tc>
                <a:tc>
                  <a:txBody>
                    <a:bodyPr/>
                    <a:lstStyle/>
                    <a:p>
                      <a:pPr algn="ctr" fontAlgn="b"/>
                      <a:r>
                        <a:rPr lang="de-DE" sz="1800" b="0" u="none" strike="noStrike" dirty="0">
                          <a:effectLst/>
                        </a:rPr>
                        <a:t>0.014925</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0" u="none" strike="noStrike" dirty="0">
                          <a:effectLst/>
                        </a:rPr>
                        <a:t>0.015078</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r" fontAlgn="b"/>
                      <a:r>
                        <a:rPr lang="de-DE" sz="1800" b="0" i="0" u="none" strike="noStrike" dirty="0" err="1">
                          <a:solidFill>
                            <a:srgbClr val="000000"/>
                          </a:solidFill>
                          <a:effectLst/>
                          <a:latin typeface="Franklin Gothic Book" panose="020B0503020102020204" pitchFamily="34" charset="0"/>
                        </a:rPr>
                        <a:t>Question</a:t>
                      </a:r>
                      <a:r>
                        <a:rPr lang="de-DE" sz="1800" b="0" i="0" u="none" strike="noStrike" dirty="0">
                          <a:solidFill>
                            <a:srgbClr val="000000"/>
                          </a:solidFill>
                          <a:effectLst/>
                          <a:latin typeface="Franklin Gothic Book" panose="020B0503020102020204" pitchFamily="34" charset="0"/>
                        </a:rPr>
                        <a:t> Marks</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0.034885</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0.077828</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0.012568</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0.015837</a:t>
                      </a:r>
                    </a:p>
                  </a:txBody>
                  <a:tcPr marL="9525" marR="9525" marT="9525" marB="0" anchor="b"/>
                </a:tc>
                <a:extLst>
                  <a:ext uri="{0D108BD9-81ED-4DB2-BD59-A6C34878D82A}">
                    <a16:rowId xmlns:a16="http://schemas.microsoft.com/office/drawing/2014/main" val="2056611948"/>
                  </a:ext>
                </a:extLst>
              </a:tr>
              <a:tr h="203200">
                <a:tc>
                  <a:txBody>
                    <a:bodyPr/>
                    <a:lstStyle/>
                    <a:p>
                      <a:pPr algn="r" fontAlgn="b"/>
                      <a:r>
                        <a:rPr lang="de-DE" sz="1800" b="0" i="0" u="none" strike="noStrike" dirty="0" err="1">
                          <a:solidFill>
                            <a:srgbClr val="000000"/>
                          </a:solidFill>
                          <a:effectLst/>
                          <a:latin typeface="Franklin Gothic Book" panose="020B0503020102020204" pitchFamily="34" charset="0"/>
                        </a:rPr>
                        <a:t>Full</a:t>
                      </a:r>
                      <a:r>
                        <a:rPr lang="de-DE" sz="1800" b="0" i="0" u="none" strike="noStrike" dirty="0">
                          <a:solidFill>
                            <a:srgbClr val="000000"/>
                          </a:solidFill>
                          <a:effectLst/>
                          <a:latin typeface="Franklin Gothic Book" panose="020B0503020102020204" pitchFamily="34" charset="0"/>
                        </a:rPr>
                        <a:t> </a:t>
                      </a:r>
                      <a:r>
                        <a:rPr lang="de-DE" sz="1800" b="0" i="0" u="none" strike="noStrike" dirty="0" err="1">
                          <a:solidFill>
                            <a:srgbClr val="000000"/>
                          </a:solidFill>
                          <a:effectLst/>
                          <a:latin typeface="Franklin Gothic Book" panose="020B0503020102020204" pitchFamily="34" charset="0"/>
                        </a:rPr>
                        <a:t>Stop</a:t>
                      </a:r>
                      <a:r>
                        <a:rPr lang="de-DE" sz="1800" b="0" i="0" u="none" strike="noStrike" dirty="0">
                          <a:solidFill>
                            <a:srgbClr val="000000"/>
                          </a:solidFill>
                          <a:effectLst/>
                          <a:latin typeface="Franklin Gothic Book" panose="020B0503020102020204" pitchFamily="34" charset="0"/>
                        </a:rPr>
                        <a:t> Marks</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0.018517</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0.015701</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0.039024</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0.050472</a:t>
                      </a:r>
                    </a:p>
                  </a:txBody>
                  <a:tcPr marL="9525" marR="9525" marT="9525" marB="0" anchor="b"/>
                </a:tc>
                <a:extLst>
                  <a:ext uri="{0D108BD9-81ED-4DB2-BD59-A6C34878D82A}">
                    <a16:rowId xmlns:a16="http://schemas.microsoft.com/office/drawing/2014/main" val="1381852153"/>
                  </a:ext>
                </a:extLst>
              </a:tr>
              <a:tr h="203200">
                <a:tc>
                  <a:txBody>
                    <a:bodyPr/>
                    <a:lstStyle/>
                    <a:p>
                      <a:pPr algn="r" fontAlgn="b"/>
                      <a:r>
                        <a:rPr lang="de-DE" sz="1800" b="0" i="0" u="none" strike="noStrike" dirty="0" err="1">
                          <a:solidFill>
                            <a:srgbClr val="000000"/>
                          </a:solidFill>
                          <a:effectLst/>
                          <a:latin typeface="Franklin Gothic Book" panose="020B0503020102020204" pitchFamily="34" charset="0"/>
                        </a:rPr>
                        <a:t>Interjections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-0.255209</a:t>
                      </a:r>
                    </a:p>
                  </a:txBody>
                  <a:tcPr marL="9525" marR="9525" marT="9525"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i="0" u="none" strike="noStrike" dirty="0">
                          <a:solidFill>
                            <a:srgbClr val="000000"/>
                          </a:solidFill>
                          <a:effectLst/>
                          <a:latin typeface="Franklin Gothic Book" panose="020B0503020102020204" pitchFamily="34" charset="0"/>
                        </a:rPr>
                        <a:t>0.084760</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0.002545</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0.001223</a:t>
                      </a:r>
                    </a:p>
                  </a:txBody>
                  <a:tcPr marL="9525" marR="9525" marT="9525" marB="0" anchor="b"/>
                </a:tc>
                <a:extLst>
                  <a:ext uri="{0D108BD9-81ED-4DB2-BD59-A6C34878D82A}">
                    <a16:rowId xmlns:a16="http://schemas.microsoft.com/office/drawing/2014/main" val="205924761"/>
                  </a:ext>
                </a:extLst>
              </a:tr>
              <a:tr h="203200">
                <a:tc>
                  <a:txBody>
                    <a:bodyPr/>
                    <a:lstStyle/>
                    <a:p>
                      <a:pPr algn="r" fontAlgn="b"/>
                      <a:r>
                        <a:rPr lang="de-DE" sz="1800" b="0" i="0" u="none" strike="noStrike" dirty="0">
                          <a:solidFill>
                            <a:srgbClr val="000000"/>
                          </a:solidFill>
                          <a:effectLst/>
                          <a:latin typeface="Franklin Gothic Book" panose="020B0503020102020204" pitchFamily="34" charset="0"/>
                        </a:rPr>
                        <a:t>All Caps Words</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0.119023</a:t>
                      </a:r>
                    </a:p>
                  </a:txBody>
                  <a:tcPr marL="9525" marR="9525" marT="9525" marB="0" anchor="b"/>
                </a:tc>
                <a:tc>
                  <a:txBody>
                    <a:bodyPr/>
                    <a:lstStyle/>
                    <a:p>
                      <a:pPr algn="ctr"/>
                      <a:r>
                        <a:rPr lang="de-DE" dirty="0"/>
                        <a:t>0.036716</a:t>
                      </a:r>
                      <a:endParaRPr lang="en-US" dirty="0"/>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0.025809</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0.030842</a:t>
                      </a:r>
                    </a:p>
                  </a:txBody>
                  <a:tcPr marL="9525" marR="9525" marT="9525" marB="0" anchor="b"/>
                </a:tc>
                <a:extLst>
                  <a:ext uri="{0D108BD9-81ED-4DB2-BD59-A6C34878D82A}">
                    <a16:rowId xmlns:a16="http://schemas.microsoft.com/office/drawing/2014/main" val="997747896"/>
                  </a:ext>
                </a:extLst>
              </a:tr>
              <a:tr h="203200">
                <a:tc>
                  <a:txBody>
                    <a:bodyPr/>
                    <a:lstStyle/>
                    <a:p>
                      <a:pPr algn="r" fontAlgn="b"/>
                      <a:r>
                        <a:rPr lang="de-DE" sz="1800" b="0" i="0" u="none" strike="noStrike" dirty="0">
                          <a:solidFill>
                            <a:srgbClr val="000000"/>
                          </a:solidFill>
                          <a:effectLst/>
                          <a:latin typeface="Franklin Gothic Book" panose="020B0503020102020204" pitchFamily="34" charset="0"/>
                        </a:rPr>
                        <a:t>Quotation Marks</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-0.197908</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-0.083534</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0.011336</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0.007124</a:t>
                      </a:r>
                    </a:p>
                  </a:txBody>
                  <a:tcPr marL="9525" marR="9525" marT="9525" marB="0" anchor="b"/>
                </a:tc>
                <a:extLst>
                  <a:ext uri="{0D108BD9-81ED-4DB2-BD59-A6C34878D82A}">
                    <a16:rowId xmlns:a16="http://schemas.microsoft.com/office/drawing/2014/main" val="1468995475"/>
                  </a:ext>
                </a:extLst>
              </a:tr>
              <a:tr h="203200">
                <a:tc>
                  <a:txBody>
                    <a:bodyPr/>
                    <a:lstStyle/>
                    <a:p>
                      <a:pPr algn="r" fontAlgn="b"/>
                      <a:r>
                        <a:rPr lang="de-DE" sz="1800" b="0" i="0" u="none" strike="noStrike" dirty="0">
                          <a:solidFill>
                            <a:srgbClr val="000000"/>
                          </a:solidFill>
                          <a:effectLst/>
                          <a:latin typeface="Franklin Gothic Book" panose="020B0503020102020204" pitchFamily="34" charset="0"/>
                        </a:rPr>
                        <a:t>Words Total</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0.048423</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0.023188</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0.107484</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0.176739</a:t>
                      </a:r>
                    </a:p>
                  </a:txBody>
                  <a:tcPr marL="9525" marR="9525" marT="9525" marB="0" anchor="b"/>
                </a:tc>
                <a:extLst>
                  <a:ext uri="{0D108BD9-81ED-4DB2-BD59-A6C34878D82A}">
                    <a16:rowId xmlns:a16="http://schemas.microsoft.com/office/drawing/2014/main" val="4052640074"/>
                  </a:ext>
                </a:extLst>
              </a:tr>
              <a:tr h="203200">
                <a:tc>
                  <a:txBody>
                    <a:bodyPr/>
                    <a:lstStyle/>
                    <a:p>
                      <a:pPr algn="r" fontAlgn="b"/>
                      <a:r>
                        <a:rPr lang="de-DE" sz="1800" b="0" i="0" u="none" strike="noStrike" dirty="0" err="1">
                          <a:solidFill>
                            <a:srgbClr val="000000"/>
                          </a:solidFill>
                          <a:effectLst/>
                          <a:latin typeface="Franklin Gothic Book" panose="020B0503020102020204" pitchFamily="34" charset="0"/>
                        </a:rPr>
                        <a:t>Laughing</a:t>
                      </a:r>
                      <a:r>
                        <a:rPr lang="de-DE" sz="1800" b="0" i="0" u="none" strike="noStrike" dirty="0">
                          <a:solidFill>
                            <a:srgbClr val="000000"/>
                          </a:solidFill>
                          <a:effectLst/>
                          <a:latin typeface="Franklin Gothic Book" panose="020B0503020102020204" pitchFamily="34" charset="0"/>
                        </a:rPr>
                        <a:t> </a:t>
                      </a:r>
                      <a:r>
                        <a:rPr lang="de-DE" sz="1800" b="0" i="0" u="none" strike="noStrike" dirty="0" err="1">
                          <a:solidFill>
                            <a:srgbClr val="000000"/>
                          </a:solidFill>
                          <a:effectLst/>
                          <a:latin typeface="Franklin Gothic Book" panose="020B0503020102020204" pitchFamily="34" charset="0"/>
                        </a:rPr>
                        <a:t>Expressions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-0.150478</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-0.172888</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0.006506</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0.002860</a:t>
                      </a:r>
                    </a:p>
                  </a:txBody>
                  <a:tcPr marL="9525" marR="9525" marT="9525" marB="0" anchor="b"/>
                </a:tc>
                <a:extLst>
                  <a:ext uri="{0D108BD9-81ED-4DB2-BD59-A6C34878D82A}">
                    <a16:rowId xmlns:a16="http://schemas.microsoft.com/office/drawing/2014/main" val="3969058995"/>
                  </a:ext>
                </a:extLst>
              </a:tr>
              <a:tr h="203200">
                <a:tc>
                  <a:txBody>
                    <a:bodyPr/>
                    <a:lstStyle/>
                    <a:p>
                      <a:pPr algn="r" fontAlgn="b"/>
                      <a:r>
                        <a:rPr lang="de-DE" sz="1800" b="0" i="0" u="none" strike="noStrike" dirty="0">
                          <a:solidFill>
                            <a:srgbClr val="000000"/>
                          </a:solidFill>
                          <a:effectLst/>
                          <a:latin typeface="Franklin Gothic Book" panose="020B0503020102020204" pitchFamily="34" charset="0"/>
                        </a:rPr>
                        <a:t>Pattern Count</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-0.017724</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0.005469</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0.056026</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0.094512</a:t>
                      </a:r>
                    </a:p>
                  </a:txBody>
                  <a:tcPr marL="9525" marR="9525" marT="9525" marB="0" anchor="b"/>
                </a:tc>
                <a:extLst>
                  <a:ext uri="{0D108BD9-81ED-4DB2-BD59-A6C34878D82A}">
                    <a16:rowId xmlns:a16="http://schemas.microsoft.com/office/drawing/2014/main" val="1028158321"/>
                  </a:ext>
                </a:extLst>
              </a:tr>
              <a:tr h="203200">
                <a:tc>
                  <a:txBody>
                    <a:bodyPr/>
                    <a:lstStyle/>
                    <a:p>
                      <a:pPr algn="r" fontAlgn="b"/>
                      <a:r>
                        <a:rPr lang="de-DE" sz="1800" b="0" i="0" u="none" strike="noStrike" dirty="0">
                          <a:solidFill>
                            <a:srgbClr val="000000"/>
                          </a:solidFill>
                          <a:effectLst/>
                          <a:latin typeface="Franklin Gothic Book" panose="020B0503020102020204" pitchFamily="34" charset="0"/>
                        </a:rPr>
                        <a:t>Topic</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0.002830</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-0.024878</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0.012664</a:t>
                      </a:r>
                    </a:p>
                  </a:txBody>
                  <a:tcPr marL="9525" marR="9525" marT="9525" marB="0" anchor="b"/>
                </a:tc>
                <a:tc>
                  <a:txBody>
                    <a:bodyPr/>
                    <a:lstStyle/>
                    <a:p>
                      <a:pPr algn="ctr" fontAlgn="b"/>
                      <a:r>
                        <a:rPr lang="de-DE" sz="1800" b="0" i="0" u="none" strike="noStrike" dirty="0">
                          <a:solidFill>
                            <a:srgbClr val="000000"/>
                          </a:solidFill>
                          <a:effectLst/>
                          <a:latin typeface="Franklin Gothic Book" panose="020B0503020102020204" pitchFamily="34" charset="0"/>
                        </a:rPr>
                        <a:t>0.030162</a:t>
                      </a:r>
                    </a:p>
                  </a:txBody>
                  <a:tcPr marL="9525" marR="9525" marT="9525" marB="0" anchor="b"/>
                </a:tc>
                <a:extLst>
                  <a:ext uri="{0D108BD9-81ED-4DB2-BD59-A6C34878D82A}">
                    <a16:rowId xmlns:a16="http://schemas.microsoft.com/office/drawing/2014/main" val="703680217"/>
                  </a:ext>
                </a:extLst>
              </a:tr>
              <a:tr h="203200">
                <a:tc>
                  <a:txBody>
                    <a:bodyPr/>
                    <a:lstStyle/>
                    <a:p>
                      <a:pPr algn="r" fontAlgn="b"/>
                      <a:r>
                        <a:rPr lang="de-DE" sz="1800" b="0" i="0" u="none" strike="noStrike" dirty="0">
                          <a:solidFill>
                            <a:srgbClr val="000000"/>
                          </a:solidFill>
                          <a:effectLst/>
                          <a:latin typeface="Franklin Gothic Book" panose="020B0503020102020204" pitchFamily="34" charset="0"/>
                        </a:rPr>
                        <a:t>Sentiment</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1.180669</a:t>
                      </a:r>
                    </a:p>
                  </a:txBody>
                  <a:tcPr marL="9525" marR="9525" marT="9525" marB="0" anchor="b"/>
                </a:tc>
                <a:tc>
                  <a:txBody>
                    <a:bodyPr/>
                    <a:lstStyle/>
                    <a:p>
                      <a:pPr algn="ctr" fontAlgn="b"/>
                      <a:r>
                        <a:rPr lang="de-DE" sz="1800" b="1" i="0" u="none" strike="noStrike" dirty="0">
                          <a:solidFill>
                            <a:srgbClr val="000000"/>
                          </a:solidFill>
                          <a:effectLst/>
                          <a:latin typeface="Franklin Gothic Book" panose="020B0503020102020204" pitchFamily="34" charset="0"/>
                        </a:rPr>
                        <a:t>0.447129</a:t>
                      </a:r>
                    </a:p>
                  </a:txBody>
                  <a:tcPr marL="9525" marR="9525" marT="9525" marB="0" anchor="b"/>
                </a:tc>
                <a:tc>
                  <a:txBody>
                    <a:bodyPr/>
                    <a:lstStyle/>
                    <a:p>
                      <a:pPr algn="ctr" fontAlgn="b"/>
                      <a:r>
                        <a:rPr lang="de-DE" sz="1800" b="1" i="0" u="none" strike="noStrike" dirty="0">
                          <a:solidFill>
                            <a:schemeClr val="tx1"/>
                          </a:solidFill>
                          <a:effectLst/>
                          <a:latin typeface="Franklin Gothic Book" panose="020B0503020102020204" pitchFamily="34" charset="0"/>
                        </a:rPr>
                        <a:t>0.229479</a:t>
                      </a:r>
                    </a:p>
                  </a:txBody>
                  <a:tcPr marL="9525" marR="9525" marT="9525" marB="0" anchor="b"/>
                </a:tc>
                <a:tc>
                  <a:txBody>
                    <a:bodyPr/>
                    <a:lstStyle/>
                    <a:p>
                      <a:pPr algn="ctr" fontAlgn="b"/>
                      <a:r>
                        <a:rPr lang="de-DE" sz="1800" b="1" i="0" u="none" strike="noStrike" dirty="0">
                          <a:solidFill>
                            <a:schemeClr val="tx1"/>
                          </a:solidFill>
                          <a:effectLst/>
                          <a:latin typeface="Franklin Gothic Book" panose="020B0503020102020204" pitchFamily="34" charset="0"/>
                        </a:rPr>
                        <a:t>0.208907</a:t>
                      </a:r>
                    </a:p>
                  </a:txBody>
                  <a:tcPr marL="9525" marR="9525" marT="9525" marB="0" anchor="b"/>
                </a:tc>
                <a:extLst>
                  <a:ext uri="{0D108BD9-81ED-4DB2-BD59-A6C34878D82A}">
                    <a16:rowId xmlns:a16="http://schemas.microsoft.com/office/drawing/2014/main" val="4077934438"/>
                  </a:ext>
                </a:extLst>
              </a:tr>
            </a:tbl>
          </a:graphicData>
        </a:graphic>
      </p:graphicFrame>
      <p:sp>
        <p:nvSpPr>
          <p:cNvPr id="8" name="Left Brace 7">
            <a:extLst>
              <a:ext uri="{FF2B5EF4-FFF2-40B4-BE49-F238E27FC236}">
                <a16:creationId xmlns:a16="http://schemas.microsoft.com/office/drawing/2014/main" id="{2C830859-D76D-4B10-9B77-1A4349B9B56F}"/>
              </a:ext>
            </a:extLst>
          </p:cNvPr>
          <p:cNvSpPr/>
          <p:nvPr/>
        </p:nvSpPr>
        <p:spPr>
          <a:xfrm>
            <a:off x="991518" y="1851506"/>
            <a:ext cx="360802" cy="1398470"/>
          </a:xfrm>
          <a:prstGeom prst="leftBrace">
            <a:avLst>
              <a:gd name="adj1" fmla="val 8333"/>
              <a:gd name="adj2" fmla="val 5134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0331B4B8-EDB8-4E95-8BA0-98E254A71B82}"/>
              </a:ext>
            </a:extLst>
          </p:cNvPr>
          <p:cNvSpPr/>
          <p:nvPr/>
        </p:nvSpPr>
        <p:spPr>
          <a:xfrm>
            <a:off x="988879" y="3260992"/>
            <a:ext cx="360802" cy="2269475"/>
          </a:xfrm>
          <a:prstGeom prst="leftBrace">
            <a:avLst>
              <a:gd name="adj1" fmla="val 8333"/>
              <a:gd name="adj2" fmla="val 5134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F755DE8E-3953-4EA5-9523-F9A74563E292}"/>
              </a:ext>
            </a:extLst>
          </p:cNvPr>
          <p:cNvSpPr txBox="1"/>
          <p:nvPr/>
        </p:nvSpPr>
        <p:spPr>
          <a:xfrm>
            <a:off x="0" y="2227575"/>
            <a:ext cx="1158365" cy="646331"/>
          </a:xfrm>
          <a:prstGeom prst="rect">
            <a:avLst/>
          </a:prstGeom>
          <a:noFill/>
        </p:spPr>
        <p:txBody>
          <a:bodyPr wrap="square" rtlCol="0">
            <a:spAutoFit/>
          </a:bodyPr>
          <a:lstStyle/>
          <a:p>
            <a:pPr algn="ctr"/>
            <a:r>
              <a:rPr lang="de-DE" b="1" dirty="0" err="1"/>
              <a:t>Unigram</a:t>
            </a:r>
            <a:r>
              <a:rPr lang="de-DE" b="1" dirty="0"/>
              <a:t> </a:t>
            </a:r>
            <a:r>
              <a:rPr lang="de-DE" b="1" dirty="0" err="1"/>
              <a:t>features</a:t>
            </a:r>
            <a:endParaRPr lang="en-US" b="1" dirty="0"/>
          </a:p>
        </p:txBody>
      </p:sp>
      <p:sp>
        <p:nvSpPr>
          <p:cNvPr id="18" name="TextBox 17">
            <a:extLst>
              <a:ext uri="{FF2B5EF4-FFF2-40B4-BE49-F238E27FC236}">
                <a16:creationId xmlns:a16="http://schemas.microsoft.com/office/drawing/2014/main" id="{63112EC7-6BA2-4706-A768-DFCAF0807E9C}"/>
              </a:ext>
            </a:extLst>
          </p:cNvPr>
          <p:cNvSpPr txBox="1"/>
          <p:nvPr/>
        </p:nvSpPr>
        <p:spPr>
          <a:xfrm>
            <a:off x="0" y="4043163"/>
            <a:ext cx="1158365" cy="646331"/>
          </a:xfrm>
          <a:prstGeom prst="rect">
            <a:avLst/>
          </a:prstGeom>
          <a:noFill/>
        </p:spPr>
        <p:txBody>
          <a:bodyPr wrap="square" rtlCol="0">
            <a:spAutoFit/>
          </a:bodyPr>
          <a:lstStyle/>
          <a:p>
            <a:pPr algn="ctr"/>
            <a:r>
              <a:rPr lang="de-DE" b="1" dirty="0" err="1"/>
              <a:t>Semantic</a:t>
            </a:r>
            <a:r>
              <a:rPr lang="de-DE" b="1" dirty="0"/>
              <a:t> </a:t>
            </a:r>
            <a:r>
              <a:rPr lang="de-DE" b="1" dirty="0" err="1"/>
              <a:t>features</a:t>
            </a:r>
            <a:endParaRPr lang="en-US" b="1" dirty="0"/>
          </a:p>
        </p:txBody>
      </p:sp>
    </p:spTree>
    <p:extLst>
      <p:ext uri="{BB962C8B-B14F-4D97-AF65-F5344CB8AC3E}">
        <p14:creationId xmlns:p14="http://schemas.microsoft.com/office/powerpoint/2010/main" val="305679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 name="Picture 3">
            <a:extLst>
              <a:ext uri="{FF2B5EF4-FFF2-40B4-BE49-F238E27FC236}">
                <a16:creationId xmlns:a16="http://schemas.microsoft.com/office/drawing/2014/main" id="{45370B0A-C385-454A-B059-3DC1DF57BA23}"/>
              </a:ext>
            </a:extLst>
          </p:cNvPr>
          <p:cNvPicPr>
            <a:picLocks noChangeAspect="1"/>
          </p:cNvPicPr>
          <p:nvPr/>
        </p:nvPicPr>
        <p:blipFill>
          <a:blip r:embed="rId3"/>
          <a:stretch>
            <a:fillRect/>
          </a:stretch>
        </p:blipFill>
        <p:spPr>
          <a:xfrm>
            <a:off x="330293" y="2271586"/>
            <a:ext cx="4014712" cy="3150098"/>
          </a:xfrm>
          <a:prstGeom prst="rect">
            <a:avLst/>
          </a:prstGeom>
        </p:spPr>
      </p:pic>
      <p:sp>
        <p:nvSpPr>
          <p:cNvPr id="5" name="Rectangle 4">
            <a:extLst>
              <a:ext uri="{FF2B5EF4-FFF2-40B4-BE49-F238E27FC236}">
                <a16:creationId xmlns:a16="http://schemas.microsoft.com/office/drawing/2014/main" id="{E82D7C0F-776B-4BF8-A232-101BD252315F}"/>
              </a:ext>
            </a:extLst>
          </p:cNvPr>
          <p:cNvSpPr/>
          <p:nvPr/>
        </p:nvSpPr>
        <p:spPr>
          <a:xfrm>
            <a:off x="610551" y="5447386"/>
            <a:ext cx="3571973" cy="461665"/>
          </a:xfrm>
          <a:prstGeom prst="rect">
            <a:avLst/>
          </a:prstGeom>
        </p:spPr>
        <p:txBody>
          <a:bodyPr wrap="square">
            <a:spAutoFit/>
          </a:bodyPr>
          <a:lstStyle/>
          <a:p>
            <a:pPr algn="ctr"/>
            <a:r>
              <a:rPr lang="en-US" sz="1200" dirty="0">
                <a:solidFill>
                  <a:schemeClr val="tx2"/>
                </a:solidFill>
              </a:rPr>
              <a:t>Normalized distribution of sentiment score for hate speech vs. non-hate speech</a:t>
            </a:r>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2" name="Picture 11">
            <a:extLst>
              <a:ext uri="{FF2B5EF4-FFF2-40B4-BE49-F238E27FC236}">
                <a16:creationId xmlns:a16="http://schemas.microsoft.com/office/drawing/2014/main" id="{9DC9038D-49B5-4FE4-B0C2-0F36C1A93474}"/>
              </a:ext>
            </a:extLst>
          </p:cNvPr>
          <p:cNvPicPr>
            <a:picLocks noChangeAspect="1"/>
          </p:cNvPicPr>
          <p:nvPr/>
        </p:nvPicPr>
        <p:blipFill>
          <a:blip r:embed="rId4"/>
          <a:stretch>
            <a:fillRect/>
          </a:stretch>
        </p:blipFill>
        <p:spPr>
          <a:xfrm>
            <a:off x="4443470" y="2274432"/>
            <a:ext cx="4118618" cy="3172954"/>
          </a:xfrm>
          <a:prstGeom prst="rect">
            <a:avLst/>
          </a:prstGeom>
        </p:spPr>
      </p:pic>
      <p:sp>
        <p:nvSpPr>
          <p:cNvPr id="19" name="Rectangle 18">
            <a:extLst>
              <a:ext uri="{FF2B5EF4-FFF2-40B4-BE49-F238E27FC236}">
                <a16:creationId xmlns:a16="http://schemas.microsoft.com/office/drawing/2014/main" id="{068E50D7-DDD6-4B98-AA47-2FE649C1BE17}"/>
              </a:ext>
            </a:extLst>
          </p:cNvPr>
          <p:cNvSpPr/>
          <p:nvPr/>
        </p:nvSpPr>
        <p:spPr>
          <a:xfrm>
            <a:off x="4733794" y="5448737"/>
            <a:ext cx="3571973" cy="461665"/>
          </a:xfrm>
          <a:prstGeom prst="rect">
            <a:avLst/>
          </a:prstGeom>
        </p:spPr>
        <p:txBody>
          <a:bodyPr wrap="square">
            <a:spAutoFit/>
          </a:bodyPr>
          <a:lstStyle/>
          <a:p>
            <a:pPr algn="ctr"/>
            <a:r>
              <a:rPr lang="en-US" sz="1200" dirty="0">
                <a:solidFill>
                  <a:schemeClr val="tx2"/>
                </a:solidFill>
              </a:rPr>
              <a:t>Number of patterns occurring in </a:t>
            </a:r>
            <a:r>
              <a:rPr lang="en-US" sz="1200" dirty="0" err="1">
                <a:solidFill>
                  <a:schemeClr val="tx2"/>
                </a:solidFill>
              </a:rPr>
              <a:t>hatespeech</a:t>
            </a:r>
            <a:r>
              <a:rPr lang="en-US" sz="1200" dirty="0">
                <a:solidFill>
                  <a:schemeClr val="tx2"/>
                </a:solidFill>
              </a:rPr>
              <a:t> vs. non-hate speech</a:t>
            </a:r>
          </a:p>
        </p:txBody>
      </p:sp>
      <p:pic>
        <p:nvPicPr>
          <p:cNvPr id="22" name="Picture 21">
            <a:extLst>
              <a:ext uri="{FF2B5EF4-FFF2-40B4-BE49-F238E27FC236}">
                <a16:creationId xmlns:a16="http://schemas.microsoft.com/office/drawing/2014/main" id="{F252785A-37AA-4031-931B-E1F4A5B833E5}"/>
              </a:ext>
            </a:extLst>
          </p:cNvPr>
          <p:cNvPicPr>
            <a:picLocks noChangeAspect="1"/>
          </p:cNvPicPr>
          <p:nvPr/>
        </p:nvPicPr>
        <p:blipFill>
          <a:blip r:embed="rId5"/>
          <a:stretch>
            <a:fillRect/>
          </a:stretch>
        </p:blipFill>
        <p:spPr>
          <a:xfrm>
            <a:off x="8434968" y="2287468"/>
            <a:ext cx="3426739" cy="3118333"/>
          </a:xfrm>
          <a:prstGeom prst="rect">
            <a:avLst/>
          </a:prstGeom>
        </p:spPr>
      </p:pic>
      <p:sp>
        <p:nvSpPr>
          <p:cNvPr id="23" name="Rectangle 22">
            <a:extLst>
              <a:ext uri="{FF2B5EF4-FFF2-40B4-BE49-F238E27FC236}">
                <a16:creationId xmlns:a16="http://schemas.microsoft.com/office/drawing/2014/main" id="{882D2208-53CC-4A32-A4EA-1E1C15DD4D69}"/>
              </a:ext>
            </a:extLst>
          </p:cNvPr>
          <p:cNvSpPr/>
          <p:nvPr/>
        </p:nvSpPr>
        <p:spPr>
          <a:xfrm>
            <a:off x="8770259" y="5447385"/>
            <a:ext cx="2995756" cy="461665"/>
          </a:xfrm>
          <a:prstGeom prst="rect">
            <a:avLst/>
          </a:prstGeom>
        </p:spPr>
        <p:txBody>
          <a:bodyPr wrap="square">
            <a:spAutoFit/>
          </a:bodyPr>
          <a:lstStyle/>
          <a:p>
            <a:pPr algn="ctr"/>
            <a:r>
              <a:rPr lang="en-US" sz="1200" dirty="0">
                <a:solidFill>
                  <a:schemeClr val="tx2"/>
                </a:solidFill>
              </a:rPr>
              <a:t>Sentence length hate speech vs non-hate speech</a:t>
            </a:r>
          </a:p>
        </p:txBody>
      </p:sp>
    </p:spTree>
    <p:extLst>
      <p:ext uri="{BB962C8B-B14F-4D97-AF65-F5344CB8AC3E}">
        <p14:creationId xmlns:p14="http://schemas.microsoft.com/office/powerpoint/2010/main" val="514639721"/>
      </p:ext>
    </p:extLst>
  </p:cSld>
  <p:clrMapOvr>
    <a:masterClrMapping/>
  </p:clrMapOvr>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{812AFAB3-E9C5-9142-AB64-1CB813429E39}tf10001072</Template>
  <TotalTime>0</TotalTime>
  <Words>1652</Words>
  <Application>Microsoft Macintosh PowerPoint</Application>
  <PresentationFormat>Breitbild</PresentationFormat>
  <Paragraphs>257</Paragraphs>
  <Slides>14</Slides>
  <Notes>14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Franklin Gothic Book</vt:lpstr>
      <vt:lpstr>Ausschnitt</vt:lpstr>
      <vt:lpstr>Hate speech detection</vt:lpstr>
      <vt:lpstr>Motivation</vt:lpstr>
      <vt:lpstr>Motivation</vt:lpstr>
      <vt:lpstr>Motivation</vt:lpstr>
      <vt:lpstr>Datasets</vt:lpstr>
      <vt:lpstr>Approach [4, 6]</vt:lpstr>
      <vt:lpstr>Results</vt:lpstr>
      <vt:lpstr>Results </vt:lpstr>
      <vt:lpstr>Results </vt:lpstr>
      <vt:lpstr>Results </vt:lpstr>
      <vt:lpstr>Conclusion</vt:lpstr>
      <vt:lpstr>Conclusion</vt:lpstr>
      <vt:lpstr>Related Work</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Klammt, Christopher</dc:creator>
  <cp:lastModifiedBy>Klammt, Christopher</cp:lastModifiedBy>
  <cp:revision>192</cp:revision>
  <dcterms:created xsi:type="dcterms:W3CDTF">2021-02-16T15:03:34Z</dcterms:created>
  <dcterms:modified xsi:type="dcterms:W3CDTF">2021-02-21T13:38:48Z</dcterms:modified>
</cp:coreProperties>
</file>