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5" r:id="rId1"/>
  </p:sldMasterIdLst>
  <p:notesMasterIdLst>
    <p:notesMasterId r:id="rId15"/>
  </p:notesMasterIdLst>
  <p:sldIdLst>
    <p:sldId id="256" r:id="rId2"/>
    <p:sldId id="263" r:id="rId3"/>
    <p:sldId id="265" r:id="rId4"/>
    <p:sldId id="266" r:id="rId5"/>
    <p:sldId id="264" r:id="rId6"/>
    <p:sldId id="258" r:id="rId7"/>
    <p:sldId id="259" r:id="rId8"/>
    <p:sldId id="269" r:id="rId9"/>
    <p:sldId id="262" r:id="rId10"/>
    <p:sldId id="270" r:id="rId11"/>
    <p:sldId id="268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/>
    <p:restoredTop sz="90759"/>
  </p:normalViewPr>
  <p:slideViewPr>
    <p:cSldViewPr snapToGrid="0" snapToObjects="1">
      <p:cViewPr varScale="1">
        <p:scale>
          <a:sx n="139" d="100"/>
          <a:sy n="139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1DCA-8EFA-9040-A992-3CA62376E45B}" type="datetimeFigureOut">
              <a:rPr lang="de-DE" smtClean="0"/>
              <a:t>18.02.21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652E-761C-174B-A3C6-02EDDB5AE9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68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vier Zitate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D652E-761C-174B-A3C6-02EDDB5AE9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4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88AB66-6178-4B4B-B4A1-A9BBA3A73FBE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16822045-4F3B-7B4C-880F-18B886C9959C}"/>
              </a:ext>
            </a:extLst>
          </p:cNvPr>
          <p:cNvSpPr/>
          <p:nvPr userDrawn="1"/>
        </p:nvSpPr>
        <p:spPr>
          <a:xfrm>
            <a:off x="2" y="0"/>
            <a:ext cx="10678264" cy="230188"/>
          </a:xfrm>
          <a:prstGeom prst="rect">
            <a:avLst/>
          </a:prstGeom>
          <a:solidFill>
            <a:srgbClr val="3F5161"/>
          </a:solidFill>
          <a:ln>
            <a:solidFill>
              <a:srgbClr val="3F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EC7C8BD-B4B8-6A40-8B62-C10EBBBF466F}"/>
              </a:ext>
            </a:extLst>
          </p:cNvPr>
          <p:cNvSpPr/>
          <p:nvPr userDrawn="1"/>
        </p:nvSpPr>
        <p:spPr>
          <a:xfrm>
            <a:off x="10678266" y="0"/>
            <a:ext cx="504566" cy="230188"/>
          </a:xfrm>
          <a:prstGeom prst="rect">
            <a:avLst/>
          </a:prstGeom>
          <a:solidFill>
            <a:srgbClr val="427CAC"/>
          </a:solidFill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C551E4D3-D99E-CE4D-84D1-E719A4DD0690}"/>
              </a:ext>
            </a:extLst>
          </p:cNvPr>
          <p:cNvSpPr/>
          <p:nvPr userDrawn="1"/>
        </p:nvSpPr>
        <p:spPr>
          <a:xfrm>
            <a:off x="11182832" y="794"/>
            <a:ext cx="504566" cy="227013"/>
          </a:xfrm>
          <a:prstGeom prst="rect">
            <a:avLst/>
          </a:prstGeom>
          <a:solidFill>
            <a:srgbClr val="91C8F6"/>
          </a:solidFill>
          <a:ln>
            <a:solidFill>
              <a:srgbClr val="91C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34B0967-7DD8-4540-93F3-96840F34B571}"/>
              </a:ext>
            </a:extLst>
          </p:cNvPr>
          <p:cNvSpPr/>
          <p:nvPr userDrawn="1"/>
        </p:nvSpPr>
        <p:spPr>
          <a:xfrm>
            <a:off x="11687398" y="0"/>
            <a:ext cx="504566" cy="230188"/>
          </a:xfrm>
          <a:prstGeom prst="rect">
            <a:avLst/>
          </a:prstGeom>
          <a:solidFill>
            <a:srgbClr val="EFF4F9"/>
          </a:solidFill>
          <a:ln>
            <a:solidFill>
              <a:srgbClr val="EF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F97E-F884-9449-8EE4-BF17CB7B5CC3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DE8B-04F7-854D-8653-940F9518EDD0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2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12E0-01A8-4842-BBE6-D39ABA4EB90B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F50AF-D49A-584E-B5AE-827BE0D221FB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8E3592-9202-BF4E-AB0F-2FAFF8F73B69}"/>
              </a:ext>
            </a:extLst>
          </p:cNvPr>
          <p:cNvSpPr/>
          <p:nvPr userDrawn="1"/>
        </p:nvSpPr>
        <p:spPr>
          <a:xfrm>
            <a:off x="2" y="0"/>
            <a:ext cx="10678264" cy="230188"/>
          </a:xfrm>
          <a:prstGeom prst="rect">
            <a:avLst/>
          </a:prstGeom>
          <a:solidFill>
            <a:srgbClr val="3F5161"/>
          </a:solidFill>
          <a:ln>
            <a:solidFill>
              <a:srgbClr val="3F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9990EE2-9AB3-4E45-9819-E288163F7384}"/>
              </a:ext>
            </a:extLst>
          </p:cNvPr>
          <p:cNvSpPr/>
          <p:nvPr userDrawn="1"/>
        </p:nvSpPr>
        <p:spPr>
          <a:xfrm>
            <a:off x="10678266" y="0"/>
            <a:ext cx="504566" cy="230188"/>
          </a:xfrm>
          <a:prstGeom prst="rect">
            <a:avLst/>
          </a:prstGeom>
          <a:solidFill>
            <a:srgbClr val="427CAC"/>
          </a:solidFill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C33557C-345C-D945-8297-6CEB3D826541}"/>
              </a:ext>
            </a:extLst>
          </p:cNvPr>
          <p:cNvSpPr/>
          <p:nvPr userDrawn="1"/>
        </p:nvSpPr>
        <p:spPr>
          <a:xfrm>
            <a:off x="11182832" y="794"/>
            <a:ext cx="504566" cy="227013"/>
          </a:xfrm>
          <a:prstGeom prst="rect">
            <a:avLst/>
          </a:prstGeom>
          <a:solidFill>
            <a:srgbClr val="91C8F6"/>
          </a:solidFill>
          <a:ln>
            <a:solidFill>
              <a:srgbClr val="91C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482FE-2668-F447-898C-71D8F4D8E426}"/>
              </a:ext>
            </a:extLst>
          </p:cNvPr>
          <p:cNvSpPr/>
          <p:nvPr userDrawn="1"/>
        </p:nvSpPr>
        <p:spPr>
          <a:xfrm>
            <a:off x="11687398" y="0"/>
            <a:ext cx="504566" cy="230188"/>
          </a:xfrm>
          <a:prstGeom prst="rect">
            <a:avLst/>
          </a:prstGeom>
          <a:solidFill>
            <a:srgbClr val="EFF4F9"/>
          </a:solidFill>
          <a:ln>
            <a:solidFill>
              <a:srgbClr val="EF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CDCE-0717-5A43-A01C-2EA4506DE5C6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8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B3DE-E0FB-8F44-BD2F-68324A8F11C6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3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3303-AA3C-7341-8517-C8636C37D4FA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4B3E-6FF6-7A42-AC69-2676710215D6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34E085-B1D3-F44D-ABCC-64DA2DFFC196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7E9C205-3415-0F4D-835C-AC76553912C2}"/>
              </a:ext>
            </a:extLst>
          </p:cNvPr>
          <p:cNvSpPr/>
          <p:nvPr userDrawn="1"/>
        </p:nvSpPr>
        <p:spPr>
          <a:xfrm>
            <a:off x="2" y="0"/>
            <a:ext cx="10678264" cy="230188"/>
          </a:xfrm>
          <a:prstGeom prst="rect">
            <a:avLst/>
          </a:prstGeom>
          <a:solidFill>
            <a:srgbClr val="3F5161"/>
          </a:solidFill>
          <a:ln>
            <a:solidFill>
              <a:srgbClr val="3F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1F3054C-A3B2-874E-8FE2-31CA408A4476}"/>
              </a:ext>
            </a:extLst>
          </p:cNvPr>
          <p:cNvSpPr/>
          <p:nvPr userDrawn="1"/>
        </p:nvSpPr>
        <p:spPr>
          <a:xfrm>
            <a:off x="10678266" y="0"/>
            <a:ext cx="504566" cy="230188"/>
          </a:xfrm>
          <a:prstGeom prst="rect">
            <a:avLst/>
          </a:prstGeom>
          <a:solidFill>
            <a:srgbClr val="427CAC"/>
          </a:solidFill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E851865-A6D6-C74C-A02D-9991CD3AA5C2}"/>
              </a:ext>
            </a:extLst>
          </p:cNvPr>
          <p:cNvSpPr/>
          <p:nvPr userDrawn="1"/>
        </p:nvSpPr>
        <p:spPr>
          <a:xfrm>
            <a:off x="11182832" y="794"/>
            <a:ext cx="504566" cy="227013"/>
          </a:xfrm>
          <a:prstGeom prst="rect">
            <a:avLst/>
          </a:prstGeom>
          <a:solidFill>
            <a:srgbClr val="91C8F6"/>
          </a:solidFill>
          <a:ln>
            <a:solidFill>
              <a:srgbClr val="91C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C66BCA1-9FDB-0745-AF21-830D1104388D}"/>
              </a:ext>
            </a:extLst>
          </p:cNvPr>
          <p:cNvSpPr/>
          <p:nvPr userDrawn="1"/>
        </p:nvSpPr>
        <p:spPr>
          <a:xfrm>
            <a:off x="11687398" y="0"/>
            <a:ext cx="504566" cy="230188"/>
          </a:xfrm>
          <a:prstGeom prst="rect">
            <a:avLst/>
          </a:prstGeom>
          <a:solidFill>
            <a:srgbClr val="EFF4F9"/>
          </a:solidFill>
          <a:ln>
            <a:solidFill>
              <a:srgbClr val="EF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6F192-42BB-174D-ADAF-784A44DC8B52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5DF5078-7D96-0947-8676-F0A56202AFEE}"/>
              </a:ext>
            </a:extLst>
          </p:cNvPr>
          <p:cNvSpPr/>
          <p:nvPr userDrawn="1"/>
        </p:nvSpPr>
        <p:spPr>
          <a:xfrm>
            <a:off x="2" y="0"/>
            <a:ext cx="10678264" cy="230188"/>
          </a:xfrm>
          <a:prstGeom prst="rect">
            <a:avLst/>
          </a:prstGeom>
          <a:solidFill>
            <a:srgbClr val="3F5161"/>
          </a:solidFill>
          <a:ln>
            <a:solidFill>
              <a:srgbClr val="3F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8260E85-2DB2-6141-AB5D-B2706C416C3F}"/>
              </a:ext>
            </a:extLst>
          </p:cNvPr>
          <p:cNvSpPr/>
          <p:nvPr userDrawn="1"/>
        </p:nvSpPr>
        <p:spPr>
          <a:xfrm>
            <a:off x="10678266" y="0"/>
            <a:ext cx="504566" cy="230188"/>
          </a:xfrm>
          <a:prstGeom prst="rect">
            <a:avLst/>
          </a:prstGeom>
          <a:solidFill>
            <a:srgbClr val="427CAC"/>
          </a:solidFill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D2980956-E453-B146-B577-225499631380}"/>
              </a:ext>
            </a:extLst>
          </p:cNvPr>
          <p:cNvSpPr/>
          <p:nvPr userDrawn="1"/>
        </p:nvSpPr>
        <p:spPr>
          <a:xfrm>
            <a:off x="11182832" y="794"/>
            <a:ext cx="504566" cy="227013"/>
          </a:xfrm>
          <a:prstGeom prst="rect">
            <a:avLst/>
          </a:prstGeom>
          <a:solidFill>
            <a:srgbClr val="91C8F6"/>
          </a:solidFill>
          <a:ln>
            <a:solidFill>
              <a:srgbClr val="91C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C249BB4-6F88-2E49-8024-CC2EFBDE3CD7}"/>
              </a:ext>
            </a:extLst>
          </p:cNvPr>
          <p:cNvSpPr/>
          <p:nvPr userDrawn="1"/>
        </p:nvSpPr>
        <p:spPr>
          <a:xfrm>
            <a:off x="11687398" y="0"/>
            <a:ext cx="504566" cy="230188"/>
          </a:xfrm>
          <a:prstGeom prst="rect">
            <a:avLst/>
          </a:prstGeom>
          <a:solidFill>
            <a:srgbClr val="EFF4F9"/>
          </a:solidFill>
          <a:ln>
            <a:solidFill>
              <a:srgbClr val="EF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569060-CBB1-D14D-94C2-8529DD4DDF0D}" type="datetime1">
              <a:rPr lang="de-DE" smtClean="0"/>
              <a:t>18.02.21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57C1300-86C4-904C-8149-F980F238755F}"/>
              </a:ext>
            </a:extLst>
          </p:cNvPr>
          <p:cNvSpPr/>
          <p:nvPr userDrawn="1"/>
        </p:nvSpPr>
        <p:spPr>
          <a:xfrm>
            <a:off x="2" y="0"/>
            <a:ext cx="10678264" cy="230188"/>
          </a:xfrm>
          <a:prstGeom prst="rect">
            <a:avLst/>
          </a:prstGeom>
          <a:solidFill>
            <a:srgbClr val="3F5161"/>
          </a:solidFill>
          <a:ln>
            <a:solidFill>
              <a:srgbClr val="3F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6C8D1B42-7D60-394D-981F-A6979E1A98A1}"/>
              </a:ext>
            </a:extLst>
          </p:cNvPr>
          <p:cNvSpPr/>
          <p:nvPr userDrawn="1"/>
        </p:nvSpPr>
        <p:spPr>
          <a:xfrm>
            <a:off x="10678266" y="0"/>
            <a:ext cx="504566" cy="230188"/>
          </a:xfrm>
          <a:prstGeom prst="rect">
            <a:avLst/>
          </a:prstGeom>
          <a:solidFill>
            <a:srgbClr val="427CAC"/>
          </a:solidFill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CA1A7751-9658-2043-8806-508C912D78DE}"/>
              </a:ext>
            </a:extLst>
          </p:cNvPr>
          <p:cNvSpPr/>
          <p:nvPr userDrawn="1"/>
        </p:nvSpPr>
        <p:spPr>
          <a:xfrm>
            <a:off x="11182832" y="794"/>
            <a:ext cx="504566" cy="227013"/>
          </a:xfrm>
          <a:prstGeom prst="rect">
            <a:avLst/>
          </a:prstGeom>
          <a:solidFill>
            <a:srgbClr val="91C8F6"/>
          </a:solidFill>
          <a:ln>
            <a:solidFill>
              <a:srgbClr val="91C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6DCADE6-AA2A-804D-B5A0-49F706EEEF14}"/>
              </a:ext>
            </a:extLst>
          </p:cNvPr>
          <p:cNvSpPr/>
          <p:nvPr userDrawn="1"/>
        </p:nvSpPr>
        <p:spPr>
          <a:xfrm>
            <a:off x="11687398" y="0"/>
            <a:ext cx="504566" cy="230188"/>
          </a:xfrm>
          <a:prstGeom prst="rect">
            <a:avLst/>
          </a:prstGeom>
          <a:solidFill>
            <a:srgbClr val="EFF4F9"/>
          </a:solidFill>
          <a:ln>
            <a:solidFill>
              <a:srgbClr val="EF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EEF76-ABA1-6048-B653-79778D475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113" y="1742338"/>
            <a:ext cx="10371773" cy="1159383"/>
          </a:xfrm>
        </p:spPr>
        <p:txBody>
          <a:bodyPr/>
          <a:lstStyle/>
          <a:p>
            <a:r>
              <a:rPr lang="en-US" dirty="0"/>
              <a:t>Hate speech detection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DB9E93-E0F8-2F44-AC08-645D099C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378" y="3956279"/>
            <a:ext cx="9335912" cy="19478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Felix </a:t>
            </a:r>
            <a:r>
              <a:rPr lang="en-US" dirty="0" err="1"/>
              <a:t>Hausberger</a:t>
            </a:r>
            <a:r>
              <a:rPr lang="en-US" dirty="0"/>
              <a:t>, Christopher Klammt, Nils </a:t>
            </a:r>
            <a:r>
              <a:rPr lang="en-US" dirty="0" err="1"/>
              <a:t>Krehl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Project presentation for the lecture Text Analytics at Heidelberg University</a:t>
            </a:r>
          </a:p>
          <a:p>
            <a:r>
              <a:rPr lang="en-US" sz="2000" dirty="0"/>
              <a:t>Winter Semester 2020/21</a:t>
            </a:r>
          </a:p>
          <a:p>
            <a:r>
              <a:rPr lang="en-US" sz="2000" dirty="0"/>
              <a:t> Prof. Dr. Michael Gertz</a:t>
            </a:r>
          </a:p>
          <a:p>
            <a:r>
              <a:rPr lang="en-US" sz="2000" dirty="0"/>
              <a:t>Mentor: John Ziegler </a:t>
            </a:r>
          </a:p>
        </p:txBody>
      </p:sp>
    </p:spTree>
    <p:extLst>
      <p:ext uri="{BB962C8B-B14F-4D97-AF65-F5344CB8AC3E}">
        <p14:creationId xmlns:p14="http://schemas.microsoft.com/office/powerpoint/2010/main" val="302321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081B-2286-174D-A2A0-E0ED844B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93F879-7986-354B-B92A-B420E9D0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Feature </a:t>
            </a:r>
            <a:r>
              <a:rPr lang="de-DE" b="1" u="sng" dirty="0" err="1"/>
              <a:t>importances</a:t>
            </a:r>
            <a:r>
              <a:rPr lang="de-DE" b="1" u="sng" dirty="0"/>
              <a:t> per </a:t>
            </a:r>
            <a:r>
              <a:rPr lang="de-DE" b="1" u="sng" dirty="0" err="1"/>
              <a:t>classifier</a:t>
            </a:r>
            <a:endParaRPr lang="de-DE" b="1" u="sng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CF6FE-F68A-6B4F-9693-422A55B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2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80C34-4B9D-254E-9E36-03BF88BD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4C267-66A3-6544-A27C-BDBD2D46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Typical hate speech artifacts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1A1CA9-FF5C-5B47-B601-3C36088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7E440-53F4-5447-B942-70E097BA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EF2E8-0F2C-BB4C-AB8C-35DB4D9A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achievements</a:t>
            </a:r>
          </a:p>
          <a:p>
            <a:r>
              <a:rPr lang="en-US" dirty="0"/>
              <a:t>Future extensions and improvements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0E8CF-2328-8D4B-A89B-F17C40A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9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CC7E5-FD3A-8E4E-A9AF-5C5C4A40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38ED1-6F64-674C-ABC0-889577B69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B03854-BA34-FE45-8EF0-08D76EE7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0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03FC4-917D-8B46-9F8D-F61969D7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D4E4DE-40D9-6D4D-858B-11D0B551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8FB5831-8E97-8C4B-A006-28201B7966BE}"/>
              </a:ext>
            </a:extLst>
          </p:cNvPr>
          <p:cNvSpPr txBox="1"/>
          <p:nvPr/>
        </p:nvSpPr>
        <p:spPr>
          <a:xfrm>
            <a:off x="7517957" y="1866834"/>
            <a:ext cx="4238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„@</a:t>
            </a:r>
            <a:r>
              <a:rPr lang="de-DE" i="1" dirty="0" err="1"/>
              <a:t>RickiRoma</a:t>
            </a:r>
            <a:r>
              <a:rPr lang="de-DE" i="1" dirty="0"/>
              <a:t> </a:t>
            </a:r>
            <a:r>
              <a:rPr lang="de-DE" i="1" dirty="0" err="1"/>
              <a:t>bitch</a:t>
            </a:r>
            <a:r>
              <a:rPr lang="de-DE" i="1" dirty="0"/>
              <a:t> </a:t>
            </a:r>
            <a:r>
              <a:rPr lang="de-DE" i="1" dirty="0" err="1"/>
              <a:t>watch</a:t>
            </a:r>
            <a:r>
              <a:rPr lang="de-DE" i="1" dirty="0"/>
              <a:t> </a:t>
            </a:r>
            <a:r>
              <a:rPr lang="de-DE" i="1" dirty="0" err="1"/>
              <a:t>ya</a:t>
            </a:r>
            <a:r>
              <a:rPr lang="de-DE" i="1" dirty="0"/>
              <a:t> tone </a:t>
            </a:r>
            <a:r>
              <a:rPr lang="de-DE" i="1" dirty="0" err="1"/>
              <a:t>before</a:t>
            </a:r>
            <a:r>
              <a:rPr lang="de-DE" i="1" dirty="0"/>
              <a:t> I </a:t>
            </a:r>
            <a:r>
              <a:rPr lang="de-DE" i="1" dirty="0" err="1"/>
              <a:t>drag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recycling</a:t>
            </a:r>
            <a:r>
              <a:rPr lang="de-DE" i="1" dirty="0"/>
              <a:t> bin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bitch</a:t>
            </a:r>
            <a:r>
              <a:rPr lang="de-DE" i="1" dirty="0"/>
              <a:t> </a:t>
            </a:r>
            <a:r>
              <a:rPr lang="de-DE" i="1" dirty="0" err="1"/>
              <a:t>ass</a:t>
            </a:r>
            <a:r>
              <a:rPr lang="de-DE" i="1" dirty="0"/>
              <a:t> </a:t>
            </a:r>
            <a:r>
              <a:rPr lang="de-DE" i="1" dirty="0" err="1"/>
              <a:t>nigga</a:t>
            </a:r>
            <a:r>
              <a:rPr lang="de-DE" i="1" dirty="0"/>
              <a:t>.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gon</a:t>
            </a:r>
            <a:r>
              <a:rPr lang="de-DE" i="1" dirty="0"/>
              <a:t> end </a:t>
            </a:r>
            <a:r>
              <a:rPr lang="de-DE" i="1" dirty="0" err="1"/>
              <a:t>up</a:t>
            </a:r>
            <a:r>
              <a:rPr lang="de-DE" i="1" dirty="0"/>
              <a:t> like </a:t>
            </a:r>
            <a:r>
              <a:rPr lang="de-DE" i="1" dirty="0" err="1"/>
              <a:t>limewire</a:t>
            </a:r>
            <a:r>
              <a:rPr lang="de-DE" i="1" dirty="0"/>
              <a:t> </a:t>
            </a:r>
            <a:r>
              <a:rPr lang="de-DE" i="1" dirty="0" err="1"/>
              <a:t>ol</a:t>
            </a:r>
            <a:r>
              <a:rPr lang="de-DE" i="1" dirty="0"/>
              <a:t> .exe </a:t>
            </a:r>
            <a:r>
              <a:rPr lang="de-DE" i="1" dirty="0" err="1"/>
              <a:t>ass</a:t>
            </a:r>
            <a:r>
              <a:rPr lang="de-DE" i="1" dirty="0"/>
              <a:t> </a:t>
            </a:r>
            <a:r>
              <a:rPr lang="de-DE" i="1" dirty="0" err="1"/>
              <a:t>nigga</a:t>
            </a:r>
            <a:r>
              <a:rPr lang="de-DE" i="1" dirty="0"/>
              <a:t>“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7EABE9-F8CD-FA43-B2E8-4BB37D10EE13}"/>
              </a:ext>
            </a:extLst>
          </p:cNvPr>
          <p:cNvSpPr txBox="1"/>
          <p:nvPr/>
        </p:nvSpPr>
        <p:spPr>
          <a:xfrm>
            <a:off x="7517955" y="5345510"/>
            <a:ext cx="423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„@</a:t>
            </a:r>
            <a:r>
              <a:rPr lang="de-DE" i="1" dirty="0" err="1"/>
              <a:t>DangItsTiff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look</a:t>
            </a:r>
            <a:r>
              <a:rPr lang="de-DE" i="1" dirty="0"/>
              <a:t> like </a:t>
            </a:r>
            <a:r>
              <a:rPr lang="de-DE" i="1" dirty="0" err="1"/>
              <a:t>fucking</a:t>
            </a:r>
            <a:r>
              <a:rPr lang="de-DE" i="1" dirty="0"/>
              <a:t> </a:t>
            </a:r>
            <a:r>
              <a:rPr lang="de-DE" i="1" dirty="0" err="1"/>
              <a:t>shrek</a:t>
            </a:r>
            <a:r>
              <a:rPr lang="de-DE" i="1" dirty="0"/>
              <a:t> </a:t>
            </a:r>
            <a:r>
              <a:rPr lang="de-DE" i="1" dirty="0" err="1"/>
              <a:t>bitch</a:t>
            </a:r>
            <a:r>
              <a:rPr lang="de-DE" i="1" dirty="0"/>
              <a:t>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8F73EE-E66F-0842-9DF1-7F06945FAE3E}"/>
              </a:ext>
            </a:extLst>
          </p:cNvPr>
          <p:cNvSpPr txBox="1"/>
          <p:nvPr/>
        </p:nvSpPr>
        <p:spPr>
          <a:xfrm flipH="1">
            <a:off x="435997" y="1866834"/>
            <a:ext cx="4460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„@TB12FAN </a:t>
            </a:r>
            <a:r>
              <a:rPr lang="de-DE" i="1" dirty="0" err="1"/>
              <a:t>and</a:t>
            </a:r>
            <a:r>
              <a:rPr lang="de-DE" i="1" dirty="0"/>
              <a:t> fuck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too</a:t>
            </a:r>
            <a:r>
              <a:rPr lang="de-DE" i="1" dirty="0"/>
              <a:t> </a:t>
            </a:r>
            <a:r>
              <a:rPr lang="de-DE" i="1" dirty="0" err="1"/>
              <a:t>ya</a:t>
            </a:r>
            <a:r>
              <a:rPr lang="de-DE" i="1" dirty="0"/>
              <a:t> </a:t>
            </a:r>
            <a:r>
              <a:rPr lang="de-DE" i="1" dirty="0" err="1"/>
              <a:t>little</a:t>
            </a:r>
            <a:r>
              <a:rPr lang="de-DE" i="1" dirty="0"/>
              <a:t> </a:t>
            </a:r>
            <a:r>
              <a:rPr lang="de-DE" i="1" dirty="0" err="1"/>
              <a:t>bitch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look</a:t>
            </a:r>
            <a:r>
              <a:rPr lang="de-DE" i="1" dirty="0"/>
              <a:t> like a </a:t>
            </a:r>
            <a:r>
              <a:rPr lang="de-DE" i="1" dirty="0" err="1"/>
              <a:t>Mexican</a:t>
            </a:r>
            <a:r>
              <a:rPr lang="de-DE" i="1" dirty="0"/>
              <a:t> </a:t>
            </a:r>
            <a:r>
              <a:rPr lang="de-DE" i="1" dirty="0" err="1"/>
              <a:t>sucking</a:t>
            </a:r>
            <a:r>
              <a:rPr lang="de-DE" i="1" dirty="0"/>
              <a:t> a </a:t>
            </a:r>
            <a:r>
              <a:rPr lang="de-DE" i="1" dirty="0" err="1"/>
              <a:t>cock</a:t>
            </a:r>
            <a:r>
              <a:rPr lang="de-DE" i="1" dirty="0"/>
              <a:t> in </a:t>
            </a:r>
            <a:r>
              <a:rPr lang="de-DE" i="1" dirty="0" err="1"/>
              <a:t>ur</a:t>
            </a:r>
            <a:r>
              <a:rPr lang="de-DE" i="1" dirty="0"/>
              <a:t> </a:t>
            </a:r>
            <a:r>
              <a:rPr lang="de-DE" i="1" dirty="0" err="1"/>
              <a:t>profile</a:t>
            </a:r>
            <a:r>
              <a:rPr lang="de-DE" i="1" dirty="0"/>
              <a:t>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00999C3-734E-774D-81C7-A56BE1B1E0FB}"/>
              </a:ext>
            </a:extLst>
          </p:cNvPr>
          <p:cNvSpPr txBox="1"/>
          <p:nvPr/>
        </p:nvSpPr>
        <p:spPr>
          <a:xfrm>
            <a:off x="435998" y="5345510"/>
            <a:ext cx="4460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</a:t>
            </a:r>
            <a:r>
              <a:rPr lang="de-DE" dirty="0"/>
              <a:t>@TreTyler_108  </a:t>
            </a:r>
            <a:r>
              <a:rPr lang="de-DE" i="1" dirty="0" err="1"/>
              <a:t>That's</a:t>
            </a:r>
            <a:r>
              <a:rPr lang="de-DE" i="1" dirty="0"/>
              <a:t> </a:t>
            </a:r>
            <a:r>
              <a:rPr lang="de-DE" i="1" dirty="0" err="1"/>
              <a:t>actually</a:t>
            </a:r>
            <a:r>
              <a:rPr lang="de-DE" i="1" dirty="0"/>
              <a:t> non-English. </a:t>
            </a:r>
            <a:r>
              <a:rPr lang="de-DE" i="1" dirty="0" err="1"/>
              <a:t>Because</a:t>
            </a:r>
            <a:r>
              <a:rPr lang="de-DE" i="1" dirty="0"/>
              <a:t> #</a:t>
            </a:r>
            <a:r>
              <a:rPr lang="de-DE" i="1" dirty="0" err="1"/>
              <a:t>okiecops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</a:t>
            </a:r>
            <a:r>
              <a:rPr lang="de-DE" i="1" dirty="0" err="1"/>
              <a:t>filthy</a:t>
            </a:r>
            <a:r>
              <a:rPr lang="de-DE" i="1" dirty="0"/>
              <a:t> </a:t>
            </a:r>
            <a:r>
              <a:rPr lang="de-DE" i="1" dirty="0" err="1"/>
              <a:t>white</a:t>
            </a:r>
            <a:r>
              <a:rPr lang="de-DE" i="1" dirty="0"/>
              <a:t> </a:t>
            </a:r>
            <a:r>
              <a:rPr lang="de-DE" i="1" dirty="0" err="1"/>
              <a:t>trash</a:t>
            </a:r>
            <a:r>
              <a:rPr lang="de-DE" i="1" dirty="0"/>
              <a:t> </a:t>
            </a:r>
            <a:r>
              <a:rPr lang="de-DE" i="1" dirty="0" err="1"/>
              <a:t>who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all </a:t>
            </a:r>
            <a:r>
              <a:rPr lang="de-DE" i="1" dirty="0" err="1"/>
              <a:t>criminals</a:t>
            </a:r>
            <a:r>
              <a:rPr lang="de-DE" i="1" dirty="0"/>
              <a:t>.“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522BB8-F286-774A-B6D9-284957D91A65}"/>
              </a:ext>
            </a:extLst>
          </p:cNvPr>
          <p:cNvSpPr txBox="1"/>
          <p:nvPr/>
        </p:nvSpPr>
        <p:spPr>
          <a:xfrm>
            <a:off x="435997" y="3606172"/>
            <a:ext cx="4460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„@</a:t>
            </a:r>
            <a:r>
              <a:rPr lang="de-DE" i="1" dirty="0" err="1"/>
              <a:t>elchavaloko</a:t>
            </a:r>
            <a:r>
              <a:rPr lang="de-DE" i="1" dirty="0"/>
              <a:t> </a:t>
            </a:r>
            <a:r>
              <a:rPr lang="de-DE" i="1" dirty="0" err="1"/>
              <a:t>who</a:t>
            </a:r>
            <a:r>
              <a:rPr lang="de-DE" i="1" dirty="0"/>
              <a:t> </a:t>
            </a:r>
            <a:r>
              <a:rPr lang="de-DE" i="1" dirty="0" err="1"/>
              <a:t>cares</a:t>
            </a:r>
            <a:r>
              <a:rPr lang="de-DE" i="1" dirty="0"/>
              <a:t> </a:t>
            </a:r>
            <a:r>
              <a:rPr lang="de-DE" i="1" dirty="0" err="1"/>
              <a:t>tbh</a:t>
            </a:r>
            <a:r>
              <a:rPr lang="de-DE" i="1" dirty="0"/>
              <a:t> </a:t>
            </a:r>
            <a:r>
              <a:rPr lang="de-DE" i="1" dirty="0" err="1"/>
              <a:t>ones</a:t>
            </a:r>
            <a:r>
              <a:rPr lang="de-DE" i="1" dirty="0"/>
              <a:t> a </a:t>
            </a:r>
            <a:r>
              <a:rPr lang="de-DE" i="1" dirty="0" err="1"/>
              <a:t>shitty</a:t>
            </a:r>
            <a:r>
              <a:rPr lang="de-DE" i="1" dirty="0"/>
              <a:t> </a:t>
            </a:r>
            <a:r>
              <a:rPr lang="de-DE" i="1" dirty="0" err="1"/>
              <a:t>dirty</a:t>
            </a:r>
            <a:r>
              <a:rPr lang="de-DE" i="1" dirty="0"/>
              <a:t> </a:t>
            </a:r>
            <a:r>
              <a:rPr lang="de-DE" i="1" dirty="0" err="1"/>
              <a:t>Argentino</a:t>
            </a:r>
            <a:r>
              <a:rPr lang="de-DE" i="1" dirty="0"/>
              <a:t> &amp;</a:t>
            </a:r>
            <a:r>
              <a:rPr lang="de-DE" i="1" dirty="0" err="1"/>
              <a:t>amp</a:t>
            </a:r>
            <a:r>
              <a:rPr lang="de-DE" i="1" dirty="0"/>
              <a:t>;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other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a </a:t>
            </a:r>
            <a:r>
              <a:rPr lang="de-DE" i="1" dirty="0" err="1"/>
              <a:t>feather</a:t>
            </a:r>
            <a:r>
              <a:rPr lang="de-DE" i="1" dirty="0"/>
              <a:t> </a:t>
            </a:r>
            <a:r>
              <a:rPr lang="de-DE" i="1" dirty="0" err="1"/>
              <a:t>fisted</a:t>
            </a:r>
            <a:r>
              <a:rPr lang="de-DE" i="1" dirty="0"/>
              <a:t> </a:t>
            </a:r>
            <a:r>
              <a:rPr lang="de-DE" i="1" dirty="0" err="1"/>
              <a:t>nigger</a:t>
            </a:r>
            <a:r>
              <a:rPr lang="de-DE" i="1" dirty="0"/>
              <a:t>“</a:t>
            </a:r>
          </a:p>
        </p:txBody>
      </p:sp>
      <p:pic>
        <p:nvPicPr>
          <p:cNvPr id="1028" name="Picture 4" descr="Bildergebnis für twitter logo">
            <a:extLst>
              <a:ext uri="{FF2B5EF4-FFF2-40B4-BE49-F238E27FC236}">
                <a16:creationId xmlns:a16="http://schemas.microsoft.com/office/drawing/2014/main" id="{008B2B14-42E6-4346-8E12-80DA683DD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939" y="3218890"/>
            <a:ext cx="1720121" cy="13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305D561-DF1B-9A41-8F10-B60B05083868}"/>
              </a:ext>
            </a:extLst>
          </p:cNvPr>
          <p:cNvSpPr txBox="1"/>
          <p:nvPr/>
        </p:nvSpPr>
        <p:spPr>
          <a:xfrm>
            <a:off x="7517956" y="3606172"/>
            <a:ext cx="4238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„@</a:t>
            </a:r>
            <a:r>
              <a:rPr lang="de-DE" i="1" dirty="0" err="1"/>
              <a:t>Twofifs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youre</a:t>
            </a:r>
            <a:r>
              <a:rPr lang="de-DE" i="1" dirty="0"/>
              <a:t> a </a:t>
            </a:r>
            <a:r>
              <a:rPr lang="de-DE" i="1" dirty="0" err="1"/>
              <a:t>fucking</a:t>
            </a:r>
            <a:r>
              <a:rPr lang="de-DE" i="1" dirty="0"/>
              <a:t> </a:t>
            </a:r>
            <a:r>
              <a:rPr lang="de-DE" i="1" dirty="0" err="1"/>
              <a:t>loudmouth</a:t>
            </a:r>
            <a:r>
              <a:rPr lang="de-DE" i="1" dirty="0"/>
              <a:t> ignorant </a:t>
            </a:r>
            <a:r>
              <a:rPr lang="de-DE" i="1" dirty="0" err="1"/>
              <a:t>redneck</a:t>
            </a:r>
            <a:r>
              <a:rPr lang="de-DE" i="1" dirty="0"/>
              <a:t> fuck. </a:t>
            </a:r>
            <a:r>
              <a:rPr lang="de-DE" i="1" dirty="0" err="1"/>
              <a:t>You</a:t>
            </a:r>
            <a:r>
              <a:rPr lang="de-DE" i="1" dirty="0"/>
              <a:t> still </a:t>
            </a:r>
            <a:r>
              <a:rPr lang="de-DE" i="1" dirty="0" err="1"/>
              <a:t>tryin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suck</a:t>
            </a:r>
            <a:r>
              <a:rPr lang="de-DE" i="1" dirty="0"/>
              <a:t> </a:t>
            </a:r>
            <a:r>
              <a:rPr lang="de-DE" i="1" dirty="0" err="1"/>
              <a:t>your</a:t>
            </a:r>
            <a:r>
              <a:rPr lang="de-DE" i="1" dirty="0"/>
              <a:t> </a:t>
            </a:r>
            <a:r>
              <a:rPr lang="de-DE" i="1" dirty="0" err="1"/>
              <a:t>own</a:t>
            </a:r>
            <a:r>
              <a:rPr lang="de-DE" i="1" dirty="0"/>
              <a:t> dick?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cant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dumbfuck</a:t>
            </a:r>
            <a:r>
              <a:rPr lang="de-DE" i="1" dirty="0"/>
              <a:t>...</a:t>
            </a:r>
            <a:r>
              <a:rPr lang="de-DE" i="1" dirty="0" err="1"/>
              <a:t>its</a:t>
            </a:r>
            <a:r>
              <a:rPr lang="de-DE" i="1" dirty="0"/>
              <a:t> </a:t>
            </a:r>
            <a:r>
              <a:rPr lang="de-DE" i="1" dirty="0" err="1"/>
              <a:t>too</a:t>
            </a:r>
            <a:r>
              <a:rPr lang="de-DE" i="1" dirty="0"/>
              <a:t> </a:t>
            </a:r>
            <a:r>
              <a:rPr lang="de-DE" i="1" dirty="0" err="1"/>
              <a:t>short</a:t>
            </a:r>
            <a:r>
              <a:rPr lang="de-DE" i="1" dirty="0"/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80006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058E9-5577-DF4A-8432-EF405F4A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9DEB5-06E4-1046-95E9-B3FEEE88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9744840-1544-8042-B4F3-DCE6B65894C4}"/>
              </a:ext>
            </a:extLst>
          </p:cNvPr>
          <p:cNvSpPr/>
          <p:nvPr/>
        </p:nvSpPr>
        <p:spPr>
          <a:xfrm>
            <a:off x="1219200" y="1958227"/>
            <a:ext cx="9587700" cy="1569544"/>
          </a:xfrm>
          <a:prstGeom prst="rect">
            <a:avLst/>
          </a:prstGeom>
          <a:noFill/>
          <a:ln>
            <a:solidFill>
              <a:srgbClr val="3F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„Hate speech is commonly defined as any communication that disparages a target group of people based on some characteristic such as </a:t>
            </a:r>
            <a:r>
              <a:rPr lang="en-US" sz="2000" b="1" dirty="0">
                <a:solidFill>
                  <a:schemeClr val="tx1"/>
                </a:solidFill>
              </a:rPr>
              <a:t>race, </a:t>
            </a:r>
            <a:r>
              <a:rPr lang="en-US" sz="2000" b="1" dirty="0" err="1">
                <a:solidFill>
                  <a:schemeClr val="tx1"/>
                </a:solidFill>
              </a:rPr>
              <a:t>colour</a:t>
            </a:r>
            <a:r>
              <a:rPr lang="en-US" sz="2000" b="1" dirty="0">
                <a:solidFill>
                  <a:schemeClr val="tx1"/>
                </a:solidFill>
              </a:rPr>
              <a:t>, ethnicity, gender, sexual orientation, nationality, religion</a:t>
            </a:r>
            <a:r>
              <a:rPr lang="en-US" sz="2000" dirty="0">
                <a:solidFill>
                  <a:schemeClr val="tx1"/>
                </a:solidFill>
              </a:rPr>
              <a:t>, or other characteristic.“ </a:t>
            </a:r>
            <a:endParaRPr lang="en-US" dirty="0">
              <a:solidFill>
                <a:schemeClr val="tx1"/>
              </a:solidFill>
            </a:endParaRPr>
          </a:p>
          <a:p>
            <a:pPr algn="r">
              <a:lnSpc>
                <a:spcPct val="200000"/>
              </a:lnSpc>
            </a:pPr>
            <a:r>
              <a:rPr lang="en-US" sz="1400" i="1" dirty="0">
                <a:solidFill>
                  <a:schemeClr val="tx1"/>
                </a:solidFill>
              </a:rPr>
              <a:t>- Ona de </a:t>
            </a:r>
            <a:r>
              <a:rPr lang="en-US" sz="1400" i="1" dirty="0" err="1">
                <a:solidFill>
                  <a:schemeClr val="tx1"/>
                </a:solidFill>
              </a:rPr>
              <a:t>Gibert</a:t>
            </a:r>
            <a:r>
              <a:rPr lang="en-US" sz="1400" i="1" dirty="0">
                <a:solidFill>
                  <a:schemeClr val="tx1"/>
                </a:solidFill>
              </a:rPr>
              <a:t> (“Hate Speech Dataset from a White Supremacy Forum)</a:t>
            </a:r>
            <a:endParaRPr lang="de-DE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058E9-5577-DF4A-8432-EF405F4A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077F6-F6FD-9345-8DA6-21D337B5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r>
              <a:rPr lang="de-DE" dirty="0"/>
              <a:t> + Neuheitswerte</a:t>
            </a:r>
          </a:p>
          <a:p>
            <a:r>
              <a:rPr lang="en-US" dirty="0"/>
              <a:t>Research question: Can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9DEB5-06E4-1046-95E9-B3FEEE88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fik 5" descr="Gedankenblase Silhouette">
            <a:extLst>
              <a:ext uri="{FF2B5EF4-FFF2-40B4-BE49-F238E27FC236}">
                <a16:creationId xmlns:a16="http://schemas.microsoft.com/office/drawing/2014/main" id="{5F3EC7B6-AFB9-4B46-BD84-4D09F0660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9496" y="4061293"/>
            <a:ext cx="1014402" cy="1014402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05E6B3E-57CC-3442-A0A5-272BF8A9CEFC}"/>
              </a:ext>
            </a:extLst>
          </p:cNvPr>
          <p:cNvSpPr txBox="1">
            <a:spLocks/>
          </p:cNvSpPr>
          <p:nvPr/>
        </p:nvSpPr>
        <p:spPr>
          <a:xfrm>
            <a:off x="5167318" y="3627837"/>
            <a:ext cx="6929432" cy="352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hate speech remains in a gray area (even with definitions) – somewhat subjective</a:t>
            </a:r>
          </a:p>
        </p:txBody>
      </p:sp>
      <p:pic>
        <p:nvPicPr>
          <p:cNvPr id="8" name="Grafik 7" descr="Blitz mit einfarbiger Füllung">
            <a:extLst>
              <a:ext uri="{FF2B5EF4-FFF2-40B4-BE49-F238E27FC236}">
                <a16:creationId xmlns:a16="http://schemas.microsoft.com/office/drawing/2014/main" id="{F0568727-E606-2443-8855-20A67966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322" y="3939844"/>
            <a:ext cx="628650" cy="628650"/>
          </a:xfrm>
          <a:prstGeom prst="rect">
            <a:avLst/>
          </a:prstGeom>
        </p:spPr>
      </p:pic>
      <p:pic>
        <p:nvPicPr>
          <p:cNvPr id="9" name="Grafik 8" descr="Rede Silhouette">
            <a:extLst>
              <a:ext uri="{FF2B5EF4-FFF2-40B4-BE49-F238E27FC236}">
                <a16:creationId xmlns:a16="http://schemas.microsoft.com/office/drawing/2014/main" id="{9D2DE81D-9E60-3545-AAA0-DC33E43AF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232" y="3626712"/>
            <a:ext cx="1390648" cy="1390648"/>
          </a:xfrm>
          <a:prstGeom prst="rect">
            <a:avLst/>
          </a:prstGeom>
        </p:spPr>
      </p:pic>
      <p:pic>
        <p:nvPicPr>
          <p:cNvPr id="10" name="Grafik 9" descr="Verbindungen mit einfarbiger Füllung">
            <a:extLst>
              <a:ext uri="{FF2B5EF4-FFF2-40B4-BE49-F238E27FC236}">
                <a16:creationId xmlns:a16="http://schemas.microsoft.com/office/drawing/2014/main" id="{F141C75A-4E1A-2E45-A9C2-2536E9C6A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7345" y="3939844"/>
            <a:ext cx="2097882" cy="2097882"/>
          </a:xfrm>
          <a:prstGeom prst="rect">
            <a:avLst/>
          </a:prstGeom>
        </p:spPr>
      </p:pic>
      <p:pic>
        <p:nvPicPr>
          <p:cNvPr id="11" name="Grafik 10" descr="Neutrale Gesichtskontur mit einfarbiger Füllung">
            <a:extLst>
              <a:ext uri="{FF2B5EF4-FFF2-40B4-BE49-F238E27FC236}">
                <a16:creationId xmlns:a16="http://schemas.microsoft.com/office/drawing/2014/main" id="{40B710EB-E8B3-134B-80ED-415F51535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57857" y="4223507"/>
            <a:ext cx="464348" cy="464348"/>
          </a:xfrm>
          <a:prstGeom prst="rect">
            <a:avLst/>
          </a:prstGeom>
        </p:spPr>
      </p:pic>
      <p:pic>
        <p:nvPicPr>
          <p:cNvPr id="12" name="Grafik 11" descr="Gedankenblase Silhouette">
            <a:extLst>
              <a:ext uri="{FF2B5EF4-FFF2-40B4-BE49-F238E27FC236}">
                <a16:creationId xmlns:a16="http://schemas.microsoft.com/office/drawing/2014/main" id="{99D28E00-13E5-384C-89BC-165BAA703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3768" y="3302871"/>
            <a:ext cx="1014402" cy="1014402"/>
          </a:xfrm>
          <a:prstGeom prst="rect">
            <a:avLst/>
          </a:prstGeom>
        </p:spPr>
      </p:pic>
      <p:pic>
        <p:nvPicPr>
          <p:cNvPr id="13" name="Grafik 12" descr="Trauriges Gesicht mit einfarbiger Füllung mit einfarbiger Füllung">
            <a:extLst>
              <a:ext uri="{FF2B5EF4-FFF2-40B4-BE49-F238E27FC236}">
                <a16:creationId xmlns:a16="http://schemas.microsoft.com/office/drawing/2014/main" id="{507B3CCE-6099-6443-9F39-4001C95AED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47283" y="3492472"/>
            <a:ext cx="447372" cy="447372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44D2078-6A3B-E34D-BD32-1B89BA4B8CEB}"/>
              </a:ext>
            </a:extLst>
          </p:cNvPr>
          <p:cNvSpPr/>
          <p:nvPr/>
        </p:nvSpPr>
        <p:spPr>
          <a:xfrm>
            <a:off x="2545558" y="6397234"/>
            <a:ext cx="8070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2000" dirty="0">
                <a:sym typeface="Wingdings" pitchFamily="2" charset="2"/>
              </a:rPr>
              <a:t> automate the process of detecting hate speech as much as possible</a:t>
            </a:r>
            <a:endParaRPr lang="en-US" sz="2000" dirty="0"/>
          </a:p>
        </p:txBody>
      </p:sp>
      <p:pic>
        <p:nvPicPr>
          <p:cNvPr id="15" name="Grafik 14" descr="Gedankenblase Silhouette">
            <a:extLst>
              <a:ext uri="{FF2B5EF4-FFF2-40B4-BE49-F238E27FC236}">
                <a16:creationId xmlns:a16="http://schemas.microsoft.com/office/drawing/2014/main" id="{A39F6944-E9F2-DE40-944C-F57156858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659" y="3275778"/>
            <a:ext cx="1014402" cy="1014402"/>
          </a:xfrm>
          <a:prstGeom prst="rect">
            <a:avLst/>
          </a:prstGeom>
        </p:spPr>
      </p:pic>
      <p:pic>
        <p:nvPicPr>
          <p:cNvPr id="16" name="Grafik 15" descr="Trauriges Gesicht mit einfarbiger Füllung mit einfarbiger Füllung">
            <a:extLst>
              <a:ext uri="{FF2B5EF4-FFF2-40B4-BE49-F238E27FC236}">
                <a16:creationId xmlns:a16="http://schemas.microsoft.com/office/drawing/2014/main" id="{0555CB68-36F7-6547-817A-D6C2215D6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47174" y="3465379"/>
            <a:ext cx="447372" cy="447372"/>
          </a:xfrm>
          <a:prstGeom prst="rect">
            <a:avLst/>
          </a:prstGeom>
        </p:spPr>
      </p:pic>
      <p:pic>
        <p:nvPicPr>
          <p:cNvPr id="17" name="Grafik 16" descr="Gedankenblase Silhouette">
            <a:extLst>
              <a:ext uri="{FF2B5EF4-FFF2-40B4-BE49-F238E27FC236}">
                <a16:creationId xmlns:a16="http://schemas.microsoft.com/office/drawing/2014/main" id="{B6820C65-C3BC-7B47-B3E5-67E6284AD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3121523" y="5384370"/>
            <a:ext cx="1014402" cy="1014402"/>
          </a:xfrm>
          <a:prstGeom prst="rect">
            <a:avLst/>
          </a:prstGeom>
        </p:spPr>
      </p:pic>
      <p:pic>
        <p:nvPicPr>
          <p:cNvPr id="18" name="Grafik 17" descr="Lächelnde Gesichtskontur mit einfarbiger Füllung">
            <a:extLst>
              <a:ext uri="{FF2B5EF4-FFF2-40B4-BE49-F238E27FC236}">
                <a16:creationId xmlns:a16="http://schemas.microsoft.com/office/drawing/2014/main" id="{76A4A4AE-4F5F-2B4E-AC64-E593EC3510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28027" y="5760280"/>
            <a:ext cx="457200" cy="457200"/>
          </a:xfrm>
          <a:prstGeom prst="rect">
            <a:avLst/>
          </a:prstGeom>
        </p:spPr>
      </p:pic>
      <p:pic>
        <p:nvPicPr>
          <p:cNvPr id="19" name="Grafik 18" descr="Gedankenblase Silhouette">
            <a:extLst>
              <a:ext uri="{FF2B5EF4-FFF2-40B4-BE49-F238E27FC236}">
                <a16:creationId xmlns:a16="http://schemas.microsoft.com/office/drawing/2014/main" id="{049ECB83-D550-6C47-B53F-A2049A2B9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232359" y="5627474"/>
            <a:ext cx="1014402" cy="1014402"/>
          </a:xfrm>
          <a:prstGeom prst="rect">
            <a:avLst/>
          </a:prstGeom>
        </p:spPr>
      </p:pic>
      <p:pic>
        <p:nvPicPr>
          <p:cNvPr id="20" name="Grafik 19" descr="Lächelnde Gesichtskontur mit einfarbiger Füllung">
            <a:extLst>
              <a:ext uri="{FF2B5EF4-FFF2-40B4-BE49-F238E27FC236}">
                <a16:creationId xmlns:a16="http://schemas.microsoft.com/office/drawing/2014/main" id="{B58367C6-E219-2545-BBA2-5E0D9C56E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6647" y="5994271"/>
            <a:ext cx="457200" cy="457200"/>
          </a:xfrm>
          <a:prstGeom prst="rect">
            <a:avLst/>
          </a:prstGeom>
        </p:spPr>
      </p:pic>
      <p:pic>
        <p:nvPicPr>
          <p:cNvPr id="21" name="Grafik 20" descr="Verbotsschild mit einfarbiger Füllung">
            <a:extLst>
              <a:ext uri="{FF2B5EF4-FFF2-40B4-BE49-F238E27FC236}">
                <a16:creationId xmlns:a16="http://schemas.microsoft.com/office/drawing/2014/main" id="{2B6BEF9D-9882-134B-A573-A1D7B81CC8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5606" y="3766307"/>
            <a:ext cx="914400" cy="914400"/>
          </a:xfrm>
          <a:prstGeom prst="rect">
            <a:avLst/>
          </a:prstGeom>
        </p:spPr>
      </p:pic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6E77B341-CB1C-0F49-993E-12327F5921D3}"/>
              </a:ext>
            </a:extLst>
          </p:cNvPr>
          <p:cNvSpPr txBox="1">
            <a:spLocks/>
          </p:cNvSpPr>
          <p:nvPr/>
        </p:nvSpPr>
        <p:spPr>
          <a:xfrm>
            <a:off x="5167318" y="4363333"/>
            <a:ext cx="6929432" cy="352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utmost importance to act quickly on social media</a:t>
            </a:r>
          </a:p>
        </p:txBody>
      </p:sp>
      <p:sp>
        <p:nvSpPr>
          <p:cNvPr id="23" name="Foliennummernplatzhalter 37">
            <a:extLst>
              <a:ext uri="{FF2B5EF4-FFF2-40B4-BE49-F238E27FC236}">
                <a16:creationId xmlns:a16="http://schemas.microsoft.com/office/drawing/2014/main" id="{1B0AE285-8DC2-FC4D-A280-4C2267A783B4}"/>
              </a:ext>
            </a:extLst>
          </p:cNvPr>
          <p:cNvSpPr txBox="1">
            <a:spLocks/>
          </p:cNvSpPr>
          <p:nvPr/>
        </p:nvSpPr>
        <p:spPr>
          <a:xfrm>
            <a:off x="9625136" y="66057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29BE9-85E4-8D46-A45B-D0CDA074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and</a:t>
            </a:r>
            <a:r>
              <a:rPr lang="de-DE" dirty="0"/>
              <a:t> 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74B502-1AC8-574F-ABCA-0BFA6AC2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521B9B-64E2-FD48-9AED-27EF10D8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38B51-C167-F640-87E3-0DCD4CD2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8B56B-6DF5-1D49-9A67-E8BFC8E7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86274"/>
            <a:ext cx="9601200" cy="1381125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Hyperparameter </a:t>
            </a:r>
            <a:r>
              <a:rPr lang="de-DE" b="1" u="sng" dirty="0" err="1"/>
              <a:t>configuration</a:t>
            </a:r>
            <a:endParaRPr lang="de-DE" b="1" u="sng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E9E0387-BC07-134A-96E6-49BE99D8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98B015B-2A40-2E4C-97D7-61474F0D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9" y="1837453"/>
            <a:ext cx="11385409" cy="24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5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081B-2286-174D-A2A0-E0ED844B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93F879-7986-354B-B92A-B420E9D0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Choice </a:t>
            </a:r>
            <a:r>
              <a:rPr lang="de-DE" b="1" u="sng" dirty="0" err="1"/>
              <a:t>of</a:t>
            </a:r>
            <a:r>
              <a:rPr lang="de-DE" b="1" u="sng" dirty="0"/>
              <a:t> </a:t>
            </a:r>
            <a:r>
              <a:rPr lang="de-DE" b="1" u="sng" dirty="0" err="1"/>
              <a:t>hand</a:t>
            </a:r>
            <a:r>
              <a:rPr lang="de-DE" b="1" u="sng" dirty="0"/>
              <a:t> </a:t>
            </a:r>
            <a:r>
              <a:rPr lang="de-DE" b="1" u="sng" dirty="0" err="1"/>
              <a:t>crafted</a:t>
            </a:r>
            <a:r>
              <a:rPr lang="de-DE" b="1" u="sng" dirty="0"/>
              <a:t> </a:t>
            </a:r>
            <a:r>
              <a:rPr lang="de-DE" b="1" u="sng" dirty="0" err="1"/>
              <a:t>features</a:t>
            </a:r>
            <a:endParaRPr lang="de-DE" b="1" u="sng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CF6FE-F68A-6B4F-9693-422A55B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5468AF7-D826-A94C-B3EA-94F9AD6D0595}"/>
              </a:ext>
            </a:extLst>
          </p:cNvPr>
          <p:cNvSpPr/>
          <p:nvPr/>
        </p:nvSpPr>
        <p:spPr>
          <a:xfrm>
            <a:off x="3911600" y="2846091"/>
            <a:ext cx="4368800" cy="796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hateful or neutral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sentiment score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D1BF804-AD4C-2C48-8C6B-BC425B134BA4}"/>
              </a:ext>
            </a:extLst>
          </p:cNvPr>
          <p:cNvSpPr/>
          <p:nvPr/>
        </p:nvSpPr>
        <p:spPr>
          <a:xfrm>
            <a:off x="3911600" y="3666514"/>
            <a:ext cx="4368800" cy="12424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Semantic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special characters (e.g. exclamation mark, question mark)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interjections, all caps words, total words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816F16-8F0D-C441-9127-F0AED81927E1}"/>
              </a:ext>
            </a:extLst>
          </p:cNvPr>
          <p:cNvSpPr/>
          <p:nvPr/>
        </p:nvSpPr>
        <p:spPr>
          <a:xfrm>
            <a:off x="3911600" y="4932745"/>
            <a:ext cx="4368800" cy="385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NGrams</a:t>
            </a:r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6A0E30-BADE-EC43-95AA-E3D60D10F928}"/>
              </a:ext>
            </a:extLst>
          </p:cNvPr>
          <p:cNvSpPr/>
          <p:nvPr/>
        </p:nvSpPr>
        <p:spPr>
          <a:xfrm>
            <a:off x="3911600" y="5342116"/>
            <a:ext cx="4368800" cy="3856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F11332-308B-A149-ACBB-FC3A5E23EEB8}"/>
              </a:ext>
            </a:extLst>
          </p:cNvPr>
          <p:cNvSpPr/>
          <p:nvPr/>
        </p:nvSpPr>
        <p:spPr>
          <a:xfrm>
            <a:off x="3911600" y="5769369"/>
            <a:ext cx="4368800" cy="4028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4935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081B-2286-174D-A2A0-E0ED844B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754049-C4B7-1245-B9B5-8899B7A5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Classifier</a:t>
            </a:r>
            <a:r>
              <a:rPr lang="de-DE" b="1" u="sng" dirty="0"/>
              <a:t> </a:t>
            </a:r>
            <a:r>
              <a:rPr lang="de-DE" b="1" u="sng" dirty="0" err="1"/>
              <a:t>metrics</a:t>
            </a:r>
            <a:r>
              <a:rPr lang="de-DE" b="1" u="sng" dirty="0"/>
              <a:t>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CF6FE-F68A-6B4F-9693-422A55B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6B8871-CA12-4242-8DE7-76D2607D98DB}"/>
              </a:ext>
            </a:extLst>
          </p:cNvPr>
          <p:cNvSpPr txBox="1"/>
          <p:nvPr/>
        </p:nvSpPr>
        <p:spPr>
          <a:xfrm>
            <a:off x="3275573" y="3104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D5C0E6-79C6-AE4B-AFF2-AC25A5E8D0BD}"/>
              </a:ext>
            </a:extLst>
          </p:cNvPr>
          <p:cNvSpPr txBox="1"/>
          <p:nvPr/>
        </p:nvSpPr>
        <p:spPr>
          <a:xfrm>
            <a:off x="1764825" y="294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343DF1EA-BE9D-454E-8590-8D8D37086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10221"/>
              </p:ext>
            </p:extLst>
          </p:nvPr>
        </p:nvGraphicFramePr>
        <p:xfrm>
          <a:off x="1371600" y="2875189"/>
          <a:ext cx="9725380" cy="1977390"/>
        </p:xfrm>
        <a:graphic>
          <a:graphicData uri="http://schemas.openxmlformats.org/drawingml/2006/table">
            <a:tbl>
              <a:tblPr firstRow="1" bandRow="1"/>
              <a:tblGrid>
                <a:gridCol w="2431345">
                  <a:extLst>
                    <a:ext uri="{9D8B030D-6E8A-4147-A177-3AD203B41FA5}">
                      <a16:colId xmlns:a16="http://schemas.microsoft.com/office/drawing/2014/main" val="318432879"/>
                    </a:ext>
                  </a:extLst>
                </a:gridCol>
                <a:gridCol w="2431345">
                  <a:extLst>
                    <a:ext uri="{9D8B030D-6E8A-4147-A177-3AD203B41FA5}">
                      <a16:colId xmlns:a16="http://schemas.microsoft.com/office/drawing/2014/main" val="3642302888"/>
                    </a:ext>
                  </a:extLst>
                </a:gridCol>
                <a:gridCol w="2431345">
                  <a:extLst>
                    <a:ext uri="{9D8B030D-6E8A-4147-A177-3AD203B41FA5}">
                      <a16:colId xmlns:a16="http://schemas.microsoft.com/office/drawing/2014/main" val="1497006716"/>
                    </a:ext>
                  </a:extLst>
                </a:gridCol>
                <a:gridCol w="2431345">
                  <a:extLst>
                    <a:ext uri="{9D8B030D-6E8A-4147-A177-3AD203B41FA5}">
                      <a16:colId xmlns:a16="http://schemas.microsoft.com/office/drawing/2014/main" val="347915721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Classifier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F1-score (in %)</a:t>
                      </a:r>
                    </a:p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unchanged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F1-score (in %)</a:t>
                      </a:r>
                    </a:p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undersampled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F1-score (in %)</a:t>
                      </a:r>
                    </a:p>
                    <a:p>
                      <a:pPr algn="ctr" fontAlgn="b"/>
                      <a:r>
                        <a:rPr lang="de-DE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Franklin Gothic Book" panose="020B0503020102020204" pitchFamily="34" charset="0"/>
                        </a:rPr>
                        <a:t>oversampled</a:t>
                      </a:r>
                      <a:endParaRPr lang="de-DE" sz="1800" b="0" i="0" u="none" strike="noStrike" dirty="0">
                        <a:solidFill>
                          <a:schemeClr val="bg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4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Decision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Tree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92,58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74,48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79,46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5360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Random Forrest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93,20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1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76,32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86,98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D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005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SVM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92,72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C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77,39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78,59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302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Logistic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Regression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93,05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77,10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78,19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3913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LSTM (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neural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network</a:t>
                      </a: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93,90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93,90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not </a:t>
                      </a:r>
                      <a:r>
                        <a:rPr lang="de-D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measured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6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081B-2286-174D-A2A0-E0ED844B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4D160A-FA8C-B04A-AC64-3209C29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4000"/>
              </a:lnSpc>
            </a:pPr>
            <a:r>
              <a:rPr lang="en-US" dirty="0"/>
              <a:t>When using enough training data classical Machine Learning methods are as good as our neural network baseline (unchanged vs </a:t>
            </a:r>
            <a:r>
              <a:rPr lang="en-US" dirty="0" err="1"/>
              <a:t>undersampled</a:t>
            </a:r>
            <a:r>
              <a:rPr lang="en-US" dirty="0"/>
              <a:t>)</a:t>
            </a:r>
          </a:p>
          <a:p>
            <a:pPr>
              <a:lnSpc>
                <a:spcPct val="104000"/>
              </a:lnSpc>
            </a:pPr>
            <a:r>
              <a:rPr lang="en-US" dirty="0"/>
              <a:t>The classical methods are highly optimized and have little room for further improvement, whereas neural network based approaches have more room for improvement</a:t>
            </a:r>
          </a:p>
          <a:p>
            <a:pPr>
              <a:lnSpc>
                <a:spcPct val="104000"/>
              </a:lnSpc>
            </a:pPr>
            <a:r>
              <a:rPr lang="en-US" dirty="0"/>
              <a:t>The creation of artificial instances in oversampling leads to worse results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CF6FE-F68A-6B4F-9693-422A55B3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6B8871-CA12-4242-8DE7-76D2607D98DB}"/>
              </a:ext>
            </a:extLst>
          </p:cNvPr>
          <p:cNvSpPr txBox="1"/>
          <p:nvPr/>
        </p:nvSpPr>
        <p:spPr>
          <a:xfrm>
            <a:off x="3548270" y="38565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D5C0E6-79C6-AE4B-AFF2-AC25A5E8D0BD}"/>
              </a:ext>
            </a:extLst>
          </p:cNvPr>
          <p:cNvSpPr txBox="1"/>
          <p:nvPr/>
        </p:nvSpPr>
        <p:spPr>
          <a:xfrm>
            <a:off x="2037522" y="369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F34E70F-EA07-8244-9386-CB15268E7A57}"/>
              </a:ext>
            </a:extLst>
          </p:cNvPr>
          <p:cNvSpPr txBox="1">
            <a:spLocks/>
          </p:cNvSpPr>
          <p:nvPr/>
        </p:nvSpPr>
        <p:spPr>
          <a:xfrm>
            <a:off x="1653822" y="4302080"/>
            <a:ext cx="9601200" cy="197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43935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{812AFAB3-E9C5-9142-AB64-1CB813429E39}tf10001072</Template>
  <TotalTime>0</TotalTime>
  <Words>478</Words>
  <Application>Microsoft Macintosh PowerPoint</Application>
  <PresentationFormat>Breitbild</PresentationFormat>
  <Paragraphs>95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Wingdings</vt:lpstr>
      <vt:lpstr>Ausschnitt</vt:lpstr>
      <vt:lpstr>Hate speech detection</vt:lpstr>
      <vt:lpstr>Motivation</vt:lpstr>
      <vt:lpstr>Motivation</vt:lpstr>
      <vt:lpstr>Motivation</vt:lpstr>
      <vt:lpstr>Data and Task</vt:lpstr>
      <vt:lpstr>Approach</vt:lpstr>
      <vt:lpstr>Results</vt:lpstr>
      <vt:lpstr>Results</vt:lpstr>
      <vt:lpstr>Results</vt:lpstr>
      <vt:lpstr>Results</vt:lpstr>
      <vt:lpstr>Results</vt:lpstr>
      <vt:lpstr>Conclusion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</dc:title>
  <dc:creator>Klammt, Christopher</dc:creator>
  <cp:lastModifiedBy>Hausberger, Felix</cp:lastModifiedBy>
  <cp:revision>109</cp:revision>
  <dcterms:created xsi:type="dcterms:W3CDTF">2021-02-16T15:03:34Z</dcterms:created>
  <dcterms:modified xsi:type="dcterms:W3CDTF">2021-02-18T15:30:30Z</dcterms:modified>
</cp:coreProperties>
</file>