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8"/>
  </p:notesMasterIdLst>
  <p:sldIdLst>
    <p:sldId id="256" r:id="rId2"/>
    <p:sldId id="263" r:id="rId3"/>
    <p:sldId id="266" r:id="rId4"/>
    <p:sldId id="278" r:id="rId5"/>
    <p:sldId id="279" r:id="rId6"/>
    <p:sldId id="265" r:id="rId7"/>
    <p:sldId id="264" r:id="rId8"/>
    <p:sldId id="271" r:id="rId9"/>
    <p:sldId id="269" r:id="rId10"/>
    <p:sldId id="277" r:id="rId11"/>
    <p:sldId id="274" r:id="rId12"/>
    <p:sldId id="275" r:id="rId13"/>
    <p:sldId id="276" r:id="rId14"/>
    <p:sldId id="260"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3"/>
    <p:restoredTop sz="79868" autoAdjust="0"/>
  </p:normalViewPr>
  <p:slideViewPr>
    <p:cSldViewPr snapToGrid="0" snapToObjects="1">
      <p:cViewPr varScale="1">
        <p:scale>
          <a:sx n="127" d="100"/>
          <a:sy n="127" d="100"/>
        </p:scale>
        <p:origin x="720" y="17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21.02.21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‹Nr.›</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(unbalanced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10</a:t>
            </a:fld>
            <a:endParaRPr lang="de-DE"/>
          </a:p>
        </p:txBody>
      </p:sp>
    </p:spTree>
    <p:extLst>
      <p:ext uri="{BB962C8B-B14F-4D97-AF65-F5344CB8AC3E}">
        <p14:creationId xmlns:p14="http://schemas.microsoft.com/office/powerpoint/2010/main" val="193775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Viele</a:t>
            </a:r>
            <a:r>
              <a:rPr lang="en-US" dirty="0"/>
              <a:t> hate speech patterns </a:t>
            </a:r>
            <a:r>
              <a:rPr lang="en-US" dirty="0" err="1"/>
              <a:t>existieren</a:t>
            </a:r>
            <a:r>
              <a:rPr lang="en-US" dirty="0"/>
              <a:t> </a:t>
            </a:r>
            <a:r>
              <a:rPr lang="en-US" dirty="0" err="1"/>
              <a:t>ebenso</a:t>
            </a:r>
            <a:r>
              <a:rPr lang="en-US" dirty="0"/>
              <a:t> in non-hate speech</a:t>
            </a:r>
          </a:p>
          <a:p>
            <a:pPr marL="171450" indent="-171450">
              <a:buFont typeface="Arial" panose="020B0604020202020204" pitchFamily="34" charset="0"/>
              <a:buChar char="•"/>
            </a:pPr>
            <a:r>
              <a:rPr lang="de-DE" dirty="0" err="1"/>
              <a:t>Semantic</a:t>
            </a:r>
            <a:r>
              <a:rPr lang="de-DE" dirty="0"/>
              <a:t> </a:t>
            </a:r>
            <a:r>
              <a:rPr lang="de-DE" dirty="0" err="1"/>
              <a:t>features</a:t>
            </a:r>
            <a:r>
              <a:rPr lang="de-DE" dirty="0"/>
              <a:t> do not </a:t>
            </a:r>
            <a:r>
              <a:rPr lang="de-DE" dirty="0" err="1"/>
              <a:t>signify</a:t>
            </a:r>
            <a:r>
              <a:rPr lang="de-DE" dirty="0"/>
              <a:t> </a:t>
            </a:r>
            <a:r>
              <a:rPr lang="de-DE" dirty="0" err="1"/>
              <a:t>whether</a:t>
            </a:r>
            <a:r>
              <a:rPr lang="de-DE" dirty="0"/>
              <a:t> a </a:t>
            </a:r>
            <a:r>
              <a:rPr lang="de-DE" dirty="0" err="1"/>
              <a:t>post</a:t>
            </a:r>
            <a:r>
              <a:rPr lang="de-DE" dirty="0"/>
              <a:t> </a:t>
            </a:r>
            <a:r>
              <a:rPr lang="de-DE" dirty="0" err="1"/>
              <a:t>is</a:t>
            </a:r>
            <a:r>
              <a:rPr lang="de-DE" dirty="0"/>
              <a:t> </a:t>
            </a:r>
            <a:r>
              <a:rPr lang="de-DE" dirty="0" err="1"/>
              <a:t>hate</a:t>
            </a:r>
            <a:r>
              <a:rPr lang="de-DE" dirty="0"/>
              <a:t> </a:t>
            </a:r>
            <a:r>
              <a:rPr lang="de-DE" dirty="0" err="1"/>
              <a:t>speech</a:t>
            </a:r>
            <a:r>
              <a:rPr lang="de-DE" dirty="0"/>
              <a:t> </a:t>
            </a:r>
            <a:r>
              <a:rPr lang="de-DE" dirty="0" err="1"/>
              <a:t>or</a:t>
            </a:r>
            <a:r>
              <a:rPr lang="de-DE" dirty="0"/>
              <a:t> not, </a:t>
            </a:r>
            <a:r>
              <a:rPr lang="de-DE" dirty="0" err="1"/>
              <a:t>only</a:t>
            </a:r>
            <a:r>
              <a:rPr lang="de-DE" dirty="0"/>
              <a:t> </a:t>
            </a:r>
            <a:r>
              <a:rPr lang="de-DE" dirty="0" err="1"/>
              <a:t>maybe</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words</a:t>
            </a:r>
            <a:r>
              <a:rPr lang="de-DE" dirty="0"/>
              <a:t> (</a:t>
            </a:r>
            <a:r>
              <a:rPr lang="de-DE" dirty="0" err="1"/>
              <a:t>hate</a:t>
            </a:r>
            <a:r>
              <a:rPr lang="de-DE" dirty="0"/>
              <a:t> </a:t>
            </a:r>
            <a:r>
              <a:rPr lang="de-DE" dirty="0" err="1"/>
              <a:t>speech</a:t>
            </a:r>
            <a:r>
              <a:rPr lang="de-DE" dirty="0"/>
              <a:t> </a:t>
            </a:r>
            <a:r>
              <a:rPr lang="de-DE" dirty="0" err="1"/>
              <a:t>contains</a:t>
            </a:r>
            <a:r>
              <a:rPr lang="de-DE" dirty="0"/>
              <a:t> </a:t>
            </a:r>
            <a:r>
              <a:rPr lang="de-DE" dirty="0" err="1"/>
              <a:t>more</a:t>
            </a:r>
            <a:r>
              <a:rPr lang="de-DE" dirty="0"/>
              <a:t> </a:t>
            </a:r>
            <a:r>
              <a:rPr lang="de-DE" dirty="0" err="1"/>
              <a:t>words</a:t>
            </a:r>
            <a:r>
              <a:rPr lang="de-DE" dirty="0"/>
              <a:t> per </a:t>
            </a:r>
            <a:r>
              <a:rPr lang="de-DE" dirty="0" err="1"/>
              <a:t>sentence</a:t>
            </a:r>
            <a:r>
              <a:rPr lang="de-DE" dirty="0"/>
              <a:t>)</a:t>
            </a:r>
          </a:p>
          <a:p>
            <a:pPr marL="171450" indent="-171450">
              <a:buFont typeface="Arial" panose="020B0604020202020204" pitchFamily="34" charset="0"/>
              <a:buChar char="•"/>
            </a:pPr>
            <a:r>
              <a:rPr lang="de-DE" dirty="0" err="1"/>
              <a:t>Tendency</a:t>
            </a:r>
            <a:r>
              <a:rPr lang="de-DE" dirty="0"/>
              <a:t> </a:t>
            </a:r>
            <a:r>
              <a:rPr lang="de-DE" dirty="0" err="1"/>
              <a:t>for</a:t>
            </a:r>
            <a:r>
              <a:rPr lang="de-DE" dirty="0"/>
              <a:t> </a:t>
            </a:r>
            <a:r>
              <a:rPr lang="de-DE" dirty="0" err="1"/>
              <a:t>hate</a:t>
            </a:r>
            <a:r>
              <a:rPr lang="de-DE" dirty="0"/>
              <a:t> </a:t>
            </a:r>
            <a:r>
              <a:rPr lang="de-DE" dirty="0" err="1"/>
              <a:t>speech</a:t>
            </a:r>
            <a:r>
              <a:rPr lang="de-DE" dirty="0"/>
              <a:t> </a:t>
            </a:r>
            <a:r>
              <a:rPr lang="de-DE" dirty="0" err="1"/>
              <a:t>to</a:t>
            </a:r>
            <a:r>
              <a:rPr lang="de-DE" dirty="0"/>
              <a:t> </a:t>
            </a:r>
            <a:r>
              <a:rPr lang="de-DE" dirty="0" err="1"/>
              <a:t>contain</a:t>
            </a:r>
            <a:r>
              <a:rPr lang="de-DE" dirty="0"/>
              <a:t> </a:t>
            </a:r>
            <a:r>
              <a:rPr lang="de-DE" dirty="0" err="1"/>
              <a:t>more</a:t>
            </a:r>
            <a:r>
              <a:rPr lang="de-DE" dirty="0"/>
              <a:t> </a:t>
            </a:r>
            <a:r>
              <a:rPr lang="de-DE" dirty="0" err="1"/>
              <a:t>laughing</a:t>
            </a:r>
            <a:r>
              <a:rPr lang="de-DE" dirty="0"/>
              <a:t> </a:t>
            </a:r>
            <a:r>
              <a:rPr lang="de-DE" dirty="0" err="1"/>
              <a:t>expressions</a:t>
            </a:r>
            <a:endParaRPr lang="de-DE" dirty="0"/>
          </a:p>
          <a:p>
            <a:pPr marL="171450" indent="-171450">
              <a:buFont typeface="Arial" panose="020B0604020202020204" pitchFamily="34" charset="0"/>
              <a:buChar char="•"/>
            </a:pPr>
            <a:r>
              <a:rPr lang="de-DE" dirty="0"/>
              <a:t>Topic </a:t>
            </a:r>
            <a:r>
              <a:rPr lang="de-DE" dirty="0" err="1"/>
              <a:t>analysis</a:t>
            </a:r>
            <a:r>
              <a:rPr lang="de-DE" dirty="0"/>
              <a:t> </a:t>
            </a:r>
            <a:r>
              <a:rPr lang="de-DE" dirty="0" err="1"/>
              <a:t>almost</a:t>
            </a:r>
            <a:r>
              <a:rPr lang="de-DE" dirty="0"/>
              <a:t> not </a:t>
            </a:r>
            <a:r>
              <a:rPr lang="de-DE" dirty="0" err="1"/>
              <a:t>important</a:t>
            </a:r>
            <a:r>
              <a:rPr lang="de-DE" dirty="0"/>
              <a:t> at all</a:t>
            </a:r>
          </a:p>
          <a:p>
            <a:pPr marL="171450" indent="-171450">
              <a:buFont typeface="Arial" panose="020B0604020202020204" pitchFamily="34" charset="0"/>
              <a:buChar char="•"/>
            </a:pPr>
            <a:r>
              <a:rPr lang="de-DE" dirty="0" err="1"/>
              <a:t>Strongest</a:t>
            </a:r>
            <a:r>
              <a:rPr lang="de-DE" dirty="0"/>
              <a:t> </a:t>
            </a:r>
            <a:r>
              <a:rPr lang="de-DE" dirty="0" err="1"/>
              <a:t>feature</a:t>
            </a:r>
            <a:r>
              <a:rPr lang="de-DE" dirty="0"/>
              <a:t> </a:t>
            </a:r>
            <a:r>
              <a:rPr lang="de-DE" dirty="0" err="1"/>
              <a:t>is</a:t>
            </a:r>
            <a:r>
              <a:rPr lang="de-DE" dirty="0"/>
              <a:t> </a:t>
            </a:r>
            <a:r>
              <a:rPr lang="de-DE" dirty="0" err="1"/>
              <a:t>the</a:t>
            </a:r>
            <a:r>
              <a:rPr lang="de-DE" dirty="0"/>
              <a:t> </a:t>
            </a:r>
            <a:r>
              <a:rPr lang="de-DE" dirty="0" err="1"/>
              <a:t>sentiment</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11</a:t>
            </a:fld>
            <a:endParaRPr lang="de-DE"/>
          </a:p>
        </p:txBody>
      </p:sp>
    </p:spTree>
    <p:extLst>
      <p:ext uri="{BB962C8B-B14F-4D97-AF65-F5344CB8AC3E}">
        <p14:creationId xmlns:p14="http://schemas.microsoft.com/office/powerpoint/2010/main" val="2381616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Unigrams</a:t>
            </a:r>
            <a:r>
              <a:rPr lang="de-DE" dirty="0"/>
              <a:t>: </a:t>
            </a:r>
            <a:r>
              <a:rPr lang="de-DE" dirty="0" err="1"/>
              <a:t>see</a:t>
            </a:r>
            <a:r>
              <a:rPr lang="de-DE" dirty="0"/>
              <a:t> </a:t>
            </a:r>
            <a:r>
              <a:rPr lang="de-DE" dirty="0" err="1"/>
              <a:t>word</a:t>
            </a:r>
            <a:r>
              <a:rPr lang="de-DE" dirty="0"/>
              <a:t> </a:t>
            </a:r>
            <a:r>
              <a:rPr lang="de-DE" dirty="0" err="1"/>
              <a:t>cloud</a:t>
            </a:r>
            <a:endParaRPr lang="de-DE" dirty="0"/>
          </a:p>
          <a:p>
            <a:pPr marL="171450" indent="-171450">
              <a:buFont typeface="Arial" panose="020B0604020202020204" pitchFamily="34" charset="0"/>
              <a:buChar char="•"/>
            </a:pPr>
            <a:r>
              <a:rPr lang="de-DE" dirty="0" err="1"/>
              <a:t>Bigrams</a:t>
            </a:r>
            <a:r>
              <a:rPr lang="de-DE" dirty="0"/>
              <a:t>: </a:t>
            </a:r>
            <a:r>
              <a:rPr lang="de-DE" dirty="0" err="1"/>
              <a:t>white</a:t>
            </a:r>
            <a:r>
              <a:rPr lang="de-DE" dirty="0"/>
              <a:t> </a:t>
            </a:r>
            <a:r>
              <a:rPr lang="de-DE" dirty="0" err="1"/>
              <a:t>trash</a:t>
            </a:r>
            <a:r>
              <a:rPr lang="de-DE" dirty="0"/>
              <a:t>, </a:t>
            </a:r>
            <a:r>
              <a:rPr lang="de-DE" dirty="0" err="1"/>
              <a:t>look</a:t>
            </a:r>
            <a:r>
              <a:rPr lang="de-DE" dirty="0"/>
              <a:t> like, </a:t>
            </a:r>
            <a:r>
              <a:rPr lang="de-DE" dirty="0" err="1"/>
              <a:t>ass</a:t>
            </a:r>
            <a:r>
              <a:rPr lang="de-DE" dirty="0"/>
              <a:t> </a:t>
            </a:r>
            <a:r>
              <a:rPr lang="de-DE" dirty="0" err="1"/>
              <a:t>nigga</a:t>
            </a:r>
            <a:endParaRPr lang="de-DE" dirty="0"/>
          </a:p>
          <a:p>
            <a:pPr marL="171450" indent="-171450">
              <a:buFont typeface="Arial" panose="020B0604020202020204" pitchFamily="34" charset="0"/>
              <a:buChar char="•"/>
            </a:pPr>
            <a:r>
              <a:rPr lang="en-US" dirty="0"/>
              <a:t>Trigrams: Bitch ass nigga, </a:t>
            </a:r>
            <a:r>
              <a:rPr lang="en-US" dirty="0" err="1"/>
              <a:t>pussi</a:t>
            </a:r>
            <a:r>
              <a:rPr lang="en-US" dirty="0"/>
              <a:t> ass nigga</a:t>
            </a:r>
          </a:p>
        </p:txBody>
      </p:sp>
      <p:sp>
        <p:nvSpPr>
          <p:cNvPr id="4" name="Slide Number Placeholder 3"/>
          <p:cNvSpPr>
            <a:spLocks noGrp="1"/>
          </p:cNvSpPr>
          <p:nvPr>
            <p:ph type="sldNum" sz="quarter" idx="5"/>
          </p:nvPr>
        </p:nvSpPr>
        <p:spPr/>
        <p:txBody>
          <a:bodyPr/>
          <a:lstStyle/>
          <a:p>
            <a:fld id="{8B7D652E-761C-174B-A3C6-02EDDB5AE9DD}" type="slidenum">
              <a:rPr lang="de-DE" smtClean="0"/>
              <a:t>12</a:t>
            </a:fld>
            <a:endParaRPr lang="de-DE"/>
          </a:p>
        </p:txBody>
      </p:sp>
    </p:spTree>
    <p:extLst>
      <p:ext uri="{BB962C8B-B14F-4D97-AF65-F5344CB8AC3E}">
        <p14:creationId xmlns:p14="http://schemas.microsoft.com/office/powerpoint/2010/main" val="193939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13</a:t>
            </a:fld>
            <a:endParaRPr lang="de-DE"/>
          </a:p>
        </p:txBody>
      </p:sp>
    </p:spTree>
    <p:extLst>
      <p:ext uri="{BB962C8B-B14F-4D97-AF65-F5344CB8AC3E}">
        <p14:creationId xmlns:p14="http://schemas.microsoft.com/office/powerpoint/2010/main" val="826309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14</a:t>
            </a:fld>
            <a:endParaRPr lang="de-DE"/>
          </a:p>
        </p:txBody>
      </p:sp>
    </p:spTree>
    <p:extLst>
      <p:ext uri="{BB962C8B-B14F-4D97-AF65-F5344CB8AC3E}">
        <p14:creationId xmlns:p14="http://schemas.microsoft.com/office/powerpoint/2010/main" val="4184609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[4]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introduces</a:t>
            </a:r>
            <a:r>
              <a:rPr lang="de-DE" dirty="0"/>
              <a:t> </a:t>
            </a:r>
            <a:r>
              <a:rPr lang="de-DE" dirty="0" err="1"/>
              <a:t>the</a:t>
            </a:r>
            <a:r>
              <a:rPr lang="de-DE" dirty="0"/>
              <a:t> </a:t>
            </a:r>
            <a:r>
              <a:rPr lang="de-DE" dirty="0" err="1"/>
              <a:t>four</a:t>
            </a:r>
            <a:r>
              <a:rPr lang="de-DE" dirty="0"/>
              <a:t> </a:t>
            </a:r>
            <a:r>
              <a:rPr lang="de-DE" dirty="0" err="1"/>
              <a:t>feature</a:t>
            </a:r>
            <a:r>
              <a:rPr lang="de-DE" dirty="0"/>
              <a:t> </a:t>
            </a:r>
            <a:r>
              <a:rPr lang="de-DE" dirty="0" err="1"/>
              <a:t>groups</a:t>
            </a: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15</a:t>
            </a:fld>
            <a:endParaRPr lang="de-DE"/>
          </a:p>
        </p:txBody>
      </p:sp>
    </p:spTree>
    <p:extLst>
      <p:ext uri="{BB962C8B-B14F-4D97-AF65-F5344CB8AC3E}">
        <p14:creationId xmlns:p14="http://schemas.microsoft.com/office/powerpoint/2010/main" val="50131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[5]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gives</a:t>
            </a:r>
            <a:r>
              <a:rPr lang="de-DE" dirty="0"/>
              <a:t> an </a:t>
            </a:r>
            <a:r>
              <a:rPr lang="de-DE" dirty="0" err="1"/>
              <a:t>overview</a:t>
            </a:r>
            <a:r>
              <a:rPr lang="de-DE" dirty="0"/>
              <a:t> </a:t>
            </a:r>
            <a:r>
              <a:rPr lang="de-DE" dirty="0" err="1"/>
              <a:t>over</a:t>
            </a:r>
            <a:r>
              <a:rPr lang="de-DE" dirty="0"/>
              <a:t> different </a:t>
            </a:r>
            <a:r>
              <a:rPr lang="de-DE" dirty="0" err="1"/>
              <a:t>features</a:t>
            </a:r>
            <a:r>
              <a:rPr lang="de-DE" dirty="0"/>
              <a:t> </a:t>
            </a:r>
            <a:r>
              <a:rPr lang="de-DE" dirty="0" err="1"/>
              <a:t>used</a:t>
            </a:r>
            <a:r>
              <a:rPr lang="de-DE" dirty="0"/>
              <a:t> so </a:t>
            </a:r>
            <a:r>
              <a:rPr lang="de-DE" dirty="0" err="1"/>
              <a:t>far</a:t>
            </a:r>
            <a:endParaRPr lang="en-US" dirty="0"/>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16</a:t>
            </a:fld>
            <a:endParaRPr lang="de-DE"/>
          </a:p>
        </p:txBody>
      </p:sp>
    </p:spTree>
    <p:extLst>
      <p:ext uri="{BB962C8B-B14F-4D97-AF65-F5344CB8AC3E}">
        <p14:creationId xmlns:p14="http://schemas.microsoft.com/office/powerpoint/2010/main" val="5642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281604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2727286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1480357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8</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(unbalanced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9</a:t>
            </a:fld>
            <a:endParaRPr lang="de-DE"/>
          </a:p>
        </p:txBody>
      </p:sp>
    </p:spTree>
    <p:extLst>
      <p:ext uri="{BB962C8B-B14F-4D97-AF65-F5344CB8AC3E}">
        <p14:creationId xmlns:p14="http://schemas.microsoft.com/office/powerpoint/2010/main" val="211787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21.02.21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‹Nr.›</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21.02.21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21.02.21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21.02.21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21.02.21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‹Nr.›</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21.02.21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21.02.21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21.02.21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21.02.21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21.02.21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‹Nr.›</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21.02.21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‹Nr.›</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21.02.21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‹Nr.›</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703.04009.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arxiv.org/pdf/1106.1813.pdf" TargetMode="External"/><Relationship Id="rId4" Type="http://schemas.openxmlformats.org/officeDocument/2006/relationships/hyperlink" Target="https://arxiv.org/pdf/1809.04444.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1809.0865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109204886"/>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433831">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unbalanced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r"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74,48</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79,46</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r"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76,32</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r"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77,39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78,59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r"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77,10</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78,19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r"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not </a:t>
                      </a:r>
                      <a:r>
                        <a:rPr lang="de-DE" sz="1800" u="none" strike="noStrike" dirty="0" err="1">
                          <a:solidFill>
                            <a:schemeClr val="bg1">
                              <a:lumMod val="50000"/>
                            </a:schemeClr>
                          </a:solidFill>
                          <a:effectLst/>
                        </a:rPr>
                        <a:t>measured</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418695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4" name="Picture 3">
            <a:extLst>
              <a:ext uri="{FF2B5EF4-FFF2-40B4-BE49-F238E27FC236}">
                <a16:creationId xmlns:a16="http://schemas.microsoft.com/office/drawing/2014/main" id="{45370B0A-C385-454A-B059-3DC1DF57BA23}"/>
              </a:ext>
            </a:extLst>
          </p:cNvPr>
          <p:cNvPicPr>
            <a:picLocks noChangeAspect="1"/>
          </p:cNvPicPr>
          <p:nvPr/>
        </p:nvPicPr>
        <p:blipFill>
          <a:blip r:embed="rId3"/>
          <a:stretch>
            <a:fillRect/>
          </a:stretch>
        </p:blipFill>
        <p:spPr>
          <a:xfrm>
            <a:off x="330293" y="2271586"/>
            <a:ext cx="4014712" cy="3150098"/>
          </a:xfrm>
          <a:prstGeom prst="rect">
            <a:avLst/>
          </a:prstGeom>
        </p:spPr>
      </p:pic>
      <p:sp>
        <p:nvSpPr>
          <p:cNvPr id="5" name="Rectangle 4">
            <a:extLst>
              <a:ext uri="{FF2B5EF4-FFF2-40B4-BE49-F238E27FC236}">
                <a16:creationId xmlns:a16="http://schemas.microsoft.com/office/drawing/2014/main" id="{E82D7C0F-776B-4BF8-A232-101BD252315F}"/>
              </a:ext>
            </a:extLst>
          </p:cNvPr>
          <p:cNvSpPr/>
          <p:nvPr/>
        </p:nvSpPr>
        <p:spPr>
          <a:xfrm>
            <a:off x="610551" y="5447386"/>
            <a:ext cx="3571973" cy="461665"/>
          </a:xfrm>
          <a:prstGeom prst="rect">
            <a:avLst/>
          </a:prstGeom>
        </p:spPr>
        <p:txBody>
          <a:bodyPr wrap="square">
            <a:spAutoFit/>
          </a:bodyPr>
          <a:lstStyle/>
          <a:p>
            <a:pPr algn="ctr"/>
            <a:r>
              <a:rPr lang="en-US" sz="1200" dirty="0">
                <a:solidFill>
                  <a:schemeClr val="tx2"/>
                </a:solidFill>
              </a:rPr>
              <a:t>Normalized distribution of sentiment score for hate speech vs. non-hate speech</a:t>
            </a:r>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2" name="Picture 11">
            <a:extLst>
              <a:ext uri="{FF2B5EF4-FFF2-40B4-BE49-F238E27FC236}">
                <a16:creationId xmlns:a16="http://schemas.microsoft.com/office/drawing/2014/main" id="{9DC9038D-49B5-4FE4-B0C2-0F36C1A93474}"/>
              </a:ext>
            </a:extLst>
          </p:cNvPr>
          <p:cNvPicPr>
            <a:picLocks noChangeAspect="1"/>
          </p:cNvPicPr>
          <p:nvPr/>
        </p:nvPicPr>
        <p:blipFill>
          <a:blip r:embed="rId4"/>
          <a:stretch>
            <a:fillRect/>
          </a:stretch>
        </p:blipFill>
        <p:spPr>
          <a:xfrm>
            <a:off x="4443470" y="2274432"/>
            <a:ext cx="4118618" cy="3172954"/>
          </a:xfrm>
          <a:prstGeom prst="rect">
            <a:avLst/>
          </a:prstGeom>
        </p:spPr>
      </p:pic>
      <p:sp>
        <p:nvSpPr>
          <p:cNvPr id="19" name="Rectangle 18">
            <a:extLst>
              <a:ext uri="{FF2B5EF4-FFF2-40B4-BE49-F238E27FC236}">
                <a16:creationId xmlns:a16="http://schemas.microsoft.com/office/drawing/2014/main" id="{068E50D7-DDD6-4B98-AA47-2FE649C1BE17}"/>
              </a:ext>
            </a:extLst>
          </p:cNvPr>
          <p:cNvSpPr/>
          <p:nvPr/>
        </p:nvSpPr>
        <p:spPr>
          <a:xfrm>
            <a:off x="4733794" y="5448737"/>
            <a:ext cx="3571973" cy="461665"/>
          </a:xfrm>
          <a:prstGeom prst="rect">
            <a:avLst/>
          </a:prstGeom>
        </p:spPr>
        <p:txBody>
          <a:bodyPr wrap="square">
            <a:spAutoFit/>
          </a:bodyPr>
          <a:lstStyle/>
          <a:p>
            <a:pPr algn="ctr"/>
            <a:r>
              <a:rPr lang="en-US" sz="1200" dirty="0">
                <a:solidFill>
                  <a:schemeClr val="tx2"/>
                </a:solidFill>
              </a:rPr>
              <a:t>Number of patterns occurring in </a:t>
            </a:r>
            <a:r>
              <a:rPr lang="en-US" sz="1200" dirty="0" err="1">
                <a:solidFill>
                  <a:schemeClr val="tx2"/>
                </a:solidFill>
              </a:rPr>
              <a:t>hatespeech</a:t>
            </a:r>
            <a:r>
              <a:rPr lang="en-US" sz="1200" dirty="0">
                <a:solidFill>
                  <a:schemeClr val="tx2"/>
                </a:solidFill>
              </a:rPr>
              <a:t> vs. non-hate speech</a:t>
            </a:r>
          </a:p>
        </p:txBody>
      </p:sp>
      <p:pic>
        <p:nvPicPr>
          <p:cNvPr id="22" name="Picture 21">
            <a:extLst>
              <a:ext uri="{FF2B5EF4-FFF2-40B4-BE49-F238E27FC236}">
                <a16:creationId xmlns:a16="http://schemas.microsoft.com/office/drawing/2014/main" id="{F252785A-37AA-4031-931B-E1F4A5B833E5}"/>
              </a:ext>
            </a:extLst>
          </p:cNvPr>
          <p:cNvPicPr>
            <a:picLocks noChangeAspect="1"/>
          </p:cNvPicPr>
          <p:nvPr/>
        </p:nvPicPr>
        <p:blipFill>
          <a:blip r:embed="rId5"/>
          <a:stretch>
            <a:fillRect/>
          </a:stretch>
        </p:blipFill>
        <p:spPr>
          <a:xfrm>
            <a:off x="8434968" y="2287468"/>
            <a:ext cx="3426739" cy="3118333"/>
          </a:xfrm>
          <a:prstGeom prst="rect">
            <a:avLst/>
          </a:prstGeom>
        </p:spPr>
      </p:pic>
      <p:sp>
        <p:nvSpPr>
          <p:cNvPr id="23" name="Rectangle 22">
            <a:extLst>
              <a:ext uri="{FF2B5EF4-FFF2-40B4-BE49-F238E27FC236}">
                <a16:creationId xmlns:a16="http://schemas.microsoft.com/office/drawing/2014/main" id="{882D2208-53CC-4A32-A4EA-1E1C15DD4D69}"/>
              </a:ext>
            </a:extLst>
          </p:cNvPr>
          <p:cNvSpPr/>
          <p:nvPr/>
        </p:nvSpPr>
        <p:spPr>
          <a:xfrm>
            <a:off x="8770259" y="5447385"/>
            <a:ext cx="2995756" cy="461665"/>
          </a:xfrm>
          <a:prstGeom prst="rect">
            <a:avLst/>
          </a:prstGeom>
        </p:spPr>
        <p:txBody>
          <a:bodyPr wrap="square">
            <a:spAutoFit/>
          </a:bodyPr>
          <a:lstStyle/>
          <a:p>
            <a:pPr algn="ctr"/>
            <a:r>
              <a:rPr lang="en-US" sz="1200" dirty="0">
                <a:solidFill>
                  <a:schemeClr val="tx2"/>
                </a:solidFill>
              </a:rPr>
              <a:t>Sentence length hate speech vs non-hate speech</a:t>
            </a:r>
          </a:p>
        </p:txBody>
      </p:sp>
    </p:spTree>
    <p:extLst>
      <p:ext uri="{BB962C8B-B14F-4D97-AF65-F5344CB8AC3E}">
        <p14:creationId xmlns:p14="http://schemas.microsoft.com/office/powerpoint/2010/main" val="51463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3" name="Picture 12">
            <a:extLst>
              <a:ext uri="{FF2B5EF4-FFF2-40B4-BE49-F238E27FC236}">
                <a16:creationId xmlns:a16="http://schemas.microsoft.com/office/drawing/2014/main" id="{EF9C1DF6-4214-4642-ABDA-3664E9C082C4}"/>
              </a:ext>
            </a:extLst>
          </p:cNvPr>
          <p:cNvPicPr>
            <a:picLocks noChangeAspect="1"/>
          </p:cNvPicPr>
          <p:nvPr/>
        </p:nvPicPr>
        <p:blipFill>
          <a:blip r:embed="rId3"/>
          <a:stretch>
            <a:fillRect/>
          </a:stretch>
        </p:blipFill>
        <p:spPr>
          <a:xfrm>
            <a:off x="1371600" y="2393558"/>
            <a:ext cx="3584245" cy="2015744"/>
          </a:xfrm>
          <a:prstGeom prst="rect">
            <a:avLst/>
          </a:prstGeom>
        </p:spPr>
      </p:pic>
      <p:sp>
        <p:nvSpPr>
          <p:cNvPr id="20" name="Rectangle 19">
            <a:extLst>
              <a:ext uri="{FF2B5EF4-FFF2-40B4-BE49-F238E27FC236}">
                <a16:creationId xmlns:a16="http://schemas.microsoft.com/office/drawing/2014/main" id="{817CEB49-B168-43E1-9197-DDEE77E8EA10}"/>
              </a:ext>
            </a:extLst>
          </p:cNvPr>
          <p:cNvSpPr/>
          <p:nvPr/>
        </p:nvSpPr>
        <p:spPr>
          <a:xfrm>
            <a:off x="1237606" y="5047986"/>
            <a:ext cx="3852231" cy="276999"/>
          </a:xfrm>
          <a:prstGeom prst="rect">
            <a:avLst/>
          </a:prstGeom>
        </p:spPr>
        <p:txBody>
          <a:bodyPr wrap="square">
            <a:spAutoFit/>
          </a:bodyPr>
          <a:lstStyle/>
          <a:p>
            <a:pPr algn="ctr"/>
            <a:r>
              <a:rPr lang="en-US" sz="1200" dirty="0">
                <a:solidFill>
                  <a:schemeClr val="tx2"/>
                </a:solidFill>
              </a:rPr>
              <a:t>Hate Speech Unigrams</a:t>
            </a:r>
          </a:p>
        </p:txBody>
      </p:sp>
      <p:sp>
        <p:nvSpPr>
          <p:cNvPr id="14" name="Rectangle 13">
            <a:extLst>
              <a:ext uri="{FF2B5EF4-FFF2-40B4-BE49-F238E27FC236}">
                <a16:creationId xmlns:a16="http://schemas.microsoft.com/office/drawing/2014/main" id="{A62B0E0A-237C-49C1-A68B-33A2738A3F86}"/>
              </a:ext>
            </a:extLst>
          </p:cNvPr>
          <p:cNvSpPr/>
          <p:nvPr/>
        </p:nvSpPr>
        <p:spPr>
          <a:xfrm>
            <a:off x="6380647" y="5047986"/>
            <a:ext cx="3852231" cy="276999"/>
          </a:xfrm>
          <a:prstGeom prst="rect">
            <a:avLst/>
          </a:prstGeom>
        </p:spPr>
        <p:txBody>
          <a:bodyPr wrap="square">
            <a:spAutoFit/>
          </a:bodyPr>
          <a:lstStyle/>
          <a:p>
            <a:pPr algn="ctr"/>
            <a:r>
              <a:rPr lang="en-US" sz="1200" dirty="0">
                <a:solidFill>
                  <a:schemeClr val="tx2"/>
                </a:solidFill>
              </a:rPr>
              <a:t>Hate Speech Trigrams</a:t>
            </a:r>
          </a:p>
        </p:txBody>
      </p:sp>
      <p:sp>
        <p:nvSpPr>
          <p:cNvPr id="4" name="AutoShape 2">
            <a:extLst>
              <a:ext uri="{FF2B5EF4-FFF2-40B4-BE49-F238E27FC236}">
                <a16:creationId xmlns:a16="http://schemas.microsoft.com/office/drawing/2014/main" id="{D118F499-F677-2741-A83F-EF5A7E4045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fik 14">
            <a:extLst>
              <a:ext uri="{FF2B5EF4-FFF2-40B4-BE49-F238E27FC236}">
                <a16:creationId xmlns:a16="http://schemas.microsoft.com/office/drawing/2014/main" id="{4F3EFD13-7D9C-584B-AF9F-8EBD956FCD34}"/>
              </a:ext>
            </a:extLst>
          </p:cNvPr>
          <p:cNvPicPr>
            <a:picLocks noChangeAspect="1"/>
          </p:cNvPicPr>
          <p:nvPr/>
        </p:nvPicPr>
        <p:blipFill>
          <a:blip r:embed="rId4"/>
          <a:stretch>
            <a:fillRect/>
          </a:stretch>
        </p:blipFill>
        <p:spPr>
          <a:xfrm>
            <a:off x="5905981" y="1952787"/>
            <a:ext cx="4801562" cy="3201041"/>
          </a:xfrm>
          <a:prstGeom prst="rect">
            <a:avLst/>
          </a:prstGeom>
        </p:spPr>
      </p:pic>
    </p:spTree>
    <p:extLst>
      <p:ext uri="{BB962C8B-B14F-4D97-AF65-F5344CB8AC3E}">
        <p14:creationId xmlns:p14="http://schemas.microsoft.com/office/powerpoint/2010/main" val="388279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extBox 5">
            <a:extLst>
              <a:ext uri="{FF2B5EF4-FFF2-40B4-BE49-F238E27FC236}">
                <a16:creationId xmlns:a16="http://schemas.microsoft.com/office/drawing/2014/main" id="{215883D7-7871-4940-B8AD-FBA201AD86CE}"/>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Achievements</a:t>
            </a:r>
            <a:endParaRPr lang="de-DE" sz="2000" b="1" u="sng" dirty="0">
              <a:solidFill>
                <a:schemeClr val="tx2"/>
              </a:solidFill>
            </a:endParaRPr>
          </a:p>
        </p:txBody>
      </p:sp>
      <p:sp>
        <p:nvSpPr>
          <p:cNvPr id="7" name="Inhaltsplatzhalter 2">
            <a:extLst>
              <a:ext uri="{FF2B5EF4-FFF2-40B4-BE49-F238E27FC236}">
                <a16:creationId xmlns:a16="http://schemas.microsoft.com/office/drawing/2014/main" id="{CAAF384D-2994-4A91-8356-1608BB7F7A85}"/>
              </a:ext>
            </a:extLst>
          </p:cNvPr>
          <p:cNvSpPr>
            <a:spLocks noGrp="1"/>
          </p:cNvSpPr>
          <p:nvPr>
            <p:ph idx="1"/>
          </p:nvPr>
        </p:nvSpPr>
        <p:spPr>
          <a:xfrm>
            <a:off x="1371600" y="2286000"/>
            <a:ext cx="9601200" cy="1911427"/>
          </a:xfrm>
        </p:spPr>
        <p:txBody>
          <a:bodyPr>
            <a:normAutofit/>
          </a:bodyPr>
          <a:lstStyle/>
          <a:p>
            <a:r>
              <a:rPr lang="en-US" dirty="0"/>
              <a:t>Construction of a h</a:t>
            </a:r>
            <a:r>
              <a:rPr lang="de-DE" dirty="0" err="1"/>
              <a:t>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a:p>
            <a:r>
              <a:rPr lang="en-US" dirty="0"/>
              <a:t>Building and preprocessing of a training corpus</a:t>
            </a:r>
          </a:p>
          <a:p>
            <a:r>
              <a:rPr lang="en-US" dirty="0"/>
              <a:t>Training of conventional Machine Learning classifiers and a neural network classifier</a:t>
            </a:r>
          </a:p>
          <a:p>
            <a:r>
              <a:rPr lang="en-US" dirty="0"/>
              <a:t>Evaluation of feature </a:t>
            </a:r>
            <a:r>
              <a:rPr lang="en-US" dirty="0" err="1"/>
              <a:t>importances</a:t>
            </a:r>
            <a:r>
              <a:rPr lang="en-US" dirty="0"/>
              <a:t> and typical hate speech statistics</a:t>
            </a:r>
          </a:p>
          <a:p>
            <a:pPr marL="0" indent="0">
              <a:buNone/>
            </a:pPr>
            <a:endParaRPr lang="en-US" dirty="0"/>
          </a:p>
        </p:txBody>
      </p:sp>
      <p:sp>
        <p:nvSpPr>
          <p:cNvPr id="8" name="Rectangle 7">
            <a:extLst>
              <a:ext uri="{FF2B5EF4-FFF2-40B4-BE49-F238E27FC236}">
                <a16:creationId xmlns:a16="http://schemas.microsoft.com/office/drawing/2014/main" id="{E5F47644-1E41-4E66-A614-4BE673F4D980}"/>
              </a:ext>
            </a:extLst>
          </p:cNvPr>
          <p:cNvSpPr/>
          <p:nvPr/>
        </p:nvSpPr>
        <p:spPr>
          <a:xfrm>
            <a:off x="1371600" y="4938567"/>
            <a:ext cx="9601200" cy="1114151"/>
          </a:xfrm>
          <a:prstGeom prst="rect">
            <a:avLst/>
          </a:prstGeom>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Classical Machine Learning methods were able to compete with our neural network baseline </a:t>
            </a:r>
          </a:p>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Sentiment and unigrams features were the most important features</a:t>
            </a:r>
          </a:p>
        </p:txBody>
      </p:sp>
      <p:sp>
        <p:nvSpPr>
          <p:cNvPr id="9" name="TextBox 8">
            <a:extLst>
              <a:ext uri="{FF2B5EF4-FFF2-40B4-BE49-F238E27FC236}">
                <a16:creationId xmlns:a16="http://schemas.microsoft.com/office/drawing/2014/main" id="{4B35DEA6-1809-4592-92F2-A28BC32D3AC3}"/>
              </a:ext>
            </a:extLst>
          </p:cNvPr>
          <p:cNvSpPr txBox="1"/>
          <p:nvPr/>
        </p:nvSpPr>
        <p:spPr>
          <a:xfrm>
            <a:off x="1371600" y="4377175"/>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Results</a:t>
            </a:r>
            <a:endParaRPr lang="de-DE" sz="2000" b="1" u="sng" dirty="0">
              <a:solidFill>
                <a:schemeClr val="tx2"/>
              </a:solidFill>
            </a:endParaRPr>
          </a:p>
        </p:txBody>
      </p:sp>
    </p:spTree>
    <p:extLst>
      <p:ext uri="{BB962C8B-B14F-4D97-AF65-F5344CB8AC3E}">
        <p14:creationId xmlns:p14="http://schemas.microsoft.com/office/powerpoint/2010/main" val="11422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normAutofit/>
          </a:bodyPr>
          <a:lstStyle/>
          <a:p>
            <a:r>
              <a:rPr lang="en-US" dirty="0"/>
              <a:t>Expansion for ternary classification to further evaluate the boundaries of conventional ML classifiers compared to neural network approaches</a:t>
            </a:r>
          </a:p>
          <a:p>
            <a:r>
              <a:rPr lang="en-US" dirty="0"/>
              <a:t>Further inspection of hate speech patterns to form a better dictionary</a:t>
            </a:r>
          </a:p>
          <a:p>
            <a:r>
              <a:rPr lang="en-US" dirty="0"/>
              <a:t>Include Google’s bad word list into hate speech dictionary</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a:extLst>
              <a:ext uri="{FF2B5EF4-FFF2-40B4-BE49-F238E27FC236}">
                <a16:creationId xmlns:a16="http://schemas.microsoft.com/office/drawing/2014/main" id="{0A622C51-A9FF-48F4-8B28-A45B2F4A70AF}"/>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Improvements</a:t>
            </a:r>
            <a:endParaRPr lang="de-DE" sz="2000" b="1" u="sng" dirty="0">
              <a:solidFill>
                <a:schemeClr val="tx2"/>
              </a:solidFill>
            </a:endParaRPr>
          </a:p>
        </p:txBody>
      </p:sp>
    </p:spTree>
    <p:extLst>
      <p:ext uri="{BB962C8B-B14F-4D97-AF65-F5344CB8AC3E}">
        <p14:creationId xmlns:p14="http://schemas.microsoft.com/office/powerpoint/2010/main" val="369869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3"/>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4"/>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5"/>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3"/>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24" name="Graphic 23" descr="Gears">
            <a:extLst>
              <a:ext uri="{FF2B5EF4-FFF2-40B4-BE49-F238E27FC236}">
                <a16:creationId xmlns:a16="http://schemas.microsoft.com/office/drawing/2014/main" id="{EDD1B73E-0F89-4AC2-8890-30B3A797A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8343" y="3085945"/>
            <a:ext cx="914400" cy="914400"/>
          </a:xfrm>
          <a:prstGeom prst="rect">
            <a:avLst/>
          </a:prstGeom>
        </p:spPr>
      </p:pic>
      <p:pic>
        <p:nvPicPr>
          <p:cNvPr id="26" name="Graphic 25" descr="Bar chart">
            <a:extLst>
              <a:ext uri="{FF2B5EF4-FFF2-40B4-BE49-F238E27FC236}">
                <a16:creationId xmlns:a16="http://schemas.microsoft.com/office/drawing/2014/main" id="{07882B7C-B023-4540-8BAD-70F4F0F90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22763" y="3138262"/>
            <a:ext cx="914400" cy="914400"/>
          </a:xfrm>
          <a:prstGeom prst="rect">
            <a:avLst/>
          </a:prstGeom>
        </p:spPr>
      </p:pic>
      <p:pic>
        <p:nvPicPr>
          <p:cNvPr id="28" name="Graphic 27" descr="Database">
            <a:extLst>
              <a:ext uri="{FF2B5EF4-FFF2-40B4-BE49-F238E27FC236}">
                <a16:creationId xmlns:a16="http://schemas.microsoft.com/office/drawing/2014/main" id="{064B40BE-E6B5-4397-B4A1-DDC9268571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93206" y="3085945"/>
            <a:ext cx="914400" cy="914400"/>
          </a:xfrm>
          <a:prstGeom prst="rect">
            <a:avLst/>
          </a:prstGeom>
        </p:spPr>
      </p:pic>
      <p:sp>
        <p:nvSpPr>
          <p:cNvPr id="30" name="TextBox 29">
            <a:extLst>
              <a:ext uri="{FF2B5EF4-FFF2-40B4-BE49-F238E27FC236}">
                <a16:creationId xmlns:a16="http://schemas.microsoft.com/office/drawing/2014/main" id="{40218EA4-D474-40B9-A346-F33DE566C4F9}"/>
              </a:ext>
            </a:extLst>
          </p:cNvPr>
          <p:cNvSpPr txBox="1"/>
          <p:nvPr/>
        </p:nvSpPr>
        <p:spPr>
          <a:xfrm>
            <a:off x="336224" y="2391273"/>
            <a:ext cx="3362194" cy="646331"/>
          </a:xfrm>
          <a:prstGeom prst="rect">
            <a:avLst/>
          </a:prstGeom>
          <a:noFill/>
        </p:spPr>
        <p:txBody>
          <a:bodyPr wrap="square" rtlCol="0">
            <a:spAutoFit/>
          </a:bodyPr>
          <a:lstStyle/>
          <a:p>
            <a:pPr algn="ctr"/>
            <a:r>
              <a:rPr lang="de-DE" dirty="0" err="1"/>
              <a:t>Holistic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p:txBody>
      </p:sp>
      <p:sp>
        <p:nvSpPr>
          <p:cNvPr id="31" name="TextBox 30">
            <a:extLst>
              <a:ext uri="{FF2B5EF4-FFF2-40B4-BE49-F238E27FC236}">
                <a16:creationId xmlns:a16="http://schemas.microsoft.com/office/drawing/2014/main" id="{AB9558A3-39B0-49D4-B1EE-57DA0C6E72C9}"/>
              </a:ext>
            </a:extLst>
          </p:cNvPr>
          <p:cNvSpPr txBox="1"/>
          <p:nvPr/>
        </p:nvSpPr>
        <p:spPr>
          <a:xfrm>
            <a:off x="4169308" y="2577954"/>
            <a:ext cx="3362194" cy="369332"/>
          </a:xfrm>
          <a:prstGeom prst="rect">
            <a:avLst/>
          </a:prstGeom>
          <a:noFill/>
        </p:spPr>
        <p:txBody>
          <a:bodyPr wrap="square" rtlCol="0">
            <a:spAutoFit/>
          </a:bodyPr>
          <a:lstStyle/>
          <a:p>
            <a:pPr algn="ctr"/>
            <a:r>
              <a:rPr lang="de-DE" dirty="0" err="1"/>
              <a:t>Preprocessed</a:t>
            </a:r>
            <a:r>
              <a:rPr lang="de-DE" dirty="0"/>
              <a:t> Training Corpus</a:t>
            </a:r>
          </a:p>
        </p:txBody>
      </p:sp>
      <p:sp>
        <p:nvSpPr>
          <p:cNvPr id="32" name="TextBox 31">
            <a:extLst>
              <a:ext uri="{FF2B5EF4-FFF2-40B4-BE49-F238E27FC236}">
                <a16:creationId xmlns:a16="http://schemas.microsoft.com/office/drawing/2014/main" id="{63BFAEC2-DCC2-4227-B2D3-4D993D59EB7B}"/>
              </a:ext>
            </a:extLst>
          </p:cNvPr>
          <p:cNvSpPr txBox="1"/>
          <p:nvPr/>
        </p:nvSpPr>
        <p:spPr>
          <a:xfrm>
            <a:off x="7729763" y="2250813"/>
            <a:ext cx="2320352" cy="1200329"/>
          </a:xfrm>
          <a:prstGeom prst="rect">
            <a:avLst/>
          </a:prstGeom>
          <a:noFill/>
        </p:spPr>
        <p:txBody>
          <a:bodyPr wrap="square" rtlCol="0">
            <a:spAutoFit/>
          </a:bodyPr>
          <a:lstStyle/>
          <a:p>
            <a:pPr algn="ctr"/>
            <a:r>
              <a:rPr lang="de-DE" dirty="0" err="1"/>
              <a:t>Logistic</a:t>
            </a:r>
            <a:r>
              <a:rPr lang="de-DE" dirty="0"/>
              <a:t> Regression SVM</a:t>
            </a:r>
          </a:p>
          <a:p>
            <a:pPr algn="ctr"/>
            <a:r>
              <a:rPr lang="de-DE" dirty="0" err="1"/>
              <a:t>Decision</a:t>
            </a:r>
            <a:r>
              <a:rPr lang="de-DE" dirty="0"/>
              <a:t> </a:t>
            </a:r>
            <a:r>
              <a:rPr lang="de-DE" dirty="0" err="1"/>
              <a:t>Forest</a:t>
            </a:r>
            <a:r>
              <a:rPr lang="de-DE" dirty="0"/>
              <a:t> Random </a:t>
            </a:r>
            <a:r>
              <a:rPr lang="de-DE" dirty="0" err="1"/>
              <a:t>Forest</a:t>
            </a:r>
            <a:endParaRPr lang="de-DE" dirty="0"/>
          </a:p>
        </p:txBody>
      </p:sp>
      <p:sp>
        <p:nvSpPr>
          <p:cNvPr id="33" name="TextBox 32">
            <a:extLst>
              <a:ext uri="{FF2B5EF4-FFF2-40B4-BE49-F238E27FC236}">
                <a16:creationId xmlns:a16="http://schemas.microsoft.com/office/drawing/2014/main" id="{958F4A42-D5D0-40F4-A38D-EE7A5DBDA05A}"/>
              </a:ext>
            </a:extLst>
          </p:cNvPr>
          <p:cNvSpPr txBox="1"/>
          <p:nvPr/>
        </p:nvSpPr>
        <p:spPr>
          <a:xfrm>
            <a:off x="10723553" y="2581097"/>
            <a:ext cx="914400" cy="369332"/>
          </a:xfrm>
          <a:prstGeom prst="rect">
            <a:avLst/>
          </a:prstGeom>
          <a:noFill/>
        </p:spPr>
        <p:txBody>
          <a:bodyPr wrap="square" rtlCol="0">
            <a:spAutoFit/>
          </a:bodyPr>
          <a:lstStyle/>
          <a:p>
            <a:pPr algn="ctr"/>
            <a:r>
              <a:rPr lang="de-DE" dirty="0"/>
              <a:t>LSTM</a:t>
            </a:r>
          </a:p>
        </p:txBody>
      </p:sp>
      <p:sp>
        <p:nvSpPr>
          <p:cNvPr id="34" name="TextBox 33">
            <a:extLst>
              <a:ext uri="{FF2B5EF4-FFF2-40B4-BE49-F238E27FC236}">
                <a16:creationId xmlns:a16="http://schemas.microsoft.com/office/drawing/2014/main" id="{31AEBD3B-2FFC-447D-AA33-BFA50B3D1CA9}"/>
              </a:ext>
            </a:extLst>
          </p:cNvPr>
          <p:cNvSpPr txBox="1"/>
          <p:nvPr/>
        </p:nvSpPr>
        <p:spPr>
          <a:xfrm>
            <a:off x="9929634" y="2574195"/>
            <a:ext cx="914400" cy="369332"/>
          </a:xfrm>
          <a:prstGeom prst="rect">
            <a:avLst/>
          </a:prstGeom>
          <a:noFill/>
        </p:spPr>
        <p:txBody>
          <a:bodyPr wrap="square" rtlCol="0">
            <a:spAutoFit/>
          </a:bodyPr>
          <a:lstStyle/>
          <a:p>
            <a:pPr algn="ctr"/>
            <a:r>
              <a:rPr lang="de-DE" dirty="0"/>
              <a:t>vs.</a:t>
            </a:r>
          </a:p>
        </p:txBody>
      </p:sp>
      <p:sp>
        <p:nvSpPr>
          <p:cNvPr id="35" name="Rechteck 4">
            <a:extLst>
              <a:ext uri="{FF2B5EF4-FFF2-40B4-BE49-F238E27FC236}">
                <a16:creationId xmlns:a16="http://schemas.microsoft.com/office/drawing/2014/main" id="{5E560CD1-FFEB-4399-9644-7247C8EBEA5A}"/>
              </a:ext>
            </a:extLst>
          </p:cNvPr>
          <p:cNvSpPr/>
          <p:nvPr/>
        </p:nvSpPr>
        <p:spPr>
          <a:xfrm>
            <a:off x="3829481" y="4686585"/>
            <a:ext cx="4151199" cy="646331"/>
          </a:xfrm>
          <a:prstGeom prst="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a:solidFill>
                  <a:schemeClr val="tx1"/>
                </a:solidFill>
              </a:rPr>
              <a:t>Hate</a:t>
            </a:r>
            <a:r>
              <a:rPr lang="de-DE" sz="2800" b="1" dirty="0">
                <a:solidFill>
                  <a:schemeClr val="tx1"/>
                </a:solidFill>
              </a:rPr>
              <a:t> Speech </a:t>
            </a:r>
            <a:r>
              <a:rPr lang="de-DE" sz="2800" b="1" dirty="0" err="1">
                <a:solidFill>
                  <a:schemeClr val="tx1"/>
                </a:solidFill>
              </a:rPr>
              <a:t>Detection</a:t>
            </a:r>
            <a:endParaRPr lang="de-DE" sz="2800" b="1" dirty="0">
              <a:solidFill>
                <a:schemeClr val="tx1"/>
              </a:solidFill>
            </a:endParaRPr>
          </a:p>
        </p:txBody>
      </p:sp>
      <p:sp>
        <p:nvSpPr>
          <p:cNvPr id="45" name="Arrow: Right 44">
            <a:extLst>
              <a:ext uri="{FF2B5EF4-FFF2-40B4-BE49-F238E27FC236}">
                <a16:creationId xmlns:a16="http://schemas.microsoft.com/office/drawing/2014/main" id="{1F1FC6C2-E11E-4DAD-B10C-CBAA29FD943B}"/>
              </a:ext>
            </a:extLst>
          </p:cNvPr>
          <p:cNvSpPr/>
          <p:nvPr/>
        </p:nvSpPr>
        <p:spPr>
          <a:xfrm rot="1571753">
            <a:off x="2053177" y="4030709"/>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AFB8E538-78D3-4DAB-98AE-6B193652CCB8}"/>
              </a:ext>
            </a:extLst>
          </p:cNvPr>
          <p:cNvSpPr/>
          <p:nvPr/>
        </p:nvSpPr>
        <p:spPr>
          <a:xfrm rot="9337232">
            <a:off x="7495806" y="4051862"/>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8254CCE-C23B-427D-B7EA-59EF7109282A}"/>
              </a:ext>
            </a:extLst>
          </p:cNvPr>
          <p:cNvSpPr/>
          <p:nvPr/>
        </p:nvSpPr>
        <p:spPr>
          <a:xfrm rot="5400000">
            <a:off x="5536248" y="4227556"/>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B70BC34-6BF1-41B4-AC82-4AB7016998D8}"/>
              </a:ext>
            </a:extLst>
          </p:cNvPr>
          <p:cNvSpPr txBox="1"/>
          <p:nvPr/>
        </p:nvSpPr>
        <p:spPr>
          <a:xfrm>
            <a:off x="336224" y="6453386"/>
            <a:ext cx="3362194" cy="369332"/>
          </a:xfrm>
          <a:prstGeom prst="rect">
            <a:avLst/>
          </a:prstGeom>
          <a:noFill/>
        </p:spPr>
        <p:txBody>
          <a:bodyPr wrap="square" rtlCol="0">
            <a:spAutoFit/>
          </a:bodyPr>
          <a:lstStyle/>
          <a:p>
            <a:pPr algn="ctr"/>
            <a:r>
              <a:rPr lang="de-DE" dirty="0" err="1"/>
              <a:t>Hate</a:t>
            </a:r>
            <a:r>
              <a:rPr lang="de-DE" dirty="0"/>
              <a:t> Speech </a:t>
            </a:r>
            <a:r>
              <a:rPr lang="de-DE" dirty="0" err="1"/>
              <a:t>Statictics</a:t>
            </a:r>
            <a:endParaRPr lang="de-DE" dirty="0"/>
          </a:p>
        </p:txBody>
      </p:sp>
      <p:sp>
        <p:nvSpPr>
          <p:cNvPr id="49" name="TextBox 48">
            <a:extLst>
              <a:ext uri="{FF2B5EF4-FFF2-40B4-BE49-F238E27FC236}">
                <a16:creationId xmlns:a16="http://schemas.microsoft.com/office/drawing/2014/main" id="{07DF2A0A-2950-4C3B-9866-CD5044D0E928}"/>
              </a:ext>
            </a:extLst>
          </p:cNvPr>
          <p:cNvSpPr txBox="1"/>
          <p:nvPr/>
        </p:nvSpPr>
        <p:spPr>
          <a:xfrm>
            <a:off x="4198453" y="6453386"/>
            <a:ext cx="3362194" cy="369332"/>
          </a:xfrm>
          <a:prstGeom prst="rect">
            <a:avLst/>
          </a:prstGeom>
          <a:noFill/>
        </p:spPr>
        <p:txBody>
          <a:bodyPr wrap="square" rtlCol="0">
            <a:spAutoFit/>
          </a:bodyPr>
          <a:lstStyle/>
          <a:p>
            <a:pPr algn="ctr"/>
            <a:r>
              <a:rPr lang="de-DE" dirty="0" err="1"/>
              <a:t>Classification</a:t>
            </a:r>
            <a:r>
              <a:rPr lang="de-DE" dirty="0"/>
              <a:t> </a:t>
            </a:r>
            <a:r>
              <a:rPr lang="de-DE" dirty="0" err="1"/>
              <a:t>Metrics</a:t>
            </a:r>
            <a:endParaRPr lang="de-DE" dirty="0"/>
          </a:p>
        </p:txBody>
      </p:sp>
      <p:sp>
        <p:nvSpPr>
          <p:cNvPr id="50" name="TextBox 49">
            <a:extLst>
              <a:ext uri="{FF2B5EF4-FFF2-40B4-BE49-F238E27FC236}">
                <a16:creationId xmlns:a16="http://schemas.microsoft.com/office/drawing/2014/main" id="{21EE10B0-99AD-481D-A587-231A58275798}"/>
              </a:ext>
            </a:extLst>
          </p:cNvPr>
          <p:cNvSpPr txBox="1"/>
          <p:nvPr/>
        </p:nvSpPr>
        <p:spPr>
          <a:xfrm>
            <a:off x="8066492" y="6421803"/>
            <a:ext cx="3362194" cy="369332"/>
          </a:xfrm>
          <a:prstGeom prst="rect">
            <a:avLst/>
          </a:prstGeom>
          <a:noFill/>
        </p:spPr>
        <p:txBody>
          <a:bodyPr wrap="square" rtlCol="0">
            <a:spAutoFit/>
          </a:bodyPr>
          <a:lstStyle/>
          <a:p>
            <a:pPr algn="ctr"/>
            <a:r>
              <a:rPr lang="de-DE" dirty="0"/>
              <a:t>Feature </a:t>
            </a:r>
            <a:r>
              <a:rPr lang="de-DE" dirty="0" err="1"/>
              <a:t>Importances</a:t>
            </a:r>
            <a:endParaRPr lang="de-DE" dirty="0"/>
          </a:p>
        </p:txBody>
      </p:sp>
      <p:sp>
        <p:nvSpPr>
          <p:cNvPr id="51" name="Arrow: Right 50">
            <a:extLst>
              <a:ext uri="{FF2B5EF4-FFF2-40B4-BE49-F238E27FC236}">
                <a16:creationId xmlns:a16="http://schemas.microsoft.com/office/drawing/2014/main" id="{512E7FFC-99D3-49D7-9AB9-EA6C8353BE63}"/>
              </a:ext>
            </a:extLst>
          </p:cNvPr>
          <p:cNvSpPr/>
          <p:nvPr/>
        </p:nvSpPr>
        <p:spPr>
          <a:xfrm rot="9311827">
            <a:off x="2043294" y="5818166"/>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79956DEE-FBD2-4761-8128-4EDFC6B057F9}"/>
              </a:ext>
            </a:extLst>
          </p:cNvPr>
          <p:cNvSpPr/>
          <p:nvPr/>
        </p:nvSpPr>
        <p:spPr>
          <a:xfrm rot="1425148">
            <a:off x="7499964" y="5809576"/>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Right 52">
            <a:extLst>
              <a:ext uri="{FF2B5EF4-FFF2-40B4-BE49-F238E27FC236}">
                <a16:creationId xmlns:a16="http://schemas.microsoft.com/office/drawing/2014/main" id="{9BE8A2A7-E16F-45C6-9AFC-30EFFF5924BD}"/>
              </a:ext>
            </a:extLst>
          </p:cNvPr>
          <p:cNvSpPr/>
          <p:nvPr/>
        </p:nvSpPr>
        <p:spPr>
          <a:xfrm rot="5400000">
            <a:off x="5536247" y="5810190"/>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10">
            <a:extLst>
              <a:ext uri="{FF2B5EF4-FFF2-40B4-BE49-F238E27FC236}">
                <a16:creationId xmlns:a16="http://schemas.microsoft.com/office/drawing/2014/main" id="{A0828448-546B-434A-8A78-BC14215B1B9A}"/>
              </a:ext>
            </a:extLst>
          </p:cNvPr>
          <p:cNvSpPr/>
          <p:nvPr/>
        </p:nvSpPr>
        <p:spPr>
          <a:xfrm>
            <a:off x="935321" y="584669"/>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Can </a:t>
            </a:r>
            <a:r>
              <a:rPr lang="de-DE" sz="2400" b="1" dirty="0" err="1">
                <a:solidFill>
                  <a:schemeClr val="tx1"/>
                </a:solidFill>
              </a:rPr>
              <a:t>conventional</a:t>
            </a:r>
            <a:r>
              <a:rPr lang="de-DE" sz="2400" b="1" dirty="0">
                <a:solidFill>
                  <a:schemeClr val="tx1"/>
                </a:solidFill>
              </a:rPr>
              <a:t> </a:t>
            </a:r>
            <a:r>
              <a:rPr lang="de-DE" sz="2400" b="1" dirty="0" err="1">
                <a:solidFill>
                  <a:schemeClr val="tx1"/>
                </a:solidFill>
              </a:rPr>
              <a:t>Machine</a:t>
            </a:r>
            <a:r>
              <a:rPr lang="de-DE" sz="2400" b="1" dirty="0">
                <a:solidFill>
                  <a:schemeClr val="tx1"/>
                </a:solidFill>
              </a:rPr>
              <a:t> Learning </a:t>
            </a:r>
            <a:r>
              <a:rPr lang="de-DE" sz="2400" b="1" dirty="0" err="1">
                <a:solidFill>
                  <a:schemeClr val="tx1"/>
                </a:solidFill>
              </a:rPr>
              <a:t>approaches</a:t>
            </a:r>
            <a:r>
              <a:rPr lang="de-DE" sz="2400" b="1" dirty="0">
                <a:solidFill>
                  <a:schemeClr val="tx1"/>
                </a:solidFill>
              </a:rPr>
              <a:t> </a:t>
            </a:r>
            <a:r>
              <a:rPr lang="de-DE" sz="2400" b="1" dirty="0" err="1">
                <a:solidFill>
                  <a:schemeClr val="tx1"/>
                </a:solidFill>
              </a:rPr>
              <a:t>combined</a:t>
            </a:r>
            <a:r>
              <a:rPr lang="de-DE" sz="2400" b="1" dirty="0">
                <a:solidFill>
                  <a:schemeClr val="tx1"/>
                </a:solidFill>
              </a:rPr>
              <a:t> </a:t>
            </a:r>
            <a:r>
              <a:rPr lang="de-DE" sz="2400" b="1" dirty="0" err="1">
                <a:solidFill>
                  <a:schemeClr val="tx1"/>
                </a:solidFill>
              </a:rPr>
              <a:t>with</a:t>
            </a:r>
            <a:r>
              <a:rPr lang="de-DE" sz="2400" b="1" dirty="0">
                <a:solidFill>
                  <a:schemeClr val="tx1"/>
                </a:solidFill>
              </a:rPr>
              <a:t> </a:t>
            </a:r>
            <a:r>
              <a:rPr lang="de-DE" sz="2400" b="1" dirty="0" err="1">
                <a:solidFill>
                  <a:schemeClr val="tx1"/>
                </a:solidFill>
              </a:rPr>
              <a:t>suitable</a:t>
            </a:r>
            <a:r>
              <a:rPr lang="de-DE" sz="2400" b="1" dirty="0">
                <a:solidFill>
                  <a:schemeClr val="tx1"/>
                </a:solidFill>
              </a:rPr>
              <a:t> </a:t>
            </a:r>
            <a:r>
              <a:rPr lang="de-DE" sz="2400" b="1" dirty="0" err="1">
                <a:solidFill>
                  <a:schemeClr val="tx1"/>
                </a:solidFill>
              </a:rPr>
              <a:t>features</a:t>
            </a:r>
            <a:r>
              <a:rPr lang="de-DE" sz="2400" b="1" dirty="0">
                <a:solidFill>
                  <a:schemeClr val="tx1"/>
                </a:solidFill>
              </a:rPr>
              <a:t> </a:t>
            </a:r>
            <a:r>
              <a:rPr lang="de-DE" sz="2400" b="1" dirty="0" err="1">
                <a:solidFill>
                  <a:schemeClr val="tx1"/>
                </a:solidFill>
              </a:rPr>
              <a:t>outperform</a:t>
            </a:r>
            <a:r>
              <a:rPr lang="de-DE" sz="2400" b="1" dirty="0">
                <a:solidFill>
                  <a:schemeClr val="tx1"/>
                </a:solidFill>
              </a:rPr>
              <a:t> </a:t>
            </a:r>
            <a:r>
              <a:rPr lang="de-DE" sz="2400" b="1" dirty="0" err="1">
                <a:solidFill>
                  <a:schemeClr val="tx1"/>
                </a:solidFill>
              </a:rPr>
              <a:t>Neural</a:t>
            </a:r>
            <a:r>
              <a:rPr lang="de-DE" sz="2400" b="1" dirty="0">
                <a:solidFill>
                  <a:schemeClr val="tx1"/>
                </a:solidFill>
              </a:rPr>
              <a:t> Network </a:t>
            </a:r>
            <a:r>
              <a:rPr lang="de-DE" sz="2400" b="1" dirty="0" err="1">
                <a:solidFill>
                  <a:schemeClr val="tx1"/>
                </a:solidFill>
              </a:rPr>
              <a:t>based</a:t>
            </a:r>
            <a:r>
              <a:rPr lang="de-DE" sz="2400" b="1" dirty="0">
                <a:solidFill>
                  <a:schemeClr val="tx1"/>
                </a:solidFill>
              </a:rPr>
              <a:t> </a:t>
            </a:r>
            <a:r>
              <a:rPr lang="de-DE" sz="2400" b="1" dirty="0" err="1">
                <a:solidFill>
                  <a:schemeClr val="tx1"/>
                </a:solidFill>
              </a:rPr>
              <a:t>approaches</a:t>
            </a:r>
            <a:r>
              <a:rPr lang="de-DE" sz="2400" b="1" dirty="0">
                <a:solidFill>
                  <a:schemeClr val="tx1"/>
                </a:solidFill>
              </a:rPr>
              <a:t>?</a:t>
            </a:r>
            <a:endParaRPr lang="de-DE" sz="1600" b="1" i="1" dirty="0">
              <a:solidFill>
                <a:schemeClr val="tx1"/>
              </a:solidFill>
            </a:endParaRPr>
          </a:p>
        </p:txBody>
      </p:sp>
      <p:pic>
        <p:nvPicPr>
          <p:cNvPr id="6" name="Grafik 5">
            <a:extLst>
              <a:ext uri="{FF2B5EF4-FFF2-40B4-BE49-F238E27FC236}">
                <a16:creationId xmlns:a16="http://schemas.microsoft.com/office/drawing/2014/main" id="{8D82398A-8263-A14E-B17A-5D81557E546C}"/>
              </a:ext>
            </a:extLst>
          </p:cNvPr>
          <p:cNvPicPr>
            <a:picLocks noChangeAspect="1"/>
          </p:cNvPicPr>
          <p:nvPr/>
        </p:nvPicPr>
        <p:blipFill>
          <a:blip r:embed="rId9"/>
          <a:stretch>
            <a:fillRect/>
          </a:stretch>
        </p:blipFill>
        <p:spPr>
          <a:xfrm>
            <a:off x="700581" y="4097422"/>
            <a:ext cx="9385250" cy="2252460"/>
          </a:xfrm>
          <a:prstGeom prst="rect">
            <a:avLst/>
          </a:prstGeom>
        </p:spPr>
      </p:pic>
    </p:spTree>
    <p:extLst>
      <p:ext uri="{BB962C8B-B14F-4D97-AF65-F5344CB8AC3E}">
        <p14:creationId xmlns:p14="http://schemas.microsoft.com/office/powerpoint/2010/main" val="87393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a:xfrm>
            <a:off x="9309761" y="5237535"/>
            <a:ext cx="1596292" cy="404614"/>
          </a:xfrm>
        </p:spPr>
        <p:txBody>
          <a:bodyPr/>
          <a:lstStyle/>
          <a:p>
            <a:fld id="{D57F1E4F-1CFF-5643-939E-217C01CDF565}" type="slidenum">
              <a:rPr lang="en-US" smtClean="0"/>
              <a:pPr/>
              <a:t>4</a:t>
            </a:fld>
            <a:endParaRPr lang="en-US" dirty="0"/>
          </a:p>
        </p:txBody>
      </p:sp>
      <p:pic>
        <p:nvPicPr>
          <p:cNvPr id="6" name="Grafik 5">
            <a:extLst>
              <a:ext uri="{FF2B5EF4-FFF2-40B4-BE49-F238E27FC236}">
                <a16:creationId xmlns:a16="http://schemas.microsoft.com/office/drawing/2014/main" id="{8D82398A-8263-A14E-B17A-5D81557E546C}"/>
              </a:ext>
            </a:extLst>
          </p:cNvPr>
          <p:cNvPicPr>
            <a:picLocks noChangeAspect="1"/>
          </p:cNvPicPr>
          <p:nvPr/>
        </p:nvPicPr>
        <p:blipFill>
          <a:blip r:embed="rId3"/>
          <a:stretch>
            <a:fillRect/>
          </a:stretch>
        </p:blipFill>
        <p:spPr>
          <a:xfrm>
            <a:off x="916173" y="853465"/>
            <a:ext cx="9385250" cy="2252460"/>
          </a:xfrm>
          <a:prstGeom prst="rect">
            <a:avLst/>
          </a:prstGeom>
        </p:spPr>
      </p:pic>
      <p:pic>
        <p:nvPicPr>
          <p:cNvPr id="23" name="Graphic 27" descr="Database">
            <a:extLst>
              <a:ext uri="{FF2B5EF4-FFF2-40B4-BE49-F238E27FC236}">
                <a16:creationId xmlns:a16="http://schemas.microsoft.com/office/drawing/2014/main" id="{251206B4-4EB1-B94D-9BF1-65A9CEF566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004723"/>
            <a:ext cx="914400" cy="914400"/>
          </a:xfrm>
          <a:prstGeom prst="rect">
            <a:avLst/>
          </a:prstGeom>
        </p:spPr>
      </p:pic>
      <p:pic>
        <p:nvPicPr>
          <p:cNvPr id="25" name="Graphic 27" descr="Database">
            <a:extLst>
              <a:ext uri="{FF2B5EF4-FFF2-40B4-BE49-F238E27FC236}">
                <a16:creationId xmlns:a16="http://schemas.microsoft.com/office/drawing/2014/main" id="{773B9676-8ABE-DA43-92AF-B216670991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57" y="1843537"/>
            <a:ext cx="914400" cy="914400"/>
          </a:xfrm>
          <a:prstGeom prst="rect">
            <a:avLst/>
          </a:prstGeom>
        </p:spPr>
      </p:pic>
      <p:sp>
        <p:nvSpPr>
          <p:cNvPr id="27" name="Rectangle: Rounded Corners 6">
            <a:extLst>
              <a:ext uri="{FF2B5EF4-FFF2-40B4-BE49-F238E27FC236}">
                <a16:creationId xmlns:a16="http://schemas.microsoft.com/office/drawing/2014/main" id="{A128A9ED-9519-E84F-8939-33199FBDD6E7}"/>
              </a:ext>
            </a:extLst>
          </p:cNvPr>
          <p:cNvSpPr/>
          <p:nvPr/>
        </p:nvSpPr>
        <p:spPr>
          <a:xfrm>
            <a:off x="2209725" y="5575368"/>
            <a:ext cx="1751475" cy="50123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Preprocessing</a:t>
            </a:r>
            <a:endParaRPr lang="de-DE" b="1" dirty="0">
              <a:solidFill>
                <a:schemeClr val="tx1"/>
              </a:solidFill>
            </a:endParaRPr>
          </a:p>
        </p:txBody>
      </p:sp>
      <p:sp>
        <p:nvSpPr>
          <p:cNvPr id="29" name="Arrow: Right 44">
            <a:extLst>
              <a:ext uri="{FF2B5EF4-FFF2-40B4-BE49-F238E27FC236}">
                <a16:creationId xmlns:a16="http://schemas.microsoft.com/office/drawing/2014/main" id="{8E7721EC-D3ED-634A-9281-A64461A1DF9F}"/>
              </a:ext>
            </a:extLst>
          </p:cNvPr>
          <p:cNvSpPr/>
          <p:nvPr/>
        </p:nvSpPr>
        <p:spPr>
          <a:xfrm rot="19807009">
            <a:off x="437401" y="4513847"/>
            <a:ext cx="902885" cy="145907"/>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44">
            <a:extLst>
              <a:ext uri="{FF2B5EF4-FFF2-40B4-BE49-F238E27FC236}">
                <a16:creationId xmlns:a16="http://schemas.microsoft.com/office/drawing/2014/main" id="{DC9E089D-69E2-D342-9BCB-7F21495BAD50}"/>
              </a:ext>
            </a:extLst>
          </p:cNvPr>
          <p:cNvSpPr/>
          <p:nvPr/>
        </p:nvSpPr>
        <p:spPr>
          <a:xfrm rot="3319109">
            <a:off x="537309" y="3022007"/>
            <a:ext cx="902885" cy="145907"/>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raphic 27" descr="Database">
            <a:extLst>
              <a:ext uri="{FF2B5EF4-FFF2-40B4-BE49-F238E27FC236}">
                <a16:creationId xmlns:a16="http://schemas.microsoft.com/office/drawing/2014/main" id="{5F761ECA-48F2-934F-BD0B-3B53958FF9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8114" y="3410490"/>
            <a:ext cx="914400" cy="914400"/>
          </a:xfrm>
          <a:prstGeom prst="rect">
            <a:avLst/>
          </a:prstGeom>
        </p:spPr>
      </p:pic>
      <p:sp>
        <p:nvSpPr>
          <p:cNvPr id="38" name="Arrow: Right 44">
            <a:extLst>
              <a:ext uri="{FF2B5EF4-FFF2-40B4-BE49-F238E27FC236}">
                <a16:creationId xmlns:a16="http://schemas.microsoft.com/office/drawing/2014/main" id="{C2128B51-4653-6547-B8B9-7DE370CFBC5F}"/>
              </a:ext>
            </a:extLst>
          </p:cNvPr>
          <p:cNvSpPr/>
          <p:nvPr/>
        </p:nvSpPr>
        <p:spPr>
          <a:xfrm flipV="1">
            <a:off x="7069216" y="1936096"/>
            <a:ext cx="902885" cy="259877"/>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6">
            <a:extLst>
              <a:ext uri="{FF2B5EF4-FFF2-40B4-BE49-F238E27FC236}">
                <a16:creationId xmlns:a16="http://schemas.microsoft.com/office/drawing/2014/main" id="{0E3CC8FA-1938-B146-B747-3D8E9A3861FF}"/>
              </a:ext>
            </a:extLst>
          </p:cNvPr>
          <p:cNvSpPr/>
          <p:nvPr/>
        </p:nvSpPr>
        <p:spPr>
          <a:xfrm>
            <a:off x="3724609" y="1114255"/>
            <a:ext cx="3213761" cy="164368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600" dirty="0" err="1">
                <a:solidFill>
                  <a:schemeClr val="tx1"/>
                </a:solidFill>
              </a:rPr>
              <a:t>Holistic</a:t>
            </a:r>
            <a:r>
              <a:rPr lang="de-DE" sz="1600" dirty="0">
                <a:solidFill>
                  <a:schemeClr val="tx1"/>
                </a:solidFill>
              </a:rPr>
              <a:t>, hand-</a:t>
            </a:r>
            <a:r>
              <a:rPr lang="de-DE" sz="1600" dirty="0" err="1">
                <a:solidFill>
                  <a:schemeClr val="tx1"/>
                </a:solidFill>
              </a:rPr>
              <a:t>crafted</a:t>
            </a:r>
            <a:r>
              <a:rPr lang="de-DE" sz="1600" dirty="0">
                <a:solidFill>
                  <a:schemeClr val="tx1"/>
                </a:solidFill>
              </a:rPr>
              <a:t> </a:t>
            </a:r>
            <a:r>
              <a:rPr lang="de-DE" sz="1600" dirty="0" err="1">
                <a:solidFill>
                  <a:schemeClr val="tx1"/>
                </a:solidFill>
              </a:rPr>
              <a:t>feature</a:t>
            </a:r>
            <a:r>
              <a:rPr lang="de-DE" sz="1600" dirty="0">
                <a:solidFill>
                  <a:schemeClr val="tx1"/>
                </a:solidFill>
              </a:rPr>
              <a:t> </a:t>
            </a:r>
            <a:r>
              <a:rPr lang="de-DE" sz="1600" dirty="0" err="1">
                <a:solidFill>
                  <a:schemeClr val="tx1"/>
                </a:solidFill>
              </a:rPr>
              <a:t>set</a:t>
            </a:r>
            <a:r>
              <a:rPr lang="de-DE" sz="1600" dirty="0">
                <a:solidFill>
                  <a:schemeClr val="tx1"/>
                </a:solidFill>
              </a:rPr>
              <a:t> </a:t>
            </a:r>
            <a:r>
              <a:rPr lang="de-DE" sz="1600" dirty="0" err="1">
                <a:solidFill>
                  <a:schemeClr val="tx1"/>
                </a:solidFill>
              </a:rPr>
              <a:t>based</a:t>
            </a:r>
            <a:r>
              <a:rPr lang="de-DE" sz="1600" dirty="0">
                <a:solidFill>
                  <a:schemeClr val="tx1"/>
                </a:solidFill>
              </a:rPr>
              <a:t> on </a:t>
            </a:r>
            <a:r>
              <a:rPr lang="de-DE" sz="1600" dirty="0" err="1">
                <a:solidFill>
                  <a:schemeClr val="tx1"/>
                </a:solidFill>
              </a:rPr>
              <a:t>recent</a:t>
            </a:r>
            <a:r>
              <a:rPr lang="de-DE" sz="1600" dirty="0">
                <a:solidFill>
                  <a:schemeClr val="tx1"/>
                </a:solidFill>
              </a:rPr>
              <a:t> </a:t>
            </a:r>
            <a:r>
              <a:rPr lang="de-DE" sz="1600" dirty="0" err="1">
                <a:solidFill>
                  <a:schemeClr val="tx1"/>
                </a:solidFill>
              </a:rPr>
              <a:t>publications</a:t>
            </a:r>
            <a:endParaRPr lang="de-DE" sz="1600" dirty="0">
              <a:solidFill>
                <a:schemeClr val="tx1"/>
              </a:solidFill>
            </a:endParaRPr>
          </a:p>
        </p:txBody>
      </p:sp>
      <p:sp>
        <p:nvSpPr>
          <p:cNvPr id="43" name="Arrow: Right 44">
            <a:extLst>
              <a:ext uri="{FF2B5EF4-FFF2-40B4-BE49-F238E27FC236}">
                <a16:creationId xmlns:a16="http://schemas.microsoft.com/office/drawing/2014/main" id="{44A82BDB-D3F3-F143-99E6-1D8057A3E3A1}"/>
              </a:ext>
            </a:extLst>
          </p:cNvPr>
          <p:cNvSpPr/>
          <p:nvPr/>
        </p:nvSpPr>
        <p:spPr>
          <a:xfrm rot="2528882" flipV="1">
            <a:off x="4648325" y="5769352"/>
            <a:ext cx="1534285" cy="113265"/>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6">
            <a:extLst>
              <a:ext uri="{FF2B5EF4-FFF2-40B4-BE49-F238E27FC236}">
                <a16:creationId xmlns:a16="http://schemas.microsoft.com/office/drawing/2014/main" id="{78A0BF94-D6DE-404A-B3DE-67A04C9EE36A}"/>
              </a:ext>
            </a:extLst>
          </p:cNvPr>
          <p:cNvSpPr/>
          <p:nvPr/>
        </p:nvSpPr>
        <p:spPr>
          <a:xfrm>
            <a:off x="9425686" y="2527848"/>
            <a:ext cx="1751475" cy="50123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Conventional</a:t>
            </a:r>
            <a:r>
              <a:rPr lang="de-DE" b="1" dirty="0">
                <a:solidFill>
                  <a:schemeClr val="tx1"/>
                </a:solidFill>
              </a:rPr>
              <a:t> </a:t>
            </a:r>
            <a:r>
              <a:rPr lang="de-DE" b="1" dirty="0" err="1">
                <a:solidFill>
                  <a:schemeClr val="tx1"/>
                </a:solidFill>
              </a:rPr>
              <a:t>Classifier</a:t>
            </a:r>
            <a:endParaRPr lang="de-DE" b="1" dirty="0">
              <a:solidFill>
                <a:schemeClr val="tx1"/>
              </a:solidFill>
            </a:endParaRPr>
          </a:p>
        </p:txBody>
      </p:sp>
      <p:sp>
        <p:nvSpPr>
          <p:cNvPr id="54" name="Rectangle: Rounded Corners 6">
            <a:extLst>
              <a:ext uri="{FF2B5EF4-FFF2-40B4-BE49-F238E27FC236}">
                <a16:creationId xmlns:a16="http://schemas.microsoft.com/office/drawing/2014/main" id="{63D43759-A3DD-C84A-8E6F-AB71CE9DB9C5}"/>
              </a:ext>
            </a:extLst>
          </p:cNvPr>
          <p:cNvSpPr/>
          <p:nvPr/>
        </p:nvSpPr>
        <p:spPr>
          <a:xfrm>
            <a:off x="9309761" y="4166527"/>
            <a:ext cx="1751475" cy="50123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Neural</a:t>
            </a:r>
            <a:r>
              <a:rPr lang="de-DE" b="1" dirty="0">
                <a:solidFill>
                  <a:schemeClr val="tx1"/>
                </a:solidFill>
              </a:rPr>
              <a:t> Network </a:t>
            </a:r>
            <a:r>
              <a:rPr lang="de-DE" b="1" dirty="0" err="1">
                <a:solidFill>
                  <a:schemeClr val="tx1"/>
                </a:solidFill>
              </a:rPr>
              <a:t>Classifier</a:t>
            </a:r>
            <a:endParaRPr lang="de-DE" b="1" dirty="0">
              <a:solidFill>
                <a:schemeClr val="tx1"/>
              </a:solidFill>
            </a:endParaRPr>
          </a:p>
        </p:txBody>
      </p:sp>
      <p:pic>
        <p:nvPicPr>
          <p:cNvPr id="55" name="Graphic 23" descr="Gears">
            <a:extLst>
              <a:ext uri="{FF2B5EF4-FFF2-40B4-BE49-F238E27FC236}">
                <a16:creationId xmlns:a16="http://schemas.microsoft.com/office/drawing/2014/main" id="{77290BEF-E966-4C41-BB4F-8FCBB9B51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84128" y="1166739"/>
            <a:ext cx="914400" cy="914400"/>
          </a:xfrm>
          <a:prstGeom prst="rect">
            <a:avLst/>
          </a:prstGeom>
        </p:spPr>
      </p:pic>
      <p:sp>
        <p:nvSpPr>
          <p:cNvPr id="56" name="Arrow: Right 44">
            <a:extLst>
              <a:ext uri="{FF2B5EF4-FFF2-40B4-BE49-F238E27FC236}">
                <a16:creationId xmlns:a16="http://schemas.microsoft.com/office/drawing/2014/main" id="{EEEADB38-E946-264A-BDD5-2A244001A6EA}"/>
              </a:ext>
            </a:extLst>
          </p:cNvPr>
          <p:cNvSpPr/>
          <p:nvPr/>
        </p:nvSpPr>
        <p:spPr>
          <a:xfrm rot="20601911" flipV="1">
            <a:off x="2075371" y="2771094"/>
            <a:ext cx="1534285" cy="113265"/>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6">
            <a:extLst>
              <a:ext uri="{FF2B5EF4-FFF2-40B4-BE49-F238E27FC236}">
                <a16:creationId xmlns:a16="http://schemas.microsoft.com/office/drawing/2014/main" id="{5C16D9D8-779F-C24E-B056-E3B092E52DC3}"/>
              </a:ext>
            </a:extLst>
          </p:cNvPr>
          <p:cNvSpPr/>
          <p:nvPr/>
        </p:nvSpPr>
        <p:spPr>
          <a:xfrm>
            <a:off x="1305621" y="3231296"/>
            <a:ext cx="2255395" cy="164368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600" dirty="0" err="1">
                <a:solidFill>
                  <a:schemeClr val="tx1"/>
                </a:solidFill>
              </a:rPr>
              <a:t>Preprocessed</a:t>
            </a:r>
            <a:r>
              <a:rPr lang="de-DE" sz="1600" dirty="0">
                <a:solidFill>
                  <a:schemeClr val="tx1"/>
                </a:solidFill>
              </a:rPr>
              <a:t> Training Corpus</a:t>
            </a:r>
          </a:p>
        </p:txBody>
      </p:sp>
      <p:sp>
        <p:nvSpPr>
          <p:cNvPr id="2" name="Nach oben gekrümmter Pfeil 1">
            <a:extLst>
              <a:ext uri="{FF2B5EF4-FFF2-40B4-BE49-F238E27FC236}">
                <a16:creationId xmlns:a16="http://schemas.microsoft.com/office/drawing/2014/main" id="{98BE7F14-243E-8D42-AB01-363D2209536A}"/>
              </a:ext>
            </a:extLst>
          </p:cNvPr>
          <p:cNvSpPr/>
          <p:nvPr/>
        </p:nvSpPr>
        <p:spPr>
          <a:xfrm>
            <a:off x="4808694" y="2867704"/>
            <a:ext cx="914400" cy="5368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8" name="Nach oben gekrümmter Pfeil 57">
            <a:extLst>
              <a:ext uri="{FF2B5EF4-FFF2-40B4-BE49-F238E27FC236}">
                <a16:creationId xmlns:a16="http://schemas.microsoft.com/office/drawing/2014/main" id="{5F73E379-4AB2-8E49-8B35-B3C873D31854}"/>
              </a:ext>
            </a:extLst>
          </p:cNvPr>
          <p:cNvSpPr/>
          <p:nvPr/>
        </p:nvSpPr>
        <p:spPr>
          <a:xfrm rot="10619392">
            <a:off x="4808694" y="4562479"/>
            <a:ext cx="914400" cy="5368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63989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a:xfrm>
            <a:off x="9309761" y="5237535"/>
            <a:ext cx="1596292" cy="404614"/>
          </a:xfrm>
        </p:spPr>
        <p:txBody>
          <a:bodyPr/>
          <a:lstStyle/>
          <a:p>
            <a:fld id="{D57F1E4F-1CFF-5643-939E-217C01CDF565}" type="slidenum">
              <a:rPr lang="en-US" smtClean="0"/>
              <a:pPr/>
              <a:t>5</a:t>
            </a:fld>
            <a:endParaRPr lang="en-US" dirty="0"/>
          </a:p>
        </p:txBody>
      </p:sp>
      <p:pic>
        <p:nvPicPr>
          <p:cNvPr id="6" name="Grafik 5">
            <a:extLst>
              <a:ext uri="{FF2B5EF4-FFF2-40B4-BE49-F238E27FC236}">
                <a16:creationId xmlns:a16="http://schemas.microsoft.com/office/drawing/2014/main" id="{8D82398A-8263-A14E-B17A-5D81557E546C}"/>
              </a:ext>
            </a:extLst>
          </p:cNvPr>
          <p:cNvPicPr>
            <a:picLocks noChangeAspect="1"/>
          </p:cNvPicPr>
          <p:nvPr/>
        </p:nvPicPr>
        <p:blipFill>
          <a:blip r:embed="rId3"/>
          <a:stretch>
            <a:fillRect/>
          </a:stretch>
        </p:blipFill>
        <p:spPr>
          <a:xfrm>
            <a:off x="1025240" y="523162"/>
            <a:ext cx="9385250" cy="2252460"/>
          </a:xfrm>
          <a:prstGeom prst="rect">
            <a:avLst/>
          </a:prstGeom>
        </p:spPr>
      </p:pic>
      <p:pic>
        <p:nvPicPr>
          <p:cNvPr id="37" name="Graphic 27" descr="Database">
            <a:extLst>
              <a:ext uri="{FF2B5EF4-FFF2-40B4-BE49-F238E27FC236}">
                <a16:creationId xmlns:a16="http://schemas.microsoft.com/office/drawing/2014/main" id="{5F761ECA-48F2-934F-BD0B-3B53958FF9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5232" y="4982642"/>
            <a:ext cx="914400" cy="914400"/>
          </a:xfrm>
          <a:prstGeom prst="rect">
            <a:avLst/>
          </a:prstGeom>
        </p:spPr>
      </p:pic>
      <p:sp>
        <p:nvSpPr>
          <p:cNvPr id="38" name="Arrow: Right 44">
            <a:extLst>
              <a:ext uri="{FF2B5EF4-FFF2-40B4-BE49-F238E27FC236}">
                <a16:creationId xmlns:a16="http://schemas.microsoft.com/office/drawing/2014/main" id="{C2128B51-4653-6547-B8B9-7DE370CFBC5F}"/>
              </a:ext>
            </a:extLst>
          </p:cNvPr>
          <p:cNvSpPr/>
          <p:nvPr/>
        </p:nvSpPr>
        <p:spPr>
          <a:xfrm rot="5400000" flipV="1">
            <a:off x="5815694" y="3224237"/>
            <a:ext cx="1094724" cy="537713"/>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6">
            <a:extLst>
              <a:ext uri="{FF2B5EF4-FFF2-40B4-BE49-F238E27FC236}">
                <a16:creationId xmlns:a16="http://schemas.microsoft.com/office/drawing/2014/main" id="{0E3CC8FA-1938-B146-B747-3D8E9A3861FF}"/>
              </a:ext>
            </a:extLst>
          </p:cNvPr>
          <p:cNvSpPr/>
          <p:nvPr/>
        </p:nvSpPr>
        <p:spPr>
          <a:xfrm>
            <a:off x="478991" y="4874978"/>
            <a:ext cx="3213761" cy="164368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600" dirty="0" err="1">
                <a:solidFill>
                  <a:schemeClr val="tx1"/>
                </a:solidFill>
              </a:rPr>
              <a:t>Holistic</a:t>
            </a:r>
            <a:r>
              <a:rPr lang="de-DE" sz="1600" dirty="0">
                <a:solidFill>
                  <a:schemeClr val="tx1"/>
                </a:solidFill>
              </a:rPr>
              <a:t>, hand-</a:t>
            </a:r>
            <a:r>
              <a:rPr lang="de-DE" sz="1600" dirty="0" err="1">
                <a:solidFill>
                  <a:schemeClr val="tx1"/>
                </a:solidFill>
              </a:rPr>
              <a:t>crafted</a:t>
            </a:r>
            <a:r>
              <a:rPr lang="de-DE" sz="1600" dirty="0">
                <a:solidFill>
                  <a:schemeClr val="tx1"/>
                </a:solidFill>
              </a:rPr>
              <a:t> </a:t>
            </a:r>
            <a:r>
              <a:rPr lang="de-DE" sz="1600" dirty="0" err="1">
                <a:solidFill>
                  <a:schemeClr val="tx1"/>
                </a:solidFill>
              </a:rPr>
              <a:t>feature</a:t>
            </a:r>
            <a:r>
              <a:rPr lang="de-DE" sz="1600" dirty="0">
                <a:solidFill>
                  <a:schemeClr val="tx1"/>
                </a:solidFill>
              </a:rPr>
              <a:t> </a:t>
            </a:r>
            <a:r>
              <a:rPr lang="de-DE" sz="1600" dirty="0" err="1">
                <a:solidFill>
                  <a:schemeClr val="tx1"/>
                </a:solidFill>
              </a:rPr>
              <a:t>set</a:t>
            </a:r>
            <a:r>
              <a:rPr lang="de-DE" sz="1600" dirty="0">
                <a:solidFill>
                  <a:schemeClr val="tx1"/>
                </a:solidFill>
              </a:rPr>
              <a:t> </a:t>
            </a:r>
            <a:r>
              <a:rPr lang="de-DE" sz="1600" dirty="0" err="1">
                <a:solidFill>
                  <a:schemeClr val="tx1"/>
                </a:solidFill>
              </a:rPr>
              <a:t>based</a:t>
            </a:r>
            <a:r>
              <a:rPr lang="de-DE" sz="1600" dirty="0">
                <a:solidFill>
                  <a:schemeClr val="tx1"/>
                </a:solidFill>
              </a:rPr>
              <a:t> on </a:t>
            </a:r>
            <a:r>
              <a:rPr lang="de-DE" sz="1600" dirty="0" err="1">
                <a:solidFill>
                  <a:schemeClr val="tx1"/>
                </a:solidFill>
              </a:rPr>
              <a:t>recent</a:t>
            </a:r>
            <a:r>
              <a:rPr lang="de-DE" sz="1600" dirty="0">
                <a:solidFill>
                  <a:schemeClr val="tx1"/>
                </a:solidFill>
              </a:rPr>
              <a:t> </a:t>
            </a:r>
            <a:r>
              <a:rPr lang="de-DE" sz="1600" dirty="0" err="1">
                <a:solidFill>
                  <a:schemeClr val="tx1"/>
                </a:solidFill>
              </a:rPr>
              <a:t>publications</a:t>
            </a:r>
            <a:endParaRPr lang="de-DE" sz="1600" dirty="0">
              <a:solidFill>
                <a:schemeClr val="tx1"/>
              </a:solidFill>
            </a:endParaRPr>
          </a:p>
        </p:txBody>
      </p:sp>
      <p:pic>
        <p:nvPicPr>
          <p:cNvPr id="55" name="Graphic 23" descr="Gears">
            <a:extLst>
              <a:ext uri="{FF2B5EF4-FFF2-40B4-BE49-F238E27FC236}">
                <a16:creationId xmlns:a16="http://schemas.microsoft.com/office/drawing/2014/main" id="{77290BEF-E966-4C41-BB4F-8FCBB9B51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8510" y="4927462"/>
            <a:ext cx="914400" cy="914400"/>
          </a:xfrm>
          <a:prstGeom prst="rect">
            <a:avLst/>
          </a:prstGeom>
        </p:spPr>
      </p:pic>
      <p:sp>
        <p:nvSpPr>
          <p:cNvPr id="57" name="Rectangle: Rounded Corners 6">
            <a:extLst>
              <a:ext uri="{FF2B5EF4-FFF2-40B4-BE49-F238E27FC236}">
                <a16:creationId xmlns:a16="http://schemas.microsoft.com/office/drawing/2014/main" id="{5C16D9D8-779F-C24E-B056-E3B092E52DC3}"/>
              </a:ext>
            </a:extLst>
          </p:cNvPr>
          <p:cNvSpPr/>
          <p:nvPr/>
        </p:nvSpPr>
        <p:spPr>
          <a:xfrm>
            <a:off x="3840605" y="4927462"/>
            <a:ext cx="2255395" cy="164368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sz="1600" dirty="0" err="1">
                <a:solidFill>
                  <a:schemeClr val="tx1"/>
                </a:solidFill>
              </a:rPr>
              <a:t>Preprocessed</a:t>
            </a:r>
            <a:r>
              <a:rPr lang="de-DE" sz="1600" dirty="0">
                <a:solidFill>
                  <a:schemeClr val="tx1"/>
                </a:solidFill>
              </a:rPr>
              <a:t> Training Corpus</a:t>
            </a:r>
          </a:p>
        </p:txBody>
      </p:sp>
      <p:pic>
        <p:nvPicPr>
          <p:cNvPr id="20" name="Graphic 25" descr="Bar chart">
            <a:extLst>
              <a:ext uri="{FF2B5EF4-FFF2-40B4-BE49-F238E27FC236}">
                <a16:creationId xmlns:a16="http://schemas.microsoft.com/office/drawing/2014/main" id="{7BBAF1CC-FBB9-684F-8BA4-B645B90D3F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2561" y="4838587"/>
            <a:ext cx="914400" cy="914400"/>
          </a:xfrm>
          <a:prstGeom prst="rect">
            <a:avLst/>
          </a:prstGeom>
        </p:spPr>
      </p:pic>
      <p:sp>
        <p:nvSpPr>
          <p:cNvPr id="21" name="TextBox 31">
            <a:extLst>
              <a:ext uri="{FF2B5EF4-FFF2-40B4-BE49-F238E27FC236}">
                <a16:creationId xmlns:a16="http://schemas.microsoft.com/office/drawing/2014/main" id="{8F1049A6-0F3A-5F43-84FE-1E3D8D5096BE}"/>
              </a:ext>
            </a:extLst>
          </p:cNvPr>
          <p:cNvSpPr txBox="1"/>
          <p:nvPr/>
        </p:nvSpPr>
        <p:spPr>
          <a:xfrm>
            <a:off x="6047201" y="5267681"/>
            <a:ext cx="2320352" cy="1200329"/>
          </a:xfrm>
          <a:prstGeom prst="rect">
            <a:avLst/>
          </a:prstGeom>
          <a:noFill/>
        </p:spPr>
        <p:txBody>
          <a:bodyPr wrap="square" rtlCol="0">
            <a:spAutoFit/>
          </a:bodyPr>
          <a:lstStyle/>
          <a:p>
            <a:pPr algn="ctr"/>
            <a:r>
              <a:rPr lang="de-DE" dirty="0" err="1"/>
              <a:t>Logistic</a:t>
            </a:r>
            <a:r>
              <a:rPr lang="de-DE" dirty="0"/>
              <a:t> Regression SVM</a:t>
            </a:r>
          </a:p>
          <a:p>
            <a:pPr algn="ctr"/>
            <a:r>
              <a:rPr lang="de-DE" dirty="0" err="1"/>
              <a:t>Decision</a:t>
            </a:r>
            <a:r>
              <a:rPr lang="de-DE" dirty="0"/>
              <a:t> </a:t>
            </a:r>
            <a:r>
              <a:rPr lang="de-DE" dirty="0" err="1"/>
              <a:t>Forest</a:t>
            </a:r>
            <a:r>
              <a:rPr lang="de-DE" dirty="0"/>
              <a:t> Random </a:t>
            </a:r>
            <a:r>
              <a:rPr lang="de-DE" dirty="0" err="1"/>
              <a:t>Forest</a:t>
            </a:r>
            <a:endParaRPr lang="de-DE" dirty="0"/>
          </a:p>
        </p:txBody>
      </p:sp>
      <p:sp>
        <p:nvSpPr>
          <p:cNvPr id="22" name="TextBox 32">
            <a:extLst>
              <a:ext uri="{FF2B5EF4-FFF2-40B4-BE49-F238E27FC236}">
                <a16:creationId xmlns:a16="http://schemas.microsoft.com/office/drawing/2014/main" id="{DF28880C-635E-0B43-A03F-681B07B6159F}"/>
              </a:ext>
            </a:extLst>
          </p:cNvPr>
          <p:cNvSpPr txBox="1"/>
          <p:nvPr/>
        </p:nvSpPr>
        <p:spPr>
          <a:xfrm>
            <a:off x="9650707" y="6114396"/>
            <a:ext cx="914400" cy="369332"/>
          </a:xfrm>
          <a:prstGeom prst="rect">
            <a:avLst/>
          </a:prstGeom>
          <a:noFill/>
        </p:spPr>
        <p:txBody>
          <a:bodyPr wrap="square" rtlCol="0">
            <a:spAutoFit/>
          </a:bodyPr>
          <a:lstStyle/>
          <a:p>
            <a:pPr algn="ctr"/>
            <a:r>
              <a:rPr lang="de-DE" dirty="0"/>
              <a:t>LSTM</a:t>
            </a:r>
          </a:p>
        </p:txBody>
      </p:sp>
      <p:sp>
        <p:nvSpPr>
          <p:cNvPr id="24" name="TextBox 33">
            <a:extLst>
              <a:ext uri="{FF2B5EF4-FFF2-40B4-BE49-F238E27FC236}">
                <a16:creationId xmlns:a16="http://schemas.microsoft.com/office/drawing/2014/main" id="{9587F546-4BEE-8046-A162-5D854DE264D9}"/>
              </a:ext>
            </a:extLst>
          </p:cNvPr>
          <p:cNvSpPr txBox="1"/>
          <p:nvPr/>
        </p:nvSpPr>
        <p:spPr>
          <a:xfrm>
            <a:off x="8200722" y="5819869"/>
            <a:ext cx="914400" cy="369332"/>
          </a:xfrm>
          <a:prstGeom prst="rect">
            <a:avLst/>
          </a:prstGeom>
          <a:noFill/>
        </p:spPr>
        <p:txBody>
          <a:bodyPr wrap="square" rtlCol="0">
            <a:spAutoFit/>
          </a:bodyPr>
          <a:lstStyle/>
          <a:p>
            <a:pPr algn="ctr"/>
            <a:r>
              <a:rPr lang="de-DE" dirty="0"/>
              <a:t>vs.</a:t>
            </a:r>
          </a:p>
        </p:txBody>
      </p:sp>
      <p:sp>
        <p:nvSpPr>
          <p:cNvPr id="26" name="Rectangle: Rounded Corners 6">
            <a:extLst>
              <a:ext uri="{FF2B5EF4-FFF2-40B4-BE49-F238E27FC236}">
                <a16:creationId xmlns:a16="http://schemas.microsoft.com/office/drawing/2014/main" id="{EAB36DDD-B6E1-D946-94A0-EACE23AE9C83}"/>
              </a:ext>
            </a:extLst>
          </p:cNvPr>
          <p:cNvSpPr/>
          <p:nvPr/>
        </p:nvSpPr>
        <p:spPr>
          <a:xfrm>
            <a:off x="6224138" y="4622242"/>
            <a:ext cx="4447609" cy="194890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sz="1600" dirty="0">
              <a:solidFill>
                <a:schemeClr val="tx1"/>
              </a:solidFill>
            </a:endParaRPr>
          </a:p>
        </p:txBody>
      </p:sp>
    </p:spTree>
    <p:extLst>
      <p:ext uri="{BB962C8B-B14F-4D97-AF65-F5344CB8AC3E}">
        <p14:creationId xmlns:p14="http://schemas.microsoft.com/office/powerpoint/2010/main" val="307087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Datasets</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language that is used to </a:t>
            </a:r>
            <a:r>
              <a:rPr lang="en-US" b="1" dirty="0">
                <a:solidFill>
                  <a:schemeClr val="tx1"/>
                </a:solidFill>
              </a:rPr>
              <a:t>expresses hatred towards a targeted group </a:t>
            </a:r>
            <a:r>
              <a:rPr lang="en-US" dirty="0">
                <a:solidFill>
                  <a:schemeClr val="tx1"/>
                </a:solidFill>
              </a:rPr>
              <a:t>or is intended to be </a:t>
            </a:r>
            <a:r>
              <a:rPr lang="en-US" b="1" dirty="0">
                <a:solidFill>
                  <a:schemeClr val="tx1"/>
                </a:solidFill>
              </a:rPr>
              <a:t>derogatory</a:t>
            </a:r>
            <a:r>
              <a:rPr lang="en-US" dirty="0">
                <a:solidFill>
                  <a:schemeClr val="tx1"/>
                </a:solidFill>
              </a:rPr>
              <a:t>, to </a:t>
            </a:r>
            <a:r>
              <a:rPr lang="en-US" b="1" dirty="0">
                <a:solidFill>
                  <a:schemeClr val="tx1"/>
                </a:solidFill>
              </a:rPr>
              <a:t>humiliate</a:t>
            </a:r>
            <a:r>
              <a:rPr lang="en-US" dirty="0">
                <a:solidFill>
                  <a:schemeClr val="tx1"/>
                </a:solidFill>
              </a:rPr>
              <a:t>, or to </a:t>
            </a:r>
            <a:r>
              <a:rPr lang="en-US" b="1" dirty="0">
                <a:solidFill>
                  <a:schemeClr val="tx1"/>
                </a:solidFill>
              </a:rPr>
              <a:t>insult</a:t>
            </a:r>
            <a:r>
              <a:rPr lang="en-US" dirty="0">
                <a:solidFill>
                  <a:schemeClr val="tx1"/>
                </a:solidFill>
              </a:rPr>
              <a:t> the members of the group.“ </a:t>
            </a:r>
          </a:p>
          <a:p>
            <a:pPr algn="r">
              <a:lnSpc>
                <a:spcPct val="200000"/>
              </a:lnSpc>
            </a:pPr>
            <a:r>
              <a:rPr lang="en-US" sz="1200" i="1" dirty="0">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9BE9-85E4-8D46-A45B-D0CDA074AD8E}"/>
              </a:ext>
            </a:extLst>
          </p:cNvPr>
          <p:cNvSpPr>
            <a:spLocks noGrp="1"/>
          </p:cNvSpPr>
          <p:nvPr>
            <p:ph type="title"/>
          </p:nvPr>
        </p:nvSpPr>
        <p:spPr/>
        <p:txBody>
          <a:bodyPr/>
          <a:lstStyle/>
          <a:p>
            <a:r>
              <a:rPr lang="de-DE" dirty="0"/>
              <a:t>Datasets</a:t>
            </a:r>
          </a:p>
        </p:txBody>
      </p:sp>
      <p:sp>
        <p:nvSpPr>
          <p:cNvPr id="3" name="Inhaltsplatzhalter 2">
            <a:extLst>
              <a:ext uri="{FF2B5EF4-FFF2-40B4-BE49-F238E27FC236}">
                <a16:creationId xmlns:a16="http://schemas.microsoft.com/office/drawing/2014/main" id="{0374B502-1AC8-574F-ABCA-0BFA6AC2F2E8}"/>
              </a:ext>
            </a:extLst>
          </p:cNvPr>
          <p:cNvSpPr>
            <a:spLocks noGrp="1"/>
          </p:cNvSpPr>
          <p:nvPr>
            <p:ph idx="1"/>
          </p:nvPr>
        </p:nvSpPr>
        <p:spPr/>
        <p:txBody>
          <a:bodyPr>
            <a:normAutofit lnSpcReduction="10000"/>
          </a:bodyPr>
          <a:lstStyle/>
          <a:p>
            <a:r>
              <a:rPr lang="en-US" dirty="0"/>
              <a:t>Automated Hate Speech Detection and the Problem of Offensive Language [1]</a:t>
            </a:r>
          </a:p>
          <a:p>
            <a:pPr lvl="1"/>
            <a:r>
              <a:rPr lang="en-US" dirty="0"/>
              <a:t>1.430 hate speech, 4.175 neutral, 19.196 offensive language</a:t>
            </a:r>
          </a:p>
          <a:p>
            <a:r>
              <a:rPr lang="en-US" dirty="0"/>
              <a:t>Hate Speech Dataset from a White Supremacy Forum [2]</a:t>
            </a:r>
          </a:p>
          <a:p>
            <a:pPr lvl="1"/>
            <a:r>
              <a:rPr lang="en-US" dirty="0"/>
              <a:t>1.119 hate sentences, 8.537 non hate sentences</a:t>
            </a:r>
          </a:p>
          <a:p>
            <a:r>
              <a:rPr lang="en-US" dirty="0"/>
              <a:t>Resulting common dataset after preprocessing</a:t>
            </a:r>
          </a:p>
          <a:p>
            <a:pPr lvl="1"/>
            <a:r>
              <a:rPr lang="en-US" dirty="0"/>
              <a:t>2.491 hate speech documents, 13.336 non hate speech documents</a:t>
            </a:r>
          </a:p>
          <a:p>
            <a:r>
              <a:rPr lang="en-US" dirty="0"/>
              <a:t>Apply </a:t>
            </a:r>
            <a:r>
              <a:rPr lang="en-US" dirty="0" err="1"/>
              <a:t>undersampling</a:t>
            </a:r>
            <a:r>
              <a:rPr lang="en-US" dirty="0"/>
              <a:t> and oversampling using SMOTE [3]</a:t>
            </a:r>
          </a:p>
          <a:p>
            <a:pPr lvl="1"/>
            <a:r>
              <a:rPr lang="en-US" dirty="0"/>
              <a:t>80% training set, 20% test set</a:t>
            </a:r>
          </a:p>
          <a:p>
            <a:r>
              <a:rPr lang="en-US" dirty="0"/>
              <a:t>Dataset statistics see report</a:t>
            </a:r>
          </a:p>
        </p:txBody>
      </p:sp>
      <p:sp>
        <p:nvSpPr>
          <p:cNvPr id="4" name="Foliennummernplatzhalter 3">
            <a:extLst>
              <a:ext uri="{FF2B5EF4-FFF2-40B4-BE49-F238E27FC236}">
                <a16:creationId xmlns:a16="http://schemas.microsoft.com/office/drawing/2014/main" id="{2A521B9B-64E2-FD48-9AED-27EF10D8802D}"/>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7" name="Picture 6">
            <a:extLst>
              <a:ext uri="{FF2B5EF4-FFF2-40B4-BE49-F238E27FC236}">
                <a16:creationId xmlns:a16="http://schemas.microsoft.com/office/drawing/2014/main" id="{1543079C-0796-40E2-9687-4185B772FF50}"/>
              </a:ext>
            </a:extLst>
          </p:cNvPr>
          <p:cNvPicPr>
            <a:picLocks noChangeAspect="1"/>
          </p:cNvPicPr>
          <p:nvPr/>
        </p:nvPicPr>
        <p:blipFill>
          <a:blip r:embed="rId3"/>
          <a:stretch>
            <a:fillRect/>
          </a:stretch>
        </p:blipFill>
        <p:spPr>
          <a:xfrm>
            <a:off x="8537960" y="4686301"/>
            <a:ext cx="3465844" cy="1950314"/>
          </a:xfrm>
          <a:prstGeom prst="rect">
            <a:avLst/>
          </a:prstGeom>
        </p:spPr>
      </p:pic>
    </p:spTree>
    <p:extLst>
      <p:ext uri="{BB962C8B-B14F-4D97-AF65-F5344CB8AC3E}">
        <p14:creationId xmlns:p14="http://schemas.microsoft.com/office/powerpoint/2010/main" val="175371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38B51-C167-F640-87E3-0DCD4CD24B3D}"/>
              </a:ext>
            </a:extLst>
          </p:cNvPr>
          <p:cNvSpPr>
            <a:spLocks noGrp="1"/>
          </p:cNvSpPr>
          <p:nvPr>
            <p:ph type="title"/>
          </p:nvPr>
        </p:nvSpPr>
        <p:spPr>
          <a:xfrm>
            <a:off x="75737" y="663928"/>
            <a:ext cx="9601200" cy="1485900"/>
          </a:xfrm>
        </p:spPr>
        <p:txBody>
          <a:bodyPr/>
          <a:lstStyle/>
          <a:p>
            <a:r>
              <a:rPr lang="en-US" dirty="0"/>
              <a:t>Feature Extraction [4, 6]</a:t>
            </a:r>
          </a:p>
        </p:txBody>
      </p:sp>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Rectangle: Rounded Corners 6">
            <a:extLst>
              <a:ext uri="{FF2B5EF4-FFF2-40B4-BE49-F238E27FC236}">
                <a16:creationId xmlns:a16="http://schemas.microsoft.com/office/drawing/2014/main" id="{B1D36EBB-4841-4FB9-88E5-904AA99D10F4}"/>
              </a:ext>
            </a:extLst>
          </p:cNvPr>
          <p:cNvSpPr/>
          <p:nvPr/>
        </p:nvSpPr>
        <p:spPr>
          <a:xfrm>
            <a:off x="1062210" y="3476710"/>
            <a:ext cx="4417764" cy="104903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Holistic</a:t>
            </a:r>
            <a:r>
              <a:rPr lang="de-DE" b="1" dirty="0">
                <a:solidFill>
                  <a:schemeClr val="tx1"/>
                </a:solidFill>
              </a:rPr>
              <a:t>, hand-</a:t>
            </a:r>
            <a:r>
              <a:rPr lang="de-DE" b="1" dirty="0" err="1">
                <a:solidFill>
                  <a:schemeClr val="tx1"/>
                </a:solidFill>
              </a:rPr>
              <a:t>crafted</a:t>
            </a:r>
            <a:r>
              <a:rPr lang="de-DE" b="1" dirty="0">
                <a:solidFill>
                  <a:schemeClr val="tx1"/>
                </a:solidFill>
              </a:rPr>
              <a:t> </a:t>
            </a:r>
            <a:r>
              <a:rPr lang="de-DE" b="1" dirty="0" err="1">
                <a:solidFill>
                  <a:schemeClr val="tx1"/>
                </a:solidFill>
              </a:rPr>
              <a:t>feature</a:t>
            </a:r>
            <a:r>
              <a:rPr lang="de-DE" b="1" dirty="0">
                <a:solidFill>
                  <a:schemeClr val="tx1"/>
                </a:solidFill>
              </a:rPr>
              <a:t> </a:t>
            </a:r>
            <a:r>
              <a:rPr lang="de-DE" b="1" dirty="0" err="1">
                <a:solidFill>
                  <a:schemeClr val="tx1"/>
                </a:solidFill>
              </a:rPr>
              <a:t>set</a:t>
            </a:r>
            <a:r>
              <a:rPr lang="de-DE" b="1" dirty="0">
                <a:solidFill>
                  <a:schemeClr val="tx1"/>
                </a:solidFill>
              </a:rPr>
              <a:t> </a:t>
            </a:r>
            <a:r>
              <a:rPr lang="de-DE" b="1" dirty="0" err="1">
                <a:solidFill>
                  <a:schemeClr val="tx1"/>
                </a:solidFill>
              </a:rPr>
              <a:t>based</a:t>
            </a:r>
            <a:r>
              <a:rPr lang="de-DE" b="1" dirty="0">
                <a:solidFill>
                  <a:schemeClr val="tx1"/>
                </a:solidFill>
              </a:rPr>
              <a:t> on </a:t>
            </a:r>
            <a:r>
              <a:rPr lang="de-DE" b="1" dirty="0" err="1">
                <a:solidFill>
                  <a:schemeClr val="tx1"/>
                </a:solidFill>
              </a:rPr>
              <a:t>recent</a:t>
            </a:r>
            <a:r>
              <a:rPr lang="de-DE" b="1" dirty="0">
                <a:solidFill>
                  <a:schemeClr val="tx1"/>
                </a:solidFill>
              </a:rPr>
              <a:t> </a:t>
            </a:r>
            <a:r>
              <a:rPr lang="de-DE" b="1" dirty="0" err="1">
                <a:solidFill>
                  <a:schemeClr val="tx1"/>
                </a:solidFill>
              </a:rPr>
              <a:t>publications</a:t>
            </a:r>
            <a:endParaRPr lang="de-DE" b="1" dirty="0">
              <a:solidFill>
                <a:schemeClr val="tx1"/>
              </a:solidFill>
            </a:endParaRPr>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7758627" y="557277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7777905" y="2145180"/>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7783415" y="744303"/>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7768265" y="3850590"/>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7777904" y="4711683"/>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64" name="Left Brace 63">
            <a:extLst>
              <a:ext uri="{FF2B5EF4-FFF2-40B4-BE49-F238E27FC236}">
                <a16:creationId xmlns:a16="http://schemas.microsoft.com/office/drawing/2014/main" id="{D9109D92-FB1D-4268-9F19-4593D2993444}"/>
              </a:ext>
            </a:extLst>
          </p:cNvPr>
          <p:cNvSpPr/>
          <p:nvPr/>
        </p:nvSpPr>
        <p:spPr>
          <a:xfrm>
            <a:off x="5717754" y="744303"/>
            <a:ext cx="793215" cy="5613838"/>
          </a:xfrm>
          <a:prstGeom prst="leftBrace">
            <a:avLst>
              <a:gd name="adj1" fmla="val 8333"/>
              <a:gd name="adj2" fmla="val 5843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0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354076060"/>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unbalanced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r"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74,48</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79,46</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r"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76,32</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r"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77,39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78,59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r"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77,10</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78,19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r"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not </a:t>
                      </a:r>
                      <a:r>
                        <a:rPr lang="de-DE" sz="1800" u="none" strike="noStrike" dirty="0" err="1">
                          <a:solidFill>
                            <a:schemeClr val="bg1">
                              <a:lumMod val="50000"/>
                            </a:schemeClr>
                          </a:solidFill>
                          <a:effectLst/>
                        </a:rPr>
                        <a:t>measured</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0</TotalTime>
  <Words>1920</Words>
  <Application>Microsoft Macintosh PowerPoint</Application>
  <PresentationFormat>Breitbild</PresentationFormat>
  <Paragraphs>226</Paragraphs>
  <Slides>16</Slides>
  <Notes>16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Franklin Gothic Book</vt:lpstr>
      <vt:lpstr>Ausschnitt</vt:lpstr>
      <vt:lpstr>Hate speech detection</vt:lpstr>
      <vt:lpstr>Motivation</vt:lpstr>
      <vt:lpstr>PowerPoint-Präsentation</vt:lpstr>
      <vt:lpstr>PowerPoint-Präsentation</vt:lpstr>
      <vt:lpstr>PowerPoint-Präsentation</vt:lpstr>
      <vt:lpstr>Datasets</vt:lpstr>
      <vt:lpstr>Datasets</vt:lpstr>
      <vt:lpstr>Feature Extraction [4, 6]</vt:lpstr>
      <vt:lpstr>Results</vt:lpstr>
      <vt:lpstr>Results</vt:lpstr>
      <vt:lpstr>Results </vt:lpstr>
      <vt:lpstr>Results </vt:lpstr>
      <vt:lpstr>Conclusion</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Hausberger, Felix</cp:lastModifiedBy>
  <cp:revision>198</cp:revision>
  <dcterms:created xsi:type="dcterms:W3CDTF">2021-02-16T15:03:34Z</dcterms:created>
  <dcterms:modified xsi:type="dcterms:W3CDTF">2021-02-21T15:17:44Z</dcterms:modified>
</cp:coreProperties>
</file>