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72" r:id="rId6"/>
    <p:sldId id="274" r:id="rId7"/>
    <p:sldId id="275" r:id="rId8"/>
    <p:sldId id="265" r:id="rId9"/>
    <p:sldId id="268" r:id="rId10"/>
    <p:sldId id="267" r:id="rId11"/>
    <p:sldId id="269" r:id="rId12"/>
    <p:sldId id="270" r:id="rId13"/>
    <p:sldId id="276" r:id="rId14"/>
    <p:sldId id="278" r:id="rId15"/>
    <p:sldId id="279" r:id="rId16"/>
    <p:sldId id="280" r:id="rId17"/>
    <p:sldId id="264" r:id="rId18"/>
    <p:sldId id="260" r:id="rId19"/>
    <p:sldId id="261" r:id="rId20"/>
    <p:sldId id="262" r:id="rId21"/>
    <p:sldId id="277" r:id="rId22"/>
    <p:sldId id="263" r:id="rId23"/>
  </p:sldIdLst>
  <p:sldSz cx="18288000" cy="10287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NanumSquare ExtraBold" panose="020B0600000101010101" charset="-127"/>
      <p:bold r:id="rId30"/>
    </p:embeddedFont>
    <p:embeddedFont>
      <p:font typeface="Algerian" panose="04020705040A02060702" pitchFamily="82" charset="0"/>
      <p:regular r:id="rId31"/>
    </p:embeddedFont>
    <p:embeddedFont>
      <p:font typeface="Consolas" panose="020B0609020204030204" pitchFamily="49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62FF"/>
    <a:srgbClr val="FFFFFF"/>
    <a:srgbClr val="93A8FF"/>
    <a:srgbClr val="718CFF"/>
    <a:srgbClr val="001FA2"/>
    <a:srgbClr val="FF7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lgerian" panose="04020705040A02060702" pitchFamily="82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lgerian" panose="04020705040A02060702" pitchFamily="8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lgerian" panose="04020705040A02060702" pitchFamily="8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lgerian" panose="04020705040A02060702" pitchFamily="8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lgerian" panose="04020705040A02060702" pitchFamily="8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lgerian" panose="04020705040A02060702" pitchFamily="8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lgerian" panose="04020705040A02060702" pitchFamily="8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lgerian" panose="04020705040A02060702" pitchFamily="8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lgerian" panose="04020705040A02060702" pitchFamily="8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3200" y="5842000"/>
            <a:ext cx="6921500" cy="69215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975100" y="3536950"/>
            <a:ext cx="11112500" cy="1320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7400" b="0" i="0" u="none" strike="noStrike" spc="-700" dirty="0" smtClean="0">
                <a:solidFill>
                  <a:srgbClr val="3F62FF"/>
                </a:solidFill>
                <a:latin typeface="+mj-ea"/>
                <a:ea typeface="+mj-ea"/>
              </a:rPr>
              <a:t>3tier </a:t>
            </a:r>
            <a:r>
              <a:rPr lang="ko-KR" altLang="en-US" sz="7400" b="0" i="0" u="none" strike="noStrike" spc="-700" dirty="0" smtClean="0">
                <a:solidFill>
                  <a:srgbClr val="3F62FF"/>
                </a:solidFill>
                <a:latin typeface="+mj-ea"/>
                <a:ea typeface="+mj-ea"/>
              </a:rPr>
              <a:t>구축 자동화 </a:t>
            </a:r>
            <a:endParaRPr lang="en-US" altLang="ko-KR" sz="7400" b="0" i="0" u="none" strike="noStrike" spc="-700" dirty="0" smtClean="0">
              <a:solidFill>
                <a:srgbClr val="3F62FF"/>
              </a:solidFill>
              <a:latin typeface="+mj-ea"/>
              <a:ea typeface="+mj-ea"/>
            </a:endParaRPr>
          </a:p>
          <a:p>
            <a:pPr lvl="0" algn="ctr">
              <a:lnSpc>
                <a:spcPct val="140000"/>
              </a:lnSpc>
            </a:pPr>
            <a:r>
              <a:rPr lang="ko-KR" altLang="en-US" sz="7400" b="0" i="0" u="none" strike="noStrike" spc="-700" dirty="0" smtClean="0">
                <a:solidFill>
                  <a:srgbClr val="3F62FF"/>
                </a:solidFill>
                <a:latin typeface="+mj-ea"/>
                <a:ea typeface="+mj-ea"/>
              </a:rPr>
              <a:t>미니</a:t>
            </a:r>
            <a:r>
              <a:rPr lang="en-US" sz="7400" b="0" i="0" u="none" strike="noStrike" spc="-700" dirty="0" smtClean="0">
                <a:solidFill>
                  <a:srgbClr val="3F62FF"/>
                </a:solidFill>
                <a:latin typeface="+mj-ea"/>
                <a:ea typeface="+mj-ea"/>
              </a:rPr>
              <a:t> </a:t>
            </a:r>
            <a:r>
              <a:rPr lang="en-US" sz="7400" b="0" i="0" u="none" strike="noStrike" spc="-700" dirty="0" err="1">
                <a:solidFill>
                  <a:srgbClr val="3F62FF"/>
                </a:solidFill>
                <a:latin typeface="+mj-ea"/>
                <a:ea typeface="+mj-ea"/>
              </a:rPr>
              <a:t>프로젝트</a:t>
            </a:r>
            <a:endParaRPr lang="en-US" sz="7400" b="0" i="0" u="none" strike="noStrike" spc="-700" dirty="0">
              <a:solidFill>
                <a:srgbClr val="3F62FF"/>
              </a:solidFill>
              <a:latin typeface="+mj-ea"/>
              <a:ea typeface="+mj-ea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048000" y="6057900"/>
            <a:ext cx="12979400" cy="2667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5300" spc="300" dirty="0">
                <a:solidFill>
                  <a:srgbClr val="93A8FF"/>
                </a:solidFill>
                <a:latin typeface="+mj-ea"/>
                <a:ea typeface="+mj-ea"/>
              </a:rPr>
              <a:t>3-TIER DEPLOYMENT AUTOMATION MINI-PROJECT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300" y="1619250"/>
            <a:ext cx="1143000" cy="9652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8267700" y="2114550"/>
            <a:ext cx="22606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0000"/>
              </a:lnSpc>
            </a:pPr>
            <a:r>
              <a:rPr lang="en-US" sz="2700" spc="-300" dirty="0" smtClean="0">
                <a:solidFill>
                  <a:srgbClr val="231F20"/>
                </a:solidFill>
                <a:latin typeface="+mj-ea"/>
                <a:ea typeface="+mj-ea"/>
              </a:rPr>
              <a:t>Cloud Engineering</a:t>
            </a:r>
            <a:endParaRPr lang="en-US" sz="2700" b="0" i="0" u="none" strike="noStrike" spc="-300" dirty="0">
              <a:solidFill>
                <a:srgbClr val="231F2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3505200" y="749300"/>
            <a:ext cx="112776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ko-KR" altLang="en-US" sz="5100" dirty="0">
                <a:solidFill>
                  <a:srgbClr val="3F62FF"/>
                </a:solidFill>
                <a:latin typeface="맑은 고딕" panose="020B0503020000020004" pitchFamily="50" charset="-127"/>
              </a:rPr>
              <a:t>소스 코드 분석</a:t>
            </a:r>
            <a:r>
              <a:rPr lang="en-US" altLang="ko-KR" sz="5100" dirty="0">
                <a:solidFill>
                  <a:srgbClr val="3F62FF"/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sz="5100" dirty="0" smtClean="0">
                <a:solidFill>
                  <a:srgbClr val="3F62FF"/>
                </a:solidFill>
                <a:latin typeface="맑은 고딕" panose="020B0503020000020004" pitchFamily="50" charset="-127"/>
              </a:rPr>
              <a:t>delete</a:t>
            </a:r>
            <a:endParaRPr lang="en-US" altLang="ko-KR" sz="5100" dirty="0">
              <a:solidFill>
                <a:srgbClr val="3F62FF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350000" y="1536700"/>
            <a:ext cx="55753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3600" spc="100" dirty="0">
                <a:solidFill>
                  <a:srgbClr val="231F20"/>
                </a:solidFill>
                <a:latin typeface="+mj-ea"/>
                <a:ea typeface="+mj-ea"/>
              </a:rPr>
              <a:t>source code analysis</a:t>
            </a:r>
            <a:endParaRPr lang="en-US" sz="3600" b="0" i="0" u="none" strike="noStrike" spc="100" dirty="0">
              <a:solidFill>
                <a:srgbClr val="231F20"/>
              </a:solidFill>
              <a:latin typeface="+mj-ea"/>
              <a:ea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2000" y="2529256"/>
            <a:ext cx="16764000" cy="7453224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태그 기반으로 키 페어 삭제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delete_key_pairs_by_tag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ec2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tagName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tagValue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키 페어 이름 가져오기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ec2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.describe_key_pairs(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Filters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'tag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tagName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'Values'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 [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tagValue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]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)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key_names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[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kp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KeyName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kp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KeyPairs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]]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key_names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"No key pairs found with the specified tag."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키 페어 삭제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key_name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key_names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ec2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.delete_key_pair(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KeyName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key_name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67F99"/>
                </a:solidFill>
                <a:latin typeface="Consolas" panose="020B0609020204030204" pitchFamily="49" charset="0"/>
              </a:rPr>
              <a:t>os</a:t>
            </a:r>
            <a:r>
              <a:rPr lang="en-US" altLang="ko-KR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exists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key_name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pem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dirty="0" err="1">
                <a:solidFill>
                  <a:srgbClr val="267F99"/>
                </a:solidFill>
                <a:latin typeface="Consolas" panose="020B0609020204030204" pitchFamily="49" charset="0"/>
              </a:rPr>
              <a:t>os</a:t>
            </a:r>
            <a:r>
              <a:rPr lang="en-US" altLang="ko-KR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remove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key_name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pem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"Key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pair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key_name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and file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key_name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pem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deleted."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메인 함수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deleteEC2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ec2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tagName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tagValue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terminate_instances_by_tag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ec2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tagName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tagValue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delete_security_groups_by_tag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ec2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tagName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tagValue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delete_key_pairs_by_tag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ec2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tagName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tagValue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258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3505200" y="749300"/>
            <a:ext cx="112776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ko-KR" altLang="en-US" sz="5100" dirty="0">
                <a:solidFill>
                  <a:srgbClr val="3F62FF"/>
                </a:solidFill>
                <a:latin typeface="맑은 고딕" panose="020B0503020000020004" pitchFamily="50" charset="-127"/>
              </a:rPr>
              <a:t>소스 코드 분석</a:t>
            </a:r>
            <a:r>
              <a:rPr lang="en-US" altLang="ko-KR" sz="5100" dirty="0">
                <a:solidFill>
                  <a:srgbClr val="3F62FF"/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sz="5100" dirty="0" smtClean="0">
                <a:solidFill>
                  <a:srgbClr val="3F62FF"/>
                </a:solidFill>
                <a:latin typeface="맑은 고딕" panose="020B0503020000020004" pitchFamily="50" charset="-127"/>
              </a:rPr>
              <a:t>start</a:t>
            </a:r>
            <a:endParaRPr lang="en-US" altLang="ko-KR" sz="5100" dirty="0">
              <a:solidFill>
                <a:srgbClr val="3F62FF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350000" y="1536700"/>
            <a:ext cx="55753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3600" spc="100" dirty="0">
                <a:solidFill>
                  <a:srgbClr val="231F20"/>
                </a:solidFill>
                <a:latin typeface="+mj-ea"/>
                <a:ea typeface="+mj-ea"/>
              </a:rPr>
              <a:t>source code analysis</a:t>
            </a:r>
            <a:endParaRPr lang="en-US" sz="3600" b="0" i="0" u="none" strike="noStrike" spc="100" dirty="0">
              <a:solidFill>
                <a:srgbClr val="231F20"/>
              </a:solidFill>
              <a:latin typeface="+mj-ea"/>
              <a:ea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2000" y="2529256"/>
            <a:ext cx="16764000" cy="7453224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중지된 인스턴스를 시작하는 함수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startEC2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ec2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tagName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tagValue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필터 조건 설정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filters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'tag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tagName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'Values'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 [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tagValue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'instance-state-name'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'Values'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 [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'stopped'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]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중지된 인스턴스 조회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ec2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.describe_instances(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Filters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filters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중지된 인스턴스가 있을 경우 시작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reservation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'Reservations'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instance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reservation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'Instances'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instance_id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instance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InstanceId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"Starting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instance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instance_id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ec2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.start_instances(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InstanceIds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instance_id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"Instance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instance_id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started successfully."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578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3505200" y="749300"/>
            <a:ext cx="112776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ko-KR" altLang="en-US" sz="5100" dirty="0">
                <a:solidFill>
                  <a:srgbClr val="3F62FF"/>
                </a:solidFill>
                <a:latin typeface="맑은 고딕" panose="020B0503020000020004" pitchFamily="50" charset="-127"/>
              </a:rPr>
              <a:t>소스 코드 분석</a:t>
            </a:r>
            <a:r>
              <a:rPr lang="en-US" altLang="ko-KR" sz="5100" dirty="0">
                <a:solidFill>
                  <a:srgbClr val="3F62FF"/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sz="5100" dirty="0" smtClean="0">
                <a:solidFill>
                  <a:srgbClr val="3F62FF"/>
                </a:solidFill>
                <a:latin typeface="맑은 고딕" panose="020B0503020000020004" pitchFamily="50" charset="-127"/>
              </a:rPr>
              <a:t>restart</a:t>
            </a:r>
            <a:endParaRPr lang="en-US" altLang="ko-KR" sz="5100" dirty="0">
              <a:solidFill>
                <a:srgbClr val="3F62FF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350000" y="1536700"/>
            <a:ext cx="55753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3600" spc="100" dirty="0">
                <a:solidFill>
                  <a:srgbClr val="231F20"/>
                </a:solidFill>
                <a:latin typeface="+mj-ea"/>
                <a:ea typeface="+mj-ea"/>
              </a:rPr>
              <a:t>source code analysis</a:t>
            </a:r>
            <a:endParaRPr lang="en-US" sz="3600" b="0" i="0" u="none" strike="noStrike" spc="100" dirty="0">
              <a:solidFill>
                <a:srgbClr val="231F20"/>
              </a:solidFill>
              <a:latin typeface="+mj-ea"/>
              <a:ea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2000" y="2529256"/>
            <a:ext cx="16764000" cy="7453224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실행 중인 인스턴스를 </a:t>
            </a:r>
            <a:r>
              <a:rPr lang="ko-KR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재부팅하는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 함수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reboot_running_instance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ec2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tagName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tagValue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필터 조건 설정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filters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'tag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tagName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'Values'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 [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tagValue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'instance-state-name'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'Values'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 [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'running'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]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실행 중인 인스턴스 조회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ec2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.describe_instances(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Filters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filters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실행 중인 인스턴스가 있을 경우 재부팅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reservation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'Reservations'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instance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reservation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'Instances'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instance_id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instance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InstanceId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"Rebooting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instance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instance_id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ec2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.reboot_instances(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InstanceIds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instance_id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"Instance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instance_id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rebooted successfully."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메인 함수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restartEC2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ec2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tagName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tagValue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):    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실행 중인 인스턴스 재부팅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reboot_running_instance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ec2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tagName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tagValue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372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762000" y="2529255"/>
            <a:ext cx="16751300" cy="711004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boto3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EC2_Maker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67F99"/>
                </a:solidFill>
                <a:latin typeface="Consolas" panose="020B0609020204030204" pitchFamily="49" charset="0"/>
              </a:rPr>
              <a:t>SSH_Connect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createEC2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ec2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webConfig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'web'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wasConfig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'was'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dbConfig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db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tagName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tagName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tagValue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tagValue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'''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    sys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로 외부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argument 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받아서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create, delete, start, stop 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구현 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create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일 경우 몇개를 만들지 </a:t>
            </a:r>
            <a:r>
              <a:rPr lang="ko-KR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입력받음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default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값은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1 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    각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ec2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에 필수 프로그램들 자동 실행 되도록 설정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delete, start, stop 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일 경우 자동으로 만들어진 세트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ec2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만 검색해서 작업함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'''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altLang="ko-KR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altLang="ko-KR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1. webEC2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생성 및 초기 프로그램 설치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webInstanceid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webPrivateIP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webPublicIP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webKeyFile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make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ec2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webConfig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tagName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tagValue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'0.0.0.0/0'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endParaRPr lang="en-US" altLang="ko-KR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cmd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apt-get install -y net-tools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nginx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systemctl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enable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nginx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ssh_to_instance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webPublicIP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webKeyFile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cmd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505200" y="749300"/>
            <a:ext cx="112776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ko-KR" altLang="en-US" sz="5100" dirty="0" smtClean="0">
                <a:solidFill>
                  <a:srgbClr val="3F62FF"/>
                </a:solidFill>
                <a:latin typeface="맑은 고딕" panose="020B0503020000020004" pitchFamily="50" charset="-127"/>
              </a:rPr>
              <a:t>소스 코드 분석</a:t>
            </a:r>
            <a:r>
              <a:rPr lang="en-US" altLang="ko-KR" sz="5100" dirty="0">
                <a:solidFill>
                  <a:srgbClr val="3F62FF"/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sz="5100" dirty="0" smtClean="0">
                <a:solidFill>
                  <a:srgbClr val="3F62FF"/>
                </a:solidFill>
                <a:latin typeface="맑은 고딕" panose="020B0503020000020004" pitchFamily="50" charset="-127"/>
              </a:rPr>
              <a:t>EC2_Create(web)</a:t>
            </a:r>
            <a:endParaRPr lang="en-US" altLang="ko-KR" sz="5100" dirty="0">
              <a:solidFill>
                <a:srgbClr val="3F62FF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882900" y="1536700"/>
            <a:ext cx="125095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ko-KR" altLang="en-US" sz="2800" spc="100" dirty="0">
                <a:solidFill>
                  <a:srgbClr val="231F20"/>
                </a:solidFill>
                <a:latin typeface="+mj-ea"/>
                <a:ea typeface="+mj-ea"/>
              </a:rPr>
              <a:t> </a:t>
            </a:r>
            <a:r>
              <a:rPr lang="en-US" altLang="ko-KR" sz="2800" spc="100" dirty="0">
                <a:solidFill>
                  <a:srgbClr val="231F20"/>
                </a:solidFill>
                <a:latin typeface="+mj-ea"/>
                <a:ea typeface="+mj-ea"/>
              </a:rPr>
              <a:t>AWS EC2 </a:t>
            </a:r>
            <a:r>
              <a:rPr lang="ko-KR" altLang="en-US" sz="2800" spc="100" dirty="0">
                <a:solidFill>
                  <a:srgbClr val="231F20"/>
                </a:solidFill>
                <a:latin typeface="+mj-ea"/>
                <a:ea typeface="+mj-ea"/>
              </a:rPr>
              <a:t>인스턴스를 생성하고 초기 설정을 자동으로 수행하는 스크립트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41057" y="2425700"/>
            <a:ext cx="3854743" cy="1117600"/>
          </a:xfrm>
          <a:prstGeom prst="roundRect">
            <a:avLst>
              <a:gd name="adj" fmla="val 11697"/>
            </a:avLst>
          </a:prstGeom>
          <a:noFill/>
          <a:ln w="38100">
            <a:solidFill>
              <a:srgbClr val="3F6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495800" y="3012684"/>
            <a:ext cx="533400" cy="0"/>
          </a:xfrm>
          <a:prstGeom prst="straightConnector1">
            <a:avLst/>
          </a:prstGeom>
          <a:ln w="38100" cap="rnd">
            <a:solidFill>
              <a:srgbClr val="3F62FF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181600" y="2311767"/>
            <a:ext cx="3765257" cy="1231533"/>
          </a:xfrm>
          <a:prstGeom prst="roundRect">
            <a:avLst>
              <a:gd name="adj" fmla="val 11697"/>
            </a:avLst>
          </a:prstGeom>
          <a:solidFill>
            <a:srgbClr val="3F62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모듈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+mn-ea"/>
              </a:rPr>
              <a:t>임포트</a:t>
            </a:r>
            <a:endParaRPr lang="en-US" altLang="ko-KR" sz="12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endParaRPr lang="en-US" altLang="ko-KR" sz="12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Boto3: </a:t>
            </a:r>
            <a:r>
              <a:rPr lang="ko-KR" altLang="en-US" sz="1200" dirty="0" err="1" smtClean="0">
                <a:solidFill>
                  <a:schemeClr val="bg1"/>
                </a:solidFill>
                <a:latin typeface="+mn-ea"/>
              </a:rPr>
              <a:t>파이썬에서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AWS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제어를 도와주는 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SDK</a:t>
            </a:r>
          </a:p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  <a:latin typeface="+mn-ea"/>
              </a:rPr>
              <a:t>EC_Maker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: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 인스턴스생성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200" dirty="0" err="1" smtClean="0">
                <a:solidFill>
                  <a:schemeClr val="bg1"/>
                </a:solidFill>
                <a:latin typeface="+mn-ea"/>
              </a:rPr>
              <a:t>키페어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보안그룹생성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  <a:latin typeface="+mn-ea"/>
              </a:rPr>
              <a:t>SSH_Connect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원격접속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265500" y="3918996"/>
            <a:ext cx="3854743" cy="1728004"/>
          </a:xfrm>
          <a:prstGeom prst="roundRect">
            <a:avLst>
              <a:gd name="adj" fmla="val 11697"/>
            </a:avLst>
          </a:prstGeom>
          <a:noFill/>
          <a:ln w="38100">
            <a:solidFill>
              <a:srgbClr val="3F6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5116089" y="4801191"/>
            <a:ext cx="533400" cy="0"/>
          </a:xfrm>
          <a:prstGeom prst="straightConnector1">
            <a:avLst/>
          </a:prstGeom>
          <a:ln w="38100" cap="rnd">
            <a:solidFill>
              <a:srgbClr val="3F62FF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5801890" y="4279901"/>
            <a:ext cx="3144968" cy="872280"/>
          </a:xfrm>
          <a:prstGeom prst="roundRect">
            <a:avLst>
              <a:gd name="adj" fmla="val 11697"/>
            </a:avLst>
          </a:prstGeom>
          <a:solidFill>
            <a:srgbClr val="3F62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</a:rPr>
              <a:t>설정값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 가져오기</a:t>
            </a:r>
            <a:endParaRPr lang="en-US" altLang="ko-KR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9099257" y="2847340"/>
            <a:ext cx="7588543" cy="568960"/>
          </a:xfrm>
          <a:prstGeom prst="roundRect">
            <a:avLst>
              <a:gd name="adj" fmla="val 11697"/>
            </a:avLst>
          </a:prstGeom>
          <a:noFill/>
          <a:ln w="38100">
            <a:solidFill>
              <a:srgbClr val="3F6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16535400" y="3416300"/>
            <a:ext cx="0" cy="1955800"/>
          </a:xfrm>
          <a:prstGeom prst="straightConnector1">
            <a:avLst/>
          </a:prstGeom>
          <a:ln w="38100" cap="rnd">
            <a:solidFill>
              <a:srgbClr val="3F62FF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12496800" y="5507460"/>
            <a:ext cx="4214812" cy="872280"/>
          </a:xfrm>
          <a:prstGeom prst="roundRect">
            <a:avLst>
              <a:gd name="adj" fmla="val 11697"/>
            </a:avLst>
          </a:prstGeom>
          <a:solidFill>
            <a:srgbClr val="3F62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Maker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파일에서 정의한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make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함수</a:t>
            </a:r>
            <a:endParaRPr lang="en-US" altLang="ko-KR" sz="1400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Maker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에서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return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받은 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Web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의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id, IP, </a:t>
            </a:r>
            <a:r>
              <a:rPr lang="en-US" altLang="ko-KR" sz="1400" dirty="0" err="1" smtClean="0">
                <a:solidFill>
                  <a:schemeClr val="bg1"/>
                </a:solidFill>
                <a:latin typeface="+mn-ea"/>
              </a:rPr>
              <a:t>keyfile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을 받아서 웹의 정보로 저장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.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9099256" y="3625756"/>
            <a:ext cx="8121944" cy="984344"/>
          </a:xfrm>
          <a:prstGeom prst="roundRect">
            <a:avLst>
              <a:gd name="adj" fmla="val 11697"/>
            </a:avLst>
          </a:prstGeom>
          <a:noFill/>
          <a:ln w="38100">
            <a:solidFill>
              <a:srgbClr val="3F6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0495528" y="4608975"/>
            <a:ext cx="0" cy="1955800"/>
          </a:xfrm>
          <a:prstGeom prst="straightConnector1">
            <a:avLst/>
          </a:prstGeom>
          <a:ln w="38100" cap="rnd">
            <a:solidFill>
              <a:srgbClr val="3F62FF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10047274" y="6689860"/>
            <a:ext cx="6664338" cy="1654040"/>
          </a:xfrm>
          <a:prstGeom prst="roundRect">
            <a:avLst>
              <a:gd name="adj" fmla="val 11697"/>
            </a:avLst>
          </a:prstGeom>
          <a:solidFill>
            <a:srgbClr val="3F62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SSH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의 문법을 활용하여 위에서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return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받아 </a:t>
            </a:r>
            <a:endParaRPr lang="en-US" altLang="ko-KR" sz="1400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web</a:t>
            </a:r>
            <a:r>
              <a:rPr lang="ko-KR" altLang="en-US" sz="1400" dirty="0" err="1" smtClean="0">
                <a:solidFill>
                  <a:schemeClr val="bg1"/>
                </a:solidFill>
                <a:latin typeface="+mn-ea"/>
              </a:rPr>
              <a:t>의변수로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 저장된 정보를 가지고</a:t>
            </a:r>
            <a:endParaRPr lang="en-US" altLang="ko-KR" sz="1400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접속하고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ko-KR" sz="1400" dirty="0" err="1" smtClean="0">
                <a:solidFill>
                  <a:schemeClr val="bg1"/>
                </a:solidFill>
                <a:latin typeface="+mn-ea"/>
              </a:rPr>
              <a:t>cmd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실행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  <a:latin typeface="+mn-ea"/>
              </a:rPr>
              <a:t>nginx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설치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939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533400" y="2529255"/>
            <a:ext cx="17449800" cy="741484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2. wasEC2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생성 및 초기 프로그램 설치 설정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. webEC2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로컬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IP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필요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wasInstanceid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wasPrivateIP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wasPublicIP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wasKeyFile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make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ec2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wasConfig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 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tagName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tagValue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webPrivateIP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/32'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wasSource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'''export JAVA_HOME=/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usr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/lib/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jvm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/java-1.8.0-openjdk-amd64/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export CATALINA_HOME=/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usr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/local/tomcat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PATH=$PATH:$JAVA_HOME/bin:$CATALINA_HOME/bin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export CLASSPATH=.:$JAVA_HOME/lib/mariadb-java-client-2.7.5.jar:$CATALINA_HOME/lib/mariadb-java-client-2.7.5.jar:$CATALINA_HOME/lib/mysql-connector-java-5.1.40-bin.jar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    '''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tomcatSource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'''[Unit] 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Description=Startup script for Tomcat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After=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network.target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[Service]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Type=simple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ExecStart=/usr/local/tomcat/bin/startup.sh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RemainAfterExit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=true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[Install]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WantedBy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=multi-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user.target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'''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cmd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"""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apt-get update &amp;&amp;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apt update &amp;&amp;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apt install -y openjdk-8-jdk &amp;&amp; </a:t>
            </a:r>
            <a:r>
              <a:rPr lang="en-US" altLang="ko-KR" dirty="0">
                <a:solidFill>
                  <a:srgbClr val="EE0000"/>
                </a:solidFill>
                <a:latin typeface="Consolas" panose="020B0609020204030204" pitchFamily="49" charset="0"/>
              </a:rPr>
              <a:t>\\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wget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http://archive.apache.org/dist/tomcat/tomcat-9/v9.0.4/bin/apache-tomcat-9.0.4.tar.gz &amp;&amp; </a:t>
            </a:r>
            <a:r>
              <a:rPr lang="en-US" altLang="ko-KR" dirty="0">
                <a:solidFill>
                  <a:srgbClr val="EE0000"/>
                </a:solidFill>
                <a:latin typeface="Consolas" panose="020B0609020204030204" pitchFamily="49" charset="0"/>
              </a:rPr>
              <a:t>\\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tar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xvzf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./apache-tomcat-9.0.4.tar.gz &amp;&amp;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mv ./apache-tomcat-9.0.4 /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usr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/local/tomcat &amp;&amp; </a:t>
            </a:r>
            <a:r>
              <a:rPr lang="en-US" altLang="ko-KR" dirty="0">
                <a:solidFill>
                  <a:srgbClr val="EE0000"/>
                </a:solidFill>
                <a:latin typeface="Consolas" panose="020B0609020204030204" pitchFamily="49" charset="0"/>
              </a:rPr>
              <a:t>\\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wget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https://dlm.mariadb.com/1965742/Connectors/java/connector-java-2.7.5/mariadb-java-client-2.7.5.jar &amp;&amp; </a:t>
            </a:r>
            <a:r>
              <a:rPr lang="en-US" altLang="ko-KR" dirty="0">
                <a:solidFill>
                  <a:srgbClr val="EE0000"/>
                </a:solidFill>
                <a:latin typeface="Consolas" panose="020B0609020204030204" pitchFamily="49" charset="0"/>
              </a:rPr>
              <a:t>\\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cp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mariadb-java-client-2.7.5.jar /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usr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/lib/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jvm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/java-1.8.0-openjdk-amd64/lib/ &amp;&amp; </a:t>
            </a:r>
            <a:r>
              <a:rPr lang="en-US" altLang="ko-KR" dirty="0">
                <a:solidFill>
                  <a:srgbClr val="EE0000"/>
                </a:solidFill>
                <a:latin typeface="Consolas" panose="020B0609020204030204" pitchFamily="49" charset="0"/>
              </a:rPr>
              <a:t>\\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cp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mariadb-java-client-2.7.5.jar /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usr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/local/tomcat/lib/ &amp;&amp; </a:t>
            </a:r>
            <a:r>
              <a:rPr lang="en-US" altLang="ko-KR" dirty="0">
                <a:solidFill>
                  <a:srgbClr val="EE0000"/>
                </a:solidFill>
                <a:latin typeface="Consolas" panose="020B0609020204030204" pitchFamily="49" charset="0"/>
              </a:rPr>
              <a:t>\\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wget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https://downloads.mysql.com/archives/get/p/3/file/mysql-connector-java-5.1.40.tar.gz &amp;&amp; </a:t>
            </a:r>
            <a:r>
              <a:rPr lang="en-US" altLang="ko-KR" dirty="0">
                <a:solidFill>
                  <a:srgbClr val="EE0000"/>
                </a:solidFill>
                <a:latin typeface="Consolas" panose="020B0609020204030204" pitchFamily="49" charset="0"/>
              </a:rPr>
              <a:t>\\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tar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xvf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mysql-connector-java-5.1.40.tar.gz &amp;&amp; </a:t>
            </a:r>
            <a:r>
              <a:rPr lang="en-US" altLang="ko-KR" dirty="0">
                <a:solidFill>
                  <a:srgbClr val="EE0000"/>
                </a:solidFill>
                <a:latin typeface="Consolas" panose="020B0609020204030204" pitchFamily="49" charset="0"/>
              </a:rPr>
              <a:t>\\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cp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mysql-connector-java-5.1.40/mysql-connector-java-5.1.40-bin.jar /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usr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/local/tomcat/lib/ &amp;&amp; </a:t>
            </a:r>
            <a:r>
              <a:rPr lang="en-US" altLang="ko-KR" dirty="0">
                <a:solidFill>
                  <a:srgbClr val="EE0000"/>
                </a:solidFill>
                <a:latin typeface="Consolas" panose="020B0609020204030204" pitchFamily="49" charset="0"/>
              </a:rPr>
              <a:t>\\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chmod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666 /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etc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/profile &amp;&amp; echo '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%s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 |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tee -a /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etc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/profile &amp;&amp; source /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etc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/profile &amp;&amp; </a:t>
            </a:r>
            <a:r>
              <a:rPr lang="en-US" altLang="ko-KR" dirty="0">
                <a:solidFill>
                  <a:srgbClr val="EE0000"/>
                </a:solidFill>
                <a:latin typeface="Consolas" panose="020B0609020204030204" pitchFamily="49" charset="0"/>
              </a:rPr>
              <a:t>\\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   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0040600" y="5003800"/>
            <a:ext cx="5689600" cy="2438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250000"/>
              </a:lnSpc>
            </a:pPr>
            <a:r>
              <a:rPr lang="en-US" sz="3000" b="0" i="0" u="none" strike="noStrike" dirty="0" err="1">
                <a:solidFill>
                  <a:srgbClr val="3F62FF"/>
                </a:solidFill>
                <a:latin typeface="+mn-ea"/>
              </a:rPr>
              <a:t>게시판</a:t>
            </a:r>
            <a:r>
              <a:rPr lang="en-US" sz="3000" b="0" i="0" u="none" strike="noStrike" dirty="0">
                <a:solidFill>
                  <a:srgbClr val="3F62FF"/>
                </a:solidFill>
                <a:latin typeface="+mn-ea"/>
              </a:rPr>
              <a:t> 글 </a:t>
            </a:r>
            <a:r>
              <a:rPr lang="en-US" sz="3000" b="0" i="0" u="none" strike="noStrike" dirty="0" err="1">
                <a:solidFill>
                  <a:srgbClr val="3F62FF"/>
                </a:solidFill>
                <a:latin typeface="+mn-ea"/>
              </a:rPr>
              <a:t>작성</a:t>
            </a:r>
            <a:r>
              <a:rPr lang="en-US" sz="3000" b="0" i="0" u="none" strike="noStrike" dirty="0">
                <a:solidFill>
                  <a:srgbClr val="3F62FF"/>
                </a:solidFill>
                <a:latin typeface="+mn-ea"/>
              </a:rPr>
              <a:t>, </a:t>
            </a:r>
            <a:r>
              <a:rPr lang="en-US" sz="3000" b="0" i="0" u="none" strike="noStrike" dirty="0" err="1">
                <a:solidFill>
                  <a:srgbClr val="3F62FF"/>
                </a:solidFill>
                <a:latin typeface="+mn-ea"/>
              </a:rPr>
              <a:t>수정</a:t>
            </a:r>
            <a:r>
              <a:rPr lang="en-US" sz="3000" b="0" i="0" u="none" strike="noStrike" dirty="0">
                <a:solidFill>
                  <a:srgbClr val="3F62FF"/>
                </a:solidFill>
                <a:latin typeface="+mn-ea"/>
              </a:rPr>
              <a:t>, </a:t>
            </a:r>
            <a:r>
              <a:rPr lang="en-US" sz="3000" b="0" i="0" u="none" strike="noStrike" dirty="0" err="1">
                <a:solidFill>
                  <a:srgbClr val="3F62FF"/>
                </a:solidFill>
                <a:latin typeface="+mn-ea"/>
              </a:rPr>
              <a:t>삭제</a:t>
            </a:r>
            <a:r>
              <a:rPr lang="en-US" sz="3000" b="0" i="0" u="none" strike="noStrike" dirty="0">
                <a:solidFill>
                  <a:srgbClr val="3F62FF"/>
                </a:solidFill>
                <a:latin typeface="+mn-ea"/>
              </a:rPr>
              <a:t>, </a:t>
            </a:r>
            <a:r>
              <a:rPr lang="en-US" sz="3000" b="0" i="0" u="none" strike="noStrike" dirty="0" err="1">
                <a:solidFill>
                  <a:srgbClr val="3F62FF"/>
                </a:solidFill>
                <a:latin typeface="+mn-ea"/>
              </a:rPr>
              <a:t>열람</a:t>
            </a:r>
            <a:endParaRPr lang="en-US" sz="3000" b="0" i="0" u="none" strike="noStrike" dirty="0">
              <a:solidFill>
                <a:srgbClr val="3F62FF"/>
              </a:solidFill>
              <a:latin typeface="+mn-ea"/>
            </a:endParaRPr>
          </a:p>
          <a:p>
            <a:pPr lvl="0" algn="ctr">
              <a:lnSpc>
                <a:spcPct val="250000"/>
              </a:lnSpc>
            </a:pPr>
            <a:endParaRPr lang="en-US" sz="3000" b="0" i="0" u="none" strike="noStrike" dirty="0">
              <a:solidFill>
                <a:srgbClr val="3F62FF"/>
              </a:solidFill>
              <a:latin typeface="+mn-ea"/>
            </a:endParaRPr>
          </a:p>
          <a:p>
            <a:pPr lvl="0" algn="ctr">
              <a:lnSpc>
                <a:spcPct val="250000"/>
              </a:lnSpc>
            </a:pPr>
            <a:r>
              <a:rPr lang="en-US" sz="3000" b="0" i="0" u="none" strike="noStrike" dirty="0" err="1">
                <a:solidFill>
                  <a:srgbClr val="3F62FF"/>
                </a:solidFill>
                <a:latin typeface="+mn-ea"/>
              </a:rPr>
              <a:t>게시판</a:t>
            </a:r>
            <a:r>
              <a:rPr lang="en-US" sz="3000" b="0" i="0" u="none" strike="noStrike" dirty="0">
                <a:solidFill>
                  <a:srgbClr val="3F62FF"/>
                </a:solidFill>
                <a:latin typeface="+mn-ea"/>
              </a:rPr>
              <a:t> </a:t>
            </a:r>
            <a:r>
              <a:rPr lang="en-US" sz="3000" b="0" i="0" u="none" strike="noStrike" dirty="0" err="1">
                <a:solidFill>
                  <a:srgbClr val="3F62FF"/>
                </a:solidFill>
                <a:latin typeface="+mn-ea"/>
              </a:rPr>
              <a:t>댓글</a:t>
            </a:r>
            <a:r>
              <a:rPr lang="en-US" sz="3000" b="0" i="0" u="none" strike="noStrike" dirty="0">
                <a:solidFill>
                  <a:srgbClr val="3F62FF"/>
                </a:solidFill>
                <a:latin typeface="+mn-ea"/>
              </a:rPr>
              <a:t> </a:t>
            </a:r>
            <a:r>
              <a:rPr lang="en-US" sz="3000" b="0" i="0" u="none" strike="noStrike" dirty="0" err="1">
                <a:solidFill>
                  <a:srgbClr val="3F62FF"/>
                </a:solidFill>
                <a:latin typeface="+mn-ea"/>
              </a:rPr>
              <a:t>작성</a:t>
            </a:r>
            <a:endParaRPr lang="en-US" sz="3000" b="0" i="0" u="none" strike="noStrike" dirty="0">
              <a:solidFill>
                <a:srgbClr val="3F62FF"/>
              </a:solidFill>
              <a:latin typeface="+mn-ea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505200" y="749300"/>
            <a:ext cx="112776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ko-KR" altLang="en-US" sz="5100" dirty="0" smtClean="0">
                <a:solidFill>
                  <a:srgbClr val="3F62FF"/>
                </a:solidFill>
                <a:latin typeface="맑은 고딕" panose="020B0503020000020004" pitchFamily="50" charset="-127"/>
              </a:rPr>
              <a:t>소스 코드 분석</a:t>
            </a:r>
            <a:r>
              <a:rPr lang="en-US" altLang="ko-KR" sz="5100" dirty="0">
                <a:solidFill>
                  <a:srgbClr val="3F62FF"/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sz="5100" dirty="0" smtClean="0">
                <a:solidFill>
                  <a:srgbClr val="3F62FF"/>
                </a:solidFill>
                <a:latin typeface="맑은 고딕" panose="020B0503020000020004" pitchFamily="50" charset="-127"/>
              </a:rPr>
              <a:t>EC2_Create(was)</a:t>
            </a:r>
            <a:endParaRPr lang="en-US" altLang="ko-KR" sz="5100" dirty="0">
              <a:solidFill>
                <a:srgbClr val="3F62FF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350000" y="1536700"/>
            <a:ext cx="55753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3600" spc="100" dirty="0">
                <a:solidFill>
                  <a:srgbClr val="231F20"/>
                </a:solidFill>
                <a:latin typeface="+mj-ea"/>
                <a:ea typeface="+mj-ea"/>
              </a:rPr>
              <a:t>source code analysis</a:t>
            </a:r>
            <a:endParaRPr lang="en-US" sz="3600" b="0" i="0" u="none" strike="noStrike" spc="100" dirty="0">
              <a:solidFill>
                <a:srgbClr val="231F20"/>
              </a:solidFill>
              <a:latin typeface="+mj-ea"/>
              <a:ea typeface="+mj-ea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2631400" y="5994400"/>
            <a:ext cx="520700" cy="419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8700" y="2476500"/>
            <a:ext cx="520700" cy="5207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20866100" y="3225800"/>
            <a:ext cx="40513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250000"/>
              </a:lnSpc>
            </a:pPr>
            <a:r>
              <a:rPr lang="en-US" sz="4000" b="0" i="0" u="none" strike="noStrike" spc="-300" dirty="0" err="1">
                <a:solidFill>
                  <a:srgbClr val="3F62FF"/>
                </a:solidFill>
                <a:latin typeface="+mn-ea"/>
              </a:rPr>
              <a:t>게시판</a:t>
            </a:r>
            <a:r>
              <a:rPr lang="en-US" sz="4000" b="0" i="0" u="none" strike="noStrike" spc="-300" dirty="0">
                <a:solidFill>
                  <a:srgbClr val="3F62FF"/>
                </a:solidFill>
                <a:latin typeface="+mn-ea"/>
              </a:rPr>
              <a:t> </a:t>
            </a:r>
            <a:r>
              <a:rPr lang="en-US" sz="4000" b="0" i="0" u="none" strike="noStrike" spc="-300" dirty="0" err="1">
                <a:solidFill>
                  <a:srgbClr val="3F62FF"/>
                </a:solidFill>
                <a:latin typeface="+mn-ea"/>
              </a:rPr>
              <a:t>기능</a:t>
            </a:r>
            <a:endParaRPr lang="en-US" sz="4000" b="0" i="0" u="none" strike="noStrike" spc="-300" dirty="0">
              <a:solidFill>
                <a:srgbClr val="3F62FF"/>
              </a:solidFill>
              <a:latin typeface="+mn-ea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2669500" y="2514600"/>
            <a:ext cx="381000" cy="45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/>
            <a:r>
              <a:rPr lang="en-US" sz="2600" b="1" i="0" u="none" strike="noStrike" spc="-200" dirty="0">
                <a:solidFill>
                  <a:srgbClr val="FFFFFF"/>
                </a:solidFill>
                <a:latin typeface="+mn-ea"/>
              </a:rPr>
              <a:t>1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2200" y="4241800"/>
            <a:ext cx="5486400" cy="38100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1769208" y="10861920"/>
            <a:ext cx="6388100" cy="2856036"/>
          </a:xfrm>
          <a:prstGeom prst="roundRect">
            <a:avLst>
              <a:gd name="adj" fmla="val 11697"/>
            </a:avLst>
          </a:prstGeom>
          <a:noFill/>
          <a:ln w="38100">
            <a:solidFill>
              <a:srgbClr val="3F6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157308" y="13369682"/>
            <a:ext cx="1676400" cy="0"/>
          </a:xfrm>
          <a:prstGeom prst="straightConnector1">
            <a:avLst/>
          </a:prstGeom>
          <a:ln w="38100" cap="rnd">
            <a:solidFill>
              <a:srgbClr val="3F62FF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9982200" y="12839700"/>
            <a:ext cx="6388100" cy="876581"/>
          </a:xfrm>
          <a:prstGeom prst="roundRect">
            <a:avLst>
              <a:gd name="adj" fmla="val 11697"/>
            </a:avLst>
          </a:prstGeom>
          <a:solidFill>
            <a:srgbClr val="3F62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Was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의 인스턴스 생성 조건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57200" y="3575050"/>
            <a:ext cx="8610893" cy="5988050"/>
          </a:xfrm>
          <a:prstGeom prst="roundRect">
            <a:avLst>
              <a:gd name="adj" fmla="val 11697"/>
            </a:avLst>
          </a:prstGeom>
          <a:noFill/>
          <a:ln w="38100">
            <a:solidFill>
              <a:srgbClr val="3F6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8817414" y="9427771"/>
            <a:ext cx="533400" cy="0"/>
          </a:xfrm>
          <a:prstGeom prst="straightConnector1">
            <a:avLst/>
          </a:prstGeom>
          <a:ln w="38100" cap="rnd">
            <a:solidFill>
              <a:srgbClr val="3F62FF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9503214" y="8726854"/>
            <a:ext cx="6117786" cy="1231533"/>
          </a:xfrm>
          <a:prstGeom prst="roundRect">
            <a:avLst>
              <a:gd name="adj" fmla="val 11697"/>
            </a:avLst>
          </a:prstGeom>
          <a:solidFill>
            <a:srgbClr val="3F62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  <a:latin typeface="+mn-ea"/>
              </a:rPr>
              <a:t>WasSource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로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vi /</a:t>
            </a:r>
            <a:r>
              <a:rPr lang="en-US" altLang="ko-KR" sz="1200" b="1" dirty="0" err="1" smtClean="0">
                <a:solidFill>
                  <a:schemeClr val="bg1"/>
                </a:solidFill>
                <a:latin typeface="+mn-ea"/>
              </a:rPr>
              <a:t>etc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/profile 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바뀌어야 하는 부분</a:t>
            </a:r>
            <a:endParaRPr lang="en-US" altLang="ko-KR" sz="12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Tomcat 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자동재실행을 위한 데몬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service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에 추가할 파일 문법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.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 </a:t>
            </a:r>
            <a:endParaRPr lang="en-US" altLang="ko-KR" sz="12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935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0040600" y="5003800"/>
            <a:ext cx="5689600" cy="2438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250000"/>
              </a:lnSpc>
            </a:pPr>
            <a:r>
              <a:rPr lang="en-US" sz="3000" b="0" i="0" u="none" strike="noStrike" dirty="0" err="1">
                <a:solidFill>
                  <a:srgbClr val="3F62FF"/>
                </a:solidFill>
                <a:latin typeface="+mn-ea"/>
              </a:rPr>
              <a:t>게시판</a:t>
            </a:r>
            <a:r>
              <a:rPr lang="en-US" sz="3000" b="0" i="0" u="none" strike="noStrike" dirty="0">
                <a:solidFill>
                  <a:srgbClr val="3F62FF"/>
                </a:solidFill>
                <a:latin typeface="+mn-ea"/>
              </a:rPr>
              <a:t> 글 </a:t>
            </a:r>
            <a:r>
              <a:rPr lang="en-US" sz="3000" b="0" i="0" u="none" strike="noStrike" dirty="0" err="1">
                <a:solidFill>
                  <a:srgbClr val="3F62FF"/>
                </a:solidFill>
                <a:latin typeface="+mn-ea"/>
              </a:rPr>
              <a:t>작성</a:t>
            </a:r>
            <a:r>
              <a:rPr lang="en-US" sz="3000" b="0" i="0" u="none" strike="noStrike" dirty="0">
                <a:solidFill>
                  <a:srgbClr val="3F62FF"/>
                </a:solidFill>
                <a:latin typeface="+mn-ea"/>
              </a:rPr>
              <a:t>, </a:t>
            </a:r>
            <a:r>
              <a:rPr lang="en-US" sz="3000" b="0" i="0" u="none" strike="noStrike" dirty="0" err="1">
                <a:solidFill>
                  <a:srgbClr val="3F62FF"/>
                </a:solidFill>
                <a:latin typeface="+mn-ea"/>
              </a:rPr>
              <a:t>수정</a:t>
            </a:r>
            <a:r>
              <a:rPr lang="en-US" sz="3000" b="0" i="0" u="none" strike="noStrike" dirty="0">
                <a:solidFill>
                  <a:srgbClr val="3F62FF"/>
                </a:solidFill>
                <a:latin typeface="+mn-ea"/>
              </a:rPr>
              <a:t>, </a:t>
            </a:r>
            <a:r>
              <a:rPr lang="en-US" sz="3000" b="0" i="0" u="none" strike="noStrike" dirty="0" err="1">
                <a:solidFill>
                  <a:srgbClr val="3F62FF"/>
                </a:solidFill>
                <a:latin typeface="+mn-ea"/>
              </a:rPr>
              <a:t>삭제</a:t>
            </a:r>
            <a:r>
              <a:rPr lang="en-US" sz="3000" b="0" i="0" u="none" strike="noStrike" dirty="0">
                <a:solidFill>
                  <a:srgbClr val="3F62FF"/>
                </a:solidFill>
                <a:latin typeface="+mn-ea"/>
              </a:rPr>
              <a:t>, </a:t>
            </a:r>
            <a:r>
              <a:rPr lang="en-US" sz="3000" b="0" i="0" u="none" strike="noStrike" dirty="0" err="1">
                <a:solidFill>
                  <a:srgbClr val="3F62FF"/>
                </a:solidFill>
                <a:latin typeface="+mn-ea"/>
              </a:rPr>
              <a:t>열람</a:t>
            </a:r>
            <a:endParaRPr lang="en-US" sz="3000" b="0" i="0" u="none" strike="noStrike" dirty="0">
              <a:solidFill>
                <a:srgbClr val="3F62FF"/>
              </a:solidFill>
              <a:latin typeface="+mn-ea"/>
            </a:endParaRPr>
          </a:p>
          <a:p>
            <a:pPr lvl="0" algn="ctr">
              <a:lnSpc>
                <a:spcPct val="250000"/>
              </a:lnSpc>
            </a:pPr>
            <a:endParaRPr lang="en-US" sz="3000" b="0" i="0" u="none" strike="noStrike" dirty="0">
              <a:solidFill>
                <a:srgbClr val="3F62FF"/>
              </a:solidFill>
              <a:latin typeface="+mn-ea"/>
            </a:endParaRPr>
          </a:p>
          <a:p>
            <a:pPr lvl="0" algn="ctr">
              <a:lnSpc>
                <a:spcPct val="250000"/>
              </a:lnSpc>
            </a:pPr>
            <a:r>
              <a:rPr lang="en-US" sz="3000" b="0" i="0" u="none" strike="noStrike" dirty="0" err="1">
                <a:solidFill>
                  <a:srgbClr val="3F62FF"/>
                </a:solidFill>
                <a:latin typeface="+mn-ea"/>
              </a:rPr>
              <a:t>게시판</a:t>
            </a:r>
            <a:r>
              <a:rPr lang="en-US" sz="3000" b="0" i="0" u="none" strike="noStrike" dirty="0">
                <a:solidFill>
                  <a:srgbClr val="3F62FF"/>
                </a:solidFill>
                <a:latin typeface="+mn-ea"/>
              </a:rPr>
              <a:t> </a:t>
            </a:r>
            <a:r>
              <a:rPr lang="en-US" sz="3000" b="0" i="0" u="none" strike="noStrike" dirty="0" err="1">
                <a:solidFill>
                  <a:srgbClr val="3F62FF"/>
                </a:solidFill>
                <a:latin typeface="+mn-ea"/>
              </a:rPr>
              <a:t>댓글</a:t>
            </a:r>
            <a:r>
              <a:rPr lang="en-US" sz="3000" b="0" i="0" u="none" strike="noStrike" dirty="0">
                <a:solidFill>
                  <a:srgbClr val="3F62FF"/>
                </a:solidFill>
                <a:latin typeface="+mn-ea"/>
              </a:rPr>
              <a:t> </a:t>
            </a:r>
            <a:r>
              <a:rPr lang="en-US" sz="3000" b="0" i="0" u="none" strike="noStrike" dirty="0" err="1">
                <a:solidFill>
                  <a:srgbClr val="3F62FF"/>
                </a:solidFill>
                <a:latin typeface="+mn-ea"/>
              </a:rPr>
              <a:t>작성</a:t>
            </a:r>
            <a:endParaRPr lang="en-US" sz="3000" b="0" i="0" u="none" strike="noStrike" dirty="0">
              <a:solidFill>
                <a:srgbClr val="3F62FF"/>
              </a:solidFill>
              <a:latin typeface="+mn-ea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505200" y="749300"/>
            <a:ext cx="112776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ko-KR" altLang="en-US" sz="5100" dirty="0" smtClean="0">
                <a:solidFill>
                  <a:srgbClr val="3F62FF"/>
                </a:solidFill>
                <a:latin typeface="맑은 고딕" panose="020B0503020000020004" pitchFamily="50" charset="-127"/>
              </a:rPr>
              <a:t>소스 코드 분석</a:t>
            </a:r>
            <a:r>
              <a:rPr lang="en-US" altLang="ko-KR" sz="5100" dirty="0">
                <a:solidFill>
                  <a:srgbClr val="3F62FF"/>
                </a:solidFill>
                <a:latin typeface="맑은 고딕" panose="020B0503020000020004" pitchFamily="50" charset="-127"/>
              </a:rPr>
              <a:t>: EC2_Create</a:t>
            </a:r>
            <a:endParaRPr lang="en-US" altLang="ko-KR" sz="5100" dirty="0">
              <a:solidFill>
                <a:srgbClr val="3F62FF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350000" y="1536700"/>
            <a:ext cx="55753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3600" spc="100" dirty="0">
                <a:solidFill>
                  <a:srgbClr val="231F20"/>
                </a:solidFill>
                <a:latin typeface="+mj-ea"/>
                <a:ea typeface="+mj-ea"/>
              </a:rPr>
              <a:t>source code analysis</a:t>
            </a:r>
            <a:endParaRPr lang="en-US" sz="3600" b="0" i="0" u="none" strike="noStrike" spc="100" dirty="0">
              <a:solidFill>
                <a:srgbClr val="231F20"/>
              </a:solidFill>
              <a:latin typeface="+mj-ea"/>
              <a:ea typeface="+mj-ea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2631400" y="5994400"/>
            <a:ext cx="520700" cy="419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8700" y="2476500"/>
            <a:ext cx="520700" cy="5207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20866100" y="3225800"/>
            <a:ext cx="40513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250000"/>
              </a:lnSpc>
            </a:pPr>
            <a:r>
              <a:rPr lang="en-US" sz="4000" b="0" i="0" u="none" strike="noStrike" spc="-300" dirty="0" err="1">
                <a:solidFill>
                  <a:srgbClr val="3F62FF"/>
                </a:solidFill>
                <a:latin typeface="+mn-ea"/>
              </a:rPr>
              <a:t>게시판</a:t>
            </a:r>
            <a:r>
              <a:rPr lang="en-US" sz="4000" b="0" i="0" u="none" strike="noStrike" spc="-300" dirty="0">
                <a:solidFill>
                  <a:srgbClr val="3F62FF"/>
                </a:solidFill>
                <a:latin typeface="+mn-ea"/>
              </a:rPr>
              <a:t> </a:t>
            </a:r>
            <a:r>
              <a:rPr lang="en-US" sz="4000" b="0" i="0" u="none" strike="noStrike" spc="-300" dirty="0" err="1">
                <a:solidFill>
                  <a:srgbClr val="3F62FF"/>
                </a:solidFill>
                <a:latin typeface="+mn-ea"/>
              </a:rPr>
              <a:t>기능</a:t>
            </a:r>
            <a:endParaRPr lang="en-US" sz="4000" b="0" i="0" u="none" strike="noStrike" spc="-300" dirty="0">
              <a:solidFill>
                <a:srgbClr val="3F62FF"/>
              </a:solidFill>
              <a:latin typeface="+mn-ea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2669500" y="2514600"/>
            <a:ext cx="381000" cy="45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/>
            <a:r>
              <a:rPr lang="en-US" sz="2600" b="1" i="0" u="none" strike="noStrike" spc="-200" dirty="0">
                <a:solidFill>
                  <a:srgbClr val="FFFFFF"/>
                </a:solidFill>
                <a:latin typeface="+mn-ea"/>
              </a:rPr>
              <a:t>1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2200" y="4241800"/>
            <a:ext cx="5486400" cy="38100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1769208" y="10861920"/>
            <a:ext cx="6388100" cy="2856036"/>
          </a:xfrm>
          <a:prstGeom prst="roundRect">
            <a:avLst>
              <a:gd name="adj" fmla="val 11697"/>
            </a:avLst>
          </a:prstGeom>
          <a:noFill/>
          <a:ln w="38100">
            <a:solidFill>
              <a:srgbClr val="3F6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33400" y="2529255"/>
            <a:ext cx="17297400" cy="619564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touch /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etc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systemd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/system/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tomcat_startup.service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chmod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666 /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etc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systemd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/system/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tomcat_startup.service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dirty="0">
                <a:solidFill>
                  <a:srgbClr val="EE0000"/>
                </a:solidFill>
                <a:latin typeface="Consolas" panose="020B0609020204030204" pitchFamily="49" charset="0"/>
              </a:rPr>
              <a:t>\\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    echo '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%s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 |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tee /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etc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systemd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/system/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tomcat_startup.service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dirty="0">
                <a:solidFill>
                  <a:srgbClr val="EE0000"/>
                </a:solidFill>
                <a:latin typeface="Consolas" panose="020B0609020204030204" pitchFamily="49" charset="0"/>
              </a:rPr>
              <a:t>\\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/usr/local/tomcat/bin/startup.sh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systemctl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daemon-reload &amp;&amp; </a:t>
            </a:r>
            <a:r>
              <a:rPr lang="en-US" altLang="ko-KR" dirty="0">
                <a:solidFill>
                  <a:srgbClr val="EE0000"/>
                </a:solidFill>
                <a:latin typeface="Consolas" panose="020B0609020204030204" pitchFamily="49" charset="0"/>
              </a:rPr>
              <a:t>\\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systemctl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enable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tomcat_startup.service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dirty="0">
                <a:solidFill>
                  <a:srgbClr val="EE0000"/>
                </a:solidFill>
                <a:latin typeface="Consolas" panose="020B0609020204030204" pitchFamily="49" charset="0"/>
              </a:rPr>
              <a:t>\\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systemctl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start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tomcat_startup.service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dirty="0">
                <a:solidFill>
                  <a:srgbClr val="EE0000"/>
                </a:solidFill>
                <a:latin typeface="Consolas" panose="020B0609020204030204" pitchFamily="49" charset="0"/>
              </a:rPr>
              <a:t>\\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systemctl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status tomcat &amp;&amp; </a:t>
            </a:r>
            <a:r>
              <a:rPr lang="en-US" altLang="ko-KR" dirty="0">
                <a:solidFill>
                  <a:srgbClr val="EE0000"/>
                </a:solidFill>
                <a:latin typeface="Consolas" panose="020B0609020204030204" pitchFamily="49" charset="0"/>
              </a:rPr>
              <a:t>\\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chmod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-R 777 /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usr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/local/tomcat/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webapps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    """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wasSource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tomcatSource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ssh_to_instance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wasPublicIP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wasKeyFile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cmd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</a:p>
          <a:p>
            <a:endParaRPr lang="en-US" altLang="ko-KR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altLang="ko-KR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altLang="ko-KR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altLang="ko-KR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# 3. wasEC2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의 로컬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IP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를 이용해서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webEC2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의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etc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nginx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/sites-available/default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파일 설정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webSource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"""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    server {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listen 80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default_server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server_name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_;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location / {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        index index.html index.htm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index.jsp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proxy_pass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http://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%s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:8080;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}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    }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    """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wasPrivateIP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)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cmd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"sudo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chmod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666 /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etc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nginx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/sites-available/default &amp;&amp;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echo '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webSource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 &gt; /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etc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nginx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/sites-available/default &amp;&amp;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systemctl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restart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nginx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ssh_to_instance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webPublicIP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webKeyFile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cmd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157308" y="13369682"/>
            <a:ext cx="1676400" cy="0"/>
          </a:xfrm>
          <a:prstGeom prst="straightConnector1">
            <a:avLst/>
          </a:prstGeom>
          <a:ln w="38100" cap="rnd">
            <a:solidFill>
              <a:srgbClr val="3F62FF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9982200" y="12839700"/>
            <a:ext cx="6388100" cy="876581"/>
          </a:xfrm>
          <a:prstGeom prst="roundRect">
            <a:avLst>
              <a:gd name="adj" fmla="val 11697"/>
            </a:avLst>
          </a:prstGeom>
          <a:solidFill>
            <a:srgbClr val="3F62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Was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의 인스턴스 생성 조건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9463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0040600" y="5003800"/>
            <a:ext cx="5689600" cy="2438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250000"/>
              </a:lnSpc>
            </a:pPr>
            <a:r>
              <a:rPr lang="en-US" sz="3000" b="0" i="0" u="none" strike="noStrike" dirty="0" err="1">
                <a:solidFill>
                  <a:srgbClr val="3F62FF"/>
                </a:solidFill>
                <a:latin typeface="+mn-ea"/>
              </a:rPr>
              <a:t>게시판</a:t>
            </a:r>
            <a:r>
              <a:rPr lang="en-US" sz="3000" b="0" i="0" u="none" strike="noStrike" dirty="0">
                <a:solidFill>
                  <a:srgbClr val="3F62FF"/>
                </a:solidFill>
                <a:latin typeface="+mn-ea"/>
              </a:rPr>
              <a:t> 글 </a:t>
            </a:r>
            <a:r>
              <a:rPr lang="en-US" sz="3000" b="0" i="0" u="none" strike="noStrike" dirty="0" err="1">
                <a:solidFill>
                  <a:srgbClr val="3F62FF"/>
                </a:solidFill>
                <a:latin typeface="+mn-ea"/>
              </a:rPr>
              <a:t>작성</a:t>
            </a:r>
            <a:r>
              <a:rPr lang="en-US" sz="3000" b="0" i="0" u="none" strike="noStrike" dirty="0">
                <a:solidFill>
                  <a:srgbClr val="3F62FF"/>
                </a:solidFill>
                <a:latin typeface="+mn-ea"/>
              </a:rPr>
              <a:t>, </a:t>
            </a:r>
            <a:r>
              <a:rPr lang="en-US" sz="3000" b="0" i="0" u="none" strike="noStrike" dirty="0" err="1">
                <a:solidFill>
                  <a:srgbClr val="3F62FF"/>
                </a:solidFill>
                <a:latin typeface="+mn-ea"/>
              </a:rPr>
              <a:t>수정</a:t>
            </a:r>
            <a:r>
              <a:rPr lang="en-US" sz="3000" b="0" i="0" u="none" strike="noStrike" dirty="0">
                <a:solidFill>
                  <a:srgbClr val="3F62FF"/>
                </a:solidFill>
                <a:latin typeface="+mn-ea"/>
              </a:rPr>
              <a:t>, </a:t>
            </a:r>
            <a:r>
              <a:rPr lang="en-US" sz="3000" b="0" i="0" u="none" strike="noStrike" dirty="0" err="1">
                <a:solidFill>
                  <a:srgbClr val="3F62FF"/>
                </a:solidFill>
                <a:latin typeface="+mn-ea"/>
              </a:rPr>
              <a:t>삭제</a:t>
            </a:r>
            <a:r>
              <a:rPr lang="en-US" sz="3000" b="0" i="0" u="none" strike="noStrike" dirty="0">
                <a:solidFill>
                  <a:srgbClr val="3F62FF"/>
                </a:solidFill>
                <a:latin typeface="+mn-ea"/>
              </a:rPr>
              <a:t>, </a:t>
            </a:r>
            <a:r>
              <a:rPr lang="en-US" sz="3000" b="0" i="0" u="none" strike="noStrike" dirty="0" err="1">
                <a:solidFill>
                  <a:srgbClr val="3F62FF"/>
                </a:solidFill>
                <a:latin typeface="+mn-ea"/>
              </a:rPr>
              <a:t>열람</a:t>
            </a:r>
            <a:endParaRPr lang="en-US" sz="3000" b="0" i="0" u="none" strike="noStrike" dirty="0">
              <a:solidFill>
                <a:srgbClr val="3F62FF"/>
              </a:solidFill>
              <a:latin typeface="+mn-ea"/>
            </a:endParaRPr>
          </a:p>
          <a:p>
            <a:pPr lvl="0" algn="ctr">
              <a:lnSpc>
                <a:spcPct val="250000"/>
              </a:lnSpc>
            </a:pPr>
            <a:endParaRPr lang="en-US" sz="3000" b="0" i="0" u="none" strike="noStrike" dirty="0">
              <a:solidFill>
                <a:srgbClr val="3F62FF"/>
              </a:solidFill>
              <a:latin typeface="+mn-ea"/>
            </a:endParaRPr>
          </a:p>
          <a:p>
            <a:pPr lvl="0" algn="ctr">
              <a:lnSpc>
                <a:spcPct val="250000"/>
              </a:lnSpc>
            </a:pPr>
            <a:r>
              <a:rPr lang="en-US" sz="3000" b="0" i="0" u="none" strike="noStrike" dirty="0" err="1">
                <a:solidFill>
                  <a:srgbClr val="3F62FF"/>
                </a:solidFill>
                <a:latin typeface="+mn-ea"/>
              </a:rPr>
              <a:t>게시판</a:t>
            </a:r>
            <a:r>
              <a:rPr lang="en-US" sz="3000" b="0" i="0" u="none" strike="noStrike" dirty="0">
                <a:solidFill>
                  <a:srgbClr val="3F62FF"/>
                </a:solidFill>
                <a:latin typeface="+mn-ea"/>
              </a:rPr>
              <a:t> </a:t>
            </a:r>
            <a:r>
              <a:rPr lang="en-US" sz="3000" b="0" i="0" u="none" strike="noStrike" dirty="0" err="1">
                <a:solidFill>
                  <a:srgbClr val="3F62FF"/>
                </a:solidFill>
                <a:latin typeface="+mn-ea"/>
              </a:rPr>
              <a:t>댓글</a:t>
            </a:r>
            <a:r>
              <a:rPr lang="en-US" sz="3000" b="0" i="0" u="none" strike="noStrike" dirty="0">
                <a:solidFill>
                  <a:srgbClr val="3F62FF"/>
                </a:solidFill>
                <a:latin typeface="+mn-ea"/>
              </a:rPr>
              <a:t> </a:t>
            </a:r>
            <a:r>
              <a:rPr lang="en-US" sz="3000" b="0" i="0" u="none" strike="noStrike" dirty="0" err="1">
                <a:solidFill>
                  <a:srgbClr val="3F62FF"/>
                </a:solidFill>
                <a:latin typeface="+mn-ea"/>
              </a:rPr>
              <a:t>작성</a:t>
            </a:r>
            <a:endParaRPr lang="en-US" sz="3000" b="0" i="0" u="none" strike="noStrike" dirty="0">
              <a:solidFill>
                <a:srgbClr val="3F62FF"/>
              </a:solidFill>
              <a:latin typeface="+mn-ea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505200" y="749300"/>
            <a:ext cx="112776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ko-KR" altLang="en-US" sz="5100" dirty="0" smtClean="0">
                <a:solidFill>
                  <a:srgbClr val="3F62FF"/>
                </a:solidFill>
                <a:latin typeface="맑은 고딕" panose="020B0503020000020004" pitchFamily="50" charset="-127"/>
              </a:rPr>
              <a:t>소스 코드 분석</a:t>
            </a:r>
            <a:r>
              <a:rPr lang="en-US" altLang="ko-KR" sz="5100" dirty="0">
                <a:solidFill>
                  <a:srgbClr val="3F62FF"/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sz="5100" dirty="0" smtClean="0">
                <a:solidFill>
                  <a:srgbClr val="3F62FF"/>
                </a:solidFill>
                <a:latin typeface="맑은 고딕" panose="020B0503020000020004" pitchFamily="50" charset="-127"/>
              </a:rPr>
              <a:t>EC2_Create(</a:t>
            </a:r>
            <a:r>
              <a:rPr lang="en-US" altLang="ko-KR" sz="5100" dirty="0" err="1" smtClean="0">
                <a:solidFill>
                  <a:srgbClr val="3F62FF"/>
                </a:solidFill>
                <a:latin typeface="맑은 고딕" panose="020B0503020000020004" pitchFamily="50" charset="-127"/>
              </a:rPr>
              <a:t>db</a:t>
            </a:r>
            <a:r>
              <a:rPr lang="en-US" altLang="ko-KR" sz="5100" dirty="0" smtClean="0">
                <a:solidFill>
                  <a:srgbClr val="3F62FF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5100" dirty="0" err="1" smtClean="0">
                <a:solidFill>
                  <a:srgbClr val="3F62FF"/>
                </a:solidFill>
                <a:latin typeface="맑은 고딕" panose="020B0503020000020004" pitchFamily="50" charset="-127"/>
              </a:rPr>
              <a:t>수정중</a:t>
            </a:r>
            <a:r>
              <a:rPr lang="en-US" altLang="ko-KR" sz="5100" dirty="0" smtClean="0">
                <a:solidFill>
                  <a:srgbClr val="3F62FF"/>
                </a:solidFill>
                <a:latin typeface="맑은 고딕" panose="020B0503020000020004" pitchFamily="50" charset="-127"/>
              </a:rPr>
              <a:t>)</a:t>
            </a:r>
            <a:endParaRPr lang="en-US" altLang="ko-KR" sz="5100" dirty="0">
              <a:solidFill>
                <a:srgbClr val="3F62FF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350000" y="1536700"/>
            <a:ext cx="55753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3600" spc="100" dirty="0">
                <a:solidFill>
                  <a:srgbClr val="231F20"/>
                </a:solidFill>
                <a:latin typeface="+mj-ea"/>
                <a:ea typeface="+mj-ea"/>
              </a:rPr>
              <a:t>source code analysis</a:t>
            </a:r>
            <a:endParaRPr lang="en-US" sz="3600" b="0" i="0" u="none" strike="noStrike" spc="100" dirty="0">
              <a:solidFill>
                <a:srgbClr val="231F20"/>
              </a:solidFill>
              <a:latin typeface="+mj-ea"/>
              <a:ea typeface="+mj-ea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2631400" y="5994400"/>
            <a:ext cx="520700" cy="419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8700" y="2476500"/>
            <a:ext cx="520700" cy="5207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20866100" y="3225800"/>
            <a:ext cx="40513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250000"/>
              </a:lnSpc>
            </a:pPr>
            <a:r>
              <a:rPr lang="en-US" sz="4000" b="0" i="0" u="none" strike="noStrike" spc="-300" dirty="0" err="1">
                <a:solidFill>
                  <a:srgbClr val="3F62FF"/>
                </a:solidFill>
                <a:latin typeface="+mn-ea"/>
              </a:rPr>
              <a:t>게시판</a:t>
            </a:r>
            <a:r>
              <a:rPr lang="en-US" sz="4000" b="0" i="0" u="none" strike="noStrike" spc="-300" dirty="0">
                <a:solidFill>
                  <a:srgbClr val="3F62FF"/>
                </a:solidFill>
                <a:latin typeface="+mn-ea"/>
              </a:rPr>
              <a:t> </a:t>
            </a:r>
            <a:r>
              <a:rPr lang="en-US" sz="4000" b="0" i="0" u="none" strike="noStrike" spc="-300" dirty="0" err="1">
                <a:solidFill>
                  <a:srgbClr val="3F62FF"/>
                </a:solidFill>
                <a:latin typeface="+mn-ea"/>
              </a:rPr>
              <a:t>기능</a:t>
            </a:r>
            <a:endParaRPr lang="en-US" sz="4000" b="0" i="0" u="none" strike="noStrike" spc="-300" dirty="0">
              <a:solidFill>
                <a:srgbClr val="3F62FF"/>
              </a:solidFill>
              <a:latin typeface="+mn-ea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2669500" y="2514600"/>
            <a:ext cx="381000" cy="45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/>
            <a:r>
              <a:rPr lang="en-US" sz="2600" b="1" i="0" u="none" strike="noStrike" spc="-200" dirty="0">
                <a:solidFill>
                  <a:srgbClr val="FFFFFF"/>
                </a:solidFill>
                <a:latin typeface="+mn-ea"/>
              </a:rPr>
              <a:t>1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2200" y="4241800"/>
            <a:ext cx="5486400" cy="38100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1769208" y="10861920"/>
            <a:ext cx="6388100" cy="2856036"/>
          </a:xfrm>
          <a:prstGeom prst="roundRect">
            <a:avLst>
              <a:gd name="adj" fmla="val 11697"/>
            </a:avLst>
          </a:prstGeom>
          <a:noFill/>
          <a:ln w="38100">
            <a:solidFill>
              <a:srgbClr val="3F6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33400" y="2379980"/>
            <a:ext cx="17526000" cy="784830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4. dbEC2 </a:t>
            </a:r>
            <a:r>
              <a:rPr lang="ko-KR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생성및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 초기 프로그램 설치 설정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. wasEC2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로컬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IP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필요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dbInstanceid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dbPrivateIP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dbPublicIP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dbKeyFile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make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ec2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dbConfig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 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tagName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tagValue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wasPrivateIP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/32'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dbInstanceid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dbPrivateIP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dbPublicIP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dbKeyFile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= make(ec2,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dbConfig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, '0.0.0.0/0')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초기 설정할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파일 로드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open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"./data/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initQuery.sql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'r'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sql_file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sqlFile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line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sql_file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sqlFile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line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sqlFile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apt-get install -y mysql-server-8.0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/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etc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mysql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mysql.conf.d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mysqld.cnf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'''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cmd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= """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apt-get update &amp;&amp;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apt update &amp;&amp; </a:t>
            </a:r>
            <a:r>
              <a:rPr lang="en-US" altLang="ko-KR" dirty="0">
                <a:solidFill>
                  <a:srgbClr val="EE0000"/>
                </a:solidFill>
                <a:latin typeface="Consolas" panose="020B0609020204030204" pitchFamily="49" charset="0"/>
              </a:rPr>
              <a:t>\\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apt install -y mysql-server-8.0 &amp;&amp; </a:t>
            </a:r>
            <a:r>
              <a:rPr lang="en-US" altLang="ko-KR" dirty="0">
                <a:solidFill>
                  <a:srgbClr val="EE0000"/>
                </a:solidFill>
                <a:latin typeface="Consolas" panose="020B0609020204030204" pitchFamily="49" charset="0"/>
              </a:rPr>
              <a:t>\\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sed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-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's/127.0.0.1/0.0.0.0/' /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etc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mysql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mysql.conf.d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mysqld.cnf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dirty="0">
                <a:solidFill>
                  <a:srgbClr val="EE0000"/>
                </a:solidFill>
                <a:latin typeface="Consolas" panose="020B0609020204030204" pitchFamily="49" charset="0"/>
              </a:rPr>
              <a:t>\\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systemctl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restart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mysql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dirty="0">
                <a:solidFill>
                  <a:srgbClr val="EE0000"/>
                </a:solidFill>
                <a:latin typeface="Consolas" panose="020B0609020204030204" pitchFamily="49" charset="0"/>
              </a:rPr>
              <a:t>\\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systemctl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enable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mysql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mysqladmin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-u root password abcd1234 &amp;&amp; </a:t>
            </a:r>
            <a:r>
              <a:rPr lang="en-US" altLang="ko-KR" dirty="0">
                <a:solidFill>
                  <a:srgbClr val="EE0000"/>
                </a:solidFill>
                <a:latin typeface="Consolas" panose="020B0609020204030204" pitchFamily="49" charset="0"/>
              </a:rPr>
              <a:t>\\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    echo '%s' &gt; ./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initSql.sql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mysql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-u root -pabcd1234 &lt; ./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initSql.sql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    """ % (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sqlFile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)    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    '''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cmd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"""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apt-get update &amp;&amp;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apt update &amp;&amp; </a:t>
            </a:r>
            <a:r>
              <a:rPr lang="en-US" altLang="ko-KR" dirty="0">
                <a:solidFill>
                  <a:srgbClr val="EE0000"/>
                </a:solidFill>
                <a:latin typeface="Consolas" panose="020B0609020204030204" pitchFamily="49" charset="0"/>
              </a:rPr>
              <a:t>\\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apt install -y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mariadb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-server &amp;&amp; </a:t>
            </a:r>
            <a:r>
              <a:rPr lang="en-US" altLang="ko-KR" dirty="0">
                <a:solidFill>
                  <a:srgbClr val="EE0000"/>
                </a:solidFill>
                <a:latin typeface="Consolas" panose="020B0609020204030204" pitchFamily="49" charset="0"/>
              </a:rPr>
              <a:t>\\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sed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-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's/bind-address</a:t>
            </a:r>
            <a:r>
              <a:rPr lang="en-US" altLang="ko-KR" dirty="0">
                <a:solidFill>
                  <a:srgbClr val="EE0000"/>
                </a:solidFill>
                <a:latin typeface="Consolas" panose="020B0609020204030204" pitchFamily="49" charset="0"/>
              </a:rPr>
              <a:t>\\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s*=</a:t>
            </a:r>
            <a:r>
              <a:rPr lang="en-US" altLang="ko-KR" dirty="0">
                <a:solidFill>
                  <a:srgbClr val="EE0000"/>
                </a:solidFill>
                <a:latin typeface="Consolas" panose="020B0609020204030204" pitchFamily="49" charset="0"/>
              </a:rPr>
              <a:t>\\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s*127.0.0.1/bind-address = 0.0.0.0/' /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etc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mysql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mariadb.conf.d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/50-server.cnf &amp;&amp; </a:t>
            </a:r>
            <a:r>
              <a:rPr lang="en-US" altLang="ko-KR" dirty="0">
                <a:solidFill>
                  <a:srgbClr val="EE0000"/>
                </a:solidFill>
                <a:latin typeface="Consolas" panose="020B0609020204030204" pitchFamily="49" charset="0"/>
              </a:rPr>
              <a:t>\\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systemctl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restart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mariadb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dirty="0">
                <a:solidFill>
                  <a:srgbClr val="EE0000"/>
                </a:solidFill>
                <a:latin typeface="Consolas" panose="020B0609020204030204" pitchFamily="49" charset="0"/>
              </a:rPr>
              <a:t>\\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systemctl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enable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mariadb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mysqladmin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-u root password abcd1234 &amp;&amp; </a:t>
            </a:r>
            <a:r>
              <a:rPr lang="en-US" altLang="ko-KR" dirty="0">
                <a:solidFill>
                  <a:srgbClr val="EE0000"/>
                </a:solidFill>
                <a:latin typeface="Consolas" panose="020B0609020204030204" pitchFamily="49" charset="0"/>
              </a:rPr>
              <a:t>\\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    echo '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%s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 &gt; ./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initSql.sql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mysql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-u root -pabcd1234 &lt; ./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initSql.sql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    """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sqlFile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)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ssh_to_instance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dbPublicIP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dbKeyFile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cmd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db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연결 확인용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jsp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파일</a:t>
            </a:r>
            <a:endParaRPr lang="ko-KR" alt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open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"./data/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connect_db.jsp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'r'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jsp_file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jspFile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line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jsp_file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jspFile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line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cmd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"sudo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echo '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jspFile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 &gt; /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usr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/local/tomcat/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webapps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/ROOT/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connect_db.jsp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sed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-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 's/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ipAddress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dbPrivateIP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/' /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usr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/local/tomcat/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webapps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/ROOT/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connect_db.jsp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ssh_to_instance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wasPublicIP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wasKeyFile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cmd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157308" y="13369682"/>
            <a:ext cx="1676400" cy="0"/>
          </a:xfrm>
          <a:prstGeom prst="straightConnector1">
            <a:avLst/>
          </a:prstGeom>
          <a:ln w="38100" cap="rnd">
            <a:solidFill>
              <a:srgbClr val="3F62FF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9982200" y="12839700"/>
            <a:ext cx="6388100" cy="876581"/>
          </a:xfrm>
          <a:prstGeom prst="roundRect">
            <a:avLst>
              <a:gd name="adj" fmla="val 11697"/>
            </a:avLst>
          </a:prstGeom>
          <a:solidFill>
            <a:srgbClr val="3F62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Was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의 인스턴스 생성 조건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1173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2641600"/>
            <a:ext cx="6438900" cy="6616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2641600"/>
            <a:ext cx="6438900" cy="66167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2857500" y="5524500"/>
            <a:ext cx="5689600" cy="2438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250000"/>
              </a:lnSpc>
            </a:pPr>
            <a:r>
              <a:rPr lang="en-US" sz="3000" b="0" i="0" u="none" strike="noStrike" dirty="0" err="1">
                <a:solidFill>
                  <a:srgbClr val="3F62FF"/>
                </a:solidFill>
                <a:latin typeface="+mn-ea"/>
              </a:rPr>
              <a:t>게시판</a:t>
            </a:r>
            <a:r>
              <a:rPr lang="en-US" sz="3000" b="0" i="0" u="none" strike="noStrike" dirty="0">
                <a:solidFill>
                  <a:srgbClr val="3F62FF"/>
                </a:solidFill>
                <a:latin typeface="+mn-ea"/>
              </a:rPr>
              <a:t> 글 </a:t>
            </a:r>
            <a:r>
              <a:rPr lang="en-US" sz="3000" b="0" i="0" u="none" strike="noStrike" dirty="0" err="1">
                <a:solidFill>
                  <a:srgbClr val="3F62FF"/>
                </a:solidFill>
                <a:latin typeface="+mn-ea"/>
              </a:rPr>
              <a:t>작성</a:t>
            </a:r>
            <a:r>
              <a:rPr lang="en-US" sz="3000" b="0" i="0" u="none" strike="noStrike" dirty="0">
                <a:solidFill>
                  <a:srgbClr val="3F62FF"/>
                </a:solidFill>
                <a:latin typeface="+mn-ea"/>
              </a:rPr>
              <a:t>, </a:t>
            </a:r>
            <a:r>
              <a:rPr lang="en-US" sz="3000" b="0" i="0" u="none" strike="noStrike" dirty="0" err="1">
                <a:solidFill>
                  <a:srgbClr val="3F62FF"/>
                </a:solidFill>
                <a:latin typeface="+mn-ea"/>
              </a:rPr>
              <a:t>수정</a:t>
            </a:r>
            <a:r>
              <a:rPr lang="en-US" sz="3000" b="0" i="0" u="none" strike="noStrike" dirty="0">
                <a:solidFill>
                  <a:srgbClr val="3F62FF"/>
                </a:solidFill>
                <a:latin typeface="+mn-ea"/>
              </a:rPr>
              <a:t>, </a:t>
            </a:r>
            <a:r>
              <a:rPr lang="en-US" sz="3000" b="0" i="0" u="none" strike="noStrike" dirty="0" err="1">
                <a:solidFill>
                  <a:srgbClr val="3F62FF"/>
                </a:solidFill>
                <a:latin typeface="+mn-ea"/>
              </a:rPr>
              <a:t>삭제</a:t>
            </a:r>
            <a:r>
              <a:rPr lang="en-US" sz="3000" b="0" i="0" u="none" strike="noStrike" dirty="0">
                <a:solidFill>
                  <a:srgbClr val="3F62FF"/>
                </a:solidFill>
                <a:latin typeface="+mn-ea"/>
              </a:rPr>
              <a:t>, </a:t>
            </a:r>
            <a:r>
              <a:rPr lang="en-US" sz="3000" b="0" i="0" u="none" strike="noStrike" dirty="0" err="1">
                <a:solidFill>
                  <a:srgbClr val="3F62FF"/>
                </a:solidFill>
                <a:latin typeface="+mn-ea"/>
              </a:rPr>
              <a:t>열람</a:t>
            </a:r>
            <a:endParaRPr lang="en-US" sz="3000" b="0" i="0" u="none" strike="noStrike" dirty="0">
              <a:solidFill>
                <a:srgbClr val="3F62FF"/>
              </a:solidFill>
              <a:latin typeface="+mn-ea"/>
            </a:endParaRPr>
          </a:p>
          <a:p>
            <a:pPr lvl="0" algn="ctr">
              <a:lnSpc>
                <a:spcPct val="250000"/>
              </a:lnSpc>
            </a:pPr>
            <a:endParaRPr lang="en-US" sz="3000" b="0" i="0" u="none" strike="noStrike" dirty="0">
              <a:solidFill>
                <a:srgbClr val="3F62FF"/>
              </a:solidFill>
              <a:latin typeface="+mn-ea"/>
            </a:endParaRPr>
          </a:p>
          <a:p>
            <a:pPr lvl="0" algn="ctr">
              <a:lnSpc>
                <a:spcPct val="250000"/>
              </a:lnSpc>
            </a:pPr>
            <a:r>
              <a:rPr lang="en-US" sz="3000" b="0" i="0" u="none" strike="noStrike" dirty="0" err="1">
                <a:solidFill>
                  <a:srgbClr val="3F62FF"/>
                </a:solidFill>
                <a:latin typeface="+mn-ea"/>
              </a:rPr>
              <a:t>게시판</a:t>
            </a:r>
            <a:r>
              <a:rPr lang="en-US" sz="3000" b="0" i="0" u="none" strike="noStrike" dirty="0">
                <a:solidFill>
                  <a:srgbClr val="3F62FF"/>
                </a:solidFill>
                <a:latin typeface="+mn-ea"/>
              </a:rPr>
              <a:t> </a:t>
            </a:r>
            <a:r>
              <a:rPr lang="en-US" sz="3000" b="0" i="0" u="none" strike="noStrike" dirty="0" err="1">
                <a:solidFill>
                  <a:srgbClr val="3F62FF"/>
                </a:solidFill>
                <a:latin typeface="+mn-ea"/>
              </a:rPr>
              <a:t>댓글</a:t>
            </a:r>
            <a:r>
              <a:rPr lang="en-US" sz="3000" b="0" i="0" u="none" strike="noStrike" dirty="0">
                <a:solidFill>
                  <a:srgbClr val="3F62FF"/>
                </a:solidFill>
                <a:latin typeface="+mn-ea"/>
              </a:rPr>
              <a:t> </a:t>
            </a:r>
            <a:r>
              <a:rPr lang="en-US" sz="3000" b="0" i="0" u="none" strike="noStrike" dirty="0" err="1">
                <a:solidFill>
                  <a:srgbClr val="3F62FF"/>
                </a:solidFill>
                <a:latin typeface="+mn-ea"/>
              </a:rPr>
              <a:t>작성</a:t>
            </a:r>
            <a:endParaRPr lang="en-US" sz="3000" b="0" i="0" u="none" strike="noStrike" dirty="0">
              <a:solidFill>
                <a:srgbClr val="3F62FF"/>
              </a:solidFill>
              <a:latin typeface="+mn-ea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505200" y="749300"/>
            <a:ext cx="112776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ko-KR" altLang="en-US" sz="5100" dirty="0" smtClean="0">
                <a:solidFill>
                  <a:srgbClr val="3F62FF"/>
                </a:solidFill>
                <a:latin typeface="+mj-ea"/>
                <a:ea typeface="+mj-ea"/>
              </a:rPr>
              <a:t>소스 코드 분석</a:t>
            </a:r>
            <a:r>
              <a:rPr lang="en-US" altLang="ko-KR" sz="5100" dirty="0" smtClean="0">
                <a:solidFill>
                  <a:srgbClr val="3F62FF"/>
                </a:solidFill>
                <a:latin typeface="+mj-ea"/>
                <a:ea typeface="+mj-ea"/>
              </a:rPr>
              <a:t>: </a:t>
            </a:r>
            <a:r>
              <a:rPr lang="en-US" altLang="ko-KR" sz="5100" dirty="0" err="1" smtClean="0">
                <a:solidFill>
                  <a:srgbClr val="3F62FF"/>
                </a:solidFill>
                <a:latin typeface="+mj-ea"/>
                <a:ea typeface="+mj-ea"/>
              </a:rPr>
              <a:t>AWS_Config.json</a:t>
            </a:r>
            <a:endParaRPr lang="en-US" sz="5100" b="0" i="0" u="none" strike="noStrike" dirty="0">
              <a:solidFill>
                <a:srgbClr val="3F62FF"/>
              </a:solidFill>
              <a:latin typeface="+mj-ea"/>
              <a:ea typeface="+mj-ea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350000" y="1536700"/>
            <a:ext cx="55753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3600" spc="100" dirty="0">
                <a:solidFill>
                  <a:srgbClr val="231F20"/>
                </a:solidFill>
                <a:latin typeface="+mj-ea"/>
                <a:ea typeface="+mj-ea"/>
              </a:rPr>
              <a:t>source code analysis</a:t>
            </a:r>
            <a:endParaRPr lang="en-US" sz="3600" b="0" i="0" u="none" strike="noStrike" spc="100" dirty="0">
              <a:solidFill>
                <a:srgbClr val="231F20"/>
              </a:solidFill>
              <a:latin typeface="+mj-ea"/>
              <a:ea typeface="+mj-ea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829800" y="5524500"/>
            <a:ext cx="5689600" cy="2438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250000"/>
              </a:lnSpc>
            </a:pPr>
            <a:r>
              <a:rPr lang="en-US" sz="3000" b="0" i="0" u="none" strike="noStrike" dirty="0" err="1">
                <a:solidFill>
                  <a:srgbClr val="FF71D8"/>
                </a:solidFill>
                <a:latin typeface="+mn-ea"/>
              </a:rPr>
              <a:t>친구</a:t>
            </a:r>
            <a:r>
              <a:rPr lang="en-US" sz="3000" b="0" i="0" u="none" strike="noStrike" dirty="0">
                <a:solidFill>
                  <a:srgbClr val="FF71D8"/>
                </a:solidFill>
                <a:latin typeface="+mn-ea"/>
              </a:rPr>
              <a:t> </a:t>
            </a:r>
            <a:r>
              <a:rPr lang="en-US" sz="3000" b="0" i="0" u="none" strike="noStrike" dirty="0" err="1">
                <a:solidFill>
                  <a:srgbClr val="FF71D8"/>
                </a:solidFill>
                <a:latin typeface="+mn-ea"/>
              </a:rPr>
              <a:t>추가</a:t>
            </a:r>
            <a:r>
              <a:rPr lang="en-US" sz="3000" b="0" i="0" u="none" strike="noStrike" dirty="0">
                <a:solidFill>
                  <a:srgbClr val="FF71D8"/>
                </a:solidFill>
                <a:latin typeface="+mn-ea"/>
              </a:rPr>
              <a:t> 및 </a:t>
            </a:r>
            <a:r>
              <a:rPr lang="en-US" sz="3000" b="0" i="0" u="none" strike="noStrike" dirty="0" err="1">
                <a:solidFill>
                  <a:srgbClr val="FF71D8"/>
                </a:solidFill>
                <a:latin typeface="+mn-ea"/>
              </a:rPr>
              <a:t>실시간</a:t>
            </a:r>
            <a:r>
              <a:rPr lang="en-US" sz="3000" b="0" i="0" u="none" strike="noStrike" dirty="0">
                <a:solidFill>
                  <a:srgbClr val="FF71D8"/>
                </a:solidFill>
                <a:latin typeface="+mn-ea"/>
              </a:rPr>
              <a:t> </a:t>
            </a:r>
            <a:r>
              <a:rPr lang="en-US" sz="3000" b="0" i="0" u="none" strike="noStrike" dirty="0" err="1">
                <a:solidFill>
                  <a:srgbClr val="FF71D8"/>
                </a:solidFill>
                <a:latin typeface="+mn-ea"/>
              </a:rPr>
              <a:t>채팅</a:t>
            </a:r>
            <a:r>
              <a:rPr lang="en-US" sz="3000" b="0" i="0" u="none" strike="noStrike" dirty="0">
                <a:solidFill>
                  <a:srgbClr val="FF71D8"/>
                </a:solidFill>
                <a:latin typeface="+mn-ea"/>
              </a:rPr>
              <a:t> </a:t>
            </a:r>
            <a:r>
              <a:rPr lang="en-US" sz="3000" b="0" i="0" u="none" strike="noStrike" dirty="0" err="1">
                <a:solidFill>
                  <a:srgbClr val="FF71D8"/>
                </a:solidFill>
                <a:latin typeface="+mn-ea"/>
              </a:rPr>
              <a:t>보내기</a:t>
            </a:r>
            <a:endParaRPr lang="en-US" sz="3000" b="0" i="0" u="none" strike="noStrike" dirty="0">
              <a:solidFill>
                <a:srgbClr val="FF71D8"/>
              </a:solidFill>
              <a:latin typeface="+mn-ea"/>
            </a:endParaRPr>
          </a:p>
          <a:p>
            <a:pPr lvl="0" algn="ctr">
              <a:lnSpc>
                <a:spcPct val="250000"/>
              </a:lnSpc>
            </a:pPr>
            <a:endParaRPr lang="en-US" sz="3000" b="0" i="0" u="none" strike="noStrike" dirty="0">
              <a:solidFill>
                <a:srgbClr val="FF71D8"/>
              </a:solidFill>
              <a:latin typeface="+mn-ea"/>
            </a:endParaRPr>
          </a:p>
          <a:p>
            <a:pPr lvl="0" algn="ctr">
              <a:lnSpc>
                <a:spcPct val="250000"/>
              </a:lnSpc>
            </a:pPr>
            <a:r>
              <a:rPr lang="en-US" sz="3000" b="0" i="0" u="none" strike="noStrike" dirty="0" err="1">
                <a:solidFill>
                  <a:srgbClr val="FF71D8"/>
                </a:solidFill>
                <a:latin typeface="+mn-ea"/>
              </a:rPr>
              <a:t>메시지</a:t>
            </a:r>
            <a:r>
              <a:rPr lang="en-US" sz="3000" b="0" i="0" u="none" strike="noStrike" dirty="0">
                <a:solidFill>
                  <a:srgbClr val="FF71D8"/>
                </a:solidFill>
                <a:latin typeface="+mn-ea"/>
              </a:rPr>
              <a:t> </a:t>
            </a:r>
            <a:r>
              <a:rPr lang="en-US" sz="3000" b="0" i="0" u="none" strike="noStrike" dirty="0" err="1">
                <a:solidFill>
                  <a:srgbClr val="FF71D8"/>
                </a:solidFill>
                <a:latin typeface="+mn-ea"/>
              </a:rPr>
              <a:t>열람</a:t>
            </a:r>
            <a:r>
              <a:rPr lang="en-US" sz="3000" b="0" i="0" u="none" strike="noStrike" dirty="0">
                <a:solidFill>
                  <a:srgbClr val="FF71D8"/>
                </a:solidFill>
                <a:latin typeface="+mn-ea"/>
              </a:rPr>
              <a:t> </a:t>
            </a:r>
            <a:r>
              <a:rPr lang="en-US" sz="3000" b="0" i="0" u="none" strike="noStrike" dirty="0" err="1">
                <a:solidFill>
                  <a:srgbClr val="FF71D8"/>
                </a:solidFill>
                <a:latin typeface="+mn-ea"/>
              </a:rPr>
              <a:t>확인</a:t>
            </a:r>
            <a:endParaRPr lang="en-US" sz="3000" b="0" i="0" u="none" strike="noStrike" dirty="0">
              <a:solidFill>
                <a:srgbClr val="FF71D8"/>
              </a:solidFill>
              <a:latin typeface="+mn-ea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448300" y="6515100"/>
            <a:ext cx="520700" cy="419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2534900" y="6553200"/>
            <a:ext cx="520700" cy="419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5600" y="2997200"/>
            <a:ext cx="520700" cy="5207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3683000" y="3746500"/>
            <a:ext cx="40513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250000"/>
              </a:lnSpc>
            </a:pPr>
            <a:r>
              <a:rPr lang="en-US" sz="4000" b="0" i="0" u="none" strike="noStrike" spc="-300" dirty="0" err="1">
                <a:solidFill>
                  <a:srgbClr val="3F62FF"/>
                </a:solidFill>
                <a:latin typeface="+mn-ea"/>
              </a:rPr>
              <a:t>게시판</a:t>
            </a:r>
            <a:r>
              <a:rPr lang="en-US" sz="4000" b="0" i="0" u="none" strike="noStrike" spc="-300" dirty="0">
                <a:solidFill>
                  <a:srgbClr val="3F62FF"/>
                </a:solidFill>
                <a:latin typeface="+mn-ea"/>
              </a:rPr>
              <a:t> </a:t>
            </a:r>
            <a:r>
              <a:rPr lang="en-US" sz="4000" b="0" i="0" u="none" strike="noStrike" spc="-300" dirty="0" err="1">
                <a:solidFill>
                  <a:srgbClr val="3F62FF"/>
                </a:solidFill>
                <a:latin typeface="+mn-ea"/>
              </a:rPr>
              <a:t>기능</a:t>
            </a:r>
            <a:endParaRPr lang="en-US" sz="4000" b="0" i="0" u="none" strike="noStrike" spc="-300" dirty="0">
              <a:solidFill>
                <a:srgbClr val="3F62FF"/>
              </a:solidFill>
              <a:latin typeface="+mn-ea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756900" y="3746500"/>
            <a:ext cx="36830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250000"/>
              </a:lnSpc>
            </a:pPr>
            <a:r>
              <a:rPr lang="en-US" sz="4000" b="0" i="0" u="none" strike="noStrike" spc="-300" dirty="0" err="1">
                <a:solidFill>
                  <a:srgbClr val="FF71D8"/>
                </a:solidFill>
                <a:latin typeface="+mn-ea"/>
              </a:rPr>
              <a:t>실시간</a:t>
            </a:r>
            <a:r>
              <a:rPr lang="en-US" sz="4000" b="0" i="0" u="none" strike="noStrike" spc="-300" dirty="0">
                <a:solidFill>
                  <a:srgbClr val="FF71D8"/>
                </a:solidFill>
                <a:latin typeface="+mn-ea"/>
              </a:rPr>
              <a:t> </a:t>
            </a:r>
            <a:r>
              <a:rPr lang="en-US" sz="4000" b="0" i="0" u="none" strike="noStrike" spc="-300" dirty="0" err="1">
                <a:solidFill>
                  <a:srgbClr val="FF71D8"/>
                </a:solidFill>
                <a:latin typeface="+mn-ea"/>
              </a:rPr>
              <a:t>채팅</a:t>
            </a:r>
            <a:endParaRPr lang="en-US" sz="4000" b="0" i="0" u="none" strike="noStrike" spc="-300" dirty="0">
              <a:solidFill>
                <a:srgbClr val="FF71D8"/>
              </a:solidFill>
              <a:latin typeface="+mn-ea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486400" y="3035300"/>
            <a:ext cx="381000" cy="45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/>
            <a:r>
              <a:rPr lang="en-US" sz="2600" b="1" i="0" u="none" strike="noStrike" spc="-200" dirty="0">
                <a:solidFill>
                  <a:srgbClr val="FFFFFF"/>
                </a:solidFill>
                <a:latin typeface="+mn-ea"/>
              </a:rPr>
              <a:t>1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20600" y="3035300"/>
            <a:ext cx="520700" cy="5207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9100" y="4762500"/>
            <a:ext cx="5486400" cy="38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55200" y="4762500"/>
            <a:ext cx="5486400" cy="381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2484100" y="3073400"/>
            <a:ext cx="381000" cy="469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/>
            <a:r>
              <a:rPr lang="en-US" sz="2600" b="1" i="0" u="none" strike="noStrike" spc="-200" dirty="0">
                <a:solidFill>
                  <a:srgbClr val="FFFFFF"/>
                </a:solidFill>
                <a:latin typeface="+mn-e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23326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2743200"/>
            <a:ext cx="4165600" cy="6616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00" y="3111500"/>
            <a:ext cx="3086100" cy="30861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2730500" y="7810500"/>
            <a:ext cx="3797300" cy="1003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1400" b="0" i="0" u="none" strike="noStrike" dirty="0" err="1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사용한</a:t>
            </a:r>
            <a:r>
              <a:rPr lang="en-US" sz="1400" b="0" i="0" u="none" strike="noStrike" dirty="0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기술명을</a:t>
            </a:r>
            <a:r>
              <a:rPr lang="en-US" sz="1400" b="0" i="0" u="none" strike="noStrike" dirty="0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입력해</a:t>
            </a:r>
            <a:r>
              <a:rPr lang="en-US" sz="1400" b="0" i="0" u="none" strike="noStrike" dirty="0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주세요</a:t>
            </a:r>
            <a:r>
              <a:rPr lang="en-US" sz="1400" b="0" i="0" u="none" strike="noStrike" dirty="0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.</a:t>
            </a:r>
          </a:p>
          <a:p>
            <a:pPr lvl="0" algn="ctr">
              <a:lnSpc>
                <a:spcPct val="140000"/>
              </a:lnSpc>
            </a:pPr>
            <a:r>
              <a:rPr lang="en-US" sz="1400" b="0" i="0" u="none" strike="noStrike" dirty="0" err="1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해당</a:t>
            </a:r>
            <a:r>
              <a:rPr lang="en-US" sz="1400" b="0" i="0" u="none" strike="noStrike" dirty="0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페이지는</a:t>
            </a:r>
            <a:r>
              <a:rPr lang="en-US" sz="1400" b="0" i="0" u="none" strike="noStrike" dirty="0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기술에</a:t>
            </a:r>
            <a:r>
              <a:rPr lang="en-US" sz="1400" b="0" i="0" u="none" strike="noStrike" dirty="0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대한</a:t>
            </a:r>
            <a:r>
              <a:rPr lang="en-US" sz="1400" b="0" i="0" u="none" strike="noStrike" dirty="0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설명을</a:t>
            </a:r>
            <a:endParaRPr lang="en-US" sz="1400" b="0" i="0" u="none" strike="noStrike" dirty="0">
              <a:solidFill>
                <a:srgbClr val="FFFFFF"/>
              </a:solidFill>
              <a:latin typeface="Algerian" panose="04020705040A02060702" pitchFamily="82" charset="0"/>
              <a:ea typeface="NanumSquare Bold"/>
            </a:endParaRPr>
          </a:p>
          <a:p>
            <a:pPr lvl="0" algn="ctr">
              <a:lnSpc>
                <a:spcPct val="140000"/>
              </a:lnSpc>
            </a:pPr>
            <a:r>
              <a:rPr lang="en-US" sz="1400" b="0" i="0" u="none" strike="noStrike" dirty="0" err="1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적는</a:t>
            </a:r>
            <a:r>
              <a:rPr lang="en-US" sz="1400" b="0" i="0" u="none" strike="noStrike" dirty="0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페이지입니다</a:t>
            </a:r>
            <a:r>
              <a:rPr lang="en-US" sz="1400" b="0" i="0" u="none" strike="noStrike" dirty="0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. </a:t>
            </a:r>
            <a:r>
              <a:rPr lang="en-US" sz="1400" b="0" i="0" u="none" strike="noStrike" dirty="0" err="1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개발에</a:t>
            </a:r>
            <a:r>
              <a:rPr lang="en-US" sz="1400" b="0" i="0" u="none" strike="noStrike" dirty="0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사용된</a:t>
            </a:r>
            <a:r>
              <a:rPr lang="en-US" sz="1400" b="0" i="0" u="none" strike="noStrike" dirty="0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기술을</a:t>
            </a:r>
            <a:endParaRPr lang="en-US" sz="1400" b="0" i="0" u="none" strike="noStrike" dirty="0">
              <a:solidFill>
                <a:srgbClr val="FFFFFF"/>
              </a:solidFill>
              <a:latin typeface="Algerian" panose="04020705040A02060702" pitchFamily="82" charset="0"/>
              <a:ea typeface="NanumSquare Bold"/>
            </a:endParaRPr>
          </a:p>
          <a:p>
            <a:pPr lvl="0" algn="ctr">
              <a:lnSpc>
                <a:spcPct val="140000"/>
              </a:lnSpc>
            </a:pPr>
            <a:r>
              <a:rPr lang="en-US" sz="1400" b="0" i="0" u="none" strike="noStrike" dirty="0" err="1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설명해</a:t>
            </a:r>
            <a:r>
              <a:rPr lang="en-US" sz="1400" b="0" i="0" u="none" strike="noStrike" dirty="0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주세요</a:t>
            </a:r>
            <a:r>
              <a:rPr lang="en-US" sz="1400" b="0" i="0" u="none" strike="noStrike" dirty="0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746500" y="6426200"/>
            <a:ext cx="1765300" cy="609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3500" b="0" i="0" u="none" strike="noStrike" dirty="0" err="1">
                <a:solidFill>
                  <a:srgbClr val="FFFFFF"/>
                </a:solidFill>
                <a:latin typeface="Algerian" panose="04020705040A02060702" pitchFamily="82" charset="0"/>
                <a:ea typeface="NanumSquare ExtraBold"/>
              </a:rPr>
              <a:t>서버</a:t>
            </a:r>
            <a:endParaRPr lang="en-US" sz="3500" b="0" i="0" u="none" strike="noStrike" dirty="0">
              <a:solidFill>
                <a:srgbClr val="FFFFFF"/>
              </a:solidFill>
              <a:latin typeface="Algerian" panose="04020705040A02060702" pitchFamily="82" charset="0"/>
              <a:ea typeface="NanumSquare Extra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886200" y="6985000"/>
            <a:ext cx="14732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2200" b="0" i="0" u="none" strike="noStrike">
                <a:solidFill>
                  <a:srgbClr val="FFFFFF"/>
                </a:solidFill>
                <a:latin typeface="DS-Digital"/>
              </a:rPr>
              <a:t>SERVER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200" y="2730500"/>
            <a:ext cx="4165600" cy="6616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600" y="3098800"/>
            <a:ext cx="3086100" cy="30861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251700" y="7937500"/>
            <a:ext cx="37973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1400" b="0" i="0" u="none" strike="noStrike" dirty="0" err="1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사용한</a:t>
            </a:r>
            <a:r>
              <a:rPr lang="en-US" sz="1400" b="0" i="0" u="none" strike="noStrike" dirty="0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기술명을</a:t>
            </a:r>
            <a:r>
              <a:rPr lang="en-US" sz="1400" b="0" i="0" u="none" strike="noStrike" dirty="0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입력해</a:t>
            </a:r>
            <a:r>
              <a:rPr lang="en-US" sz="1400" b="0" i="0" u="none" strike="noStrike" dirty="0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주세요</a:t>
            </a:r>
            <a:r>
              <a:rPr lang="en-US" sz="1400" b="0" i="0" u="none" strike="noStrike" dirty="0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.</a:t>
            </a:r>
          </a:p>
          <a:p>
            <a:pPr lvl="0" algn="ctr">
              <a:lnSpc>
                <a:spcPct val="140000"/>
              </a:lnSpc>
            </a:pPr>
            <a:r>
              <a:rPr lang="en-US" sz="1400" b="0" i="0" u="none" strike="noStrike" dirty="0" err="1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프로그램</a:t>
            </a:r>
            <a:r>
              <a:rPr lang="en-US" sz="1400" b="0" i="0" u="none" strike="noStrike" dirty="0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기술</a:t>
            </a:r>
            <a:r>
              <a:rPr lang="en-US" sz="1400" b="0" i="0" u="none" strike="noStrike" dirty="0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스펙을</a:t>
            </a:r>
            <a:r>
              <a:rPr lang="en-US" sz="1400" b="0" i="0" u="none" strike="noStrike" dirty="0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설명해</a:t>
            </a:r>
            <a:r>
              <a:rPr lang="en-US" sz="1400" b="0" i="0" u="none" strike="noStrike" dirty="0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주세요</a:t>
            </a:r>
            <a:r>
              <a:rPr lang="en-US" sz="1400" b="0" i="0" u="none" strike="noStrike" dirty="0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.</a:t>
            </a:r>
          </a:p>
          <a:p>
            <a:pPr lvl="0" algn="ctr">
              <a:lnSpc>
                <a:spcPct val="140000"/>
              </a:lnSpc>
            </a:pPr>
            <a:r>
              <a:rPr lang="en-US" sz="1400" b="0" i="0" u="none" strike="noStrike" dirty="0" err="1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개발에</a:t>
            </a:r>
            <a:r>
              <a:rPr lang="en-US" sz="1400" b="0" i="0" u="none" strike="noStrike" dirty="0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사용된</a:t>
            </a:r>
            <a:r>
              <a:rPr lang="en-US" sz="1400" b="0" i="0" u="none" strike="noStrike" dirty="0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기술을</a:t>
            </a:r>
            <a:r>
              <a:rPr lang="en-US" sz="1400" b="0" i="0" u="none" strike="noStrike" dirty="0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설명해</a:t>
            </a:r>
            <a:r>
              <a:rPr lang="en-US" sz="1400" b="0" i="0" u="none" strike="noStrike" dirty="0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주세요</a:t>
            </a:r>
            <a:r>
              <a:rPr lang="en-US" sz="1400" b="0" i="0" u="none" strike="noStrike" dirty="0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.</a:t>
            </a:r>
          </a:p>
          <a:p>
            <a:pPr lvl="0" algn="ctr">
              <a:lnSpc>
                <a:spcPct val="140000"/>
              </a:lnSpc>
            </a:pPr>
            <a:endParaRPr lang="en-US" sz="1400" b="0" i="0" u="none" strike="noStrike" dirty="0">
              <a:solidFill>
                <a:srgbClr val="FFFFFF"/>
              </a:solidFill>
              <a:latin typeface="Algerian" panose="04020705040A02060702" pitchFamily="82" charset="0"/>
              <a:ea typeface="NanumSquare Bold"/>
            </a:endParaRPr>
          </a:p>
          <a:p>
            <a:pPr lvl="0" algn="ctr">
              <a:lnSpc>
                <a:spcPct val="140000"/>
              </a:lnSpc>
            </a:pPr>
            <a:endParaRPr lang="en-US" sz="1400" b="0" i="0" u="none" strike="noStrike" dirty="0">
              <a:solidFill>
                <a:srgbClr val="FFFFFF"/>
              </a:solidFill>
              <a:latin typeface="Algerian" panose="04020705040A02060702" pitchFamily="82" charset="0"/>
              <a:ea typeface="NanumSquare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267700" y="6400800"/>
            <a:ext cx="17653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3500" b="0" i="0" u="none" strike="noStrike" dirty="0" err="1">
                <a:solidFill>
                  <a:srgbClr val="FFFFFF"/>
                </a:solidFill>
                <a:latin typeface="Algerian" panose="04020705040A02060702" pitchFamily="82" charset="0"/>
                <a:ea typeface="NanumSquare ExtraBold"/>
              </a:rPr>
              <a:t>배포</a:t>
            </a:r>
            <a:endParaRPr lang="en-US" sz="3500" b="0" i="0" u="none" strike="noStrike" dirty="0">
              <a:solidFill>
                <a:srgbClr val="FFFFFF"/>
              </a:solidFill>
              <a:latin typeface="Algerian" panose="04020705040A02060702" pitchFamily="82" charset="0"/>
              <a:ea typeface="NanumSquare Extra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305800" y="6972300"/>
            <a:ext cx="16764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2200" b="0" i="0" u="none" strike="noStrike">
                <a:solidFill>
                  <a:srgbClr val="FFFFFF"/>
                </a:solidFill>
                <a:latin typeface="DS-Digital"/>
              </a:rPr>
              <a:t> distribution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00" y="2730500"/>
            <a:ext cx="4165600" cy="66167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500" y="3098800"/>
            <a:ext cx="3086100" cy="30861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1772900" y="8051800"/>
            <a:ext cx="37973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1400" b="0" i="0" u="none" strike="noStrike" dirty="0" err="1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사용한</a:t>
            </a:r>
            <a:r>
              <a:rPr lang="en-US" sz="1400" b="0" i="0" u="none" strike="noStrike" dirty="0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기술명을</a:t>
            </a:r>
            <a:r>
              <a:rPr lang="en-US" sz="1400" b="0" i="0" u="none" strike="noStrike" dirty="0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입력해</a:t>
            </a:r>
            <a:r>
              <a:rPr lang="en-US" sz="1400" b="0" i="0" u="none" strike="noStrike" dirty="0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주세요</a:t>
            </a:r>
            <a:r>
              <a:rPr lang="en-US" sz="1400" b="0" i="0" u="none" strike="noStrike" dirty="0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.</a:t>
            </a:r>
          </a:p>
          <a:p>
            <a:pPr lvl="0" algn="ctr">
              <a:lnSpc>
                <a:spcPct val="140000"/>
              </a:lnSpc>
            </a:pPr>
            <a:r>
              <a:rPr lang="en-US" sz="1400" b="0" i="0" u="none" strike="noStrike" dirty="0" err="1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데이터를</a:t>
            </a:r>
            <a:r>
              <a:rPr lang="en-US" sz="1400" b="0" i="0" u="none" strike="noStrike" dirty="0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위한</a:t>
            </a:r>
            <a:r>
              <a:rPr lang="en-US" sz="1400" b="0" i="0" u="none" strike="noStrike" dirty="0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기술을</a:t>
            </a:r>
            <a:r>
              <a:rPr lang="en-US" sz="1400" b="0" i="0" u="none" strike="noStrike" dirty="0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설명해</a:t>
            </a:r>
            <a:r>
              <a:rPr lang="en-US" sz="1400" b="0" i="0" u="none" strike="noStrike" dirty="0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주세요</a:t>
            </a:r>
            <a:r>
              <a:rPr lang="en-US" sz="1400" b="0" i="0" u="none" strike="noStrike" dirty="0">
                <a:solidFill>
                  <a:srgbClr val="FFFFFF"/>
                </a:solidFill>
                <a:latin typeface="Algerian" panose="04020705040A02060702" pitchFamily="82" charset="0"/>
                <a:ea typeface="NanumSquare Bold"/>
              </a:rPr>
              <a:t>.</a:t>
            </a:r>
          </a:p>
          <a:p>
            <a:pPr lvl="0" algn="ctr">
              <a:lnSpc>
                <a:spcPct val="140000"/>
              </a:lnSpc>
            </a:pPr>
            <a:endParaRPr lang="en-US" sz="1400" b="0" i="0" u="none" strike="noStrike" dirty="0">
              <a:solidFill>
                <a:srgbClr val="FFFFFF"/>
              </a:solidFill>
              <a:latin typeface="Algerian" panose="04020705040A02060702" pitchFamily="82" charset="0"/>
              <a:ea typeface="NanumSquare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2788900" y="6400800"/>
            <a:ext cx="17653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3500" b="0" i="0" u="none" strike="noStrike">
                <a:solidFill>
                  <a:srgbClr val="FFFFFF"/>
                </a:solidFill>
                <a:latin typeface="NanumSquare ExtraBold"/>
              </a:rPr>
              <a:t>DB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928600" y="6972300"/>
            <a:ext cx="14732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2200" b="0" i="0" u="none" strike="noStrike">
                <a:solidFill>
                  <a:srgbClr val="FFFFFF"/>
                </a:solidFill>
                <a:latin typeface="DS-Digital"/>
              </a:rPr>
              <a:t>DATA BASE</a:t>
            </a: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3949700"/>
            <a:ext cx="1917700" cy="13462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1500" y="3937000"/>
            <a:ext cx="1905000" cy="14732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50800" y="4025900"/>
            <a:ext cx="1841500" cy="12065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6438900" y="749300"/>
            <a:ext cx="54102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5100" b="0" i="0" u="none" strike="noStrike" spc="-600" dirty="0" err="1">
                <a:solidFill>
                  <a:srgbClr val="3F62FF"/>
                </a:solidFill>
                <a:latin typeface="Algerian" panose="04020705040A02060702" pitchFamily="82" charset="0"/>
                <a:ea typeface="NanumSquare ExtraBold"/>
              </a:rPr>
              <a:t>기술</a:t>
            </a:r>
            <a:r>
              <a:rPr lang="en-US" sz="5100" b="0" i="0" u="none" strike="noStrike" spc="-600" dirty="0">
                <a:solidFill>
                  <a:srgbClr val="3F62FF"/>
                </a:solidFill>
                <a:latin typeface="Algerian" panose="04020705040A02060702" pitchFamily="82" charset="0"/>
                <a:ea typeface="NanumSquare ExtraBold"/>
              </a:rPr>
              <a:t> </a:t>
            </a:r>
            <a:r>
              <a:rPr lang="en-US" sz="5100" b="0" i="0" u="none" strike="noStrike" spc="-600" dirty="0" err="1">
                <a:solidFill>
                  <a:srgbClr val="3F62FF"/>
                </a:solidFill>
                <a:latin typeface="Algerian" panose="04020705040A02060702" pitchFamily="82" charset="0"/>
                <a:ea typeface="NanumSquare ExtraBold"/>
              </a:rPr>
              <a:t>스택</a:t>
            </a:r>
            <a:endParaRPr lang="en-US" sz="5100" b="0" i="0" u="none" strike="noStrike" spc="-600" dirty="0">
              <a:solidFill>
                <a:srgbClr val="3F62FF"/>
              </a:solidFill>
              <a:latin typeface="Algerian" panose="04020705040A02060702" pitchFamily="82" charset="0"/>
              <a:ea typeface="NanumSquare Extra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6350000" y="1536700"/>
            <a:ext cx="55753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3600" b="0" i="0" u="none" strike="noStrike" spc="100" dirty="0">
                <a:solidFill>
                  <a:srgbClr val="231F20"/>
                </a:solidFill>
                <a:latin typeface="DS-Digital"/>
              </a:rPr>
              <a:t>TECHNOLOGY STACK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1346200" y="2895600"/>
            <a:ext cx="7759700" cy="65151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438900" y="749300"/>
            <a:ext cx="5410200" cy="901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5100" b="0" i="0" u="none" strike="noStrike" spc="-600" dirty="0" err="1">
                <a:solidFill>
                  <a:srgbClr val="3F62FF"/>
                </a:solidFill>
                <a:latin typeface="Algerian" panose="04020705040A02060702" pitchFamily="82" charset="0"/>
                <a:ea typeface="NanumSquare ExtraBold"/>
              </a:rPr>
              <a:t>팀원</a:t>
            </a:r>
            <a:r>
              <a:rPr lang="en-US" sz="5100" b="0" i="0" u="none" strike="noStrike" spc="-600" dirty="0">
                <a:solidFill>
                  <a:srgbClr val="3F62FF"/>
                </a:solidFill>
                <a:latin typeface="Algerian" panose="04020705040A02060702" pitchFamily="82" charset="0"/>
                <a:ea typeface="NanumSquare ExtraBold"/>
              </a:rPr>
              <a:t> </a:t>
            </a:r>
            <a:r>
              <a:rPr lang="en-US" sz="5100" b="0" i="0" u="none" strike="noStrike" spc="-600" dirty="0" err="1">
                <a:solidFill>
                  <a:srgbClr val="3F62FF"/>
                </a:solidFill>
                <a:latin typeface="Algerian" panose="04020705040A02060702" pitchFamily="82" charset="0"/>
                <a:ea typeface="NanumSquare ExtraBold"/>
              </a:rPr>
              <a:t>분담</a:t>
            </a:r>
            <a:endParaRPr lang="en-US" sz="5100" b="0" i="0" u="none" strike="noStrike" spc="-600" dirty="0">
              <a:solidFill>
                <a:srgbClr val="3F62FF"/>
              </a:solidFill>
              <a:latin typeface="Algerian" panose="04020705040A02060702" pitchFamily="82" charset="0"/>
              <a:ea typeface="NanumSquare Extra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350000" y="1536700"/>
            <a:ext cx="55753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3600" b="0" i="0" u="none" strike="noStrike" spc="100">
                <a:solidFill>
                  <a:srgbClr val="000000"/>
                </a:solidFill>
                <a:latin typeface="DS-Digital"/>
              </a:rPr>
              <a:t>MEMBERS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00" y="4660900"/>
            <a:ext cx="6489700" cy="1435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4381500"/>
            <a:ext cx="1587500" cy="1587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6100" y="4610100"/>
            <a:ext cx="1371600" cy="14859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5791200" y="4927600"/>
            <a:ext cx="2679700" cy="965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 indent="-203200" algn="l">
              <a:lnSpc>
                <a:spcPct val="14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800" b="0" i="0" u="none" strike="noStrike" dirty="0" err="1">
                <a:solidFill>
                  <a:srgbClr val="000000"/>
                </a:solidFill>
                <a:latin typeface="Algerian" panose="04020705040A02060702" pitchFamily="82" charset="0"/>
                <a:ea typeface="NanumSquare Bold"/>
              </a:rPr>
              <a:t>프로토타입</a:t>
            </a:r>
            <a:r>
              <a:rPr lang="en-US" sz="1800" b="0" i="0" u="none" strike="noStrike" dirty="0">
                <a:solidFill>
                  <a:srgbClr val="000000"/>
                </a:solidFill>
                <a:latin typeface="Algerian" panose="04020705040A02060702" pitchFamily="82" charset="0"/>
                <a:ea typeface="NanumSquare Bold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lgerian" panose="04020705040A02060702" pitchFamily="82" charset="0"/>
                <a:ea typeface="NanumSquare Bold"/>
              </a:rPr>
              <a:t>설계</a:t>
            </a:r>
            <a:endParaRPr lang="en-US" sz="1800" b="0" i="0" u="none" strike="noStrike" dirty="0">
              <a:solidFill>
                <a:srgbClr val="000000"/>
              </a:solidFill>
              <a:latin typeface="Algerian" panose="04020705040A02060702" pitchFamily="82" charset="0"/>
              <a:ea typeface="NanumSquare Bold"/>
            </a:endParaRPr>
          </a:p>
          <a:p>
            <a:pPr marL="0" lvl="0" indent="-203200" algn="l">
              <a:lnSpc>
                <a:spcPct val="14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800" b="0" i="0" u="none" strike="noStrike" dirty="0" err="1">
                <a:solidFill>
                  <a:srgbClr val="000000"/>
                </a:solidFill>
                <a:latin typeface="Algerian" panose="04020705040A02060702" pitchFamily="82" charset="0"/>
                <a:ea typeface="NanumSquare Bold"/>
              </a:rPr>
              <a:t>회원</a:t>
            </a:r>
            <a:r>
              <a:rPr lang="en-US" sz="1800" b="0" i="0" u="none" strike="noStrike" dirty="0">
                <a:solidFill>
                  <a:srgbClr val="000000"/>
                </a:solidFill>
                <a:latin typeface="Algerian" panose="04020705040A02060702" pitchFamily="82" charset="0"/>
                <a:ea typeface="NanumSquare Bold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lgerian" panose="04020705040A02060702" pitchFamily="82" charset="0"/>
                <a:ea typeface="NanumSquare Bold"/>
              </a:rPr>
              <a:t>가입</a:t>
            </a:r>
            <a:r>
              <a:rPr lang="en-US" sz="1800" b="0" i="0" u="none" strike="noStrike" dirty="0">
                <a:solidFill>
                  <a:srgbClr val="000000"/>
                </a:solidFill>
                <a:latin typeface="Algerian" panose="04020705040A02060702" pitchFamily="82" charset="0"/>
                <a:ea typeface="NanumSquare Bold"/>
              </a:rPr>
              <a:t>/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lgerian" panose="04020705040A02060702" pitchFamily="82" charset="0"/>
                <a:ea typeface="NanumSquare Bold"/>
              </a:rPr>
              <a:t>로그인</a:t>
            </a:r>
            <a:endParaRPr lang="en-US" sz="1800" b="0" i="0" u="none" strike="noStrike" dirty="0">
              <a:solidFill>
                <a:srgbClr val="000000"/>
              </a:solidFill>
              <a:latin typeface="Algerian" panose="04020705040A02060702" pitchFamily="82" charset="0"/>
              <a:ea typeface="NanumSquare Bold"/>
            </a:endParaRPr>
          </a:p>
          <a:p>
            <a:pPr marL="0" lvl="0" indent="-203200" algn="l">
              <a:lnSpc>
                <a:spcPct val="14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800" b="0" i="0" u="none" strike="noStrike" dirty="0" err="1">
                <a:solidFill>
                  <a:srgbClr val="000000"/>
                </a:solidFill>
                <a:latin typeface="Algerian" panose="04020705040A02060702" pitchFamily="82" charset="0"/>
                <a:ea typeface="NanumSquare Bold"/>
              </a:rPr>
              <a:t>실시간</a:t>
            </a:r>
            <a:r>
              <a:rPr lang="en-US" sz="1800" b="0" i="0" u="none" strike="noStrike" dirty="0">
                <a:solidFill>
                  <a:srgbClr val="000000"/>
                </a:solidFill>
                <a:latin typeface="Algerian" panose="04020705040A02060702" pitchFamily="82" charset="0"/>
                <a:ea typeface="NanumSquare Bold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lgerian" panose="04020705040A02060702" pitchFamily="82" charset="0"/>
                <a:ea typeface="NanumSquare Bold"/>
              </a:rPr>
              <a:t>채팅</a:t>
            </a:r>
            <a:endParaRPr lang="en-US" sz="1800" b="0" i="0" u="none" strike="noStrike" dirty="0">
              <a:solidFill>
                <a:srgbClr val="000000"/>
              </a:solidFill>
              <a:latin typeface="Algerian" panose="04020705040A02060702" pitchFamily="82" charset="0"/>
              <a:ea typeface="NanumSquare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568700" y="4978400"/>
            <a:ext cx="2082800" cy="812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4600" b="0" i="0" u="none" strike="noStrike" dirty="0">
                <a:solidFill>
                  <a:srgbClr val="000000"/>
                </a:solidFill>
                <a:latin typeface="Algerian" panose="04020705040A02060702" pitchFamily="82" charset="0"/>
                <a:ea typeface="NanumSquare ExtraBold"/>
              </a:rPr>
              <a:t>김00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200" y="6959600"/>
            <a:ext cx="6489700" cy="1435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6692900"/>
            <a:ext cx="1587500" cy="15875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5816600" y="7048500"/>
            <a:ext cx="2679700" cy="134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 indent="-203200" algn="l">
              <a:lnSpc>
                <a:spcPct val="14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800" b="0" i="0" u="none" strike="noStrike" dirty="0" err="1">
                <a:solidFill>
                  <a:srgbClr val="000000"/>
                </a:solidFill>
                <a:latin typeface="Algerian" panose="04020705040A02060702" pitchFamily="82" charset="0"/>
                <a:ea typeface="NanumSquare Bold"/>
              </a:rPr>
              <a:t>게시판</a:t>
            </a:r>
            <a:r>
              <a:rPr lang="en-US" sz="1800" b="0" i="0" u="none" strike="noStrike" dirty="0">
                <a:solidFill>
                  <a:srgbClr val="000000"/>
                </a:solidFill>
                <a:latin typeface="Algerian" panose="04020705040A02060702" pitchFamily="82" charset="0"/>
                <a:ea typeface="NanumSquare Bold"/>
              </a:rPr>
              <a:t> 글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lgerian" panose="04020705040A02060702" pitchFamily="82" charset="0"/>
                <a:ea typeface="NanumSquare Bold"/>
              </a:rPr>
              <a:t>작성</a:t>
            </a:r>
            <a:endParaRPr lang="en-US" sz="1800" b="0" i="0" u="none" strike="noStrike" dirty="0">
              <a:solidFill>
                <a:srgbClr val="000000"/>
              </a:solidFill>
              <a:latin typeface="Algerian" panose="04020705040A02060702" pitchFamily="82" charset="0"/>
              <a:ea typeface="NanumSquare Bold"/>
            </a:endParaRPr>
          </a:p>
          <a:p>
            <a:pPr marL="0" lvl="0" indent="-203200" algn="l">
              <a:lnSpc>
                <a:spcPct val="14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800" b="0" i="0" u="none" strike="noStrike" dirty="0" err="1">
                <a:solidFill>
                  <a:srgbClr val="000000"/>
                </a:solidFill>
                <a:latin typeface="Algerian" panose="04020705040A02060702" pitchFamily="82" charset="0"/>
                <a:ea typeface="NanumSquare Bold"/>
              </a:rPr>
              <a:t>게시판</a:t>
            </a:r>
            <a:r>
              <a:rPr lang="en-US" sz="1800" b="0" i="0" u="none" strike="noStrike" dirty="0">
                <a:solidFill>
                  <a:srgbClr val="000000"/>
                </a:solidFill>
                <a:latin typeface="Algerian" panose="04020705040A02060702" pitchFamily="82" charset="0"/>
                <a:ea typeface="NanumSquare Bold"/>
              </a:rPr>
              <a:t> 글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lgerian" panose="04020705040A02060702" pitchFamily="82" charset="0"/>
                <a:ea typeface="NanumSquare Bold"/>
              </a:rPr>
              <a:t>열람</a:t>
            </a:r>
            <a:endParaRPr lang="en-US" sz="1800" b="0" i="0" u="none" strike="noStrike" dirty="0">
              <a:solidFill>
                <a:srgbClr val="000000"/>
              </a:solidFill>
              <a:latin typeface="Algerian" panose="04020705040A02060702" pitchFamily="82" charset="0"/>
              <a:ea typeface="NanumSquare Bold"/>
            </a:endParaRPr>
          </a:p>
          <a:p>
            <a:pPr marL="0" lvl="0" indent="-203200" algn="l">
              <a:lnSpc>
                <a:spcPct val="14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800" b="0" i="0" u="none" strike="noStrike" dirty="0" err="1">
                <a:solidFill>
                  <a:srgbClr val="000000"/>
                </a:solidFill>
                <a:latin typeface="Algerian" panose="04020705040A02060702" pitchFamily="82" charset="0"/>
                <a:ea typeface="NanumSquare Bold"/>
              </a:rPr>
              <a:t>게시판</a:t>
            </a:r>
            <a:r>
              <a:rPr lang="en-US" sz="1800" b="0" i="0" u="none" strike="noStrike" dirty="0">
                <a:solidFill>
                  <a:srgbClr val="000000"/>
                </a:solidFill>
                <a:latin typeface="Algerian" panose="04020705040A02060702" pitchFamily="82" charset="0"/>
                <a:ea typeface="NanumSquare Bold"/>
              </a:rPr>
              <a:t> 글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lgerian" panose="04020705040A02060702" pitchFamily="82" charset="0"/>
                <a:ea typeface="NanumSquare Bold"/>
              </a:rPr>
              <a:t>수정</a:t>
            </a:r>
            <a:endParaRPr lang="en-US" sz="1800" b="0" i="0" u="none" strike="noStrike" dirty="0">
              <a:solidFill>
                <a:srgbClr val="000000"/>
              </a:solidFill>
              <a:latin typeface="Algerian" panose="04020705040A02060702" pitchFamily="82" charset="0"/>
              <a:ea typeface="NanumSquare Bold"/>
            </a:endParaRPr>
          </a:p>
          <a:p>
            <a:pPr marL="0" lvl="0" indent="-203200" algn="l">
              <a:lnSpc>
                <a:spcPct val="14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800" b="0" i="0" u="none" strike="noStrike" dirty="0" err="1">
                <a:solidFill>
                  <a:srgbClr val="000000"/>
                </a:solidFill>
                <a:latin typeface="Algerian" panose="04020705040A02060702" pitchFamily="82" charset="0"/>
                <a:ea typeface="NanumSquare Bold"/>
              </a:rPr>
              <a:t>게시판</a:t>
            </a:r>
            <a:r>
              <a:rPr lang="en-US" sz="1800" b="0" i="0" u="none" strike="noStrike" dirty="0">
                <a:solidFill>
                  <a:srgbClr val="000000"/>
                </a:solidFill>
                <a:latin typeface="Algerian" panose="04020705040A02060702" pitchFamily="82" charset="0"/>
                <a:ea typeface="NanumSquare Bold"/>
              </a:rPr>
              <a:t> 글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lgerian" panose="04020705040A02060702" pitchFamily="82" charset="0"/>
                <a:ea typeface="NanumSquare Bold"/>
              </a:rPr>
              <a:t>삭제</a:t>
            </a:r>
            <a:endParaRPr lang="en-US" sz="1800" b="0" i="0" u="none" strike="noStrike" dirty="0">
              <a:solidFill>
                <a:srgbClr val="000000"/>
              </a:solidFill>
              <a:latin typeface="Algerian" panose="04020705040A02060702" pitchFamily="82" charset="0"/>
              <a:ea typeface="NanumSquare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581400" y="7289800"/>
            <a:ext cx="2082800" cy="812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4600" b="0" i="0" u="none" strike="noStrike" dirty="0">
                <a:solidFill>
                  <a:srgbClr val="000000"/>
                </a:solidFill>
                <a:latin typeface="Algerian" panose="04020705040A02060702" pitchFamily="82" charset="0"/>
                <a:ea typeface="NanumSquare ExtraBold"/>
              </a:rPr>
              <a:t>김00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6">
            <a:alphaModFix amt="10000"/>
          </a:blip>
          <a:stretch>
            <a:fillRect/>
          </a:stretch>
        </p:blipFill>
        <p:spPr>
          <a:xfrm>
            <a:off x="9486900" y="2895600"/>
            <a:ext cx="7759700" cy="6515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0500" y="4660900"/>
            <a:ext cx="6489700" cy="1435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7900" y="4381500"/>
            <a:ext cx="1587500" cy="15875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3931900" y="5041900"/>
            <a:ext cx="2679700" cy="673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 indent="-203200" algn="l">
              <a:lnSpc>
                <a:spcPct val="14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800" b="0" i="0" u="none" strike="noStrike" dirty="0" err="1">
                <a:solidFill>
                  <a:srgbClr val="000000"/>
                </a:solidFill>
                <a:latin typeface="Algerian" panose="04020705040A02060702" pitchFamily="82" charset="0"/>
                <a:ea typeface="NanumSquare Bold"/>
              </a:rPr>
              <a:t>데이터</a:t>
            </a:r>
            <a:r>
              <a:rPr lang="en-US" sz="1800" b="0" i="0" u="none" strike="noStrike" dirty="0">
                <a:solidFill>
                  <a:srgbClr val="000000"/>
                </a:solidFill>
                <a:latin typeface="Algerian" panose="04020705040A02060702" pitchFamily="82" charset="0"/>
                <a:ea typeface="NanumSquare Bold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lgerian" panose="04020705040A02060702" pitchFamily="82" charset="0"/>
                <a:ea typeface="NanumSquare Bold"/>
              </a:rPr>
              <a:t>베이스</a:t>
            </a:r>
            <a:r>
              <a:rPr lang="en-US" sz="1800" b="0" i="0" u="none" strike="noStrike" dirty="0">
                <a:solidFill>
                  <a:srgbClr val="000000"/>
                </a:solidFill>
                <a:latin typeface="Algerian" panose="04020705040A02060702" pitchFamily="82" charset="0"/>
                <a:ea typeface="NanumSquare Bold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lgerian" panose="04020705040A02060702" pitchFamily="82" charset="0"/>
                <a:ea typeface="NanumSquare Bold"/>
              </a:rPr>
              <a:t>생성</a:t>
            </a:r>
            <a:endParaRPr lang="en-US" sz="1800" b="0" i="0" u="none" strike="noStrike" dirty="0">
              <a:solidFill>
                <a:srgbClr val="000000"/>
              </a:solidFill>
              <a:latin typeface="Algerian" panose="04020705040A02060702" pitchFamily="82" charset="0"/>
              <a:ea typeface="NanumSquare Bold"/>
            </a:endParaRPr>
          </a:p>
          <a:p>
            <a:pPr marL="0" lvl="0" indent="-203200" algn="l">
              <a:lnSpc>
                <a:spcPct val="14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800" b="0" i="0" u="none" strike="noStrike" dirty="0">
                <a:solidFill>
                  <a:srgbClr val="000000"/>
                </a:solidFill>
                <a:latin typeface="NanumSquare Bold"/>
              </a:rPr>
              <a:t>OS 및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NanumSquare Bold"/>
              </a:rPr>
              <a:t>네트워크</a:t>
            </a:r>
            <a:r>
              <a:rPr lang="en-US" sz="1800" b="0" i="0" u="none" strike="noStrike" dirty="0">
                <a:solidFill>
                  <a:srgbClr val="000000"/>
                </a:solidFill>
                <a:latin typeface="NanumSquare Bold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NanumSquare Bold"/>
              </a:rPr>
              <a:t>설정</a:t>
            </a:r>
            <a:endParaRPr lang="en-US" sz="1800" b="0" i="0" u="none" strike="noStrike" dirty="0">
              <a:solidFill>
                <a:srgbClr val="000000"/>
              </a:solidFill>
              <a:latin typeface="NanumSquare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1709400" y="4978400"/>
            <a:ext cx="2082800" cy="825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4600" b="0" i="0" u="none" strike="noStrike" dirty="0">
                <a:solidFill>
                  <a:srgbClr val="000000"/>
                </a:solidFill>
                <a:latin typeface="Algerian" panose="04020705040A02060702" pitchFamily="82" charset="0"/>
                <a:ea typeface="NanumSquare ExtraBold"/>
              </a:rPr>
              <a:t>박00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5900" y="6959600"/>
            <a:ext cx="6489700" cy="1435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0600" y="6692900"/>
            <a:ext cx="1587500" cy="15875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3957300" y="7353300"/>
            <a:ext cx="2679700" cy="673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 indent="-203200" algn="l">
              <a:lnSpc>
                <a:spcPct val="14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800" b="0" i="0" u="none" strike="noStrike" dirty="0">
                <a:solidFill>
                  <a:srgbClr val="000000"/>
                </a:solidFill>
                <a:latin typeface="NanumSquare Bold"/>
              </a:rPr>
              <a:t>Sever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NanumSquare Bold"/>
              </a:rPr>
              <a:t>연결</a:t>
            </a:r>
            <a:endParaRPr lang="en-US" sz="1800" b="0" i="0" u="none" strike="noStrike" dirty="0">
              <a:solidFill>
                <a:srgbClr val="000000"/>
              </a:solidFill>
              <a:latin typeface="NanumSquare Bold"/>
            </a:endParaRPr>
          </a:p>
          <a:p>
            <a:pPr marL="0" lvl="0" indent="-203200" algn="l">
              <a:lnSpc>
                <a:spcPct val="14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800" b="0" i="0" u="none" strike="noStrike" dirty="0" err="1">
                <a:solidFill>
                  <a:srgbClr val="000000"/>
                </a:solidFill>
                <a:latin typeface="Algerian" panose="04020705040A02060702" pitchFamily="82" charset="0"/>
                <a:ea typeface="NanumSquare Bold"/>
              </a:rPr>
              <a:t>담당</a:t>
            </a:r>
            <a:r>
              <a:rPr lang="en-US" sz="1800" b="0" i="0" u="none" strike="noStrike" dirty="0">
                <a:solidFill>
                  <a:srgbClr val="000000"/>
                </a:solidFill>
                <a:latin typeface="Algerian" panose="04020705040A02060702" pitchFamily="82" charset="0"/>
                <a:ea typeface="NanumSquare Bold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lgerian" panose="04020705040A02060702" pitchFamily="82" charset="0"/>
                <a:ea typeface="NanumSquare Bold"/>
              </a:rPr>
              <a:t>파트를</a:t>
            </a:r>
            <a:r>
              <a:rPr lang="en-US" sz="1800" b="0" i="0" u="none" strike="noStrike" dirty="0">
                <a:solidFill>
                  <a:srgbClr val="000000"/>
                </a:solidFill>
                <a:latin typeface="Algerian" panose="04020705040A02060702" pitchFamily="82" charset="0"/>
                <a:ea typeface="NanumSquare Bold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lgerian" panose="04020705040A02060702" pitchFamily="82" charset="0"/>
                <a:ea typeface="NanumSquare Bold"/>
              </a:rPr>
              <a:t>입력하세요</a:t>
            </a:r>
            <a:endParaRPr lang="en-US" sz="1800" b="0" i="0" u="none" strike="noStrike" dirty="0">
              <a:solidFill>
                <a:srgbClr val="000000"/>
              </a:solidFill>
              <a:latin typeface="Algerian" panose="04020705040A02060702" pitchFamily="82" charset="0"/>
              <a:ea typeface="NanumSquare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1722100" y="7289800"/>
            <a:ext cx="2082800" cy="825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4600" b="0" i="0" u="none" strike="noStrike" dirty="0">
                <a:solidFill>
                  <a:srgbClr val="000000"/>
                </a:solidFill>
                <a:latin typeface="Algerian" panose="04020705040A02060702" pitchFamily="82" charset="0"/>
                <a:ea typeface="NanumSquare ExtraBold"/>
              </a:rPr>
              <a:t>최00</a:t>
            </a: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07600" y="4686300"/>
            <a:ext cx="1308100" cy="13843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54200" y="6985000"/>
            <a:ext cx="1333500" cy="14097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07600" y="6946900"/>
            <a:ext cx="1371600" cy="14478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3733800" y="3390900"/>
            <a:ext cx="29845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3600" b="0" i="0" u="none" strike="noStrike" spc="200">
                <a:solidFill>
                  <a:srgbClr val="231F20"/>
                </a:solidFill>
                <a:latin typeface="DS-Digital"/>
              </a:rPr>
              <a:t> Front- end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874500" y="3390900"/>
            <a:ext cx="29845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3600" b="0" i="0" u="none" strike="noStrike" spc="200">
                <a:solidFill>
                  <a:srgbClr val="231F20"/>
                </a:solidFill>
                <a:latin typeface="DS-Digital"/>
              </a:rPr>
              <a:t>BACK - 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09600" y="5410200"/>
            <a:ext cx="23876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2900" b="1" i="0" u="none" strike="noStrike" spc="-300" dirty="0" err="1">
                <a:solidFill>
                  <a:srgbClr val="93A8FF"/>
                </a:solidFill>
                <a:latin typeface="+mj-ea"/>
                <a:ea typeface="+mj-ea"/>
              </a:rPr>
              <a:t>프로젝트</a:t>
            </a:r>
            <a:r>
              <a:rPr lang="en-US" sz="2900" b="1" i="0" u="none" strike="noStrike" spc="-300" dirty="0">
                <a:solidFill>
                  <a:srgbClr val="93A8FF"/>
                </a:solidFill>
                <a:latin typeface="+mj-ea"/>
                <a:ea typeface="+mj-ea"/>
              </a:rPr>
              <a:t> </a:t>
            </a:r>
            <a:r>
              <a:rPr lang="en-US" sz="2900" b="1" i="0" u="none" strike="noStrike" spc="-300" dirty="0" err="1">
                <a:solidFill>
                  <a:srgbClr val="93A8FF"/>
                </a:solidFill>
                <a:latin typeface="+mj-ea"/>
                <a:ea typeface="+mj-ea"/>
              </a:rPr>
              <a:t>개요</a:t>
            </a:r>
            <a:endParaRPr lang="en-US" sz="2900" b="1" i="0" u="none" strike="noStrike" spc="-300" dirty="0">
              <a:solidFill>
                <a:srgbClr val="93A8FF"/>
              </a:solidFill>
              <a:latin typeface="+mj-ea"/>
              <a:ea typeface="+mj-ea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543300" y="6870700"/>
            <a:ext cx="23876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ko-KR" altLang="en-US" sz="2900" b="1" i="0" u="none" strike="noStrike" spc="-200" dirty="0" smtClean="0">
                <a:solidFill>
                  <a:srgbClr val="3F62FF"/>
                </a:solidFill>
                <a:latin typeface="+mj-ea"/>
                <a:ea typeface="+mj-ea"/>
              </a:rPr>
              <a:t>전제 및 환경</a:t>
            </a:r>
            <a:endParaRPr lang="en-US" sz="2900" b="1" i="0" u="none" strike="noStrike" spc="-200" dirty="0">
              <a:solidFill>
                <a:srgbClr val="3F62FF"/>
              </a:solidFill>
              <a:latin typeface="+mj-ea"/>
              <a:ea typeface="+mj-ea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0" y="5410200"/>
            <a:ext cx="23876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ko-KR" altLang="en-US" sz="2900" b="1" i="0" u="none" strike="noStrike" spc="-200" dirty="0" smtClean="0">
                <a:solidFill>
                  <a:srgbClr val="93A8FF"/>
                </a:solidFill>
                <a:latin typeface="+mj-ea"/>
                <a:ea typeface="+mj-ea"/>
              </a:rPr>
              <a:t>파일 구성</a:t>
            </a:r>
            <a:endParaRPr lang="en-US" sz="2900" b="1" i="0" u="none" strike="noStrike" spc="-200" dirty="0">
              <a:solidFill>
                <a:srgbClr val="93A8FF"/>
              </a:solidFill>
              <a:latin typeface="+mj-ea"/>
              <a:ea typeface="+mj-ea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410700" y="6870700"/>
            <a:ext cx="23876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ko-KR" altLang="en-US" sz="2900" b="1" i="0" u="none" strike="noStrike" spc="-200" dirty="0" err="1" smtClean="0">
                <a:solidFill>
                  <a:srgbClr val="3F62FF"/>
                </a:solidFill>
                <a:latin typeface="+mj-ea"/>
                <a:ea typeface="+mj-ea"/>
              </a:rPr>
              <a:t>실행화면</a:t>
            </a:r>
            <a:endParaRPr lang="en-US" sz="2900" b="1" i="0" u="none" strike="noStrike" spc="-200" dirty="0">
              <a:solidFill>
                <a:srgbClr val="3F62FF"/>
              </a:solidFill>
              <a:latin typeface="+mj-ea"/>
              <a:ea typeface="+mj-ea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357100" y="5410200"/>
            <a:ext cx="23876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ko-KR" altLang="en-US" sz="2900" b="1" i="0" u="none" strike="noStrike" spc="-200" dirty="0" smtClean="0">
                <a:solidFill>
                  <a:srgbClr val="93A8FF"/>
                </a:solidFill>
                <a:latin typeface="+mj-ea"/>
                <a:ea typeface="+mj-ea"/>
              </a:rPr>
              <a:t>소스코드 분석</a:t>
            </a:r>
            <a:endParaRPr lang="en-US" sz="2900" b="1" i="0" u="none" strike="noStrike" spc="-200" dirty="0">
              <a:solidFill>
                <a:srgbClr val="93A8FF"/>
              </a:solidFill>
              <a:latin typeface="+mj-ea"/>
              <a:ea typeface="+mj-ea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5290800" y="6870700"/>
            <a:ext cx="23876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2900" b="1" i="0" u="none" strike="noStrike" spc="-200">
                <a:solidFill>
                  <a:srgbClr val="3F62FF"/>
                </a:solidFill>
                <a:latin typeface="+mj-ea"/>
                <a:ea typeface="+mj-ea"/>
              </a:rPr>
              <a:t> Q&amp;A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35000" y="3098800"/>
            <a:ext cx="2362200" cy="2501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12900" b="0" i="0" u="none" strike="noStrike" spc="-1400" dirty="0">
                <a:solidFill>
                  <a:srgbClr val="93A8FF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594100" y="4559300"/>
            <a:ext cx="2362200" cy="2501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12900" b="0" i="0" u="none" strike="noStrike" spc="-1400" dirty="0">
                <a:solidFill>
                  <a:srgbClr val="3F62FF"/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477000" y="3073400"/>
            <a:ext cx="2362200" cy="2501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12900" b="0" i="0" u="none" strike="noStrike" spc="-1400" dirty="0">
                <a:solidFill>
                  <a:srgbClr val="93A8FF"/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448800" y="4533900"/>
            <a:ext cx="2362200" cy="228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12900" b="0" i="0" u="none" strike="noStrike" spc="-700">
                <a:solidFill>
                  <a:srgbClr val="3F62FF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382500" y="3073400"/>
            <a:ext cx="2247900" cy="228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12900" b="0" i="0" u="none" strike="noStrike" spc="-1400">
                <a:solidFill>
                  <a:srgbClr val="93A8FF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5290800" y="4533900"/>
            <a:ext cx="2362200" cy="2501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12900" b="0" i="0" u="none" strike="noStrike" spc="-1400">
                <a:solidFill>
                  <a:srgbClr val="3F62FF"/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35000" y="6045200"/>
            <a:ext cx="2387600" cy="876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3000"/>
              </a:lnSpc>
            </a:pPr>
            <a:r>
              <a:rPr lang="en-US" sz="2400" b="0" i="0" u="none" strike="noStrike" spc="-200" dirty="0">
                <a:solidFill>
                  <a:srgbClr val="231F20">
                    <a:alpha val="36863"/>
                  </a:srgbClr>
                </a:solidFill>
                <a:latin typeface="+mj-ea"/>
                <a:ea typeface="+mj-ea"/>
              </a:rPr>
              <a:t>PROJECT</a:t>
            </a:r>
          </a:p>
          <a:p>
            <a:pPr lvl="0" algn="ctr">
              <a:lnSpc>
                <a:spcPct val="93000"/>
              </a:lnSpc>
            </a:pPr>
            <a:r>
              <a:rPr lang="en-US" sz="2400" b="0" i="0" u="none" strike="noStrike" spc="-200" dirty="0">
                <a:solidFill>
                  <a:srgbClr val="231F20">
                    <a:alpha val="36863"/>
                  </a:srgbClr>
                </a:solidFill>
                <a:latin typeface="+mj-ea"/>
                <a:ea typeface="+mj-ea"/>
              </a:rPr>
              <a:t>SUMMARY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352801" y="7505700"/>
            <a:ext cx="2819398" cy="86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3000"/>
              </a:lnSpc>
            </a:pPr>
            <a:r>
              <a:rPr lang="en-US" sz="2400" spc="-200" dirty="0">
                <a:solidFill>
                  <a:srgbClr val="231F20">
                    <a:alpha val="36863"/>
                  </a:srgbClr>
                </a:solidFill>
                <a:latin typeface="+mj-ea"/>
                <a:ea typeface="+mj-ea"/>
              </a:rPr>
              <a:t>PREMISE AND </a:t>
            </a:r>
            <a:r>
              <a:rPr lang="en-US" sz="2400" spc="-200" dirty="0" smtClean="0">
                <a:solidFill>
                  <a:srgbClr val="231F20">
                    <a:alpha val="36863"/>
                  </a:srgbClr>
                </a:solidFill>
                <a:latin typeface="+mj-ea"/>
                <a:ea typeface="+mj-ea"/>
              </a:rPr>
              <a:t>ENVIRONMENT</a:t>
            </a:r>
            <a:endParaRPr lang="en-US" sz="2400" b="0" i="0" u="none" strike="noStrike" spc="-200" dirty="0">
              <a:solidFill>
                <a:srgbClr val="231F20">
                  <a:alpha val="36863"/>
                </a:srgbClr>
              </a:solidFill>
              <a:latin typeface="+mj-ea"/>
              <a:ea typeface="+mj-ea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6502400" y="6045200"/>
            <a:ext cx="2387600" cy="86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3000"/>
              </a:lnSpc>
            </a:pPr>
            <a:r>
              <a:rPr lang="en-US" sz="2400" spc="-200" dirty="0">
                <a:solidFill>
                  <a:srgbClr val="231F20">
                    <a:alpha val="36863"/>
                  </a:srgbClr>
                </a:solidFill>
                <a:latin typeface="+mj-ea"/>
                <a:ea typeface="+mj-ea"/>
              </a:rPr>
              <a:t>FILE DESCRIPTION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448800" y="7505700"/>
            <a:ext cx="23876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3000"/>
              </a:lnSpc>
            </a:pPr>
            <a:r>
              <a:rPr lang="en-US" sz="2400" spc="-200" dirty="0">
                <a:solidFill>
                  <a:srgbClr val="231F20">
                    <a:alpha val="36863"/>
                  </a:srgbClr>
                </a:solidFill>
                <a:latin typeface="+mj-ea"/>
                <a:ea typeface="+mj-ea"/>
              </a:rPr>
              <a:t>CODE EXECUTION</a:t>
            </a:r>
            <a:endParaRPr lang="en-US" sz="2400" b="0" i="0" u="none" strike="noStrike" spc="-200" dirty="0">
              <a:solidFill>
                <a:srgbClr val="231F20">
                  <a:alpha val="36863"/>
                </a:srgbClr>
              </a:solidFill>
              <a:latin typeface="+mj-ea"/>
              <a:ea typeface="+mj-ea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2382500" y="6045200"/>
            <a:ext cx="2387600" cy="1460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3000"/>
              </a:lnSpc>
            </a:pPr>
            <a:r>
              <a:rPr lang="en-US" sz="2400" spc="-200" dirty="0">
                <a:solidFill>
                  <a:srgbClr val="231F20">
                    <a:alpha val="36863"/>
                  </a:srgbClr>
                </a:solidFill>
                <a:latin typeface="+mj-ea"/>
                <a:ea typeface="+mj-ea"/>
              </a:rPr>
              <a:t>SOURCE CODE ANALYSIS</a:t>
            </a:r>
            <a:endParaRPr lang="en-US" sz="2400" b="0" i="0" u="none" strike="noStrike" spc="-200" dirty="0">
              <a:solidFill>
                <a:srgbClr val="231F20">
                  <a:alpha val="36863"/>
                </a:srgbClr>
              </a:solidFill>
              <a:latin typeface="+mj-ea"/>
              <a:ea typeface="+mj-ea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5316200" y="7505700"/>
            <a:ext cx="23876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3000"/>
              </a:lnSpc>
            </a:pPr>
            <a:r>
              <a:rPr lang="en-US" sz="2400" b="0" i="0" u="none" strike="noStrike" spc="-200">
                <a:solidFill>
                  <a:srgbClr val="231F20">
                    <a:alpha val="36863"/>
                  </a:srgbClr>
                </a:solidFill>
                <a:latin typeface="+mj-ea"/>
                <a:ea typeface="+mj-ea"/>
              </a:rPr>
              <a:t> Q&amp;A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6438900" y="749300"/>
            <a:ext cx="5410200" cy="901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ko-KR" altLang="en-US" sz="5100" b="0" i="0" u="none" strike="noStrike" spc="-500" dirty="0" smtClean="0">
                <a:solidFill>
                  <a:srgbClr val="3F62FF"/>
                </a:solidFill>
                <a:latin typeface="+mj-ea"/>
                <a:ea typeface="+mj-ea"/>
              </a:rPr>
              <a:t>목차</a:t>
            </a:r>
            <a:endParaRPr lang="en-US" sz="5100" b="0" i="0" u="none" strike="noStrike" spc="-500" dirty="0">
              <a:solidFill>
                <a:srgbClr val="3F62FF"/>
              </a:solidFill>
              <a:latin typeface="+mj-ea"/>
              <a:ea typeface="+mj-ea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7797800" y="1536700"/>
            <a:ext cx="26797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altLang="ko-KR" sz="3600" b="0" i="0" u="none" strike="noStrike" spc="200" dirty="0" smtClean="0">
                <a:solidFill>
                  <a:srgbClr val="000000"/>
                </a:solidFill>
                <a:latin typeface="+mj-ea"/>
                <a:ea typeface="+mj-ea"/>
              </a:rPr>
              <a:t>INDEX</a:t>
            </a:r>
            <a:endParaRPr lang="en-US" sz="3600" b="0" i="0" u="none" strike="noStrike" spc="2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276600" y="2844800"/>
            <a:ext cx="0" cy="6032500"/>
          </a:xfrm>
          <a:prstGeom prst="line">
            <a:avLst/>
          </a:prstGeom>
          <a:ln w="31750" cap="rnd">
            <a:solidFill>
              <a:schemeClr val="tx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324600" y="2844800"/>
            <a:ext cx="0" cy="6032500"/>
          </a:xfrm>
          <a:prstGeom prst="line">
            <a:avLst/>
          </a:prstGeom>
          <a:ln w="31750" cap="rnd">
            <a:solidFill>
              <a:schemeClr val="tx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9220200" y="2844800"/>
            <a:ext cx="0" cy="6032500"/>
          </a:xfrm>
          <a:prstGeom prst="line">
            <a:avLst/>
          </a:prstGeom>
          <a:ln w="31750" cap="rnd">
            <a:solidFill>
              <a:schemeClr val="tx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2115800" y="2844800"/>
            <a:ext cx="0" cy="6032500"/>
          </a:xfrm>
          <a:prstGeom prst="line">
            <a:avLst/>
          </a:prstGeom>
          <a:ln w="31750" cap="rnd">
            <a:solidFill>
              <a:schemeClr val="tx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5361920" y="2844800"/>
            <a:ext cx="0" cy="6032500"/>
          </a:xfrm>
          <a:prstGeom prst="line">
            <a:avLst/>
          </a:prstGeom>
          <a:ln w="31750" cap="rnd">
            <a:solidFill>
              <a:schemeClr val="tx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515100" y="749300"/>
            <a:ext cx="54102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5100" b="0" i="0" u="none" strike="noStrike" spc="-600" dirty="0" err="1">
                <a:solidFill>
                  <a:srgbClr val="3F62FF"/>
                </a:solidFill>
                <a:latin typeface="Algerian" panose="04020705040A02060702" pitchFamily="82" charset="0"/>
                <a:ea typeface="NanumSquare ExtraBold"/>
              </a:rPr>
              <a:t>개발</a:t>
            </a:r>
            <a:r>
              <a:rPr lang="en-US" sz="5100" b="0" i="0" u="none" strike="noStrike" spc="-600" dirty="0">
                <a:solidFill>
                  <a:srgbClr val="3F62FF"/>
                </a:solidFill>
                <a:latin typeface="Algerian" panose="04020705040A02060702" pitchFamily="82" charset="0"/>
                <a:ea typeface="NanumSquare ExtraBold"/>
              </a:rPr>
              <a:t> </a:t>
            </a:r>
            <a:r>
              <a:rPr lang="en-US" sz="5100" b="0" i="0" u="none" strike="noStrike" spc="-600" dirty="0" err="1">
                <a:solidFill>
                  <a:srgbClr val="3F62FF"/>
                </a:solidFill>
                <a:latin typeface="Algerian" panose="04020705040A02060702" pitchFamily="82" charset="0"/>
                <a:ea typeface="NanumSquare ExtraBold"/>
              </a:rPr>
              <a:t>일정</a:t>
            </a:r>
            <a:endParaRPr lang="en-US" sz="5100" b="0" i="0" u="none" strike="noStrike" spc="-600" dirty="0">
              <a:solidFill>
                <a:srgbClr val="3F62FF"/>
              </a:solidFill>
              <a:latin typeface="Algerian" panose="04020705040A02060702" pitchFamily="82" charset="0"/>
              <a:ea typeface="NanumSquare Extra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350000" y="1536700"/>
            <a:ext cx="55753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3600" b="0" i="0" u="none" strike="noStrike" spc="100">
                <a:solidFill>
                  <a:srgbClr val="231F20"/>
                </a:solidFill>
                <a:latin typeface="DS-Digital"/>
              </a:rPr>
              <a:t>schedule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1663700" y="2527300"/>
          <a:ext cx="14935200" cy="793750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lvl="0" algn="ctr">
                        <a:lnSpc>
                          <a:spcPct val="125000"/>
                        </a:lnSpc>
                        <a:defRPr/>
                      </a:pPr>
                      <a:r>
                        <a:rPr lang="en-US" sz="3100" b="0" i="0" u="none" strike="noStrike" spc="100" dirty="0">
                          <a:solidFill>
                            <a:srgbClr val="231F20"/>
                          </a:solidFill>
                          <a:latin typeface="NanumSquare ExtraBold"/>
                        </a:rPr>
                        <a:t>SUN</a:t>
                      </a: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 anchor="ctr">
                    <a:lnL w="95250" cap="flat" cmpd="sng" algn="ctr">
                      <a:solidFill>
                        <a:srgbClr val="3F6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F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0" cap="flat" cmpd="sng" algn="ctr">
                      <a:solidFill>
                        <a:srgbClr val="3F6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62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25000"/>
                        </a:lnSpc>
                        <a:defRPr/>
                      </a:pPr>
                      <a:r>
                        <a:rPr lang="en-US" sz="3100" b="0" i="0" u="none" strike="noStrike" spc="100" dirty="0">
                          <a:solidFill>
                            <a:srgbClr val="231F20"/>
                          </a:solidFill>
                          <a:latin typeface="NanumSquare ExtraBold"/>
                        </a:rPr>
                        <a:t>MON</a:t>
                      </a: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F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F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0" cap="flat" cmpd="sng" algn="ctr">
                      <a:solidFill>
                        <a:srgbClr val="3F6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62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25000"/>
                        </a:lnSpc>
                        <a:defRPr/>
                      </a:pPr>
                      <a:r>
                        <a:rPr lang="en-US" sz="3100" b="0" i="0" u="none" strike="noStrike" spc="100" dirty="0">
                          <a:solidFill>
                            <a:srgbClr val="231F20"/>
                          </a:solidFill>
                          <a:latin typeface="NanumSquare ExtraBold"/>
                        </a:rPr>
                        <a:t>TUE</a:t>
                      </a: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F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F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0" cap="flat" cmpd="sng" algn="ctr">
                      <a:solidFill>
                        <a:srgbClr val="3F6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62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25000"/>
                        </a:lnSpc>
                        <a:defRPr/>
                      </a:pPr>
                      <a:r>
                        <a:rPr lang="en-US" sz="3100" b="0" i="0" u="none" strike="noStrike" spc="100" dirty="0">
                          <a:solidFill>
                            <a:srgbClr val="231F20"/>
                          </a:solidFill>
                          <a:latin typeface="NanumSquare ExtraBold"/>
                        </a:rPr>
                        <a:t>WED</a:t>
                      </a: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F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F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0" cap="flat" cmpd="sng" algn="ctr">
                      <a:solidFill>
                        <a:srgbClr val="3F6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62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25000"/>
                        </a:lnSpc>
                        <a:defRPr/>
                      </a:pPr>
                      <a:r>
                        <a:rPr lang="en-US" sz="3100" b="0" i="0" u="none" strike="noStrike" spc="100" dirty="0">
                          <a:solidFill>
                            <a:srgbClr val="231F20"/>
                          </a:solidFill>
                          <a:latin typeface="NanumSquare ExtraBold"/>
                        </a:rPr>
                        <a:t>THU</a:t>
                      </a: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F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F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0" cap="flat" cmpd="sng" algn="ctr">
                      <a:solidFill>
                        <a:srgbClr val="3F6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62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25000"/>
                        </a:lnSpc>
                        <a:defRPr/>
                      </a:pPr>
                      <a:r>
                        <a:rPr lang="en-US" sz="3100" b="0" i="0" u="none" strike="noStrike" spc="100" dirty="0">
                          <a:solidFill>
                            <a:srgbClr val="231F20"/>
                          </a:solidFill>
                          <a:latin typeface="NanumSquare ExtraBold"/>
                        </a:rPr>
                        <a:t>FRI</a:t>
                      </a: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F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F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0" cap="flat" cmpd="sng" algn="ctr">
                      <a:solidFill>
                        <a:srgbClr val="3F6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62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25000"/>
                        </a:lnSpc>
                        <a:defRPr/>
                      </a:pPr>
                      <a:r>
                        <a:rPr lang="en-US" sz="3100" b="0" i="0" u="none" strike="noStrike" spc="100" dirty="0">
                          <a:solidFill>
                            <a:srgbClr val="231F20"/>
                          </a:solidFill>
                          <a:latin typeface="NanumSquare ExtraBold"/>
                        </a:rPr>
                        <a:t>SAT</a:t>
                      </a: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F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0" cap="flat" cmpd="sng" algn="ctr">
                      <a:solidFill>
                        <a:srgbClr val="3F6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0" cap="flat" cmpd="sng" algn="ctr">
                      <a:solidFill>
                        <a:srgbClr val="3F6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6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0" cap="flat" cmpd="sng" algn="ctr">
                      <a:solidFill>
                        <a:srgbClr val="3F6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231F20"/>
                          </a:solidFill>
                          <a:latin typeface="NanumSquare ExtraBold"/>
                        </a:rPr>
                        <a:t>1</a:t>
                      </a: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231F20"/>
                          </a:solidFill>
                          <a:latin typeface="NanumSquare ExtraBold"/>
                        </a:rPr>
                        <a:t>2</a:t>
                      </a: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231F20"/>
                          </a:solidFill>
                          <a:latin typeface="NanumSquare ExtraBold"/>
                        </a:rPr>
                        <a:t>3</a:t>
                      </a: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231F20"/>
                          </a:solidFill>
                          <a:latin typeface="NanumSquare ExtraBold"/>
                        </a:rPr>
                        <a:t>4</a:t>
                      </a: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231F20"/>
                          </a:solidFill>
                          <a:latin typeface="NanumSquare ExtraBold"/>
                        </a:rPr>
                        <a:t>5</a:t>
                      </a: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231F20"/>
                          </a:solidFill>
                          <a:latin typeface="NanumSquare ExtraBold"/>
                        </a:rPr>
                        <a:t>6</a:t>
                      </a: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0" cap="flat" cmpd="sng" algn="ctr">
                      <a:solidFill>
                        <a:srgbClr val="3F6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0" cap="flat" cmpd="sng" algn="ctr">
                      <a:solidFill>
                        <a:srgbClr val="3F6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0" cap="flat" cmpd="sng" algn="ctr">
                      <a:solidFill>
                        <a:srgbClr val="3F6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231F20"/>
                          </a:solidFill>
                          <a:latin typeface="NanumSquare ExtraBold"/>
                        </a:rPr>
                        <a:t>7</a:t>
                      </a: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0" cap="flat" cmpd="sng" algn="ctr">
                      <a:solidFill>
                        <a:srgbClr val="3F6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231F20"/>
                          </a:solidFill>
                          <a:latin typeface="NanumSquare ExtraBold"/>
                        </a:rPr>
                        <a:t>8</a:t>
                      </a: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231F20"/>
                          </a:solidFill>
                          <a:latin typeface="NanumSquare ExtraBold"/>
                        </a:rPr>
                        <a:t>9</a:t>
                      </a: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231F20"/>
                          </a:solidFill>
                          <a:latin typeface="NanumSquare ExtraBold"/>
                        </a:rPr>
                        <a:t>10</a:t>
                      </a: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231F20"/>
                          </a:solidFill>
                          <a:latin typeface="NanumSquare ExtraBold"/>
                        </a:rPr>
                        <a:t>11</a:t>
                      </a: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231F20"/>
                          </a:solidFill>
                          <a:latin typeface="NanumSquare ExtraBold"/>
                        </a:rPr>
                        <a:t>12</a:t>
                      </a: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231F20"/>
                          </a:solidFill>
                          <a:latin typeface="NanumSquare ExtraBold"/>
                        </a:rPr>
                        <a:t>13</a:t>
                      </a: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0" cap="flat" cmpd="sng" algn="ctr">
                      <a:solidFill>
                        <a:srgbClr val="3F6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0" cap="flat" cmpd="sng" algn="ctr">
                      <a:solidFill>
                        <a:srgbClr val="3F6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0" cap="flat" cmpd="sng" algn="ctr">
                      <a:solidFill>
                        <a:srgbClr val="3F6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231F20"/>
                          </a:solidFill>
                          <a:latin typeface="NanumSquare ExtraBold"/>
                        </a:rPr>
                        <a:t>14</a:t>
                      </a: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0" cap="flat" cmpd="sng" algn="ctr">
                      <a:solidFill>
                        <a:srgbClr val="3F6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231F20"/>
                          </a:solidFill>
                          <a:latin typeface="NanumSquare ExtraBold"/>
                        </a:rPr>
                        <a:t>15</a:t>
                      </a: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231F20"/>
                          </a:solidFill>
                          <a:latin typeface="NanumSquare ExtraBold"/>
                        </a:rPr>
                        <a:t>16</a:t>
                      </a: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231F20"/>
                          </a:solidFill>
                          <a:latin typeface="NanumSquare ExtraBold"/>
                        </a:rPr>
                        <a:t>17</a:t>
                      </a: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231F20"/>
                          </a:solidFill>
                          <a:latin typeface="NanumSquare ExtraBold"/>
                        </a:rPr>
                        <a:t>18</a:t>
                      </a: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231F20"/>
                          </a:solidFill>
                          <a:latin typeface="NanumSquare ExtraBold"/>
                        </a:rPr>
                        <a:t>19</a:t>
                      </a: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231F20"/>
                          </a:solidFill>
                          <a:latin typeface="NanumSquare ExtraBold"/>
                        </a:rPr>
                        <a:t>20</a:t>
                      </a: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0" cap="flat" cmpd="sng" algn="ctr">
                      <a:solidFill>
                        <a:srgbClr val="3F6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0" cap="flat" cmpd="sng" algn="ctr">
                      <a:solidFill>
                        <a:srgbClr val="3F6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0" cap="flat" cmpd="sng" algn="ctr">
                      <a:solidFill>
                        <a:srgbClr val="3F6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231F20"/>
                          </a:solidFill>
                          <a:latin typeface="NanumSquare ExtraBold"/>
                        </a:rPr>
                        <a:t>21</a:t>
                      </a: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0" cap="flat" cmpd="sng" algn="ctr">
                      <a:solidFill>
                        <a:srgbClr val="3F6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231F20"/>
                          </a:solidFill>
                          <a:latin typeface="NanumSquare ExtraBold"/>
                        </a:rPr>
                        <a:t>22</a:t>
                      </a: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231F20"/>
                          </a:solidFill>
                          <a:latin typeface="NanumSquare ExtraBold"/>
                        </a:rPr>
                        <a:t>23</a:t>
                      </a: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231F20"/>
                          </a:solidFill>
                          <a:latin typeface="NanumSquare ExtraBold"/>
                        </a:rPr>
                        <a:t>24</a:t>
                      </a: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231F20"/>
                          </a:solidFill>
                          <a:latin typeface="NanumSquare ExtraBold"/>
                        </a:rPr>
                        <a:t>25</a:t>
                      </a: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231F20"/>
                          </a:solidFill>
                          <a:latin typeface="NanumSquare ExtraBold"/>
                        </a:rPr>
                        <a:t>26</a:t>
                      </a: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231F20"/>
                          </a:solidFill>
                          <a:latin typeface="NanumSquare ExtraBold"/>
                        </a:rPr>
                        <a:t>27</a:t>
                      </a: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0" cap="flat" cmpd="sng" algn="ctr">
                      <a:solidFill>
                        <a:srgbClr val="3F6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0" cap="flat" cmpd="sng" algn="ctr">
                      <a:solidFill>
                        <a:srgbClr val="3F6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0" cap="flat" cmpd="sng" algn="ctr">
                      <a:solidFill>
                        <a:srgbClr val="3F6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231F20"/>
                          </a:solidFill>
                          <a:latin typeface="NanumSquare ExtraBold"/>
                        </a:rPr>
                        <a:t>28</a:t>
                      </a: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0" cap="flat" cmpd="sng" algn="ctr">
                      <a:solidFill>
                        <a:srgbClr val="3F6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231F20"/>
                          </a:solidFill>
                          <a:latin typeface="NanumSquare ExtraBold"/>
                        </a:rPr>
                        <a:t>29</a:t>
                      </a: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231F20"/>
                          </a:solidFill>
                          <a:latin typeface="NanumSquare ExtraBold"/>
                        </a:rPr>
                        <a:t>30</a:t>
                      </a: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231F20"/>
                          </a:solidFill>
                          <a:latin typeface="NanumSquare ExtraBold"/>
                        </a:rPr>
                        <a:t>31</a:t>
                      </a: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0" cap="flat" cmpd="sng" algn="ctr">
                      <a:solidFill>
                        <a:srgbClr val="3F6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0" cap="flat" cmpd="sng" algn="ctr">
                      <a:solidFill>
                        <a:srgbClr val="3F6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0" cap="flat" cmpd="sng" algn="ctr">
                      <a:solidFill>
                        <a:srgbClr val="3F6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0" cap="flat" cmpd="sng" algn="ctr">
                      <a:solidFill>
                        <a:srgbClr val="3F6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0" cap="flat" cmpd="sng" algn="ctr">
                      <a:solidFill>
                        <a:srgbClr val="3F6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0" cap="flat" cmpd="sng" algn="ctr">
                      <a:solidFill>
                        <a:srgbClr val="3F6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0" cap="flat" cmpd="sng" algn="ctr">
                      <a:solidFill>
                        <a:srgbClr val="3F6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0" cap="flat" cmpd="sng" algn="ctr">
                      <a:solidFill>
                        <a:srgbClr val="3F6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200000"/>
                        </a:lnSpc>
                        <a:defRPr/>
                      </a:pPr>
                      <a:endParaRPr lang="en-US" sz="1100" dirty="0">
                        <a:latin typeface="Algerian" panose="04020705040A02060702" pitchFamily="8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0" cap="flat" cmpd="sng" algn="ctr">
                      <a:solidFill>
                        <a:srgbClr val="3F6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0" cap="flat" cmpd="sng" algn="ctr">
                      <a:solidFill>
                        <a:srgbClr val="3F6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800" y="3644900"/>
            <a:ext cx="12407900" cy="711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600" y="4876800"/>
            <a:ext cx="5956300" cy="711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8400" y="4876800"/>
            <a:ext cx="2311400" cy="711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0000" y="4876800"/>
            <a:ext cx="2641600" cy="711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1000" y="6045200"/>
            <a:ext cx="5168900" cy="711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8400" y="6045200"/>
            <a:ext cx="2768600" cy="711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3900" y="6045200"/>
            <a:ext cx="5689600" cy="711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43900" y="4876800"/>
            <a:ext cx="3759200" cy="711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0000" y="7493000"/>
            <a:ext cx="2133600" cy="8382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7696200" y="3721100"/>
            <a:ext cx="48895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3300" b="0" i="0" u="none" strike="noStrike" spc="-400" dirty="0" err="1">
                <a:solidFill>
                  <a:srgbClr val="000000"/>
                </a:solidFill>
                <a:latin typeface="Algerian" panose="04020705040A02060702" pitchFamily="82" charset="0"/>
                <a:ea typeface="NanumSquare ExtraBold"/>
              </a:rPr>
              <a:t>프로젝트</a:t>
            </a:r>
            <a:r>
              <a:rPr lang="en-US" sz="3300" b="0" i="0" u="none" strike="noStrike" spc="-400" dirty="0">
                <a:solidFill>
                  <a:srgbClr val="000000"/>
                </a:solidFill>
                <a:latin typeface="Algerian" panose="04020705040A02060702" pitchFamily="82" charset="0"/>
                <a:ea typeface="NanumSquare ExtraBold"/>
              </a:rPr>
              <a:t> </a:t>
            </a:r>
            <a:r>
              <a:rPr lang="en-US" sz="3300" b="0" i="0" u="none" strike="noStrike" spc="-400" dirty="0" err="1">
                <a:solidFill>
                  <a:srgbClr val="000000"/>
                </a:solidFill>
                <a:latin typeface="Algerian" panose="04020705040A02060702" pitchFamily="82" charset="0"/>
                <a:ea typeface="NanumSquare ExtraBold"/>
              </a:rPr>
              <a:t>정리</a:t>
            </a:r>
            <a:r>
              <a:rPr lang="en-US" sz="3300" b="0" i="0" u="none" strike="noStrike" spc="-400" dirty="0">
                <a:solidFill>
                  <a:srgbClr val="000000"/>
                </a:solidFill>
                <a:latin typeface="Algerian" panose="04020705040A02060702" pitchFamily="82" charset="0"/>
                <a:ea typeface="NanumSquare ExtraBold"/>
              </a:rPr>
              <a:t> 및 </a:t>
            </a:r>
            <a:r>
              <a:rPr lang="en-US" sz="3300" b="0" i="0" u="none" strike="noStrike" spc="-400" dirty="0" err="1">
                <a:solidFill>
                  <a:srgbClr val="000000"/>
                </a:solidFill>
                <a:latin typeface="Algerian" panose="04020705040A02060702" pitchFamily="82" charset="0"/>
                <a:ea typeface="NanumSquare ExtraBold"/>
              </a:rPr>
              <a:t>리서치</a:t>
            </a:r>
            <a:endParaRPr lang="en-US" sz="3300" b="0" i="0" u="none" strike="noStrike" spc="-400" dirty="0">
              <a:solidFill>
                <a:srgbClr val="000000"/>
              </a:solidFill>
              <a:latin typeface="Algerian" panose="04020705040A02060702" pitchFamily="82" charset="0"/>
              <a:ea typeface="NanumSquare Extra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387600" y="4991100"/>
            <a:ext cx="48895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3300" b="0" i="0" u="none" strike="noStrike" spc="-400" dirty="0" err="1">
                <a:solidFill>
                  <a:srgbClr val="000000"/>
                </a:solidFill>
                <a:latin typeface="Algerian" panose="04020705040A02060702" pitchFamily="82" charset="0"/>
                <a:ea typeface="NanumSquare ExtraBold"/>
              </a:rPr>
              <a:t>프로젝트</a:t>
            </a:r>
            <a:r>
              <a:rPr lang="en-US" sz="3300" b="0" i="0" u="none" strike="noStrike" spc="-400" dirty="0">
                <a:solidFill>
                  <a:srgbClr val="000000"/>
                </a:solidFill>
                <a:latin typeface="Algerian" panose="04020705040A02060702" pitchFamily="82" charset="0"/>
                <a:ea typeface="NanumSquare ExtraBold"/>
              </a:rPr>
              <a:t> </a:t>
            </a:r>
            <a:r>
              <a:rPr lang="en-US" sz="3300" b="0" i="0" u="none" strike="noStrike" spc="-400" dirty="0" err="1">
                <a:solidFill>
                  <a:srgbClr val="000000"/>
                </a:solidFill>
                <a:latin typeface="Algerian" panose="04020705040A02060702" pitchFamily="82" charset="0"/>
                <a:ea typeface="NanumSquare ExtraBold"/>
              </a:rPr>
              <a:t>팀별</a:t>
            </a:r>
            <a:r>
              <a:rPr lang="en-US" sz="3300" b="0" i="0" u="none" strike="noStrike" spc="-400" dirty="0">
                <a:solidFill>
                  <a:srgbClr val="000000"/>
                </a:solidFill>
                <a:latin typeface="Algerian" panose="04020705040A02060702" pitchFamily="82" charset="0"/>
                <a:ea typeface="NanumSquare ExtraBold"/>
              </a:rPr>
              <a:t> </a:t>
            </a:r>
            <a:r>
              <a:rPr lang="en-US" sz="3300" b="0" i="0" u="none" strike="noStrike" spc="-400" dirty="0" err="1">
                <a:solidFill>
                  <a:srgbClr val="000000"/>
                </a:solidFill>
                <a:latin typeface="Algerian" panose="04020705040A02060702" pitchFamily="82" charset="0"/>
                <a:ea typeface="NanumSquare ExtraBold"/>
              </a:rPr>
              <a:t>기획서</a:t>
            </a:r>
            <a:r>
              <a:rPr lang="en-US" sz="3300" b="0" i="0" u="none" strike="noStrike" spc="-400" dirty="0">
                <a:solidFill>
                  <a:srgbClr val="000000"/>
                </a:solidFill>
                <a:latin typeface="Algerian" panose="04020705040A02060702" pitchFamily="82" charset="0"/>
                <a:ea typeface="NanumSquare ExtraBold"/>
              </a:rPr>
              <a:t> </a:t>
            </a:r>
            <a:r>
              <a:rPr lang="en-US" sz="3300" b="0" i="0" u="none" strike="noStrike" spc="-400" dirty="0" err="1">
                <a:solidFill>
                  <a:srgbClr val="000000"/>
                </a:solidFill>
                <a:latin typeface="Algerian" panose="04020705040A02060702" pitchFamily="82" charset="0"/>
                <a:ea typeface="NanumSquare ExtraBold"/>
              </a:rPr>
              <a:t>제출</a:t>
            </a:r>
            <a:r>
              <a:rPr lang="en-US" sz="3300" b="0" i="0" u="none" strike="noStrike" spc="-400" dirty="0">
                <a:solidFill>
                  <a:srgbClr val="000000"/>
                </a:solidFill>
                <a:latin typeface="Algerian" panose="04020705040A02060702" pitchFamily="82" charset="0"/>
                <a:ea typeface="NanumSquare ExtraBold"/>
              </a:rPr>
              <a:t> 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835900" y="4991100"/>
            <a:ext cx="48895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3300" b="0" i="0" u="none" strike="noStrike" spc="-400" dirty="0" err="1">
                <a:solidFill>
                  <a:srgbClr val="000000"/>
                </a:solidFill>
                <a:latin typeface="Algerian" panose="04020705040A02060702" pitchFamily="82" charset="0"/>
                <a:ea typeface="NanumSquare ExtraBold"/>
              </a:rPr>
              <a:t>팀별</a:t>
            </a:r>
            <a:r>
              <a:rPr lang="en-US" sz="3300" b="0" i="0" u="none" strike="noStrike" spc="-400" dirty="0">
                <a:solidFill>
                  <a:srgbClr val="000000"/>
                </a:solidFill>
                <a:latin typeface="Algerian" panose="04020705040A02060702" pitchFamily="82" charset="0"/>
                <a:ea typeface="NanumSquare ExtraBold"/>
              </a:rPr>
              <a:t> </a:t>
            </a:r>
            <a:r>
              <a:rPr lang="en-US" sz="3300" b="0" i="0" u="none" strike="noStrike" spc="-400" dirty="0" err="1">
                <a:solidFill>
                  <a:srgbClr val="000000"/>
                </a:solidFill>
                <a:latin typeface="Algerian" panose="04020705040A02060702" pitchFamily="82" charset="0"/>
                <a:ea typeface="NanumSquare ExtraBold"/>
              </a:rPr>
              <a:t>발표</a:t>
            </a:r>
            <a:endParaRPr lang="en-US" sz="3300" b="0" i="0" u="none" strike="noStrike" spc="-400" dirty="0">
              <a:solidFill>
                <a:srgbClr val="000000"/>
              </a:solidFill>
              <a:latin typeface="Algerian" panose="04020705040A02060702" pitchFamily="82" charset="0"/>
              <a:ea typeface="NanumSquare Extra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022600" y="6134100"/>
            <a:ext cx="26035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3300" b="0" i="0" u="none" strike="noStrike" spc="-400" dirty="0" err="1">
                <a:solidFill>
                  <a:srgbClr val="000000"/>
                </a:solidFill>
                <a:latin typeface="Algerian" panose="04020705040A02060702" pitchFamily="82" charset="0"/>
                <a:ea typeface="NanumSquare ExtraBold"/>
              </a:rPr>
              <a:t>개발</a:t>
            </a:r>
            <a:r>
              <a:rPr lang="en-US" sz="3300" b="0" i="0" u="none" strike="noStrike" spc="-400" dirty="0">
                <a:solidFill>
                  <a:srgbClr val="000000"/>
                </a:solidFill>
                <a:latin typeface="Algerian" panose="04020705040A02060702" pitchFamily="82" charset="0"/>
                <a:ea typeface="NanumSquare ExtraBold"/>
              </a:rPr>
              <a:t> </a:t>
            </a:r>
            <a:r>
              <a:rPr lang="en-US" sz="3300" b="0" i="0" u="none" strike="noStrike" spc="-400" dirty="0" err="1">
                <a:solidFill>
                  <a:srgbClr val="000000"/>
                </a:solidFill>
                <a:latin typeface="Algerian" panose="04020705040A02060702" pitchFamily="82" charset="0"/>
                <a:ea typeface="NanumSquare ExtraBold"/>
              </a:rPr>
              <a:t>시작</a:t>
            </a:r>
            <a:endParaRPr lang="en-US" sz="3300" b="0" i="0" u="none" strike="noStrike" spc="-400" dirty="0">
              <a:solidFill>
                <a:srgbClr val="000000"/>
              </a:solidFill>
              <a:latin typeface="Algerian" panose="04020705040A02060702" pitchFamily="82" charset="0"/>
              <a:ea typeface="NanumSquare Extra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791700" y="6159500"/>
            <a:ext cx="28194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3300" b="0" i="0" u="none" strike="noStrike" spc="-400" dirty="0" err="1">
                <a:solidFill>
                  <a:srgbClr val="000000"/>
                </a:solidFill>
                <a:latin typeface="Algerian" panose="04020705040A02060702" pitchFamily="82" charset="0"/>
                <a:ea typeface="NanumSquare ExtraBold"/>
              </a:rPr>
              <a:t>오류</a:t>
            </a:r>
            <a:r>
              <a:rPr lang="en-US" sz="3300" b="0" i="0" u="none" strike="noStrike" spc="-400" dirty="0">
                <a:solidFill>
                  <a:srgbClr val="000000"/>
                </a:solidFill>
                <a:latin typeface="Algerian" panose="04020705040A02060702" pitchFamily="82" charset="0"/>
                <a:ea typeface="NanumSquare ExtraBold"/>
              </a:rPr>
              <a:t> </a:t>
            </a:r>
            <a:r>
              <a:rPr lang="en-US" sz="3300" b="0" i="0" u="none" strike="noStrike" spc="-400" dirty="0" err="1">
                <a:solidFill>
                  <a:srgbClr val="000000"/>
                </a:solidFill>
                <a:latin typeface="Algerian" panose="04020705040A02060702" pitchFamily="82" charset="0"/>
                <a:ea typeface="NanumSquare ExtraBold"/>
              </a:rPr>
              <a:t>테스트</a:t>
            </a:r>
            <a:endParaRPr lang="en-US" sz="3300" b="0" i="0" u="none" strike="noStrike" spc="-400" dirty="0">
              <a:solidFill>
                <a:srgbClr val="000000"/>
              </a:solidFill>
              <a:latin typeface="Algerian" panose="04020705040A02060702" pitchFamily="82" charset="0"/>
              <a:ea typeface="NanumSquare Extra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000500" y="7607300"/>
            <a:ext cx="17907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3300" b="0" i="0" u="none" strike="noStrike" spc="-400" dirty="0" err="1">
                <a:solidFill>
                  <a:srgbClr val="000000"/>
                </a:solidFill>
                <a:latin typeface="Algerian" panose="04020705040A02060702" pitchFamily="82" charset="0"/>
                <a:ea typeface="NanumSquare ExtraBold"/>
              </a:rPr>
              <a:t>개발</a:t>
            </a:r>
            <a:r>
              <a:rPr lang="en-US" sz="3300" b="0" i="0" u="none" strike="noStrike" spc="-400" dirty="0">
                <a:solidFill>
                  <a:srgbClr val="000000"/>
                </a:solidFill>
                <a:latin typeface="Algerian" panose="04020705040A02060702" pitchFamily="82" charset="0"/>
                <a:ea typeface="NanumSquare ExtraBold"/>
              </a:rPr>
              <a:t> </a:t>
            </a:r>
            <a:r>
              <a:rPr lang="en-US" sz="3300" b="0" i="0" u="none" strike="noStrike" spc="-400" dirty="0" err="1">
                <a:solidFill>
                  <a:srgbClr val="000000"/>
                </a:solidFill>
                <a:latin typeface="Algerian" panose="04020705040A02060702" pitchFamily="82" charset="0"/>
                <a:ea typeface="NanumSquare ExtraBold"/>
              </a:rPr>
              <a:t>완료</a:t>
            </a:r>
            <a:endParaRPr lang="en-US" sz="3300" b="0" i="0" u="none" strike="noStrike" spc="-400" dirty="0">
              <a:solidFill>
                <a:srgbClr val="000000"/>
              </a:solidFill>
              <a:latin typeface="Algerian" panose="04020705040A02060702" pitchFamily="82" charset="0"/>
              <a:ea typeface="NanumSquare Extra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7257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3200" y="5842000"/>
            <a:ext cx="6921500" cy="6921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19000"/>
          </a:blip>
          <a:stretch>
            <a:fillRect/>
          </a:stretch>
        </p:blipFill>
        <p:spPr>
          <a:xfrm>
            <a:off x="-3238500" y="-3175000"/>
            <a:ext cx="9766300" cy="97663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880100" y="6667500"/>
            <a:ext cx="65278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3900" b="0" i="0" u="none" strike="noStrike" dirty="0" err="1">
                <a:solidFill>
                  <a:srgbClr val="231F20"/>
                </a:solidFill>
                <a:latin typeface="Algerian" panose="04020705040A02060702" pitchFamily="82" charset="0"/>
                <a:ea typeface="NanumSquare"/>
              </a:rPr>
              <a:t>자유롭게</a:t>
            </a:r>
            <a:r>
              <a:rPr lang="en-US" sz="3900" b="0" i="0" u="none" strike="noStrike" dirty="0">
                <a:solidFill>
                  <a:srgbClr val="231F20"/>
                </a:solidFill>
                <a:latin typeface="Algerian" panose="04020705040A02060702" pitchFamily="82" charset="0"/>
                <a:ea typeface="NanumSquare"/>
              </a:rPr>
              <a:t> </a:t>
            </a:r>
            <a:r>
              <a:rPr lang="en-US" sz="3900" b="0" i="0" u="none" strike="noStrike" dirty="0" err="1">
                <a:solidFill>
                  <a:srgbClr val="231F20"/>
                </a:solidFill>
                <a:latin typeface="Algerian" panose="04020705040A02060702" pitchFamily="82" charset="0"/>
                <a:ea typeface="NanumSquare"/>
              </a:rPr>
              <a:t>질문해주세요</a:t>
            </a:r>
            <a:r>
              <a:rPr lang="en-US" sz="3900" b="0" i="0" u="none" strike="noStrike" dirty="0">
                <a:solidFill>
                  <a:srgbClr val="231F20"/>
                </a:solidFill>
                <a:latin typeface="Algerian" panose="04020705040A02060702" pitchFamily="82" charset="0"/>
                <a:ea typeface="NanumSquare"/>
              </a:rPr>
              <a:t>!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318000" y="2108200"/>
            <a:ext cx="9639300" cy="455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25500" b="0" i="0" u="none" strike="noStrike">
                <a:solidFill>
                  <a:srgbClr val="3F62FF"/>
                </a:solidFill>
                <a:latin typeface="NanumSquare ExtraBold"/>
              </a:rPr>
              <a:t>Q&amp;A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900" y="9029700"/>
            <a:ext cx="850900" cy="7112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8636000" y="9410700"/>
            <a:ext cx="1689100" cy="368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0000"/>
              </a:lnSpc>
            </a:pPr>
            <a:r>
              <a:rPr lang="en-US" sz="2000" b="0" i="0" u="none" strike="noStrike" spc="-200">
                <a:solidFill>
                  <a:srgbClr val="FFFFFF"/>
                </a:solidFill>
                <a:latin typeface="NanumSquare"/>
              </a:rPr>
              <a:t>MIRI COMPANY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44700" y="-6108700"/>
            <a:ext cx="22390100" cy="223901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226300" y="1409700"/>
            <a:ext cx="3924300" cy="901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endParaRPr lang="en-US" sz="5100" b="1" i="0" u="none" strike="noStrike" spc="-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746500" y="2628900"/>
            <a:ext cx="10883900" cy="149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9000"/>
              </a:lnSpc>
            </a:pPr>
            <a:r>
              <a:rPr lang="en-US" sz="3600" spc="200" dirty="0" smtClean="0">
                <a:solidFill>
                  <a:srgbClr val="FFFFFF"/>
                </a:solidFill>
                <a:latin typeface="+mj-ea"/>
                <a:ea typeface="+mj-ea"/>
              </a:rPr>
              <a:t>AWS </a:t>
            </a:r>
            <a:r>
              <a:rPr lang="ko-KR" altLang="en-US" sz="3600" spc="200" dirty="0" smtClean="0">
                <a:solidFill>
                  <a:srgbClr val="FFFFFF"/>
                </a:solidFill>
                <a:latin typeface="+mj-ea"/>
                <a:ea typeface="+mj-ea"/>
              </a:rPr>
              <a:t>환경에서의 </a:t>
            </a:r>
            <a:r>
              <a:rPr lang="en-US" altLang="ko-KR" sz="3600" spc="200" dirty="0" smtClean="0">
                <a:solidFill>
                  <a:srgbClr val="FFFFFF"/>
                </a:solidFill>
                <a:latin typeface="+mj-ea"/>
                <a:ea typeface="+mj-ea"/>
              </a:rPr>
              <a:t>3-tier </a:t>
            </a:r>
            <a:r>
              <a:rPr lang="ko-KR" altLang="en-US" sz="3600" spc="200" dirty="0" smtClean="0">
                <a:solidFill>
                  <a:srgbClr val="FFFFFF"/>
                </a:solidFill>
                <a:latin typeface="+mj-ea"/>
                <a:ea typeface="+mj-ea"/>
              </a:rPr>
              <a:t>구축 및 운영을 자동화</a:t>
            </a:r>
            <a:endParaRPr lang="en-US" altLang="ko-KR" sz="3600" spc="200" dirty="0" smtClean="0">
              <a:solidFill>
                <a:srgbClr val="FFFFFF"/>
              </a:solidFill>
              <a:latin typeface="+mj-ea"/>
              <a:ea typeface="+mj-ea"/>
            </a:endParaRPr>
          </a:p>
          <a:p>
            <a:pPr lvl="0" algn="ctr">
              <a:lnSpc>
                <a:spcPct val="109000"/>
              </a:lnSpc>
            </a:pPr>
            <a:r>
              <a:rPr lang="en-US" altLang="ko-KR" sz="3600" spc="200" dirty="0" smtClean="0">
                <a:solidFill>
                  <a:srgbClr val="FFFFFF"/>
                </a:solidFill>
                <a:latin typeface="+mj-ea"/>
                <a:ea typeface="+mj-ea"/>
              </a:rPr>
              <a:t>(WEB – WAS - DB)</a:t>
            </a:r>
          </a:p>
        </p:txBody>
      </p:sp>
      <p:sp>
        <p:nvSpPr>
          <p:cNvPr id="14" name="TextBox 5"/>
          <p:cNvSpPr txBox="1"/>
          <p:nvPr/>
        </p:nvSpPr>
        <p:spPr>
          <a:xfrm>
            <a:off x="3505200" y="1422400"/>
            <a:ext cx="112776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ko-KR" altLang="en-US" sz="54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프로젝트 개요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98596" y="5176392"/>
            <a:ext cx="3890809" cy="9226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9000"/>
              </a:lnSpc>
            </a:pPr>
            <a:r>
              <a:rPr lang="ko-KR" altLang="en-US" sz="54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자동화 </a:t>
            </a:r>
            <a:r>
              <a:rPr lang="ko-KR" altLang="en-US" sz="54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범위</a:t>
            </a:r>
            <a:endParaRPr lang="en-US" altLang="ko-KR" sz="54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9" name="TextBox 10"/>
          <p:cNvSpPr txBox="1"/>
          <p:nvPr/>
        </p:nvSpPr>
        <p:spPr>
          <a:xfrm>
            <a:off x="2070100" y="6667500"/>
            <a:ext cx="14236700" cy="434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09000"/>
              </a:lnSpc>
            </a:pPr>
            <a:r>
              <a:rPr lang="ko-KR" altLang="en-US" sz="3600" b="1" spc="200" dirty="0" smtClean="0">
                <a:solidFill>
                  <a:srgbClr val="FFFFFF"/>
                </a:solidFill>
                <a:latin typeface="+mj-ea"/>
                <a:ea typeface="+mj-ea"/>
              </a:rPr>
              <a:t>구축</a:t>
            </a:r>
            <a:r>
              <a:rPr lang="en-US" altLang="ko-KR" sz="3600" spc="200" dirty="0" smtClean="0">
                <a:solidFill>
                  <a:srgbClr val="FFFFFF"/>
                </a:solidFill>
                <a:latin typeface="+mj-ea"/>
                <a:ea typeface="+mj-ea"/>
              </a:rPr>
              <a:t>: </a:t>
            </a:r>
            <a:r>
              <a:rPr lang="en-US" altLang="ko-KR" sz="3600" spc="200" dirty="0" smtClean="0">
                <a:solidFill>
                  <a:srgbClr val="FFFFFF"/>
                </a:solidFill>
                <a:latin typeface="+mj-ea"/>
                <a:ea typeface="+mj-ea"/>
              </a:rPr>
              <a:t>EC2 </a:t>
            </a:r>
            <a:r>
              <a:rPr lang="ko-KR" altLang="en-US" sz="3600" spc="200" dirty="0" smtClean="0">
                <a:solidFill>
                  <a:srgbClr val="FFFFFF"/>
                </a:solidFill>
                <a:latin typeface="+mj-ea"/>
                <a:ea typeface="+mj-ea"/>
              </a:rPr>
              <a:t>인스턴스 생성</a:t>
            </a:r>
            <a:r>
              <a:rPr lang="en-US" altLang="ko-KR" sz="3600" spc="200" dirty="0" smtClean="0">
                <a:solidFill>
                  <a:srgbClr val="FFFFFF"/>
                </a:solidFill>
                <a:latin typeface="+mj-ea"/>
                <a:ea typeface="+mj-ea"/>
              </a:rPr>
              <a:t>, </a:t>
            </a:r>
            <a:r>
              <a:rPr lang="ko-KR" altLang="en-US" sz="3600" spc="200" dirty="0" err="1" smtClean="0">
                <a:solidFill>
                  <a:srgbClr val="FFFFFF"/>
                </a:solidFill>
                <a:latin typeface="+mj-ea"/>
                <a:ea typeface="+mj-ea"/>
              </a:rPr>
              <a:t>보안그룹</a:t>
            </a:r>
            <a:r>
              <a:rPr lang="ko-KR" altLang="en-US" sz="3600" spc="200" dirty="0" smtClean="0">
                <a:solidFill>
                  <a:srgbClr val="FFFFFF"/>
                </a:solidFill>
                <a:latin typeface="+mj-ea"/>
                <a:ea typeface="+mj-ea"/>
              </a:rPr>
              <a:t> </a:t>
            </a:r>
            <a:r>
              <a:rPr lang="ko-KR" altLang="en-US" sz="3600" spc="200" dirty="0" smtClean="0">
                <a:solidFill>
                  <a:srgbClr val="FFFFFF"/>
                </a:solidFill>
                <a:latin typeface="+mj-ea"/>
                <a:ea typeface="+mj-ea"/>
              </a:rPr>
              <a:t>생성</a:t>
            </a:r>
            <a:r>
              <a:rPr lang="en-US" altLang="ko-KR" sz="3600" spc="200" dirty="0" smtClean="0">
                <a:solidFill>
                  <a:srgbClr val="FFFFFF"/>
                </a:solidFill>
                <a:latin typeface="+mj-ea"/>
                <a:ea typeface="+mj-ea"/>
              </a:rPr>
              <a:t>, </a:t>
            </a:r>
            <a:r>
              <a:rPr lang="ko-KR" altLang="en-US" sz="3600" spc="200" dirty="0" err="1" smtClean="0">
                <a:solidFill>
                  <a:srgbClr val="FFFFFF"/>
                </a:solidFill>
                <a:latin typeface="+mj-ea"/>
                <a:ea typeface="+mj-ea"/>
              </a:rPr>
              <a:t>키페어</a:t>
            </a:r>
            <a:r>
              <a:rPr lang="ko-KR" altLang="en-US" sz="3600" spc="200" dirty="0" smtClean="0">
                <a:solidFill>
                  <a:srgbClr val="FFFFFF"/>
                </a:solidFill>
                <a:latin typeface="+mj-ea"/>
                <a:ea typeface="+mj-ea"/>
              </a:rPr>
              <a:t> </a:t>
            </a:r>
            <a:r>
              <a:rPr lang="ko-KR" altLang="en-US" sz="3600" spc="200" dirty="0" smtClean="0">
                <a:solidFill>
                  <a:srgbClr val="FFFFFF"/>
                </a:solidFill>
                <a:latin typeface="+mj-ea"/>
                <a:ea typeface="+mj-ea"/>
              </a:rPr>
              <a:t>생성 및 다운</a:t>
            </a:r>
            <a:endParaRPr lang="en-US" altLang="ko-KR" sz="3600" spc="200" dirty="0" smtClean="0">
              <a:solidFill>
                <a:srgbClr val="FFFFFF"/>
              </a:solidFill>
              <a:latin typeface="+mj-ea"/>
              <a:ea typeface="+mj-ea"/>
            </a:endParaRPr>
          </a:p>
          <a:p>
            <a:pPr lvl="0" algn="ctr">
              <a:lnSpc>
                <a:spcPct val="109000"/>
              </a:lnSpc>
            </a:pPr>
            <a:r>
              <a:rPr lang="ko-KR" altLang="en-US" sz="3600" b="1" spc="200" dirty="0" smtClean="0">
                <a:solidFill>
                  <a:srgbClr val="FFFFFF"/>
                </a:solidFill>
                <a:latin typeface="+mj-ea"/>
                <a:ea typeface="+mj-ea"/>
              </a:rPr>
              <a:t>운영</a:t>
            </a:r>
            <a:r>
              <a:rPr lang="en-US" altLang="ko-KR" sz="3600" spc="200" dirty="0" smtClean="0">
                <a:solidFill>
                  <a:srgbClr val="FFFFFF"/>
                </a:solidFill>
                <a:latin typeface="+mj-ea"/>
                <a:ea typeface="+mj-ea"/>
              </a:rPr>
              <a:t>: </a:t>
            </a:r>
            <a:r>
              <a:rPr lang="ko-KR" altLang="en-US" sz="3600" spc="200" dirty="0" smtClean="0">
                <a:solidFill>
                  <a:srgbClr val="FFFFFF"/>
                </a:solidFill>
                <a:latin typeface="+mj-ea"/>
                <a:ea typeface="+mj-ea"/>
              </a:rPr>
              <a:t>재부팅</a:t>
            </a:r>
            <a:r>
              <a:rPr lang="en-US" altLang="ko-KR" sz="3600" spc="200" dirty="0" smtClean="0">
                <a:solidFill>
                  <a:srgbClr val="FFFFFF"/>
                </a:solidFill>
                <a:latin typeface="+mj-ea"/>
                <a:ea typeface="+mj-ea"/>
              </a:rPr>
              <a:t>, (</a:t>
            </a:r>
            <a:r>
              <a:rPr lang="ko-KR" altLang="en-US" sz="3600" spc="200" dirty="0" smtClean="0">
                <a:solidFill>
                  <a:srgbClr val="FFFFFF"/>
                </a:solidFill>
                <a:latin typeface="+mj-ea"/>
                <a:ea typeface="+mj-ea"/>
              </a:rPr>
              <a:t>자동화 프로그램을 통해 만들어진 모든 </a:t>
            </a:r>
            <a:r>
              <a:rPr lang="ko-KR" altLang="en-US" sz="3600" spc="200" dirty="0" err="1" smtClean="0">
                <a:solidFill>
                  <a:srgbClr val="FFFFFF"/>
                </a:solidFill>
                <a:latin typeface="+mj-ea"/>
                <a:ea typeface="+mj-ea"/>
              </a:rPr>
              <a:t>키페어</a:t>
            </a:r>
            <a:r>
              <a:rPr lang="ko-KR" altLang="en-US" sz="3600" spc="200" dirty="0" smtClean="0">
                <a:solidFill>
                  <a:srgbClr val="FFFFFF"/>
                </a:solidFill>
                <a:latin typeface="+mj-ea"/>
                <a:ea typeface="+mj-ea"/>
              </a:rPr>
              <a:t> 등까지</a:t>
            </a:r>
            <a:r>
              <a:rPr lang="en-US" altLang="ko-KR" sz="3600" spc="200" dirty="0" smtClean="0">
                <a:solidFill>
                  <a:srgbClr val="FFFFFF"/>
                </a:solidFill>
                <a:latin typeface="+mj-ea"/>
                <a:ea typeface="+mj-ea"/>
              </a:rPr>
              <a:t>)</a:t>
            </a:r>
            <a:r>
              <a:rPr lang="ko-KR" altLang="en-US" sz="3600" spc="200" dirty="0" smtClean="0">
                <a:solidFill>
                  <a:srgbClr val="FFFFFF"/>
                </a:solidFill>
                <a:latin typeface="+mj-ea"/>
                <a:ea typeface="+mj-ea"/>
              </a:rPr>
              <a:t>삭제</a:t>
            </a:r>
            <a:r>
              <a:rPr lang="en-US" altLang="ko-KR" sz="3600" spc="200" dirty="0" smtClean="0">
                <a:solidFill>
                  <a:srgbClr val="FFFFFF"/>
                </a:solidFill>
                <a:latin typeface="+mj-ea"/>
                <a:ea typeface="+mj-ea"/>
              </a:rPr>
              <a:t>, </a:t>
            </a:r>
            <a:r>
              <a:rPr lang="ko-KR" altLang="en-US" sz="3600" spc="200" dirty="0" smtClean="0">
                <a:solidFill>
                  <a:srgbClr val="FFFFFF"/>
                </a:solidFill>
                <a:latin typeface="+mj-ea"/>
                <a:ea typeface="+mj-ea"/>
              </a:rPr>
              <a:t>중지</a:t>
            </a:r>
            <a:endParaRPr lang="en-US" altLang="ko-KR" sz="3600" spc="200" dirty="0" smtClean="0">
              <a:solidFill>
                <a:srgbClr val="FFFFF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897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84900" y="-1320800"/>
            <a:ext cx="12814300" cy="128143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38200" y="4140200"/>
            <a:ext cx="3924300" cy="901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5100" b="1" i="0" u="none" strike="noStrike" spc="-600" dirty="0" err="1">
                <a:solidFill>
                  <a:srgbClr val="FFFFFF"/>
                </a:solidFill>
                <a:latin typeface="+mj-ea"/>
                <a:ea typeface="+mj-ea"/>
              </a:rPr>
              <a:t>프로젝트</a:t>
            </a:r>
            <a:r>
              <a:rPr lang="en-US" sz="5100" b="1" i="0" u="none" strike="noStrike" spc="-600" dirty="0">
                <a:solidFill>
                  <a:srgbClr val="FFFFFF"/>
                </a:solidFill>
                <a:latin typeface="+mj-ea"/>
                <a:ea typeface="+mj-ea"/>
              </a:rPr>
              <a:t> </a:t>
            </a:r>
            <a:r>
              <a:rPr lang="en-US" sz="5100" b="1" i="0" u="none" strike="noStrike" spc="-600" dirty="0" err="1">
                <a:solidFill>
                  <a:srgbClr val="FFFFFF"/>
                </a:solidFill>
                <a:latin typeface="+mj-ea"/>
                <a:ea typeface="+mj-ea"/>
              </a:rPr>
              <a:t>개요</a:t>
            </a:r>
            <a:endParaRPr lang="en-US" sz="5100" b="1" i="0" u="none" strike="noStrike" spc="-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41300" y="4927600"/>
            <a:ext cx="51181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9000"/>
              </a:lnSpc>
            </a:pPr>
            <a:r>
              <a:rPr lang="en-US" sz="3600" b="0" i="0" u="none" strike="noStrike" spc="200" dirty="0">
                <a:solidFill>
                  <a:srgbClr val="FFFFFF"/>
                </a:solidFill>
                <a:latin typeface="+mj-ea"/>
                <a:ea typeface="+mj-ea"/>
              </a:rPr>
              <a:t>PROJECT SUMMARY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804400" y="2286000"/>
            <a:ext cx="27813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3600" b="1" i="0" u="none" strike="noStrike" spc="-400" dirty="0" err="1">
                <a:solidFill>
                  <a:srgbClr val="718CFF"/>
                </a:solidFill>
                <a:latin typeface="+mj-ea"/>
                <a:ea typeface="+mj-ea"/>
              </a:rPr>
              <a:t>프로젝트</a:t>
            </a:r>
            <a:r>
              <a:rPr lang="en-US" sz="3600" b="1" i="0" u="none" strike="noStrike" spc="-400" dirty="0">
                <a:solidFill>
                  <a:srgbClr val="718CFF"/>
                </a:solidFill>
                <a:latin typeface="+mj-ea"/>
                <a:ea typeface="+mj-ea"/>
              </a:rPr>
              <a:t> </a:t>
            </a:r>
            <a:r>
              <a:rPr lang="ko-KR" altLang="en-US" sz="3600" b="1" i="0" u="none" strike="noStrike" spc="-400" dirty="0" smtClean="0">
                <a:solidFill>
                  <a:srgbClr val="718CFF"/>
                </a:solidFill>
                <a:latin typeface="+mj-ea"/>
                <a:ea typeface="+mj-ea"/>
              </a:rPr>
              <a:t>목적</a:t>
            </a:r>
            <a:endParaRPr lang="en-US" sz="3600" b="1" i="0" u="none" strike="noStrike" spc="-400" dirty="0">
              <a:solidFill>
                <a:srgbClr val="718CFF"/>
              </a:solidFill>
              <a:latin typeface="+mj-ea"/>
              <a:ea typeface="+mj-ea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832600" y="2872538"/>
            <a:ext cx="8712200" cy="138196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9000"/>
              </a:lnSpc>
            </a:pPr>
            <a:r>
              <a:rPr lang="ko-KR" altLang="en-US" sz="2600" b="0" i="0" u="none" strike="noStrike" spc="100" dirty="0" smtClean="0">
                <a:solidFill>
                  <a:srgbClr val="000000"/>
                </a:solidFill>
                <a:latin typeface="+mn-ea"/>
              </a:rPr>
              <a:t>교육생 및 실무자들의 </a:t>
            </a:r>
            <a:r>
              <a:rPr lang="en-US" altLang="ko-KR" sz="2600" b="0" i="0" u="none" strike="noStrike" spc="100" dirty="0" smtClean="0">
                <a:solidFill>
                  <a:srgbClr val="000000"/>
                </a:solidFill>
                <a:latin typeface="+mn-ea"/>
              </a:rPr>
              <a:t>AWS</a:t>
            </a:r>
            <a:r>
              <a:rPr lang="ko-KR" altLang="en-US" sz="2600" b="0" i="0" u="none" strike="noStrike" spc="100" dirty="0" smtClean="0">
                <a:solidFill>
                  <a:srgbClr val="000000"/>
                </a:solidFill>
                <a:latin typeface="+mn-ea"/>
              </a:rPr>
              <a:t>환경에서의 </a:t>
            </a:r>
            <a:endParaRPr lang="en-US" altLang="ko-KR" sz="2600" b="0" i="0" u="none" strike="noStrike" spc="100" dirty="0" smtClean="0">
              <a:solidFill>
                <a:srgbClr val="000000"/>
              </a:solidFill>
              <a:latin typeface="+mn-ea"/>
            </a:endParaRPr>
          </a:p>
          <a:p>
            <a:pPr lvl="0" algn="ctr">
              <a:lnSpc>
                <a:spcPct val="109000"/>
              </a:lnSpc>
            </a:pPr>
            <a:r>
              <a:rPr lang="en-US" altLang="ko-KR" sz="2600" b="1" i="0" u="none" strike="noStrike" spc="100" dirty="0" smtClean="0">
                <a:solidFill>
                  <a:srgbClr val="3F62FF"/>
                </a:solidFill>
                <a:latin typeface="+mn-ea"/>
              </a:rPr>
              <a:t>3 tier </a:t>
            </a:r>
            <a:r>
              <a:rPr lang="ko-KR" altLang="en-US" sz="2600" b="1" i="0" u="none" strike="noStrike" spc="100" dirty="0" smtClean="0">
                <a:solidFill>
                  <a:srgbClr val="3F62FF"/>
                </a:solidFill>
                <a:latin typeface="+mn-ea"/>
              </a:rPr>
              <a:t>구축 </a:t>
            </a:r>
            <a:r>
              <a:rPr lang="ko-KR" altLang="en-US" sz="2600" b="1" spc="100" dirty="0" smtClean="0">
                <a:solidFill>
                  <a:srgbClr val="3F62FF"/>
                </a:solidFill>
                <a:latin typeface="+mn-ea"/>
              </a:rPr>
              <a:t>및 운영</a:t>
            </a:r>
            <a:r>
              <a:rPr lang="ko-KR" altLang="en-US" sz="2600" b="1" i="0" u="none" strike="noStrike" spc="100" dirty="0" smtClean="0">
                <a:solidFill>
                  <a:srgbClr val="3F62FF"/>
                </a:solidFill>
                <a:latin typeface="+mn-ea"/>
              </a:rPr>
              <a:t> 과정을 최소화</a:t>
            </a:r>
            <a:r>
              <a:rPr lang="ko-KR" altLang="en-US" sz="2600" b="0" i="0" u="none" strike="noStrike" spc="100" dirty="0" smtClean="0">
                <a:solidFill>
                  <a:srgbClr val="000000"/>
                </a:solidFill>
                <a:latin typeface="+mn-ea"/>
              </a:rPr>
              <a:t>한다</a:t>
            </a:r>
            <a:r>
              <a:rPr lang="en-US" altLang="ko-KR" sz="2600" b="0" i="0" u="none" strike="noStrike" spc="100" dirty="0" smtClean="0">
                <a:solidFill>
                  <a:srgbClr val="000000"/>
                </a:solidFill>
                <a:latin typeface="+mn-ea"/>
              </a:rPr>
              <a:t>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779000" y="4959348"/>
            <a:ext cx="27813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ko-KR" altLang="en-US" sz="3600" b="1" spc="-400" dirty="0" smtClean="0">
                <a:solidFill>
                  <a:srgbClr val="718CFF"/>
                </a:solidFill>
                <a:latin typeface="+mj-ea"/>
                <a:ea typeface="+mj-ea"/>
              </a:rPr>
              <a:t>개선효과</a:t>
            </a:r>
            <a:endParaRPr lang="en-US" sz="3600" b="1" i="0" u="none" strike="noStrike" spc="-400" dirty="0">
              <a:solidFill>
                <a:srgbClr val="718CFF"/>
              </a:solidFill>
              <a:latin typeface="+mj-ea"/>
              <a:ea typeface="+mj-ea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6629400" y="4686300"/>
            <a:ext cx="9639300" cy="0"/>
          </a:xfrm>
          <a:prstGeom prst="line">
            <a:avLst/>
          </a:prstGeom>
          <a:ln w="31750" cap="rnd">
            <a:solidFill>
              <a:schemeClr val="tx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15000" y="1790700"/>
            <a:ext cx="10553700" cy="0"/>
          </a:xfrm>
          <a:prstGeom prst="line">
            <a:avLst/>
          </a:prstGeom>
          <a:ln w="31750" cap="rnd">
            <a:solidFill>
              <a:schemeClr val="tx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3"/>
          <p:cNvSpPr txBox="1"/>
          <p:nvPr/>
        </p:nvSpPr>
        <p:spPr>
          <a:xfrm>
            <a:off x="6832600" y="5690767"/>
            <a:ext cx="9321800" cy="221498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9000"/>
              </a:lnSpc>
            </a:pPr>
            <a:r>
              <a:rPr lang="ko-KR" altLang="en-US" sz="2600" b="1" spc="100" dirty="0" smtClean="0">
                <a:solidFill>
                  <a:srgbClr val="3F62FF"/>
                </a:solidFill>
                <a:latin typeface="+mn-ea"/>
              </a:rPr>
              <a:t>비용절감</a:t>
            </a:r>
            <a:r>
              <a:rPr lang="en-US" altLang="ko-KR" sz="2600" spc="100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2600" spc="100" dirty="0" smtClean="0">
                <a:solidFill>
                  <a:srgbClr val="000000"/>
                </a:solidFill>
                <a:latin typeface="+mn-ea"/>
              </a:rPr>
              <a:t>시간과 노력 절감</a:t>
            </a:r>
            <a:endParaRPr lang="en-US" altLang="ko-KR" sz="2600" spc="100" dirty="0" smtClean="0">
              <a:solidFill>
                <a:srgbClr val="000000"/>
              </a:solidFill>
              <a:latin typeface="+mn-ea"/>
            </a:endParaRPr>
          </a:p>
          <a:p>
            <a:pPr lvl="0" algn="ctr">
              <a:lnSpc>
                <a:spcPct val="109000"/>
              </a:lnSpc>
            </a:pPr>
            <a:r>
              <a:rPr lang="en-US" altLang="ko-KR" sz="2600" spc="1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2600" spc="100" dirty="0" err="1" smtClean="0">
                <a:solidFill>
                  <a:srgbClr val="000000"/>
                </a:solidFill>
                <a:latin typeface="+mn-ea"/>
              </a:rPr>
              <a:t>보안그룹</a:t>
            </a:r>
            <a:r>
              <a:rPr lang="en-US" altLang="ko-KR" sz="2600" spc="10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600" spc="100" dirty="0" err="1" smtClean="0">
                <a:solidFill>
                  <a:srgbClr val="000000"/>
                </a:solidFill>
                <a:latin typeface="+mn-ea"/>
              </a:rPr>
              <a:t>키페어</a:t>
            </a:r>
            <a:r>
              <a:rPr lang="en-US" altLang="ko-KR" sz="2600" spc="10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2600" spc="100" dirty="0" err="1" smtClean="0">
                <a:solidFill>
                  <a:srgbClr val="000000"/>
                </a:solidFill>
                <a:latin typeface="+mn-ea"/>
              </a:rPr>
              <a:t>nginx</a:t>
            </a:r>
            <a:r>
              <a:rPr lang="en-US" altLang="ko-KR" sz="2600" spc="100" dirty="0" smtClean="0">
                <a:solidFill>
                  <a:srgbClr val="000000"/>
                </a:solidFill>
                <a:latin typeface="+mn-ea"/>
              </a:rPr>
              <a:t>/tomcat/</a:t>
            </a:r>
            <a:r>
              <a:rPr lang="en-US" altLang="ko-KR" sz="2600" spc="100" dirty="0" err="1" smtClean="0">
                <a:solidFill>
                  <a:srgbClr val="000000"/>
                </a:solidFill>
                <a:latin typeface="+mn-ea"/>
              </a:rPr>
              <a:t>mariadb</a:t>
            </a:r>
            <a:r>
              <a:rPr lang="en-US" altLang="ko-KR" sz="2600" spc="1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600" spc="100" dirty="0" smtClean="0">
                <a:solidFill>
                  <a:srgbClr val="000000"/>
                </a:solidFill>
                <a:latin typeface="+mn-ea"/>
              </a:rPr>
              <a:t>설치 등등</a:t>
            </a:r>
            <a:r>
              <a:rPr lang="en-US" altLang="ko-KR" sz="2600" spc="100" dirty="0" smtClean="0">
                <a:solidFill>
                  <a:srgbClr val="000000"/>
                </a:solidFill>
                <a:latin typeface="+mn-ea"/>
              </a:rPr>
              <a:t>…)</a:t>
            </a:r>
          </a:p>
          <a:p>
            <a:pPr lvl="0" algn="ctr">
              <a:lnSpc>
                <a:spcPct val="109000"/>
              </a:lnSpc>
            </a:pPr>
            <a:r>
              <a:rPr lang="ko-KR" altLang="en-US" sz="2600" b="1" spc="100" dirty="0" smtClean="0">
                <a:solidFill>
                  <a:srgbClr val="3F62FF"/>
                </a:solidFill>
                <a:latin typeface="+mn-ea"/>
              </a:rPr>
              <a:t>일관성</a:t>
            </a:r>
            <a:r>
              <a:rPr lang="en-US" altLang="ko-KR" sz="2600" spc="100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2600" spc="100" dirty="0" smtClean="0">
                <a:solidFill>
                  <a:srgbClr val="000000"/>
                </a:solidFill>
                <a:latin typeface="+mn-ea"/>
              </a:rPr>
              <a:t>일관된 </a:t>
            </a:r>
            <a:r>
              <a:rPr lang="ko-KR" altLang="en-US" sz="2600" spc="100" dirty="0" err="1" smtClean="0">
                <a:solidFill>
                  <a:srgbClr val="000000"/>
                </a:solidFill>
                <a:latin typeface="+mn-ea"/>
              </a:rPr>
              <a:t>인스턴스명</a:t>
            </a:r>
            <a:r>
              <a:rPr lang="en-US" altLang="ko-KR" sz="2600" spc="10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600" spc="100" dirty="0" err="1" smtClean="0">
                <a:solidFill>
                  <a:srgbClr val="000000"/>
                </a:solidFill>
                <a:latin typeface="+mn-ea"/>
              </a:rPr>
              <a:t>태그값</a:t>
            </a:r>
            <a:r>
              <a:rPr lang="ko-KR" altLang="en-US" sz="2600" spc="100" dirty="0" smtClean="0">
                <a:solidFill>
                  <a:srgbClr val="000000"/>
                </a:solidFill>
                <a:latin typeface="+mn-ea"/>
              </a:rPr>
              <a:t> 등</a:t>
            </a:r>
            <a:endParaRPr lang="en-US" altLang="ko-KR" sz="2600" spc="100" dirty="0" smtClean="0">
              <a:solidFill>
                <a:srgbClr val="000000"/>
              </a:solidFill>
              <a:latin typeface="+mn-ea"/>
            </a:endParaRPr>
          </a:p>
          <a:p>
            <a:pPr lvl="0" algn="ctr">
              <a:lnSpc>
                <a:spcPct val="109000"/>
              </a:lnSpc>
            </a:pPr>
            <a:r>
              <a:rPr lang="ko-KR" altLang="en-US" sz="2600" b="1" spc="100" dirty="0" smtClean="0">
                <a:solidFill>
                  <a:srgbClr val="3F62FF"/>
                </a:solidFill>
                <a:latin typeface="+mn-ea"/>
              </a:rPr>
              <a:t>신뢰성</a:t>
            </a:r>
            <a:r>
              <a:rPr lang="en-US" altLang="ko-KR" sz="2600" spc="100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2600" spc="100" dirty="0" smtClean="0">
                <a:solidFill>
                  <a:srgbClr val="000000"/>
                </a:solidFill>
                <a:latin typeface="+mn-ea"/>
              </a:rPr>
              <a:t>오류 최소화</a:t>
            </a:r>
            <a:r>
              <a:rPr lang="en-US" altLang="ko-KR" sz="2600" spc="100" dirty="0" smtClean="0">
                <a:solidFill>
                  <a:srgbClr val="000000"/>
                </a:solidFill>
                <a:latin typeface="+mn-ea"/>
              </a:rPr>
              <a:t>, test </a:t>
            </a:r>
            <a:r>
              <a:rPr lang="ko-KR" altLang="en-US" sz="2600" spc="100" dirty="0" err="1" smtClean="0">
                <a:solidFill>
                  <a:srgbClr val="000000"/>
                </a:solidFill>
                <a:latin typeface="+mn-ea"/>
              </a:rPr>
              <a:t>필요없음</a:t>
            </a:r>
            <a:r>
              <a:rPr lang="en-US" altLang="ko-KR" sz="2600" spc="100" dirty="0" smtClean="0">
                <a:solidFill>
                  <a:srgbClr val="000000"/>
                </a:solidFill>
                <a:latin typeface="+mn-ea"/>
              </a:rPr>
              <a:t>.</a:t>
            </a:r>
            <a:endParaRPr lang="en-US" sz="2600" b="0" i="0" u="none" strike="noStrike" spc="1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5715000" y="8191500"/>
            <a:ext cx="10553700" cy="0"/>
          </a:xfrm>
          <a:prstGeom prst="line">
            <a:avLst/>
          </a:prstGeom>
          <a:ln w="31750" cap="rnd">
            <a:solidFill>
              <a:schemeClr val="tx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84900" y="-1320800"/>
            <a:ext cx="12814300" cy="128143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38200" y="4140200"/>
            <a:ext cx="3924300" cy="901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ko-KR" altLang="en-US" sz="5100" b="1" spc="-600" dirty="0" smtClean="0">
                <a:solidFill>
                  <a:srgbClr val="FFFFFF"/>
                </a:solidFill>
                <a:latin typeface="+mj-ea"/>
                <a:ea typeface="+mj-ea"/>
              </a:rPr>
              <a:t>전제 및 환경</a:t>
            </a:r>
            <a:endParaRPr lang="en-US" sz="5100" b="1" i="0" u="none" strike="noStrike" spc="-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41300" y="4927600"/>
            <a:ext cx="5118100" cy="1358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9000"/>
              </a:lnSpc>
            </a:pPr>
            <a:r>
              <a:rPr lang="en-US" sz="3600" spc="200" dirty="0">
                <a:solidFill>
                  <a:srgbClr val="FFFFFF"/>
                </a:solidFill>
                <a:latin typeface="+mj-ea"/>
                <a:ea typeface="+mj-ea"/>
              </a:rPr>
              <a:t>PREMISE AND ENVIRONMENT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804400" y="2286000"/>
            <a:ext cx="27813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ko-KR" altLang="en-US" sz="3600" b="1" i="0" u="none" strike="noStrike" spc="-400" dirty="0" smtClean="0">
                <a:solidFill>
                  <a:srgbClr val="718CFF"/>
                </a:solidFill>
                <a:latin typeface="+mj-ea"/>
                <a:ea typeface="+mj-ea"/>
              </a:rPr>
              <a:t>전제</a:t>
            </a:r>
            <a:endParaRPr lang="en-US" sz="3600" b="1" i="0" u="none" strike="noStrike" spc="-400" dirty="0">
              <a:solidFill>
                <a:srgbClr val="718CFF"/>
              </a:solidFill>
              <a:latin typeface="+mj-ea"/>
              <a:ea typeface="+mj-ea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832600" y="2990853"/>
            <a:ext cx="8712200" cy="138196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9000"/>
              </a:lnSpc>
            </a:pPr>
            <a:r>
              <a:rPr lang="ko-KR" altLang="en-US" sz="2600" b="0" i="0" u="none" strike="noStrike" spc="100" dirty="0" smtClean="0">
                <a:solidFill>
                  <a:srgbClr val="000000"/>
                </a:solidFill>
                <a:latin typeface="+mn-ea"/>
              </a:rPr>
              <a:t>사용자는 </a:t>
            </a:r>
            <a:r>
              <a:rPr lang="en-US" altLang="ko-KR" sz="2600" b="0" i="0" u="none" strike="noStrike" spc="100" dirty="0" smtClean="0">
                <a:solidFill>
                  <a:srgbClr val="000000"/>
                </a:solidFill>
                <a:latin typeface="+mn-ea"/>
              </a:rPr>
              <a:t>AWS</a:t>
            </a:r>
            <a:r>
              <a:rPr lang="ko-KR" altLang="en-US" sz="2600" b="0" i="0" u="none" strike="noStrike" spc="100" dirty="0" smtClean="0">
                <a:solidFill>
                  <a:srgbClr val="000000"/>
                </a:solidFill>
                <a:latin typeface="+mn-ea"/>
              </a:rPr>
              <a:t>의 </a:t>
            </a:r>
            <a:r>
              <a:rPr lang="en-US" altLang="ko-KR" sz="2600" b="0" i="0" u="none" strike="noStrike" spc="100" dirty="0" smtClean="0">
                <a:solidFill>
                  <a:srgbClr val="000000"/>
                </a:solidFill>
                <a:latin typeface="+mn-ea"/>
              </a:rPr>
              <a:t>ID </a:t>
            </a:r>
            <a:r>
              <a:rPr lang="ko-KR" altLang="en-US" sz="2600" b="0" i="0" u="none" strike="noStrike" spc="100" dirty="0" err="1" smtClean="0">
                <a:solidFill>
                  <a:srgbClr val="000000"/>
                </a:solidFill>
                <a:latin typeface="+mn-ea"/>
              </a:rPr>
              <a:t>등록완료</a:t>
            </a:r>
            <a:endParaRPr lang="en-US" altLang="ko-KR" sz="2600" b="0" i="0" u="none" strike="noStrike" spc="100" dirty="0" smtClean="0">
              <a:solidFill>
                <a:srgbClr val="000000"/>
              </a:solidFill>
              <a:latin typeface="+mn-ea"/>
            </a:endParaRPr>
          </a:p>
          <a:p>
            <a:pPr lvl="0" algn="ctr">
              <a:lnSpc>
                <a:spcPct val="109000"/>
              </a:lnSpc>
            </a:pPr>
            <a:r>
              <a:rPr lang="en-US" altLang="ko-KR" sz="2600" b="0" i="0" u="none" strike="noStrike" spc="100" dirty="0" smtClean="0">
                <a:solidFill>
                  <a:srgbClr val="000000"/>
                </a:solidFill>
                <a:latin typeface="+mn-ea"/>
              </a:rPr>
              <a:t>IAM </a:t>
            </a:r>
            <a:r>
              <a:rPr lang="ko-KR" altLang="en-US" sz="2600" b="0" i="0" u="none" strike="noStrike" spc="100" dirty="0" err="1" smtClean="0">
                <a:solidFill>
                  <a:srgbClr val="000000"/>
                </a:solidFill>
                <a:latin typeface="+mn-ea"/>
              </a:rPr>
              <a:t>유저생성</a:t>
            </a:r>
            <a:r>
              <a:rPr lang="ko-KR" altLang="en-US" sz="2600" b="0" i="0" u="none" strike="noStrike" spc="100" dirty="0" smtClean="0">
                <a:solidFill>
                  <a:srgbClr val="000000"/>
                </a:solidFill>
                <a:latin typeface="+mn-ea"/>
              </a:rPr>
              <a:t> 및 </a:t>
            </a:r>
            <a:r>
              <a:rPr lang="ko-KR" altLang="en-US" sz="2600" b="0" i="0" u="none" strike="noStrike" spc="100" dirty="0" err="1" smtClean="0">
                <a:solidFill>
                  <a:srgbClr val="000000"/>
                </a:solidFill>
                <a:latin typeface="+mn-ea"/>
              </a:rPr>
              <a:t>권한설정</a:t>
            </a:r>
            <a:r>
              <a:rPr lang="en-US" altLang="ko-KR" sz="2600" b="0" i="0" u="none" strike="noStrike" spc="100" dirty="0" smtClean="0">
                <a:solidFill>
                  <a:srgbClr val="000000"/>
                </a:solidFill>
                <a:latin typeface="+mn-ea"/>
              </a:rPr>
              <a:t>(ec2 </a:t>
            </a:r>
            <a:r>
              <a:rPr lang="ko-KR" altLang="en-US" sz="2600" b="0" i="0" u="none" strike="noStrike" spc="100" dirty="0" smtClean="0">
                <a:solidFill>
                  <a:srgbClr val="000000"/>
                </a:solidFill>
                <a:latin typeface="+mn-ea"/>
              </a:rPr>
              <a:t>풀 액세스</a:t>
            </a:r>
            <a:r>
              <a:rPr lang="en-US" altLang="ko-KR" sz="2600" b="0" i="0" u="none" strike="noStrike" spc="100" dirty="0" smtClean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2600" b="0" i="0" u="none" strike="noStrike" spc="100" dirty="0" smtClean="0">
                <a:solidFill>
                  <a:srgbClr val="000000"/>
                </a:solidFill>
                <a:latin typeface="+mn-ea"/>
              </a:rPr>
              <a:t> 완료</a:t>
            </a:r>
            <a:r>
              <a:rPr lang="en-US" altLang="ko-KR" sz="2600" b="0" i="0" u="none" strike="noStrike" spc="100" dirty="0" smtClean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0" algn="ctr">
              <a:lnSpc>
                <a:spcPct val="109000"/>
              </a:lnSpc>
            </a:pPr>
            <a:r>
              <a:rPr lang="en-US" altLang="ko-KR" sz="2600" b="0" i="0" u="none" strike="noStrike" spc="100" dirty="0" err="1" smtClean="0">
                <a:solidFill>
                  <a:srgbClr val="000000"/>
                </a:solidFill>
                <a:latin typeface="+mn-ea"/>
              </a:rPr>
              <a:t>Acess</a:t>
            </a:r>
            <a:r>
              <a:rPr lang="en-US" altLang="ko-KR" sz="2600" b="0" i="0" u="none" strike="noStrike" spc="100" dirty="0" smtClean="0">
                <a:solidFill>
                  <a:srgbClr val="000000"/>
                </a:solidFill>
                <a:latin typeface="+mn-ea"/>
              </a:rPr>
              <a:t> key ID, secret access key</a:t>
            </a:r>
            <a:r>
              <a:rPr lang="ko-KR" altLang="en-US" sz="2600" b="0" i="0" u="none" strike="noStrike" spc="100" dirty="0" smtClean="0">
                <a:solidFill>
                  <a:srgbClr val="000000"/>
                </a:solidFill>
                <a:latin typeface="+mn-ea"/>
              </a:rPr>
              <a:t>가 있음</a:t>
            </a:r>
            <a:endParaRPr lang="en-US" altLang="ko-KR" sz="2600" b="0" i="0" u="none" strike="noStrike" spc="100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779000" y="4959348"/>
            <a:ext cx="27813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ko-KR" altLang="en-US" sz="3600" b="1" spc="-400" dirty="0" smtClean="0">
                <a:solidFill>
                  <a:srgbClr val="718CFF"/>
                </a:solidFill>
                <a:latin typeface="+mj-ea"/>
                <a:ea typeface="+mj-ea"/>
              </a:rPr>
              <a:t>환경</a:t>
            </a:r>
            <a:endParaRPr lang="en-US" sz="3600" b="1" i="0" u="none" strike="noStrike" spc="-400" dirty="0">
              <a:solidFill>
                <a:srgbClr val="718CFF"/>
              </a:solidFill>
              <a:latin typeface="+mj-ea"/>
              <a:ea typeface="+mj-ea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6629400" y="4686300"/>
            <a:ext cx="9639300" cy="0"/>
          </a:xfrm>
          <a:prstGeom prst="line">
            <a:avLst/>
          </a:prstGeom>
          <a:ln w="31750" cap="rnd">
            <a:solidFill>
              <a:schemeClr val="tx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15000" y="1790700"/>
            <a:ext cx="10553700" cy="0"/>
          </a:xfrm>
          <a:prstGeom prst="line">
            <a:avLst/>
          </a:prstGeom>
          <a:ln w="31750" cap="rnd">
            <a:solidFill>
              <a:schemeClr val="tx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3"/>
          <p:cNvSpPr txBox="1"/>
          <p:nvPr/>
        </p:nvSpPr>
        <p:spPr>
          <a:xfrm>
            <a:off x="6832600" y="5690767"/>
            <a:ext cx="9321800" cy="221498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9000"/>
              </a:lnSpc>
            </a:pPr>
            <a:r>
              <a:rPr lang="ko-KR" altLang="en-US" sz="2600" b="1" spc="100" dirty="0" smtClean="0">
                <a:solidFill>
                  <a:srgbClr val="3F62FF"/>
                </a:solidFill>
                <a:latin typeface="+mn-ea"/>
              </a:rPr>
              <a:t>사용언어</a:t>
            </a:r>
            <a:r>
              <a:rPr lang="en-US" altLang="ko-KR" sz="2600" spc="100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2600" spc="100" dirty="0" err="1" smtClean="0">
                <a:solidFill>
                  <a:srgbClr val="000000"/>
                </a:solidFill>
                <a:latin typeface="+mn-ea"/>
              </a:rPr>
              <a:t>파이썬</a:t>
            </a:r>
            <a:endParaRPr lang="en-US" altLang="ko-KR" sz="2600" spc="100" dirty="0" smtClean="0">
              <a:solidFill>
                <a:srgbClr val="000000"/>
              </a:solidFill>
              <a:latin typeface="+mn-ea"/>
            </a:endParaRPr>
          </a:p>
          <a:p>
            <a:pPr lvl="0" algn="ctr">
              <a:lnSpc>
                <a:spcPct val="109000"/>
              </a:lnSpc>
            </a:pPr>
            <a:r>
              <a:rPr lang="ko-KR" altLang="en-US" sz="2600" b="1" spc="100" dirty="0" smtClean="0">
                <a:solidFill>
                  <a:srgbClr val="3F62FF"/>
                </a:solidFill>
                <a:latin typeface="+mn-ea"/>
              </a:rPr>
              <a:t>환경</a:t>
            </a:r>
            <a:r>
              <a:rPr lang="en-US" altLang="ko-KR" sz="2600" spc="100" dirty="0" smtClean="0">
                <a:solidFill>
                  <a:srgbClr val="000000"/>
                </a:solidFill>
                <a:latin typeface="+mn-ea"/>
              </a:rPr>
              <a:t>: AWS EC2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5715000" y="8191500"/>
            <a:ext cx="10553700" cy="0"/>
          </a:xfrm>
          <a:prstGeom prst="line">
            <a:avLst/>
          </a:prstGeom>
          <a:ln w="31750" cap="rnd">
            <a:solidFill>
              <a:schemeClr val="tx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214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5"/>
          <p:cNvSpPr txBox="1"/>
          <p:nvPr/>
        </p:nvSpPr>
        <p:spPr>
          <a:xfrm>
            <a:off x="2362200" y="749300"/>
            <a:ext cx="135636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altLang="ko-KR" sz="5100" dirty="0" smtClean="0">
                <a:solidFill>
                  <a:srgbClr val="3F62FF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5100" dirty="0" err="1" smtClean="0">
                <a:solidFill>
                  <a:srgbClr val="3F62FF"/>
                </a:solidFill>
                <a:latin typeface="맑은 고딕" panose="020B0503020000020004" pitchFamily="50" charset="-127"/>
              </a:rPr>
              <a:t>작성중</a:t>
            </a:r>
            <a:r>
              <a:rPr lang="en-US" altLang="ko-KR" sz="5100" dirty="0" smtClean="0">
                <a:solidFill>
                  <a:srgbClr val="3F62FF"/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5100" dirty="0" smtClean="0">
                <a:solidFill>
                  <a:srgbClr val="3F62FF"/>
                </a:solidFill>
                <a:latin typeface="맑은 고딕" panose="020B0503020000020004" pitchFamily="50" charset="-127"/>
              </a:rPr>
              <a:t>기존 </a:t>
            </a:r>
            <a:r>
              <a:rPr lang="en-US" altLang="ko-KR" sz="5100" dirty="0" smtClean="0">
                <a:solidFill>
                  <a:srgbClr val="3F62FF"/>
                </a:solidFill>
                <a:latin typeface="맑은 고딕" panose="020B0503020000020004" pitchFamily="50" charset="-127"/>
              </a:rPr>
              <a:t>AWS</a:t>
            </a:r>
            <a:r>
              <a:rPr lang="ko-KR" altLang="en-US" sz="5100" dirty="0" smtClean="0">
                <a:solidFill>
                  <a:srgbClr val="3F62FF"/>
                </a:solidFill>
                <a:latin typeface="맑은 고딕" panose="020B0503020000020004" pitchFamily="50" charset="-127"/>
              </a:rPr>
              <a:t>에서의</a:t>
            </a:r>
            <a:r>
              <a:rPr lang="en-US" altLang="ko-KR" sz="5100" dirty="0" smtClean="0">
                <a:solidFill>
                  <a:srgbClr val="3F62FF"/>
                </a:solidFill>
                <a:latin typeface="맑은 고딕" panose="020B0503020000020004" pitchFamily="50" charset="-127"/>
              </a:rPr>
              <a:t> 3tier </a:t>
            </a:r>
            <a:r>
              <a:rPr lang="ko-KR" altLang="en-US" sz="5100" dirty="0" smtClean="0">
                <a:solidFill>
                  <a:srgbClr val="3F62FF"/>
                </a:solidFill>
                <a:latin typeface="맑은 고딕" panose="020B0503020000020004" pitchFamily="50" charset="-127"/>
              </a:rPr>
              <a:t>구축 방법</a:t>
            </a:r>
            <a:endParaRPr lang="ko-KR" altLang="en-US" sz="5100" dirty="0">
              <a:solidFill>
                <a:srgbClr val="3F62FF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9" name="TextBox 6"/>
          <p:cNvSpPr txBox="1"/>
          <p:nvPr/>
        </p:nvSpPr>
        <p:spPr>
          <a:xfrm>
            <a:off x="4787900" y="1536700"/>
            <a:ext cx="86995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3600" spc="100" dirty="0">
                <a:solidFill>
                  <a:srgbClr val="231F20"/>
                </a:solidFill>
                <a:latin typeface="+mj-ea"/>
                <a:ea typeface="+mj-ea"/>
              </a:rPr>
              <a:t>Deploying a 3-tier architecture in AWS</a:t>
            </a:r>
            <a:endParaRPr lang="en-US" sz="3600" spc="100" dirty="0">
              <a:solidFill>
                <a:srgbClr val="231F20"/>
              </a:solidFill>
              <a:latin typeface="+mj-ea"/>
              <a:ea typeface="+mj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086600" y="3482340"/>
            <a:ext cx="4114800" cy="3733800"/>
          </a:xfrm>
          <a:prstGeom prst="roundRect">
            <a:avLst>
              <a:gd name="adj" fmla="val 11697"/>
            </a:avLst>
          </a:prstGeom>
          <a:solidFill>
            <a:srgbClr val="93A8FF">
              <a:alpha val="4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WAS</a:t>
            </a:r>
            <a:b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(tomcat)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2801600" y="4178013"/>
            <a:ext cx="4114800" cy="1013820"/>
          </a:xfrm>
          <a:prstGeom prst="roundRect">
            <a:avLst>
              <a:gd name="adj" fmla="val 11697"/>
            </a:avLst>
          </a:prstGeom>
          <a:solidFill>
            <a:srgbClr val="93A8FF">
              <a:alpha val="4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AWS_Config.json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2801600" y="5351362"/>
            <a:ext cx="4114800" cy="1013820"/>
          </a:xfrm>
          <a:prstGeom prst="roundRect">
            <a:avLst>
              <a:gd name="adj" fmla="val 11697"/>
            </a:avLst>
          </a:prstGeom>
          <a:solidFill>
            <a:srgbClr val="93A8FF">
              <a:alpha val="4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EXPORT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aws_secret_access_key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EXPORT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aws_access_key_id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6381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5"/>
          <p:cNvSpPr txBox="1"/>
          <p:nvPr/>
        </p:nvSpPr>
        <p:spPr>
          <a:xfrm>
            <a:off x="3505200" y="749300"/>
            <a:ext cx="112776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ko-KR" altLang="en-US" sz="5100" dirty="0" smtClean="0">
                <a:solidFill>
                  <a:srgbClr val="3F62FF"/>
                </a:solidFill>
                <a:latin typeface="맑은 고딕" panose="020B0503020000020004" pitchFamily="50" charset="-127"/>
              </a:rPr>
              <a:t>파일 구성</a:t>
            </a:r>
            <a:endParaRPr lang="ko-KR" altLang="en-US" sz="5100" dirty="0">
              <a:solidFill>
                <a:srgbClr val="3F62FF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9" name="TextBox 6"/>
          <p:cNvSpPr txBox="1"/>
          <p:nvPr/>
        </p:nvSpPr>
        <p:spPr>
          <a:xfrm>
            <a:off x="6350000" y="1536700"/>
            <a:ext cx="55753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3600" spc="100" dirty="0" smtClean="0">
                <a:solidFill>
                  <a:srgbClr val="231F20"/>
                </a:solidFill>
                <a:latin typeface="+mj-ea"/>
                <a:ea typeface="+mj-ea"/>
              </a:rPr>
              <a:t>FILE DESCRIPTION</a:t>
            </a:r>
            <a:endParaRPr lang="en-US" sz="3600" spc="100" dirty="0">
              <a:solidFill>
                <a:srgbClr val="231F20"/>
              </a:solidFill>
              <a:latin typeface="+mj-ea"/>
              <a:ea typeface="+mj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086600" y="3482340"/>
            <a:ext cx="4114800" cy="3733800"/>
          </a:xfrm>
          <a:prstGeom prst="roundRect">
            <a:avLst>
              <a:gd name="adj" fmla="val 11697"/>
            </a:avLst>
          </a:prstGeom>
          <a:solidFill>
            <a:srgbClr val="93A8FF">
              <a:alpha val="4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AWS_Automation.py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5410200" y="5351362"/>
            <a:ext cx="1676400" cy="0"/>
          </a:xfrm>
          <a:prstGeom prst="straightConnector1">
            <a:avLst/>
          </a:prstGeom>
          <a:ln w="38100" cap="rnd">
            <a:solidFill>
              <a:srgbClr val="3F62FF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791200" y="4842330"/>
            <a:ext cx="889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3F62FF"/>
                </a:solidFill>
                <a:latin typeface="+mn-ea"/>
              </a:rPr>
              <a:t>import</a:t>
            </a:r>
            <a:endParaRPr lang="ko-KR" altLang="en-US" dirty="0">
              <a:solidFill>
                <a:srgbClr val="3F62FF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11201400" y="4687045"/>
            <a:ext cx="1600200" cy="0"/>
          </a:xfrm>
          <a:prstGeom prst="straightConnector1">
            <a:avLst/>
          </a:prstGeom>
          <a:ln w="38100" cap="rnd">
            <a:solidFill>
              <a:srgbClr val="3F62FF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1505869" y="4178013"/>
            <a:ext cx="1051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rgbClr val="3F62FF"/>
                </a:solidFill>
              </a:rPr>
              <a:t>Json</a:t>
            </a:r>
            <a:r>
              <a:rPr lang="en-US" altLang="ko-KR" dirty="0" smtClean="0">
                <a:solidFill>
                  <a:srgbClr val="3F62FF"/>
                </a:solidFill>
              </a:rPr>
              <a:t> load</a:t>
            </a:r>
            <a:endParaRPr lang="ko-KR" altLang="en-US" dirty="0">
              <a:solidFill>
                <a:srgbClr val="3F62FF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2801600" y="4178013"/>
            <a:ext cx="4114800" cy="1013820"/>
          </a:xfrm>
          <a:prstGeom prst="roundRect">
            <a:avLst>
              <a:gd name="adj" fmla="val 11697"/>
            </a:avLst>
          </a:prstGeom>
          <a:solidFill>
            <a:srgbClr val="93A8FF">
              <a:alpha val="4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AWS_Config.json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11201400" y="5860394"/>
            <a:ext cx="1600200" cy="0"/>
          </a:xfrm>
          <a:prstGeom prst="straightConnector1">
            <a:avLst/>
          </a:prstGeom>
          <a:ln w="38100" cap="rnd">
            <a:solidFill>
              <a:srgbClr val="3F62FF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1607582" y="5351362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3F62FF"/>
                </a:solidFill>
              </a:rPr>
              <a:t>input</a:t>
            </a:r>
            <a:endParaRPr lang="ko-KR" altLang="en-US" dirty="0">
              <a:solidFill>
                <a:srgbClr val="3F62FF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2801600" y="5351362"/>
            <a:ext cx="4114800" cy="1013820"/>
          </a:xfrm>
          <a:prstGeom prst="roundRect">
            <a:avLst>
              <a:gd name="adj" fmla="val 11697"/>
            </a:avLst>
          </a:prstGeom>
          <a:solidFill>
            <a:srgbClr val="93A8FF">
              <a:alpha val="4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EXPORT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aws_secret_access_key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EXPORT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aws_access_key_id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295400" y="2400300"/>
            <a:ext cx="4114800" cy="7297838"/>
            <a:chOff x="1295400" y="1983606"/>
            <a:chExt cx="4114800" cy="8036694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1295400" y="1983606"/>
              <a:ext cx="4114800" cy="8036694"/>
            </a:xfrm>
            <a:prstGeom prst="roundRect">
              <a:avLst>
                <a:gd name="adj" fmla="val 11697"/>
              </a:avLst>
            </a:prstGeom>
            <a:solidFill>
              <a:srgbClr val="93A8FF">
                <a:alpha val="4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함수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676400" y="2687826"/>
              <a:ext cx="3352800" cy="838200"/>
            </a:xfrm>
            <a:prstGeom prst="roundRect">
              <a:avLst>
                <a:gd name="adj" fmla="val 11697"/>
              </a:avLst>
            </a:prstGeom>
            <a:solidFill>
              <a:srgbClr val="FFFF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</a:rPr>
                <a:t>EC2_Create</a:t>
              </a:r>
              <a:endPara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676400" y="3713062"/>
              <a:ext cx="3352800" cy="838200"/>
            </a:xfrm>
            <a:prstGeom prst="roundRect">
              <a:avLst>
                <a:gd name="adj" fmla="val 11697"/>
              </a:avLst>
            </a:prstGeom>
            <a:solidFill>
              <a:srgbClr val="FFFF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EC2_Maker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676400" y="4738298"/>
              <a:ext cx="3352800" cy="838200"/>
            </a:xfrm>
            <a:prstGeom prst="roundRect">
              <a:avLst>
                <a:gd name="adj" fmla="val 11697"/>
              </a:avLst>
            </a:prstGeom>
            <a:solidFill>
              <a:srgbClr val="FFFF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</a:rPr>
                <a:t>EC2_Start</a:t>
              </a:r>
              <a:endPara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676400" y="5763534"/>
              <a:ext cx="3352800" cy="838200"/>
            </a:xfrm>
            <a:prstGeom prst="roundRect">
              <a:avLst>
                <a:gd name="adj" fmla="val 11697"/>
              </a:avLst>
            </a:prstGeom>
            <a:solidFill>
              <a:srgbClr val="FFFF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EC2_Stop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676400" y="6788770"/>
              <a:ext cx="3352800" cy="838200"/>
            </a:xfrm>
            <a:prstGeom prst="roundRect">
              <a:avLst>
                <a:gd name="adj" fmla="val 11697"/>
              </a:avLst>
            </a:prstGeom>
            <a:solidFill>
              <a:srgbClr val="FFFF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EC2_Delete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676400" y="7814006"/>
              <a:ext cx="3352800" cy="838200"/>
            </a:xfrm>
            <a:prstGeom prst="roundRect">
              <a:avLst>
                <a:gd name="adj" fmla="val 11697"/>
              </a:avLst>
            </a:prstGeom>
            <a:solidFill>
              <a:srgbClr val="FFFF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EC2_Restart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676400" y="8839242"/>
              <a:ext cx="3352800" cy="838200"/>
            </a:xfrm>
            <a:prstGeom prst="roundRect">
              <a:avLst>
                <a:gd name="adj" fmla="val 11697"/>
              </a:avLst>
            </a:prstGeom>
            <a:solidFill>
              <a:srgbClr val="FFFF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SSH_Connect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6990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600" y="2184400"/>
            <a:ext cx="6438900" cy="66167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20040600" y="5003800"/>
            <a:ext cx="5689600" cy="2438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250000"/>
              </a:lnSpc>
            </a:pPr>
            <a:r>
              <a:rPr lang="en-US" sz="3000" b="0" i="0" u="none" strike="noStrike" dirty="0" err="1">
                <a:solidFill>
                  <a:srgbClr val="3F62FF"/>
                </a:solidFill>
                <a:latin typeface="+mn-ea"/>
              </a:rPr>
              <a:t>게시판</a:t>
            </a:r>
            <a:r>
              <a:rPr lang="en-US" sz="3000" b="0" i="0" u="none" strike="noStrike" dirty="0">
                <a:solidFill>
                  <a:srgbClr val="3F62FF"/>
                </a:solidFill>
                <a:latin typeface="+mn-ea"/>
              </a:rPr>
              <a:t> 글 </a:t>
            </a:r>
            <a:r>
              <a:rPr lang="en-US" sz="3000" b="0" i="0" u="none" strike="noStrike" dirty="0" err="1">
                <a:solidFill>
                  <a:srgbClr val="3F62FF"/>
                </a:solidFill>
                <a:latin typeface="+mn-ea"/>
              </a:rPr>
              <a:t>작성</a:t>
            </a:r>
            <a:r>
              <a:rPr lang="en-US" sz="3000" b="0" i="0" u="none" strike="noStrike" dirty="0">
                <a:solidFill>
                  <a:srgbClr val="3F62FF"/>
                </a:solidFill>
                <a:latin typeface="+mn-ea"/>
              </a:rPr>
              <a:t>, </a:t>
            </a:r>
            <a:r>
              <a:rPr lang="en-US" sz="3000" b="0" i="0" u="none" strike="noStrike" dirty="0" err="1">
                <a:solidFill>
                  <a:srgbClr val="3F62FF"/>
                </a:solidFill>
                <a:latin typeface="+mn-ea"/>
              </a:rPr>
              <a:t>수정</a:t>
            </a:r>
            <a:r>
              <a:rPr lang="en-US" sz="3000" b="0" i="0" u="none" strike="noStrike" dirty="0">
                <a:solidFill>
                  <a:srgbClr val="3F62FF"/>
                </a:solidFill>
                <a:latin typeface="+mn-ea"/>
              </a:rPr>
              <a:t>, </a:t>
            </a:r>
            <a:r>
              <a:rPr lang="en-US" sz="3000" b="0" i="0" u="none" strike="noStrike" dirty="0" err="1">
                <a:solidFill>
                  <a:srgbClr val="3F62FF"/>
                </a:solidFill>
                <a:latin typeface="+mn-ea"/>
              </a:rPr>
              <a:t>삭제</a:t>
            </a:r>
            <a:r>
              <a:rPr lang="en-US" sz="3000" b="0" i="0" u="none" strike="noStrike" dirty="0">
                <a:solidFill>
                  <a:srgbClr val="3F62FF"/>
                </a:solidFill>
                <a:latin typeface="+mn-ea"/>
              </a:rPr>
              <a:t>, </a:t>
            </a:r>
            <a:r>
              <a:rPr lang="en-US" sz="3000" b="0" i="0" u="none" strike="noStrike" dirty="0" err="1">
                <a:solidFill>
                  <a:srgbClr val="3F62FF"/>
                </a:solidFill>
                <a:latin typeface="+mn-ea"/>
              </a:rPr>
              <a:t>열람</a:t>
            </a:r>
            <a:endParaRPr lang="en-US" sz="3000" b="0" i="0" u="none" strike="noStrike" dirty="0">
              <a:solidFill>
                <a:srgbClr val="3F62FF"/>
              </a:solidFill>
              <a:latin typeface="+mn-ea"/>
            </a:endParaRPr>
          </a:p>
          <a:p>
            <a:pPr lvl="0" algn="ctr">
              <a:lnSpc>
                <a:spcPct val="250000"/>
              </a:lnSpc>
            </a:pPr>
            <a:endParaRPr lang="en-US" sz="3000" b="0" i="0" u="none" strike="noStrike" dirty="0">
              <a:solidFill>
                <a:srgbClr val="3F62FF"/>
              </a:solidFill>
              <a:latin typeface="+mn-ea"/>
            </a:endParaRPr>
          </a:p>
          <a:p>
            <a:pPr lvl="0" algn="ctr">
              <a:lnSpc>
                <a:spcPct val="250000"/>
              </a:lnSpc>
            </a:pPr>
            <a:r>
              <a:rPr lang="en-US" sz="3000" b="0" i="0" u="none" strike="noStrike" dirty="0" err="1">
                <a:solidFill>
                  <a:srgbClr val="3F62FF"/>
                </a:solidFill>
                <a:latin typeface="+mn-ea"/>
              </a:rPr>
              <a:t>게시판</a:t>
            </a:r>
            <a:r>
              <a:rPr lang="en-US" sz="3000" b="0" i="0" u="none" strike="noStrike" dirty="0">
                <a:solidFill>
                  <a:srgbClr val="3F62FF"/>
                </a:solidFill>
                <a:latin typeface="+mn-ea"/>
              </a:rPr>
              <a:t> </a:t>
            </a:r>
            <a:r>
              <a:rPr lang="en-US" sz="3000" b="0" i="0" u="none" strike="noStrike" dirty="0" err="1">
                <a:solidFill>
                  <a:srgbClr val="3F62FF"/>
                </a:solidFill>
                <a:latin typeface="+mn-ea"/>
              </a:rPr>
              <a:t>댓글</a:t>
            </a:r>
            <a:r>
              <a:rPr lang="en-US" sz="3000" b="0" i="0" u="none" strike="noStrike" dirty="0">
                <a:solidFill>
                  <a:srgbClr val="3F62FF"/>
                </a:solidFill>
                <a:latin typeface="+mn-ea"/>
              </a:rPr>
              <a:t> </a:t>
            </a:r>
            <a:r>
              <a:rPr lang="en-US" sz="3000" b="0" i="0" u="none" strike="noStrike" dirty="0" err="1">
                <a:solidFill>
                  <a:srgbClr val="3F62FF"/>
                </a:solidFill>
                <a:latin typeface="+mn-ea"/>
              </a:rPr>
              <a:t>작성</a:t>
            </a:r>
            <a:endParaRPr lang="en-US" sz="3000" b="0" i="0" u="none" strike="noStrike" dirty="0">
              <a:solidFill>
                <a:srgbClr val="3F62FF"/>
              </a:solidFill>
              <a:latin typeface="+mn-ea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505200" y="749300"/>
            <a:ext cx="112776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ko-KR" altLang="en-US" sz="5100" dirty="0">
                <a:solidFill>
                  <a:srgbClr val="3F62FF"/>
                </a:solidFill>
                <a:latin typeface="맑은 고딕" panose="020B0503020000020004" pitchFamily="50" charset="-127"/>
              </a:rPr>
              <a:t>소스 코드 분석</a:t>
            </a:r>
            <a:r>
              <a:rPr lang="en-US" altLang="ko-KR" sz="5100" dirty="0">
                <a:solidFill>
                  <a:srgbClr val="3F62FF"/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sz="5100" dirty="0" err="1">
                <a:solidFill>
                  <a:srgbClr val="3F62FF"/>
                </a:solidFill>
                <a:latin typeface="맑은 고딕" panose="020B0503020000020004" pitchFamily="50" charset="-127"/>
              </a:rPr>
              <a:t>AWS_Config.json</a:t>
            </a:r>
            <a:endParaRPr lang="en-US" altLang="ko-KR" sz="5100" dirty="0">
              <a:solidFill>
                <a:srgbClr val="3F62FF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350000" y="1536700"/>
            <a:ext cx="55753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3600" spc="100" dirty="0">
                <a:solidFill>
                  <a:srgbClr val="231F20"/>
                </a:solidFill>
                <a:latin typeface="+mj-ea"/>
                <a:ea typeface="+mj-ea"/>
              </a:rPr>
              <a:t>source code analysis</a:t>
            </a:r>
            <a:endParaRPr lang="en-US" sz="3600" b="0" i="0" u="none" strike="noStrike" spc="100" dirty="0">
              <a:solidFill>
                <a:srgbClr val="231F20"/>
              </a:solidFill>
              <a:latin typeface="+mj-ea"/>
              <a:ea typeface="+mj-ea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2631400" y="5994400"/>
            <a:ext cx="520700" cy="419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8700" y="2476500"/>
            <a:ext cx="520700" cy="5207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20866100" y="3225800"/>
            <a:ext cx="40513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250000"/>
              </a:lnSpc>
            </a:pPr>
            <a:r>
              <a:rPr lang="en-US" sz="4000" b="0" i="0" u="none" strike="noStrike" spc="-300" dirty="0" err="1">
                <a:solidFill>
                  <a:srgbClr val="3F62FF"/>
                </a:solidFill>
                <a:latin typeface="+mn-ea"/>
              </a:rPr>
              <a:t>게시판</a:t>
            </a:r>
            <a:r>
              <a:rPr lang="en-US" sz="4000" b="0" i="0" u="none" strike="noStrike" spc="-300" dirty="0">
                <a:solidFill>
                  <a:srgbClr val="3F62FF"/>
                </a:solidFill>
                <a:latin typeface="+mn-ea"/>
              </a:rPr>
              <a:t> </a:t>
            </a:r>
            <a:r>
              <a:rPr lang="en-US" sz="4000" b="0" i="0" u="none" strike="noStrike" spc="-300" dirty="0" err="1">
                <a:solidFill>
                  <a:srgbClr val="3F62FF"/>
                </a:solidFill>
                <a:latin typeface="+mn-ea"/>
              </a:rPr>
              <a:t>기능</a:t>
            </a:r>
            <a:endParaRPr lang="en-US" sz="4000" b="0" i="0" u="none" strike="noStrike" spc="-300" dirty="0">
              <a:solidFill>
                <a:srgbClr val="3F62FF"/>
              </a:solidFill>
              <a:latin typeface="+mn-ea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2669500" y="2514600"/>
            <a:ext cx="381000" cy="45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/>
            <a:r>
              <a:rPr lang="en-US" sz="2600" b="1" i="0" u="none" strike="noStrike" spc="-200" dirty="0">
                <a:solidFill>
                  <a:srgbClr val="FFFFFF"/>
                </a:solidFill>
                <a:latin typeface="+mn-ea"/>
              </a:rPr>
              <a:t>1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42200" y="4241800"/>
            <a:ext cx="5486400" cy="38100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791308" y="7128119"/>
            <a:ext cx="6388100" cy="2856036"/>
          </a:xfrm>
          <a:prstGeom prst="roundRect">
            <a:avLst>
              <a:gd name="adj" fmla="val 11697"/>
            </a:avLst>
          </a:prstGeom>
          <a:noFill/>
          <a:ln w="38100">
            <a:solidFill>
              <a:srgbClr val="3F6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62000" y="2529255"/>
            <a:ext cx="16751300" cy="711004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0451A5"/>
                </a:solidFill>
                <a:latin typeface="Consolas" panose="020B0609020204030204" pitchFamily="49" charset="0"/>
              </a:rPr>
              <a:t>regionName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"ap-northeast-2"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0451A5"/>
                </a:solidFill>
                <a:latin typeface="Consolas" panose="020B0609020204030204" pitchFamily="49" charset="0"/>
              </a:rPr>
              <a:t>tagName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autoGroup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0451A5"/>
                </a:solidFill>
                <a:latin typeface="Consolas" panose="020B0609020204030204" pitchFamily="49" charset="0"/>
              </a:rPr>
              <a:t>tagValue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autoMake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"web"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0451A5"/>
                </a:solidFill>
                <a:latin typeface="Consolas" panose="020B0609020204030204" pitchFamily="49" charset="0"/>
              </a:rPr>
              <a:t>instanceName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"web_"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"port"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0451A5"/>
                </a:solidFill>
                <a:latin typeface="Consolas" panose="020B0609020204030204" pitchFamily="49" charset="0"/>
              </a:rPr>
              <a:t>imageID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"ami-01ed8ade75d4eee2f"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0451A5"/>
                </a:solidFill>
                <a:latin typeface="Consolas" panose="020B0609020204030204" pitchFamily="49" charset="0"/>
              </a:rPr>
              <a:t>instanceType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"t2.micro"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0451A5"/>
                </a:solidFill>
                <a:latin typeface="Consolas" panose="020B0609020204030204" pitchFamily="49" charset="0"/>
              </a:rPr>
              <a:t>deviceMapping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0451A5"/>
                </a:solidFill>
                <a:latin typeface="Consolas" panose="020B0609020204030204" pitchFamily="49" charset="0"/>
              </a:rPr>
              <a:t>Ebs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0451A5"/>
                </a:solidFill>
                <a:latin typeface="Consolas" panose="020B0609020204030204" pitchFamily="49" charset="0"/>
              </a:rPr>
              <a:t>DeleteOnTermination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0451A5"/>
                </a:solidFill>
                <a:latin typeface="Consolas" panose="020B0609020204030204" pitchFamily="49" charset="0"/>
              </a:rPr>
              <a:t>VolumeSize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0451A5"/>
                </a:solidFill>
                <a:latin typeface="Consolas" panose="020B0609020204030204" pitchFamily="49" charset="0"/>
              </a:rPr>
              <a:t>VolumeType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"gp3"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},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"was"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0451A5"/>
                </a:solidFill>
                <a:latin typeface="Consolas" panose="020B0609020204030204" pitchFamily="49" charset="0"/>
              </a:rPr>
              <a:t>instanceName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"was_"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"port"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8080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0451A5"/>
                </a:solidFill>
                <a:latin typeface="Consolas" panose="020B0609020204030204" pitchFamily="49" charset="0"/>
              </a:rPr>
              <a:t>imageID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"ami-01ed8ade75d4eee2f"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0451A5"/>
                </a:solidFill>
                <a:latin typeface="Consolas" panose="020B0609020204030204" pitchFamily="49" charset="0"/>
              </a:rPr>
              <a:t>instanceType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"t2.micro"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0451A5"/>
                </a:solidFill>
                <a:latin typeface="Consolas" panose="020B0609020204030204" pitchFamily="49" charset="0"/>
              </a:rPr>
              <a:t>deviceMapping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0451A5"/>
                </a:solidFill>
                <a:latin typeface="Consolas" panose="020B0609020204030204" pitchFamily="49" charset="0"/>
              </a:rPr>
              <a:t>Ebs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0451A5"/>
                </a:solidFill>
                <a:latin typeface="Consolas" panose="020B0609020204030204" pitchFamily="49" charset="0"/>
              </a:rPr>
              <a:t>DeleteOnTermination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0451A5"/>
                </a:solidFill>
                <a:latin typeface="Consolas" panose="020B0609020204030204" pitchFamily="49" charset="0"/>
              </a:rPr>
              <a:t>VolumeSize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0451A5"/>
                </a:solidFill>
                <a:latin typeface="Consolas" panose="020B0609020204030204" pitchFamily="49" charset="0"/>
              </a:rPr>
              <a:t>VolumeType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"gp3"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},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0451A5"/>
                </a:solidFill>
                <a:latin typeface="Consolas" panose="020B0609020204030204" pitchFamily="49" charset="0"/>
              </a:rPr>
              <a:t>db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0451A5"/>
                </a:solidFill>
                <a:latin typeface="Consolas" panose="020B0609020204030204" pitchFamily="49" charset="0"/>
              </a:rPr>
              <a:t>instanceName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db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_"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"port"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3306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0451A5"/>
                </a:solidFill>
                <a:latin typeface="Consolas" panose="020B0609020204030204" pitchFamily="49" charset="0"/>
              </a:rPr>
              <a:t>imageID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"ami-01ed8ade75d4eee2f"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0451A5"/>
                </a:solidFill>
                <a:latin typeface="Consolas" panose="020B0609020204030204" pitchFamily="49" charset="0"/>
              </a:rPr>
              <a:t>instanceType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"t2.micro"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0451A5"/>
                </a:solidFill>
                <a:latin typeface="Consolas" panose="020B0609020204030204" pitchFamily="49" charset="0"/>
              </a:rPr>
              <a:t>deviceMapping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0451A5"/>
                </a:solidFill>
                <a:latin typeface="Consolas" panose="020B0609020204030204" pitchFamily="49" charset="0"/>
              </a:rPr>
              <a:t>Ebs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0451A5"/>
                </a:solidFill>
                <a:latin typeface="Consolas" panose="020B0609020204030204" pitchFamily="49" charset="0"/>
              </a:rPr>
              <a:t>DeleteOnTermination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0451A5"/>
                </a:solidFill>
                <a:latin typeface="Consolas" panose="020B0609020204030204" pitchFamily="49" charset="0"/>
              </a:rPr>
              <a:t>VolumeSize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0451A5"/>
                </a:solidFill>
                <a:latin typeface="Consolas" panose="020B0609020204030204" pitchFamily="49" charset="0"/>
              </a:rPr>
              <a:t>VolumeType</a:t>
            </a:r>
            <a:r>
              <a:rPr lang="en-US" altLang="ko-K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"gp3"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7179408" y="9635881"/>
            <a:ext cx="1676400" cy="0"/>
          </a:xfrm>
          <a:prstGeom prst="straightConnector1">
            <a:avLst/>
          </a:prstGeom>
          <a:ln w="38100" cap="rnd">
            <a:solidFill>
              <a:srgbClr val="3F62FF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9004300" y="9105899"/>
            <a:ext cx="6388100" cy="876581"/>
          </a:xfrm>
          <a:prstGeom prst="roundRect">
            <a:avLst>
              <a:gd name="adj" fmla="val 11697"/>
            </a:avLst>
          </a:prstGeom>
          <a:solidFill>
            <a:srgbClr val="3F62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Was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의 인스턴스 생성 조건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11150" y="315264"/>
            <a:ext cx="6388100" cy="876581"/>
          </a:xfrm>
          <a:prstGeom prst="roundRect">
            <a:avLst>
              <a:gd name="adj" fmla="val 11697"/>
            </a:avLst>
          </a:prstGeom>
          <a:solidFill>
            <a:srgbClr val="3F62FF"/>
          </a:solidFill>
          <a:ln w="38100">
            <a:solidFill>
              <a:srgbClr val="3F6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예시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!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이 페이지의 도형들을 차용해서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소스코드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분석페이지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작성해주세요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4244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3505200" y="749300"/>
            <a:ext cx="112776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ko-KR" altLang="en-US" sz="5100" dirty="0">
                <a:solidFill>
                  <a:srgbClr val="3F62FF"/>
                </a:solidFill>
                <a:latin typeface="맑은 고딕" panose="020B0503020000020004" pitchFamily="50" charset="-127"/>
              </a:rPr>
              <a:t>소스 코드 분석</a:t>
            </a:r>
            <a:r>
              <a:rPr lang="en-US" altLang="ko-KR" sz="5100" dirty="0">
                <a:solidFill>
                  <a:srgbClr val="3F62FF"/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sz="5100" dirty="0" smtClean="0">
                <a:solidFill>
                  <a:srgbClr val="3F62FF"/>
                </a:solidFill>
                <a:latin typeface="맑은 고딕" panose="020B0503020000020004" pitchFamily="50" charset="-127"/>
              </a:rPr>
              <a:t>delete</a:t>
            </a:r>
            <a:endParaRPr lang="en-US" altLang="ko-KR" sz="5100" dirty="0">
              <a:solidFill>
                <a:srgbClr val="3F62FF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350000" y="1536700"/>
            <a:ext cx="55753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3600" spc="100" dirty="0">
                <a:solidFill>
                  <a:srgbClr val="231F20"/>
                </a:solidFill>
                <a:latin typeface="+mj-ea"/>
                <a:ea typeface="+mj-ea"/>
              </a:rPr>
              <a:t>source code analysis</a:t>
            </a:r>
            <a:endParaRPr lang="en-US" sz="3600" b="0" i="0" u="none" strike="noStrike" spc="100" dirty="0">
              <a:solidFill>
                <a:srgbClr val="231F20"/>
              </a:solidFill>
              <a:latin typeface="+mj-ea"/>
              <a:ea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2000" y="2199054"/>
            <a:ext cx="16916400" cy="757130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dirty="0" smtClean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os</a:t>
            </a:r>
            <a:endParaRPr lang="en-US" altLang="ko-KR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인스턴스 종료 및 삭제</a:t>
            </a:r>
            <a:endParaRPr lang="ko-KR" altLang="en-US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terminate_instances_by_tag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001080"/>
                </a:solidFill>
                <a:latin typeface="Consolas" panose="020B0609020204030204" pitchFamily="49" charset="0"/>
              </a:rPr>
              <a:t>ec2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tagName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tagValue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인스턴스 </a:t>
            </a:r>
            <a:r>
              <a:rPr lang="en-US" altLang="ko-K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ID </a:t>
            </a:r>
            <a:r>
              <a:rPr lang="ko-KR" alt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가져오기</a:t>
            </a:r>
            <a:endParaRPr lang="ko-KR" altLang="en-US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ko-KR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smtClean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1080"/>
                </a:solidFill>
                <a:latin typeface="Consolas" panose="020B0609020204030204" pitchFamily="49" charset="0"/>
              </a:rPr>
              <a:t>ec2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.describe_instances(</a:t>
            </a:r>
          </a:p>
          <a:p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smtClean="0">
                <a:solidFill>
                  <a:srgbClr val="001080"/>
                </a:solidFill>
                <a:latin typeface="Consolas" panose="020B0609020204030204" pitchFamily="49" charset="0"/>
              </a:rPr>
              <a:t>Filters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altLang="ko-KR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'tag</a:t>
            </a:r>
            <a:r>
              <a:rPr lang="en-US" altLang="ko-K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ko-KR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tagName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ko-K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'Values'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: [</a:t>
            </a:r>
            <a:r>
              <a:rPr lang="en-US" altLang="ko-KR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tagValue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    ]</a:t>
            </a:r>
          </a:p>
          <a:p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)</a:t>
            </a:r>
          </a:p>
          <a:p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instance_ids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[]</a:t>
            </a:r>
          </a:p>
          <a:p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smtClean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1080"/>
                </a:solidFill>
                <a:latin typeface="Consolas" panose="020B0609020204030204" pitchFamily="49" charset="0"/>
              </a:rPr>
              <a:t>reservation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'Reservations'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smtClean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1080"/>
                </a:solidFill>
                <a:latin typeface="Consolas" panose="020B0609020204030204" pitchFamily="49" charset="0"/>
              </a:rPr>
              <a:t>instance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1080"/>
                </a:solidFill>
                <a:latin typeface="Consolas" panose="020B0609020204030204" pitchFamily="49" charset="0"/>
              </a:rPr>
              <a:t>reservation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'Instances'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instance_ids</a:t>
            </a:r>
            <a:r>
              <a:rPr lang="en-US" altLang="ko-KR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001080"/>
                </a:solidFill>
                <a:latin typeface="Consolas" panose="020B0609020204030204" pitchFamily="49" charset="0"/>
              </a:rPr>
              <a:t>instance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InstanceId</a:t>
            </a:r>
            <a:r>
              <a:rPr lang="en-US" altLang="ko-K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smtClean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instance_ids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smtClean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"No instances found with the specified tag."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smtClean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endParaRPr lang="en-US" altLang="ko-KR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인스턴스 종료</a:t>
            </a:r>
            <a:endParaRPr lang="ko-KR" altLang="en-US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ko-KR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smtClean="0">
                <a:solidFill>
                  <a:srgbClr val="001080"/>
                </a:solidFill>
                <a:latin typeface="Consolas" panose="020B0609020204030204" pitchFamily="49" charset="0"/>
              </a:rPr>
              <a:t>ec2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.terminate_instances(</a:t>
            </a:r>
            <a:r>
              <a:rPr lang="en-US" altLang="ko-KR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InstanceIds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instance_ids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smtClean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altLang="ko-KR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"Terminating</a:t>
            </a:r>
            <a:r>
              <a:rPr lang="en-US" altLang="ko-K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EC2 instances 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ko-KR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instance_ids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ko-K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smtClean="0">
                <a:solidFill>
                  <a:srgbClr val="001080"/>
                </a:solidFill>
                <a:latin typeface="Consolas" panose="020B0609020204030204" pitchFamily="49" charset="0"/>
              </a:rPr>
              <a:t>waiter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1080"/>
                </a:solidFill>
                <a:latin typeface="Consolas" panose="020B0609020204030204" pitchFamily="49" charset="0"/>
              </a:rPr>
              <a:t>ec2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.get_waiter(</a:t>
            </a:r>
            <a:r>
              <a:rPr lang="en-US" altLang="ko-K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instance_terminated</a:t>
            </a:r>
            <a:r>
              <a:rPr lang="en-US" altLang="ko-K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waiter</a:t>
            </a:r>
            <a:r>
              <a:rPr lang="en-US" altLang="ko-KR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.wait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InstanceIds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instance_ids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smtClean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altLang="ko-K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"EC2 instances 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ko-KR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instance_ids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ko-K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terminated."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altLang="ko-K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태그 기반으로 보안 그룹 삭제</a:t>
            </a:r>
            <a:endParaRPr lang="ko-KR" altLang="en-US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delete_security_groups_by_tag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001080"/>
                </a:solidFill>
                <a:latin typeface="Consolas" panose="020B0609020204030204" pitchFamily="49" charset="0"/>
              </a:rPr>
              <a:t>ec2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tagName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tagValue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보안 그룹 </a:t>
            </a:r>
            <a:r>
              <a:rPr lang="en-US" altLang="ko-K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ID </a:t>
            </a:r>
            <a:r>
              <a:rPr lang="ko-KR" alt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가져오기</a:t>
            </a:r>
            <a:endParaRPr lang="ko-KR" altLang="en-US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ko-KR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smtClean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1080"/>
                </a:solidFill>
                <a:latin typeface="Consolas" panose="020B0609020204030204" pitchFamily="49" charset="0"/>
              </a:rPr>
              <a:t>ec2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.describe_security_groups(</a:t>
            </a:r>
          </a:p>
          <a:p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smtClean="0">
                <a:solidFill>
                  <a:srgbClr val="001080"/>
                </a:solidFill>
                <a:latin typeface="Consolas" panose="020B0609020204030204" pitchFamily="49" charset="0"/>
              </a:rPr>
              <a:t>Filters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altLang="ko-KR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'tag</a:t>
            </a:r>
            <a:r>
              <a:rPr lang="en-US" altLang="ko-K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ko-KR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tagName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ko-K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'Values'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: [</a:t>
            </a:r>
            <a:r>
              <a:rPr lang="en-US" altLang="ko-KR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tagValue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    ]</a:t>
            </a:r>
          </a:p>
          <a:p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)</a:t>
            </a:r>
          </a:p>
          <a:p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security_group_ids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[</a:t>
            </a:r>
            <a:r>
              <a:rPr lang="en-US" altLang="ko-KR" dirty="0" smtClean="0">
                <a:solidFill>
                  <a:srgbClr val="001080"/>
                </a:solidFill>
                <a:latin typeface="Consolas" panose="020B0609020204030204" pitchFamily="49" charset="0"/>
              </a:rPr>
              <a:t>sg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altLang="ko-KR" dirty="0" smtClean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1080"/>
                </a:solidFill>
                <a:latin typeface="Consolas" panose="020B0609020204030204" pitchFamily="49" charset="0"/>
              </a:rPr>
              <a:t>sg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SecurityGroups</a:t>
            </a:r>
            <a:r>
              <a:rPr lang="en-US" altLang="ko-K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]]</a:t>
            </a:r>
          </a:p>
          <a:p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smtClean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security_group_ids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smtClean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"No security groups found with the specified tag."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smtClean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endParaRPr lang="en-US" altLang="ko-KR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보안 그룹 삭제</a:t>
            </a:r>
            <a:endParaRPr lang="ko-KR" altLang="en-US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ko-KR" altLang="en-US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smtClean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sg_id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security_group_ids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smtClean="0">
                <a:solidFill>
                  <a:srgbClr val="001080"/>
                </a:solidFill>
                <a:latin typeface="Consolas" panose="020B0609020204030204" pitchFamily="49" charset="0"/>
              </a:rPr>
              <a:t>ec2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.delete_security_group(</a:t>
            </a:r>
            <a:r>
              <a:rPr lang="en-US" altLang="ko-KR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sg_id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smtClean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altLang="ko-KR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"Security</a:t>
            </a:r>
            <a:r>
              <a:rPr lang="en-US" altLang="ko-K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group with ID 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ko-KR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sg_id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ko-K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deleted."</a:t>
            </a:r>
            <a:r>
              <a:rPr lang="en-US" altLang="ko-KR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668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3752</Words>
  <Application>Microsoft Office PowerPoint</Application>
  <PresentationFormat>사용자 지정</PresentationFormat>
  <Paragraphs>528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Calibri</vt:lpstr>
      <vt:lpstr>맑은 고딕</vt:lpstr>
      <vt:lpstr>NanumSquare Bold</vt:lpstr>
      <vt:lpstr>Arial</vt:lpstr>
      <vt:lpstr>NanumSquare ExtraBold</vt:lpstr>
      <vt:lpstr>NanumSquare</vt:lpstr>
      <vt:lpstr>DS-Digital</vt:lpstr>
      <vt:lpstr>Algerian</vt:lpstr>
      <vt:lpstr>Consolas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Admin</cp:lastModifiedBy>
  <cp:revision>28</cp:revision>
  <dcterms:created xsi:type="dcterms:W3CDTF">2006-08-16T00:00:00Z</dcterms:created>
  <dcterms:modified xsi:type="dcterms:W3CDTF">2024-06-10T05:57:07Z</dcterms:modified>
</cp:coreProperties>
</file>