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15" r:id="rId2"/>
    <p:sldId id="344" r:id="rId3"/>
    <p:sldId id="345" r:id="rId4"/>
    <p:sldId id="297" r:id="rId5"/>
    <p:sldId id="294" r:id="rId6"/>
    <p:sldId id="318" r:id="rId7"/>
    <p:sldId id="340" r:id="rId8"/>
    <p:sldId id="326" r:id="rId9"/>
    <p:sldId id="341" r:id="rId10"/>
    <p:sldId id="342" r:id="rId11"/>
    <p:sldId id="328" r:id="rId12"/>
    <p:sldId id="330" r:id="rId13"/>
    <p:sldId id="289" r:id="rId14"/>
    <p:sldId id="327" r:id="rId15"/>
    <p:sldId id="331" r:id="rId16"/>
    <p:sldId id="291" r:id="rId17"/>
    <p:sldId id="332" r:id="rId18"/>
    <p:sldId id="333" r:id="rId19"/>
    <p:sldId id="335" r:id="rId20"/>
    <p:sldId id="338" r:id="rId21"/>
    <p:sldId id="336" r:id="rId22"/>
    <p:sldId id="343" r:id="rId23"/>
    <p:sldId id="33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7933C"/>
    <a:srgbClr val="33CC33"/>
    <a:srgbClr val="0080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94"/>
  </p:normalViewPr>
  <p:slideViewPr>
    <p:cSldViewPr>
      <p:cViewPr varScale="1">
        <p:scale>
          <a:sx n="121" d="100"/>
          <a:sy n="121" d="100"/>
        </p:scale>
        <p:origin x="1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4645E0-A096-4449-BE49-654195C923BA}" type="datetimeFigureOut">
              <a:rPr lang="en-US"/>
              <a:pPr>
                <a:defRPr/>
              </a:pPr>
              <a:t>11/11/21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2AB466-5DF3-487B-8689-E3BC87A3D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317138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R is a statistical computing environment for statistical computation and graphics, and it is a computer language designed for typical and possibly very specialized statistical and graphical applications. The software is available for unix/linux, Windows, and Macintosh platforms</a:t>
            </a:r>
          </a:p>
          <a:p>
            <a:pPr eaLnBrk="1" hangingPunct="1"/>
            <a:r>
              <a:rPr lang="en-US"/>
              <a:t>under general public license, and the program is available to download from www.r-project.org. Thousands of contributed packages are also available as well as utilities for easy installation. </a:t>
            </a:r>
          </a:p>
        </p:txBody>
      </p:sp>
    </p:spTree>
    <p:extLst>
      <p:ext uri="{BB962C8B-B14F-4D97-AF65-F5344CB8AC3E}">
        <p14:creationId xmlns:p14="http://schemas.microsoft.com/office/powerpoint/2010/main" val="133009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715CA-37B7-4A34-80A5-7DD4D1EBD9F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51729-0F97-41E1-A634-A871A52644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9914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5B1A99-531B-484C-8DC0-F69E3D1AC483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07828-5D71-4AA4-BC5E-D6BB10AC0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784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5DBD86-BAA2-4C50-A583-94A8A269DF29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C8C23-A9D5-4025-8243-F5D79D6E57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431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14885-7590-4391-A54B-F02A1016E1D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D91B-A652-4DEF-8D95-F4D22AACB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D1620-5551-45C2-8370-5609F7F54781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5B519-9E7F-4DB3-BFE1-1243DB49F1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1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7AB91-8DFA-42F9-9AE2-9DE3C90E0DF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25B5B-B2AD-446B-A886-F3DB71C962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49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3030C-969D-4230-A392-3539A7ADD794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D5499-E29B-4A25-805B-87F0C4FEB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24E4C-5B1F-45BF-AB19-936429DC7D7F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3AE47-6F8D-4528-B997-86B881917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5C6FE-838B-417F-9665-A1208B945F01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975D4-55D7-4ECE-B81A-3DD7EFBB5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8E4738-9BE1-420C-A6A2-0804E98E1D2B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A9F31-3F8C-4C93-BBAF-E22E1414D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AF07F-FEDD-4696-A7C8-695501594C86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38618-16A7-46C6-9282-6BB127ED12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97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6F8B7DDC-B91E-4993-AE33-D84BFB6F6BA2}" type="datetimeFigureOut">
              <a:rPr lang="en-US" smtClean="0"/>
              <a:pPr>
                <a:defRPr/>
              </a:pPr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DEC8328-D77C-4B52-9B70-C16048103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3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idy@Mahaliana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solidFill>
                  <a:schemeClr val="bg1"/>
                </a:solidFill>
                <a:latin typeface="+mn-lt"/>
                <a:cs typeface="+mn-cs"/>
              </a:rPr>
              <a:t>E2M2: R basics</a:t>
            </a:r>
          </a:p>
        </p:txBody>
      </p:sp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457200" y="4953000"/>
            <a:ext cx="44196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262626"/>
                </a:solidFill>
              </a:rPr>
              <a:t>Fidisoa</a:t>
            </a:r>
            <a:r>
              <a:rPr lang="en-US" sz="2400" b="1" dirty="0">
                <a:solidFill>
                  <a:srgbClr val="262626"/>
                </a:solidFill>
              </a:rPr>
              <a:t> </a:t>
            </a:r>
            <a:r>
              <a:rPr lang="en-US" sz="2400" b="1" dirty="0" err="1">
                <a:solidFill>
                  <a:srgbClr val="262626"/>
                </a:solidFill>
              </a:rPr>
              <a:t>Rasambainarivo</a:t>
            </a:r>
            <a:endParaRPr lang="en-US" sz="2400" b="1" dirty="0">
              <a:solidFill>
                <a:srgbClr val="262626"/>
              </a:solidFill>
            </a:endParaRPr>
          </a:p>
          <a:p>
            <a:r>
              <a:rPr lang="en-US" sz="1600" dirty="0">
                <a:solidFill>
                  <a:srgbClr val="262626"/>
                </a:solidFill>
              </a:rPr>
              <a:t>Mahaliana Labs</a:t>
            </a:r>
          </a:p>
          <a:p>
            <a:r>
              <a:rPr lang="en-US" sz="1600" dirty="0">
                <a:solidFill>
                  <a:srgbClr val="262626"/>
                </a:solidFill>
                <a:hlinkClick r:id="rId2"/>
              </a:rPr>
              <a:t>fidy@Mahaliana.org</a:t>
            </a:r>
            <a:endParaRPr lang="en-US" sz="1600" dirty="0">
              <a:solidFill>
                <a:srgbClr val="262626"/>
              </a:solidFill>
            </a:endParaRPr>
          </a:p>
          <a:p>
            <a:r>
              <a:rPr lang="en-US" sz="1600" dirty="0" err="1">
                <a:solidFill>
                  <a:srgbClr val="262626"/>
                </a:solidFill>
              </a:rPr>
              <a:t>www.mahaliana.org</a:t>
            </a:r>
            <a:endParaRPr lang="es-EC" sz="2000" dirty="0">
              <a:solidFill>
                <a:srgbClr val="262626"/>
              </a:solidFill>
            </a:endParaRPr>
          </a:p>
          <a:p>
            <a:endParaRPr lang="es-EC" sz="2000" b="1" dirty="0">
              <a:solidFill>
                <a:srgbClr val="26262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90E19-FDBB-9E45-A999-E96DB4121D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5257800"/>
            <a:ext cx="3472543" cy="1022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B5E9D6-C842-6A49-8686-1469DF09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00472"/>
            <a:ext cx="1718752" cy="1323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A1767-2243-1243-8206-90F3E7D2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685" y="2117355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recently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developed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available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immediatly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Freedom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ecology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E26F9-4093-7748-8E13-20DAFF09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22734"/>
            <a:ext cx="8763000" cy="48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1959F-E3AA-A04E-A760-CEE24579D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44500"/>
            <a:ext cx="66557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Why use R and how does it work?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E7E8280-FEC3-0F47-8206-DF271FBC9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9853"/>
            <a:ext cx="85471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base program is very small (~65 </a:t>
            </a:r>
            <a:r>
              <a:rPr lang="en-US" sz="2000" dirty="0" err="1"/>
              <a:t>mb</a:t>
            </a:r>
            <a:r>
              <a:rPr lang="en-US" sz="2000" dirty="0"/>
              <a:t>)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have task-specific packages downloaded and added to it. </a:t>
            </a:r>
            <a:r>
              <a:rPr lang="en-US" sz="2000" b="1" dirty="0"/>
              <a:t>There is probably a package that is designed to do the analysis that you want to do</a:t>
            </a:r>
          </a:p>
          <a:p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package is a collections of functions, data, and help files generally centered around certain themes of analyses.</a:t>
            </a:r>
            <a:endParaRPr lang="en-US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10,000+ packages are currently available to download (you will never need most of these)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955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99" y="1612900"/>
            <a:ext cx="8471935" cy="4787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96669"/>
            <a:ext cx="4455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Your environment in R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054100" y="925513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947863" y="1463675"/>
            <a:ext cx="490537" cy="1508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>
            <a:off x="5419725" y="1447800"/>
            <a:ext cx="752475" cy="10509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68580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6772275" y="1327150"/>
            <a:ext cx="1111250" cy="3000375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AFCB8DD-1053-3D47-AFC8-85AA57279F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8482" y="32488"/>
            <a:ext cx="954706" cy="735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51837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Main windows in R Studio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" y="990600"/>
            <a:ext cx="16621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Console</a:t>
            </a:r>
          </a:p>
        </p:txBody>
      </p:sp>
      <p:cxnSp>
        <p:nvCxnSpPr>
          <p:cNvPr id="5" name="Straight Arrow Connector 4"/>
          <p:cNvCxnSpPr>
            <a:stCxn id="31747" idx="2"/>
          </p:cNvCxnSpPr>
          <p:nvPr/>
        </p:nvCxnSpPr>
        <p:spPr>
          <a:xfrm>
            <a:off x="1059657" y="1631950"/>
            <a:ext cx="311943" cy="33210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925513"/>
            <a:ext cx="130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404040"/>
                </a:solidFill>
              </a:rPr>
              <a:t>Editor</a:t>
            </a:r>
          </a:p>
        </p:txBody>
      </p:sp>
      <p:cxnSp>
        <p:nvCxnSpPr>
          <p:cNvPr id="12" name="Straight Arrow Connector 11"/>
          <p:cNvCxnSpPr>
            <a:stCxn id="31749" idx="2"/>
          </p:cNvCxnSpPr>
          <p:nvPr/>
        </p:nvCxnSpPr>
        <p:spPr>
          <a:xfrm flipH="1">
            <a:off x="3276600" y="1566863"/>
            <a:ext cx="1566863" cy="140493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978650" y="1035050"/>
            <a:ext cx="180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04040"/>
                </a:solidFill>
              </a:rPr>
              <a:t>Graphics</a:t>
            </a:r>
          </a:p>
        </p:txBody>
      </p:sp>
      <p:cxnSp>
        <p:nvCxnSpPr>
          <p:cNvPr id="31752" name="Straight Arrow Connector 11"/>
          <p:cNvCxnSpPr>
            <a:cxnSpLocks noChangeShapeType="1"/>
            <a:stCxn id="31751" idx="2"/>
          </p:cNvCxnSpPr>
          <p:nvPr/>
        </p:nvCxnSpPr>
        <p:spPr bwMode="auto">
          <a:xfrm flipH="1">
            <a:off x="7570789" y="1676400"/>
            <a:ext cx="311943" cy="2514600"/>
          </a:xfrm>
          <a:prstGeom prst="straightConnector1">
            <a:avLst/>
          </a:prstGeom>
          <a:noFill/>
          <a:ln w="38100" algn="ctr">
            <a:solidFill>
              <a:srgbClr val="4A452A"/>
            </a:solidFill>
            <a:round/>
            <a:headEnd/>
            <a:tailEnd type="arrow" w="med" len="med"/>
          </a:ln>
        </p:spPr>
      </p:cxnSp>
      <p:sp>
        <p:nvSpPr>
          <p:cNvPr id="8" name="Rectangle 7"/>
          <p:cNvSpPr/>
          <p:nvPr/>
        </p:nvSpPr>
        <p:spPr>
          <a:xfrm>
            <a:off x="304800" y="1752600"/>
            <a:ext cx="85344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DC886-ADA8-1748-86B4-F34DAAC9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8128" y="0"/>
            <a:ext cx="1975872" cy="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228600" y="457200"/>
            <a:ext cx="4430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Working in R/R Studio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15342-3721-1F4D-B16E-B52680ED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962400"/>
            <a:ext cx="3238500" cy="2685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E8AC59-7222-B440-913A-EFB3D7FC7AFE}"/>
              </a:ext>
            </a:extLst>
          </p:cNvPr>
          <p:cNvSpPr txBox="1"/>
          <p:nvPr/>
        </p:nvSpPr>
        <p:spPr>
          <a:xfrm>
            <a:off x="533400" y="1372969"/>
            <a:ext cx="7467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Always </a:t>
            </a:r>
            <a:r>
              <a:rPr lang="en-US" sz="2400" dirty="0"/>
              <a:t>use a text editor to save your 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repeatability when you save your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you to add comments to scripts to remember what you have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9933"/>
                </a:solidFill>
              </a:rPr>
              <a:t>Use # to make comments that won’t be executed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it easy to share code with collaborators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type things into the console and execute them, </a:t>
            </a:r>
          </a:p>
          <a:p>
            <a:r>
              <a:rPr lang="en-US" b="1" dirty="0"/>
              <a:t>they are run but they are not saved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execute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Mac: ⌘↵, PC: CTRL-R </a:t>
            </a:r>
          </a:p>
          <a:p>
            <a:r>
              <a:rPr lang="en-US" dirty="0"/>
              <a:t>Can highlight multiple lines of code and run at </a:t>
            </a:r>
            <a:br>
              <a:rPr lang="en-US" dirty="0"/>
            </a:br>
            <a:r>
              <a:rPr lang="en-US" dirty="0"/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66090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ChangeArrowheads="1"/>
          </p:cNvSpPr>
          <p:nvPr/>
        </p:nvSpPr>
        <p:spPr bwMode="auto">
          <a:xfrm>
            <a:off x="368300" y="1066800"/>
            <a:ext cx="6413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Exercise 1: a first session in R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21494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77933C"/>
                </a:solidFill>
              </a:rPr>
              <a:t>Objective: </a:t>
            </a:r>
            <a:r>
              <a:rPr lang="en-US" sz="3200" dirty="0">
                <a:solidFill>
                  <a:srgbClr val="404040"/>
                </a:solidFill>
              </a:rPr>
              <a:t>experiencing R/R studio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. Enter and Import your data</a:t>
            </a:r>
          </a:p>
        </p:txBody>
      </p:sp>
    </p:spTree>
    <p:extLst>
      <p:ext uri="{BB962C8B-B14F-4D97-AF65-F5344CB8AC3E}">
        <p14:creationId xmlns:p14="http://schemas.microsoft.com/office/powerpoint/2010/main" val="172469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to record your data?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do you import them into R?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R: live coding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1238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341313" y="173914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of the time have a data book where you write down your data, observations, etc.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people use MS Excel to enter and store data from the notebook on the computer.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But… BEWARE of how data is recorded on excel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453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CCA24-69A0-7F4D-9D80-6A79FD19AC30}"/>
              </a:ext>
            </a:extLst>
          </p:cNvPr>
          <p:cNvSpPr txBox="1"/>
          <p:nvPr/>
        </p:nvSpPr>
        <p:spPr>
          <a:xfrm>
            <a:off x="4510206" y="1277475"/>
            <a:ext cx="42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Hypothetical data on sizes of trees in deer </a:t>
            </a:r>
            <a:r>
              <a:rPr lang="en-US" i="1" dirty="0" err="1"/>
              <a:t>exclosures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95A5C-5152-E84F-BD4E-2D8CB0652E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9007" y="2438400"/>
            <a:ext cx="340125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16F-2105-3448-97CB-FB0974FE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Objectif a la fin du </a:t>
            </a:r>
            <a:r>
              <a:rPr lang="en-US" dirty="0" err="1"/>
              <a:t>cours</a:t>
            </a:r>
            <a:r>
              <a:rPr lang="en-US" dirty="0"/>
              <a:t> #3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38803-BA8A-6F44-9CA8-F31F2755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2286000" cy="483719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D8CB3-E1D9-B547-8FB0-6A984E36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20" y="2895600"/>
            <a:ext cx="2200729" cy="22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341313" y="1739140"/>
            <a:ext cx="3886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of the time have a data book where you write down your data, observations, etc.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Most people use MS Excel to enter and store data from the notebook on the computer.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But… BEWARE of how data is recorded on excel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4537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F3D22-52B1-DB47-9BE5-9DA24EF06E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4039" y="2895600"/>
            <a:ext cx="4568648" cy="358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CCA24-69A0-7F4D-9D80-6A79FD19AC30}"/>
              </a:ext>
            </a:extLst>
          </p:cNvPr>
          <p:cNvSpPr txBox="1"/>
          <p:nvPr/>
        </p:nvSpPr>
        <p:spPr>
          <a:xfrm>
            <a:off x="4510206" y="1277475"/>
            <a:ext cx="426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Hypothetical data on sizes of trees in deer </a:t>
            </a:r>
            <a:r>
              <a:rPr lang="en-US" i="1" dirty="0" err="1"/>
              <a:t>exclosures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0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6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6154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Record your data: general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D88A1-2ABD-554A-9EEE-851EA8A19B2B}"/>
              </a:ext>
            </a:extLst>
          </p:cNvPr>
          <p:cNvSpPr txBox="1"/>
          <p:nvPr/>
        </p:nvSpPr>
        <p:spPr>
          <a:xfrm>
            <a:off x="457200" y="1090831"/>
            <a:ext cx="480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spaces: use period “.” or underscore “_”.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 column names short, simple and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Be very careful of typos.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One variable per column (no merged column, no more than 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unit throughout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observation per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Save as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FA89D-DEA6-AB43-83B0-1305B876D9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153764"/>
            <a:ext cx="4114800" cy="22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693295" y="1676400"/>
            <a:ext cx="388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33979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Import data in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4C2F0-5CD9-8C4B-B172-2BDC2E9A88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74025"/>
            <a:ext cx="9144000" cy="27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1E40-7EBA-B64C-9D13-91311982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FABB-C396-2445-BBB3-085EF377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Séance 1:</a:t>
            </a:r>
          </a:p>
          <a:p>
            <a:pPr lvl="1"/>
            <a:r>
              <a:rPr lang="en-US" dirty="0"/>
              <a:t>Introduction a R et R studio</a:t>
            </a:r>
          </a:p>
          <a:p>
            <a:pPr lvl="1"/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DplyR</a:t>
            </a:r>
            <a:r>
              <a:rPr lang="en-US" dirty="0"/>
              <a:t> pour resume et </a:t>
            </a:r>
            <a:r>
              <a:rPr lang="en-US" dirty="0" err="1"/>
              <a:t>sommaires</a:t>
            </a:r>
            <a:endParaRPr lang="en-US" dirty="0"/>
          </a:p>
          <a:p>
            <a:r>
              <a:rPr lang="en-US" dirty="0"/>
              <a:t>Séance 2:</a:t>
            </a:r>
          </a:p>
          <a:p>
            <a:pPr lvl="1"/>
            <a:r>
              <a:rPr lang="en-US" dirty="0"/>
              <a:t>Figures et </a:t>
            </a:r>
            <a:r>
              <a:rPr lang="en-US" dirty="0" err="1"/>
              <a:t>cartes</a:t>
            </a:r>
            <a:r>
              <a:rPr lang="en-US" dirty="0"/>
              <a:t> avec </a:t>
            </a:r>
            <a:r>
              <a:rPr lang="en-US" dirty="0" err="1"/>
              <a:t>ggplot</a:t>
            </a:r>
            <a:endParaRPr lang="en-US" dirty="0"/>
          </a:p>
          <a:p>
            <a:r>
              <a:rPr lang="en-US" dirty="0"/>
              <a:t>Séance 3:</a:t>
            </a:r>
          </a:p>
          <a:p>
            <a:pPr lvl="1"/>
            <a:r>
              <a:rPr lang="en-US" dirty="0"/>
              <a:t>Dashboard et rapport avec </a:t>
            </a:r>
            <a:r>
              <a:rPr lang="en-US" dirty="0" err="1"/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9"/>
          <p:cNvSpPr>
            <a:spLocks noChangeArrowheads="1"/>
          </p:cNvSpPr>
          <p:nvPr/>
        </p:nvSpPr>
        <p:spPr bwMode="auto">
          <a:xfrm>
            <a:off x="457200" y="1111250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To </a:t>
            </a:r>
            <a:r>
              <a:rPr lang="en-US" sz="3200" b="1" dirty="0">
                <a:solidFill>
                  <a:srgbClr val="404040"/>
                </a:solidFill>
              </a:rPr>
              <a:t>teach the basic knowledge necessary to use R.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What is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Why use R?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How R works?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Your environment in R and R studio</a:t>
            </a:r>
          </a:p>
          <a:p>
            <a:pPr marL="1257300" lvl="2" indent="-342900">
              <a:buFont typeface="Arial" charset="0"/>
              <a:buChar char="•"/>
            </a:pPr>
            <a:endParaRPr lang="en-US" sz="3200" b="1" dirty="0">
              <a:solidFill>
                <a:srgbClr val="404040"/>
              </a:solidFill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3200" b="1" dirty="0">
                <a:solidFill>
                  <a:srgbClr val="404040"/>
                </a:solidFill>
              </a:rPr>
              <a:t>Experience R</a:t>
            </a:r>
            <a:endParaRPr lang="en-US" sz="32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marL="342900" indent="-342900"/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41313" y="444500"/>
            <a:ext cx="20092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E46C0A"/>
                </a:solidFill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43200"/>
            <a:ext cx="9144000" cy="8239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1.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224121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12192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R is a language and environment for statistical computing and graphics. It is used for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Data management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Statistical analysis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Scientific programming and simulation</a:t>
            </a:r>
          </a:p>
          <a:p>
            <a:pPr marL="2286000" lvl="4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Interfacing with other programs (GIS…) 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s-ES_trad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77933C"/>
                </a:solidFill>
              </a:rPr>
              <a:t>Language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because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flexibly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Like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r>
              <a:rPr lang="es-ES_tradn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ES_tradnl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easier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okay</a:t>
            </a:r>
            <a:r>
              <a:rPr lang="es-ES_tradnl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!!!</a:t>
            </a:r>
          </a:p>
          <a:p>
            <a:pPr marL="1828800" lvl="3" indent="-457200">
              <a:buFont typeface="Arial" pitchFamily="34" charset="0"/>
              <a:buChar char="•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practice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198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>
                <a:solidFill>
                  <a:srgbClr val="E46C0A"/>
                </a:solidFill>
              </a:rPr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02463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0" y="990600"/>
            <a:ext cx="58674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ES_tradnl" sz="3200" b="1" dirty="0">
                <a:solidFill>
                  <a:srgbClr val="FF0000"/>
                </a:solidFill>
              </a:rPr>
              <a:t>R </a:t>
            </a:r>
            <a:r>
              <a:rPr lang="es-ES_tradnl" sz="3200" b="1" dirty="0" err="1">
                <a:solidFill>
                  <a:srgbClr val="FF0000"/>
                </a:solidFill>
              </a:rPr>
              <a:t>is</a:t>
            </a:r>
            <a:r>
              <a:rPr lang="es-ES_tradnl" sz="3200" b="1" dirty="0">
                <a:solidFill>
                  <a:srgbClr val="FF0000"/>
                </a:solidFill>
              </a:rPr>
              <a:t> free!!!!</a:t>
            </a: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SPSS $99/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month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428750" lvl="2" indent="-514350">
              <a:buAutoNum type="arabicPeriod"/>
            </a:pP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SAS $2,500/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figures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Thousands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ES_tradnl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packages</a:t>
            </a:r>
            <a:r>
              <a:rPr lang="es-ES_tradnl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514350" indent="-514350">
              <a:buAutoNum type="arabicPeriod"/>
            </a:pPr>
            <a:endParaRPr lang="es-ES_tradnl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300" y="444500"/>
            <a:ext cx="2407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C" sz="3600" b="1" dirty="0" err="1">
                <a:solidFill>
                  <a:srgbClr val="E46C0A"/>
                </a:solidFill>
              </a:rPr>
              <a:t>Why</a:t>
            </a:r>
            <a:r>
              <a:rPr lang="es-EC" sz="3600" b="1" dirty="0">
                <a:solidFill>
                  <a:srgbClr val="E46C0A"/>
                </a:solidFill>
              </a:rPr>
              <a:t> use 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371600"/>
            <a:ext cx="3276600" cy="1861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972680"/>
            <a:ext cx="2957908" cy="14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BD17D5E8-D4E9-FB42-BDD0-41A581B019B4}" vid="{14944013-D7EE-D342-8746-7881FAC018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13916</TotalTime>
  <Words>992</Words>
  <Application>Microsoft Macintosh PowerPoint</Application>
  <PresentationFormat>On-screen Show (4:3)</PresentationFormat>
  <Paragraphs>142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Theme1</vt:lpstr>
      <vt:lpstr>PowerPoint Presentation</vt:lpstr>
      <vt:lpstr>Objectif a la fin du cours #3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Tello</dc:creator>
  <cp:lastModifiedBy>Fidisoa Rasambainarivo</cp:lastModifiedBy>
  <cp:revision>255</cp:revision>
  <dcterms:created xsi:type="dcterms:W3CDTF">2006-08-16T00:00:00Z</dcterms:created>
  <dcterms:modified xsi:type="dcterms:W3CDTF">2021-11-11T18:51:15Z</dcterms:modified>
</cp:coreProperties>
</file>