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4" r:id="rId5"/>
    <p:sldId id="265" r:id="rId6"/>
    <p:sldId id="266" r:id="rId7"/>
    <p:sldId id="267" r:id="rId8"/>
    <p:sldId id="272" r:id="rId9"/>
    <p:sldId id="263" r:id="rId10"/>
    <p:sldId id="259" r:id="rId11"/>
    <p:sldId id="274" r:id="rId12"/>
    <p:sldId id="262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각 알고리즘 별 완성도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Greedy</c:v>
                </c:pt>
                <c:pt idx="1">
                  <c:v>Tree</c:v>
                </c:pt>
                <c:pt idx="2">
                  <c:v>SA</c:v>
                </c:pt>
                <c:pt idx="3">
                  <c:v>GA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0.7</c:v>
                </c:pt>
                <c:pt idx="2">
                  <c:v>0.4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4-4CA1-8F65-1F9D582A7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49041104"/>
        <c:axId val="-1949038784"/>
      </c:barChart>
      <c:catAx>
        <c:axId val="-1949041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49038784"/>
        <c:crosses val="autoZero"/>
        <c:auto val="1"/>
        <c:lblAlgn val="ctr"/>
        <c:lblOffset val="100"/>
        <c:noMultiLvlLbl val="0"/>
      </c:catAx>
      <c:valAx>
        <c:axId val="-194903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49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1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2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D5C4-257B-4095-A008-A25F8B9230FC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359-8D6C-46B0-A6AD-E3052D3A4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김정욱 </a:t>
            </a:r>
            <a:r>
              <a:rPr lang="ko-KR" altLang="en-US" dirty="0" err="1"/>
              <a:t>성화수</a:t>
            </a:r>
            <a:r>
              <a:rPr lang="ko-KR" altLang="en-US" dirty="0"/>
              <a:t> 이현민 </a:t>
            </a:r>
            <a:r>
              <a:rPr lang="ko-KR" altLang="en-US" dirty="0" err="1"/>
              <a:t>서문교</a:t>
            </a:r>
            <a:r>
              <a:rPr lang="ko-KR" altLang="en-US" dirty="0"/>
              <a:t> </a:t>
            </a:r>
            <a:r>
              <a:rPr lang="ko-KR" altLang="en-US" dirty="0" err="1"/>
              <a:t>이동혁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1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Promising Work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61098" y="5252775"/>
            <a:ext cx="1918473" cy="1322676"/>
            <a:chOff x="838200" y="3324205"/>
            <a:chExt cx="1918473" cy="1322676"/>
          </a:xfrm>
        </p:grpSpPr>
        <p:sp>
          <p:nvSpPr>
            <p:cNvPr id="5" name="타원 4"/>
            <p:cNvSpPr/>
            <p:nvPr/>
          </p:nvSpPr>
          <p:spPr>
            <a:xfrm>
              <a:off x="904874" y="3722509"/>
              <a:ext cx="948074" cy="924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연결선 5"/>
            <p:cNvCxnSpPr>
              <a:stCxn id="5" idx="7"/>
              <a:endCxn id="32" idx="3"/>
            </p:cNvCxnSpPr>
            <p:nvPr/>
          </p:nvCxnSpPr>
          <p:spPr>
            <a:xfrm flipV="1">
              <a:off x="1714106" y="3390120"/>
              <a:ext cx="1042567" cy="4677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5" idx="6"/>
            </p:cNvCxnSpPr>
            <p:nvPr/>
          </p:nvCxnSpPr>
          <p:spPr>
            <a:xfrm>
              <a:off x="1852948" y="4184695"/>
              <a:ext cx="68046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endCxn id="5" idx="0"/>
            </p:cNvCxnSpPr>
            <p:nvPr/>
          </p:nvCxnSpPr>
          <p:spPr>
            <a:xfrm flipH="1">
              <a:off x="1378911" y="3324205"/>
              <a:ext cx="97463" cy="39830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1"/>
            </p:cNvCxnSpPr>
            <p:nvPr/>
          </p:nvCxnSpPr>
          <p:spPr>
            <a:xfrm flipH="1" flipV="1">
              <a:off x="838200" y="3428330"/>
              <a:ext cx="205516" cy="4295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61098" y="1996320"/>
            <a:ext cx="2771059" cy="1694131"/>
            <a:chOff x="838200" y="2952750"/>
            <a:chExt cx="2771059" cy="1694131"/>
          </a:xfrm>
        </p:grpSpPr>
        <p:sp>
          <p:nvSpPr>
            <p:cNvPr id="12" name="타원 11"/>
            <p:cNvSpPr/>
            <p:nvPr/>
          </p:nvSpPr>
          <p:spPr>
            <a:xfrm>
              <a:off x="904874" y="3722509"/>
              <a:ext cx="948074" cy="924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연결선 12"/>
            <p:cNvCxnSpPr>
              <a:stCxn id="12" idx="7"/>
            </p:cNvCxnSpPr>
            <p:nvPr/>
          </p:nvCxnSpPr>
          <p:spPr>
            <a:xfrm flipV="1">
              <a:off x="1714106" y="2952750"/>
              <a:ext cx="1362468" cy="9051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661185" y="3719513"/>
              <a:ext cx="948074" cy="909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>
              <a:stCxn id="12" idx="6"/>
              <a:endCxn id="14" idx="2"/>
            </p:cNvCxnSpPr>
            <p:nvPr/>
          </p:nvCxnSpPr>
          <p:spPr>
            <a:xfrm flipV="1">
              <a:off x="1852948" y="4174413"/>
              <a:ext cx="808237" cy="1028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2" idx="0"/>
            </p:cNvCxnSpPr>
            <p:nvPr/>
          </p:nvCxnSpPr>
          <p:spPr>
            <a:xfrm flipH="1">
              <a:off x="1378911" y="3324205"/>
              <a:ext cx="97463" cy="39830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2" idx="1"/>
            </p:cNvCxnSpPr>
            <p:nvPr/>
          </p:nvCxnSpPr>
          <p:spPr>
            <a:xfrm flipH="1" flipV="1">
              <a:off x="838200" y="3428330"/>
              <a:ext cx="205516" cy="4295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6730932" y="1276986"/>
            <a:ext cx="2704385" cy="2264169"/>
            <a:chOff x="904874" y="2382712"/>
            <a:chExt cx="2704385" cy="2264169"/>
          </a:xfrm>
        </p:grpSpPr>
        <p:sp>
          <p:nvSpPr>
            <p:cNvPr id="19" name="타원 18"/>
            <p:cNvSpPr/>
            <p:nvPr/>
          </p:nvSpPr>
          <p:spPr>
            <a:xfrm>
              <a:off x="904874" y="3722509"/>
              <a:ext cx="948074" cy="9243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직선 연결선 19"/>
            <p:cNvCxnSpPr>
              <a:stCxn id="19" idx="7"/>
            </p:cNvCxnSpPr>
            <p:nvPr/>
          </p:nvCxnSpPr>
          <p:spPr>
            <a:xfrm flipV="1">
              <a:off x="1714106" y="2952750"/>
              <a:ext cx="1362468" cy="9051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2661185" y="3719513"/>
              <a:ext cx="948074" cy="909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직선 연결선 21"/>
            <p:cNvCxnSpPr>
              <a:stCxn id="19" idx="6"/>
              <a:endCxn id="21" idx="2"/>
            </p:cNvCxnSpPr>
            <p:nvPr/>
          </p:nvCxnSpPr>
          <p:spPr>
            <a:xfrm flipV="1">
              <a:off x="1852948" y="4174413"/>
              <a:ext cx="808237" cy="1028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endCxn id="19" idx="0"/>
            </p:cNvCxnSpPr>
            <p:nvPr/>
          </p:nvCxnSpPr>
          <p:spPr>
            <a:xfrm flipH="1">
              <a:off x="1378911" y="2626889"/>
              <a:ext cx="691648" cy="10956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V="1">
              <a:off x="1043716" y="2382712"/>
              <a:ext cx="452779" cy="14751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/>
          <p:cNvSpPr/>
          <p:nvPr/>
        </p:nvSpPr>
        <p:spPr>
          <a:xfrm>
            <a:off x="2440729" y="4542127"/>
            <a:ext cx="948074" cy="9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730932" y="4224815"/>
            <a:ext cx="2310542" cy="2264169"/>
            <a:chOff x="904874" y="2382712"/>
            <a:chExt cx="2310542" cy="2264169"/>
          </a:xfrm>
        </p:grpSpPr>
        <p:sp>
          <p:nvSpPr>
            <p:cNvPr id="50" name="타원 49"/>
            <p:cNvSpPr/>
            <p:nvPr/>
          </p:nvSpPr>
          <p:spPr>
            <a:xfrm>
              <a:off x="904874" y="3722509"/>
              <a:ext cx="948074" cy="9243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>
              <a:stCxn id="50" idx="7"/>
              <a:endCxn id="56" idx="3"/>
            </p:cNvCxnSpPr>
            <p:nvPr/>
          </p:nvCxnSpPr>
          <p:spPr>
            <a:xfrm flipV="1">
              <a:off x="1714106" y="3154246"/>
              <a:ext cx="1501310" cy="7036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0" idx="6"/>
            </p:cNvCxnSpPr>
            <p:nvPr/>
          </p:nvCxnSpPr>
          <p:spPr>
            <a:xfrm>
              <a:off x="1852948" y="4184695"/>
              <a:ext cx="719196" cy="359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endCxn id="50" idx="0"/>
            </p:cNvCxnSpPr>
            <p:nvPr/>
          </p:nvCxnSpPr>
          <p:spPr>
            <a:xfrm flipH="1">
              <a:off x="1378911" y="2626889"/>
              <a:ext cx="691648" cy="10956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0" idx="1"/>
            </p:cNvCxnSpPr>
            <p:nvPr/>
          </p:nvCxnSpPr>
          <p:spPr>
            <a:xfrm flipV="1">
              <a:off x="1043716" y="2382712"/>
              <a:ext cx="452779" cy="14751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/>
        </p:nvSpPr>
        <p:spPr>
          <a:xfrm>
            <a:off x="8902632" y="4219786"/>
            <a:ext cx="948074" cy="9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5725" y="1996320"/>
            <a:ext cx="2507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평균보다 짧은 </a:t>
            </a:r>
            <a:r>
              <a:rPr lang="en-US" altLang="ko-KR" dirty="0"/>
              <a:t>d 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많으면서 다음 노드에 </a:t>
            </a:r>
            <a:endParaRPr lang="en-US" altLang="ko-KR" dirty="0"/>
          </a:p>
          <a:p>
            <a:r>
              <a:rPr lang="ko-KR" altLang="en-US" dirty="0"/>
              <a:t>대한 선이 평균보다 </a:t>
            </a:r>
            <a:endParaRPr lang="en-US" altLang="ko-KR" dirty="0"/>
          </a:p>
          <a:p>
            <a:r>
              <a:rPr lang="ko-KR" altLang="en-US" dirty="0"/>
              <a:t>짧은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Elite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41513" y="4468992"/>
            <a:ext cx="2507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평균보다 짧은 </a:t>
            </a:r>
            <a:r>
              <a:rPr lang="en-US" altLang="ko-KR" dirty="0"/>
              <a:t>d 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많으면서 다음 노드에 </a:t>
            </a:r>
            <a:endParaRPr lang="en-US" altLang="ko-KR" dirty="0"/>
          </a:p>
          <a:p>
            <a:r>
              <a:rPr lang="ko-KR" altLang="en-US" dirty="0"/>
              <a:t>대한 선택이 평균보다 </a:t>
            </a:r>
            <a:endParaRPr lang="en-US" altLang="ko-KR" dirty="0"/>
          </a:p>
          <a:p>
            <a:r>
              <a:rPr lang="ko-KR" altLang="en-US" dirty="0"/>
              <a:t>긴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Hogu</a:t>
            </a:r>
            <a:endParaRPr lang="en-US" altLang="ko-KR" dirty="0"/>
          </a:p>
        </p:txBody>
      </p:sp>
      <p:sp>
        <p:nvSpPr>
          <p:cNvPr id="64" name="TextBox 63"/>
          <p:cNvSpPr txBox="1"/>
          <p:nvPr/>
        </p:nvSpPr>
        <p:spPr>
          <a:xfrm>
            <a:off x="9845588" y="1736624"/>
            <a:ext cx="2507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평균보다 짧은 </a:t>
            </a:r>
            <a:r>
              <a:rPr lang="en-US" altLang="ko-KR" dirty="0"/>
              <a:t>d 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많으면서 다음 노드에 </a:t>
            </a:r>
            <a:endParaRPr lang="en-US" altLang="ko-KR" dirty="0"/>
          </a:p>
          <a:p>
            <a:r>
              <a:rPr lang="ko-KR" altLang="en-US" dirty="0"/>
              <a:t>대한 선이 평균보다 </a:t>
            </a:r>
            <a:endParaRPr lang="en-US" altLang="ko-KR" dirty="0"/>
          </a:p>
          <a:p>
            <a:r>
              <a:rPr lang="ko-KR" altLang="en-US" dirty="0"/>
              <a:t>짧은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Nerd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45588" y="4694512"/>
            <a:ext cx="2507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평균보다 짧은 </a:t>
            </a:r>
            <a:r>
              <a:rPr lang="en-US" altLang="ko-KR" dirty="0"/>
              <a:t>d 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많으면서 다음 노드에 </a:t>
            </a:r>
            <a:endParaRPr lang="en-US" altLang="ko-KR" dirty="0"/>
          </a:p>
          <a:p>
            <a:r>
              <a:rPr lang="ko-KR" altLang="en-US" dirty="0"/>
              <a:t>대한 선이 평균보다 </a:t>
            </a:r>
            <a:endParaRPr lang="en-US" altLang="ko-KR" dirty="0"/>
          </a:p>
          <a:p>
            <a:r>
              <a:rPr lang="ko-KR" altLang="en-US" dirty="0"/>
              <a:t>짧은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49961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Extra Promising Work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2118049"/>
                <a:ext cx="8913402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가정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좋은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회선은 좋지 않은 연결 형태 </a:t>
                </a:r>
                <a:r>
                  <a:rPr lang="en-US" altLang="ko-KR" dirty="0"/>
                  <a:t>( </a:t>
                </a:r>
                <a:r>
                  <a:rPr lang="en-US" altLang="ko-KR" dirty="0" err="1"/>
                  <a:t>Hogu</a:t>
                </a:r>
                <a:r>
                  <a:rPr lang="en-US" altLang="ko-KR" dirty="0"/>
                  <a:t>, Poor) </a:t>
                </a:r>
                <a:r>
                  <a:rPr lang="ko-KR" altLang="en-US" dirty="0"/>
                  <a:t>를 적게 포함하고 있어야 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altLang="ko-KR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if ( </a:t>
                </a:r>
                <a:r>
                  <a:rPr lang="en-US" altLang="ko-KR" dirty="0" err="1">
                    <a:latin typeface="Cambria" panose="02040503050406030204" pitchFamily="18" charset="0"/>
                    <a:ea typeface="Cambria Math" panose="02040503050406030204" pitchFamily="18" charset="0"/>
                  </a:rPr>
                  <a:t>tempMaxRoad</a:t>
                </a:r>
                <a:r>
                  <a:rPr lang="en-US" altLang="ko-KR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 &gt; f( </a:t>
                </a:r>
                <a:r>
                  <a:rPr lang="en-US" altLang="ko-KR" dirty="0" err="1">
                    <a:latin typeface="Cambria" panose="02040503050406030204" pitchFamily="18" charset="0"/>
                    <a:ea typeface="Cambria Math" panose="02040503050406030204" pitchFamily="18" charset="0"/>
                  </a:rPr>
                  <a:t>inspectNode</a:t>
                </a:r>
                <a:r>
                  <a:rPr lang="en-US" altLang="ko-KR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 ) )</a:t>
                </a:r>
              </a:p>
              <a:p>
                <a:pPr algn="ctr"/>
                <a:r>
                  <a:rPr lang="en-US" altLang="ko-KR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 discard(</a:t>
                </a:r>
                <a:r>
                  <a:rPr lang="en-US" altLang="ko-KR" dirty="0" err="1">
                    <a:latin typeface="Cambria" panose="02040503050406030204" pitchFamily="18" charset="0"/>
                    <a:ea typeface="Cambria Math" panose="02040503050406030204" pitchFamily="18" charset="0"/>
                  </a:rPr>
                  <a:t>inspectNode</a:t>
                </a:r>
                <a:r>
                  <a:rPr lang="en-US" altLang="ko-KR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 algn="ctr"/>
                <a:endParaRPr lang="en-US" altLang="ko-KR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b="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Else </a:t>
                </a:r>
              </a:p>
              <a:p>
                <a:pPr algn="ctr"/>
                <a:r>
                  <a:rPr lang="en-US" altLang="ko-KR" b="0" dirty="0" err="1">
                    <a:latin typeface="Cambria" panose="02040503050406030204" pitchFamily="18" charset="0"/>
                    <a:ea typeface="Cambria Math" panose="02040503050406030204" pitchFamily="18" charset="0"/>
                  </a:rPr>
                  <a:t>keepgoing</a:t>
                </a:r>
                <a:r>
                  <a:rPr lang="en-US" altLang="ko-KR" b="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b="0" dirty="0" err="1">
                    <a:latin typeface="Cambria" panose="02040503050406030204" pitchFamily="18" charset="0"/>
                    <a:ea typeface="Cambria Math" panose="02040503050406030204" pitchFamily="18" charset="0"/>
                  </a:rPr>
                  <a:t>inspectNode</a:t>
                </a:r>
                <a:r>
                  <a:rPr lang="en-US" altLang="ko-KR" b="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8049"/>
                <a:ext cx="8913402" cy="3139321"/>
              </a:xfrm>
              <a:prstGeom prst="rect">
                <a:avLst/>
              </a:prstGeom>
              <a:blipFill>
                <a:blip r:embed="rId2"/>
                <a:stretch>
                  <a:fillRect l="-616" t="-971" b="-1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1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개선방향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 err="1"/>
              <a:t>구축시에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를 넣는 우선순위 </a:t>
            </a:r>
            <a:r>
              <a:rPr lang="en-US" altLang="ko-KR" dirty="0"/>
              <a:t>Ranking Algorithm</a:t>
            </a:r>
            <a:r>
              <a:rPr lang="ko-KR" altLang="en-US" dirty="0"/>
              <a:t> </a:t>
            </a:r>
          </a:p>
        </p:txBody>
      </p:sp>
      <p:sp>
        <p:nvSpPr>
          <p:cNvPr id="4" name="타원 3"/>
          <p:cNvSpPr/>
          <p:nvPr/>
        </p:nvSpPr>
        <p:spPr>
          <a:xfrm>
            <a:off x="5072209" y="2873337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69382" y="3769760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738161" y="3769758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04112" y="3769757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70796" y="3772717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072210" y="3769759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cxnSp>
        <p:nvCxnSpPr>
          <p:cNvPr id="14" name="직선 화살표 연결선 13"/>
          <p:cNvCxnSpPr>
            <a:stCxn id="4" idx="3"/>
            <a:endCxn id="5" idx="0"/>
          </p:cNvCxnSpPr>
          <p:nvPr/>
        </p:nvCxnSpPr>
        <p:spPr>
          <a:xfrm flipH="1">
            <a:off x="3825793" y="3140346"/>
            <a:ext cx="1292228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4"/>
            <a:endCxn id="8" idx="7"/>
          </p:cNvCxnSpPr>
          <p:nvPr/>
        </p:nvCxnSpPr>
        <p:spPr>
          <a:xfrm flipH="1">
            <a:off x="4637805" y="3186158"/>
            <a:ext cx="590815" cy="63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4"/>
            <a:endCxn id="9" idx="0"/>
          </p:cNvCxnSpPr>
          <p:nvPr/>
        </p:nvCxnSpPr>
        <p:spPr>
          <a:xfrm>
            <a:off x="5228620" y="3186158"/>
            <a:ext cx="1" cy="5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4"/>
            <a:endCxn id="6" idx="0"/>
          </p:cNvCxnSpPr>
          <p:nvPr/>
        </p:nvCxnSpPr>
        <p:spPr>
          <a:xfrm>
            <a:off x="5228620" y="3186158"/>
            <a:ext cx="665952" cy="58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5"/>
            <a:endCxn id="7" idx="1"/>
          </p:cNvCxnSpPr>
          <p:nvPr/>
        </p:nvCxnSpPr>
        <p:spPr>
          <a:xfrm>
            <a:off x="5339218" y="3140346"/>
            <a:ext cx="1110706" cy="67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0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sz="5400" dirty="0"/>
              <a:t>GA</a:t>
            </a:r>
          </a:p>
          <a:p>
            <a:pPr marL="0" indent="0" algn="ctr">
              <a:buNone/>
            </a:pPr>
            <a:r>
              <a:rPr lang="ko-KR" altLang="en-US" sz="3600" dirty="0" err="1"/>
              <a:t>서문교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0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</a:t>
            </a:r>
            <a:r>
              <a:rPr lang="en-US" altLang="ko-KR" dirty="0" err="1"/>
              <a:t>Algo</a:t>
            </a:r>
            <a:r>
              <a:rPr lang="en-US" altLang="ko-KR" dirty="0"/>
              <a:t>. </a:t>
            </a:r>
            <a:r>
              <a:rPr lang="ko-KR" altLang="en-US" dirty="0"/>
              <a:t>문제의 재구성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811" y="1510019"/>
            <a:ext cx="10515600" cy="48934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조정할 수 없는 값들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제한시간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데이터의 양 </a:t>
            </a:r>
            <a:r>
              <a:rPr lang="en-US" altLang="ko-KR" dirty="0"/>
              <a:t>(</a:t>
            </a:r>
            <a:r>
              <a:rPr lang="ko-KR" altLang="en-US" dirty="0"/>
              <a:t>도시</a:t>
            </a:r>
            <a:r>
              <a:rPr lang="en-US" altLang="ko-KR" dirty="0"/>
              <a:t>500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조정할 수 있는 값들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군집의 개수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유전 횟수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Initialization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Selection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Crossover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Mutation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주어진 시간 안에 결과적으로 구해지는 </a:t>
            </a:r>
            <a:r>
              <a:rPr lang="en-US" altLang="ko-KR" dirty="0"/>
              <a:t>Cost</a:t>
            </a:r>
            <a:r>
              <a:rPr lang="ko-KR" altLang="en-US" dirty="0"/>
              <a:t>의 값을 조정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이들을 적절히 조정하여 과제의 조건을 만족하며 결과 경로의 </a:t>
            </a:r>
            <a:r>
              <a:rPr lang="en-US" altLang="ko-KR" dirty="0"/>
              <a:t>Cost</a:t>
            </a:r>
            <a:r>
              <a:rPr lang="ko-KR" altLang="en-US" dirty="0"/>
              <a:t>를 최대로 줄일 확률이 높은 알고리즘을 설계하는 것이 목표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19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</a:t>
            </a:r>
            <a:r>
              <a:rPr lang="en-US" altLang="ko-KR" dirty="0" err="1"/>
              <a:t>Algo</a:t>
            </a:r>
            <a:r>
              <a:rPr lang="en-US" altLang="ko-KR" dirty="0"/>
              <a:t>.</a:t>
            </a:r>
            <a:r>
              <a:rPr lang="ko-KR" altLang="en-US" dirty="0"/>
              <a:t> 의 현재 구성조합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</a:t>
            </a:r>
            <a:r>
              <a:rPr lang="ko-KR" altLang="en-US" dirty="0"/>
              <a:t>를 줄이는 대신 계산 소요 시간이 반비례적으로 증가하는 조합 발견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이는 유전</a:t>
            </a:r>
            <a:r>
              <a:rPr lang="en-US" altLang="ko-KR" dirty="0"/>
              <a:t>/</a:t>
            </a:r>
            <a:r>
              <a:rPr lang="ko-KR" altLang="en-US" dirty="0"/>
              <a:t>변화가 제외된 일반적인 </a:t>
            </a:r>
            <a:r>
              <a:rPr lang="en-US" altLang="ko-KR" dirty="0"/>
              <a:t>Search </a:t>
            </a:r>
            <a:r>
              <a:rPr lang="en-US" altLang="ko-KR" dirty="0" err="1"/>
              <a:t>Algo</a:t>
            </a:r>
            <a:r>
              <a:rPr lang="en-US" altLang="ko-KR" dirty="0"/>
              <a:t>.</a:t>
            </a:r>
            <a:r>
              <a:rPr lang="ko-KR" altLang="en-US" dirty="0"/>
              <a:t>의 특징과 흡사하다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002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개선방향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</a:t>
            </a:r>
            <a:r>
              <a:rPr lang="ko-KR" altLang="en-US" dirty="0"/>
              <a:t>가 일정하지 않아도 여러 번 다양한 방면에서 변화를 주며 시도해</a:t>
            </a:r>
            <a:r>
              <a:rPr lang="en-US" altLang="ko-KR" dirty="0"/>
              <a:t> </a:t>
            </a:r>
            <a:r>
              <a:rPr lang="ko-KR" altLang="en-US" dirty="0"/>
              <a:t>보고</a:t>
            </a:r>
            <a:r>
              <a:rPr lang="en-US" altLang="ko-KR" dirty="0"/>
              <a:t>, </a:t>
            </a:r>
            <a:r>
              <a:rPr lang="ko-KR" altLang="en-US" dirty="0"/>
              <a:t>이를 조합 할 수 있는 기능 필요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SA</a:t>
            </a:r>
            <a:r>
              <a:rPr lang="ko-KR" altLang="en-US" dirty="0"/>
              <a:t>를 통하여 경로를 찾아 두지만</a:t>
            </a:r>
            <a:r>
              <a:rPr lang="en-US" altLang="ko-KR" dirty="0"/>
              <a:t>, Crossover, Mutation</a:t>
            </a:r>
            <a:r>
              <a:rPr lang="ko-KR" altLang="en-US" dirty="0"/>
              <a:t>을 통하여 그 중 가장 적합한 경로를 고른다</a:t>
            </a:r>
            <a:r>
              <a:rPr lang="en-US" altLang="ko-KR" dirty="0"/>
              <a:t>. </a:t>
            </a:r>
            <a:r>
              <a:rPr lang="ko-KR" altLang="en-US" dirty="0"/>
              <a:t>이 모든 과정이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넉넉하게 </a:t>
            </a:r>
            <a:r>
              <a:rPr lang="en-US" altLang="ko-KR" dirty="0"/>
              <a:t>25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안에는 이루어 질 수 있도록 설계가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Cost</a:t>
            </a:r>
            <a:r>
              <a:rPr lang="ko-KR" altLang="en-US" dirty="0"/>
              <a:t>가 낮게 나올 확률이 낮아도</a:t>
            </a:r>
            <a:r>
              <a:rPr lang="en-US" altLang="ko-KR" dirty="0"/>
              <a:t>, </a:t>
            </a:r>
            <a:r>
              <a:rPr lang="ko-KR" altLang="en-US" dirty="0"/>
              <a:t>군집 수를 증가시키면 어느정도 보완이 되기 때문에 </a:t>
            </a:r>
            <a:r>
              <a:rPr lang="ko-KR" altLang="en-US" u="sng" dirty="0"/>
              <a:t>주어진 시간</a:t>
            </a:r>
            <a:r>
              <a:rPr lang="ko-KR" altLang="en-US" dirty="0"/>
              <a:t> 안에 </a:t>
            </a:r>
            <a:r>
              <a:rPr lang="en-US" altLang="ko-KR" u="sng" dirty="0"/>
              <a:t>Cost</a:t>
            </a:r>
            <a:r>
              <a:rPr lang="ko-KR" altLang="en-US" u="sng" dirty="0"/>
              <a:t>가 낮게</a:t>
            </a:r>
            <a:r>
              <a:rPr lang="ko-KR" altLang="en-US" dirty="0"/>
              <a:t> 나올 수 있는 알고리즘을 개발하는 것을 우선으로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4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596775"/>
              </p:ext>
            </p:extLst>
          </p:nvPr>
        </p:nvGraphicFramePr>
        <p:xfrm>
          <a:off x="838200" y="1851462"/>
          <a:ext cx="10515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522805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37110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03871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2953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4981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  <a:r>
                        <a:rPr lang="ko-KR" altLang="en-US" baseline="0" dirty="0"/>
                        <a:t> 일 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7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김정욱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Tree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Tree Tuning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밤샘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1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서문교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40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이동혁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Greedy Tuning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이현민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0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성화수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Greedy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370949"/>
                  </a:ext>
                </a:extLst>
              </a:tr>
            </a:tbl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137523623"/>
              </p:ext>
            </p:extLst>
          </p:nvPr>
        </p:nvGraphicFramePr>
        <p:xfrm>
          <a:off x="838200" y="4424854"/>
          <a:ext cx="10515600" cy="243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7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sz="5400" dirty="0"/>
              <a:t>Greedy</a:t>
            </a:r>
          </a:p>
          <a:p>
            <a:pPr marL="0" indent="0" algn="ctr">
              <a:buNone/>
            </a:pPr>
            <a:r>
              <a:rPr lang="ko-KR" altLang="en-US" sz="3600" dirty="0" err="1"/>
              <a:t>이동혁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5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289" y="350135"/>
            <a:ext cx="10515600" cy="1325563"/>
          </a:xfrm>
        </p:spPr>
        <p:txBody>
          <a:bodyPr/>
          <a:lstStyle/>
          <a:p>
            <a:r>
              <a:rPr lang="en-US" altLang="ko-KR" dirty="0"/>
              <a:t>Greedy </a:t>
            </a:r>
            <a:r>
              <a:rPr lang="en-US" altLang="ko-KR" dirty="0" err="1"/>
              <a:t>Algo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83484"/>
              </p:ext>
            </p:extLst>
          </p:nvPr>
        </p:nvGraphicFramePr>
        <p:xfrm>
          <a:off x="1051534" y="2151426"/>
          <a:ext cx="5891466" cy="420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6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Nearest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Greedy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6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Optimal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6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6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346158" y="3645569"/>
            <a:ext cx="2298032" cy="79408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/>
          <p:nvPr/>
        </p:nvSpPr>
        <p:spPr>
          <a:xfrm>
            <a:off x="7170822" y="2151426"/>
            <a:ext cx="4451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Q.1</a:t>
            </a:r>
          </a:p>
          <a:p>
            <a:r>
              <a:rPr kumimoji="1" lang="ko-KR" altLang="en-US" sz="2000" dirty="0"/>
              <a:t>왜 </a:t>
            </a:r>
            <a:r>
              <a:rPr kumimoji="1" lang="en-US" altLang="ko-KR" sz="2000" dirty="0"/>
              <a:t>Greedy </a:t>
            </a:r>
            <a:r>
              <a:rPr kumimoji="1" lang="en-US" altLang="ko-KR" sz="2000" dirty="0" err="1"/>
              <a:t>Algo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Optimal Solution</a:t>
            </a:r>
          </a:p>
          <a:p>
            <a:r>
              <a:rPr kumimoji="1" lang="ko-KR" altLang="en-US" sz="2000" dirty="0"/>
              <a:t>사이에 차이가 생겼을까</a:t>
            </a:r>
            <a:r>
              <a:rPr kumimoji="1" lang="en-US" altLang="ko-KR" sz="2000" dirty="0"/>
              <a:t>?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Q.2</a:t>
            </a:r>
          </a:p>
          <a:p>
            <a:r>
              <a:rPr kumimoji="1" lang="ko-KR" altLang="en-US" sz="2000" dirty="0"/>
              <a:t>어떻게 하면 더 가까이 갈 수 있을까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69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841" y="294525"/>
            <a:ext cx="10515600" cy="1325563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Greedy</a:t>
            </a:r>
            <a:r>
              <a:rPr lang="ko-KR" altLang="en-US" dirty="0"/>
              <a:t>의 문제점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24" y="1411003"/>
            <a:ext cx="8610600" cy="42037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954253" y="2075699"/>
            <a:ext cx="2658979" cy="2658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493856" y="5747148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뒷부분으로 갈 수록 불가피 하게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높은 값</a:t>
            </a:r>
            <a:r>
              <a:rPr kumimoji="1" lang="ko-KR" altLang="en-US" sz="2000" dirty="0"/>
              <a:t>을 선택한다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r>
              <a:rPr kumimoji="1" lang="en-US" altLang="ko-KR" sz="2000" dirty="0"/>
              <a:t>-&gt;</a:t>
            </a:r>
            <a:r>
              <a:rPr kumimoji="1" lang="ko-KR" altLang="en-US" sz="2000" dirty="0"/>
              <a:t> 이러한 구조를 해결 할 수는 없지만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불리한 값의 </a:t>
            </a:r>
            <a:r>
              <a:rPr kumimoji="1" lang="ko-KR" altLang="en-US" sz="2000" b="1" dirty="0">
                <a:solidFill>
                  <a:srgbClr val="002060"/>
                </a:solidFill>
              </a:rPr>
              <a:t>기대치</a:t>
            </a:r>
            <a:r>
              <a:rPr kumimoji="1" lang="ko-KR" altLang="en-US" sz="2000" dirty="0"/>
              <a:t>를 낮춘다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128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20841" y="294525"/>
            <a:ext cx="10515600" cy="1325563"/>
          </a:xfrm>
        </p:spPr>
        <p:txBody>
          <a:bodyPr/>
          <a:lstStyle/>
          <a:p>
            <a:r>
              <a:rPr lang="ko-KR" altLang="en-US" dirty="0"/>
              <a:t>평균과 표준편차를 이용한 점수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12821"/>
              </p:ext>
            </p:extLst>
          </p:nvPr>
        </p:nvGraphicFramePr>
        <p:xfrm>
          <a:off x="320841" y="16200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표준편차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11749"/>
              </p:ext>
            </p:extLst>
          </p:nvPr>
        </p:nvGraphicFramePr>
        <p:xfrm>
          <a:off x="320841" y="309596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표준편차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아래쪽 화살표[D] 9"/>
          <p:cNvSpPr/>
          <p:nvPr/>
        </p:nvSpPr>
        <p:spPr>
          <a:xfrm>
            <a:off x="4152898" y="2502054"/>
            <a:ext cx="463885" cy="453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15189" y="4435426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7411" y="5037221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47799" y="5225715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50495" y="5851357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60620" y="5987713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05525" y="4724400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61936" y="5490194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연결선[R] 18"/>
          <p:cNvCxnSpPr/>
          <p:nvPr/>
        </p:nvCxnSpPr>
        <p:spPr>
          <a:xfrm>
            <a:off x="1427747" y="4724400"/>
            <a:ext cx="122011" cy="52328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71736" y="4459273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93958" y="5061068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704346" y="5249562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07042" y="5875204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017167" y="6011560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362072" y="4748247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518483" y="5514041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연결선[R] 31"/>
          <p:cNvCxnSpPr/>
          <p:nvPr/>
        </p:nvCxnSpPr>
        <p:spPr>
          <a:xfrm>
            <a:off x="4684294" y="4748247"/>
            <a:ext cx="122011" cy="523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>
            <a:stCxn id="28" idx="6"/>
            <a:endCxn id="29" idx="2"/>
          </p:cNvCxnSpPr>
          <p:nvPr/>
        </p:nvCxnSpPr>
        <p:spPr>
          <a:xfrm>
            <a:off x="4519863" y="6031615"/>
            <a:ext cx="497304" cy="1363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7924797" y="4427404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247019" y="5029199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157407" y="5217693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660103" y="5843335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470228" y="5979691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815133" y="4716378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971544" y="5482172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직선 연결선[R] 42"/>
          <p:cNvCxnSpPr/>
          <p:nvPr/>
        </p:nvCxnSpPr>
        <p:spPr>
          <a:xfrm>
            <a:off x="8137355" y="4716378"/>
            <a:ext cx="122011" cy="523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/>
          <p:cNvCxnSpPr/>
          <p:nvPr/>
        </p:nvCxnSpPr>
        <p:spPr>
          <a:xfrm>
            <a:off x="7972924" y="5999746"/>
            <a:ext cx="497304" cy="136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/>
          <p:cNvCxnSpPr/>
          <p:nvPr/>
        </p:nvCxnSpPr>
        <p:spPr>
          <a:xfrm>
            <a:off x="9016276" y="4988971"/>
            <a:ext cx="122011" cy="52328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82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장단점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69171" y="2854360"/>
            <a:ext cx="4479758" cy="234199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dirty="0"/>
              <a:t>  </a:t>
            </a:r>
            <a:r>
              <a:rPr kumimoji="1" lang="en-US" altLang="ko-KR" sz="1700" dirty="0"/>
              <a:t>Nearest Greedy </a:t>
            </a:r>
            <a:r>
              <a:rPr kumimoji="1" lang="en-US" altLang="ko-KR" sz="1700" dirty="0" err="1"/>
              <a:t>Algo</a:t>
            </a:r>
            <a:r>
              <a:rPr kumimoji="1" lang="en-US" altLang="ko-KR" sz="1700" dirty="0"/>
              <a:t>.</a:t>
            </a:r>
            <a:r>
              <a:rPr kumimoji="1" lang="ko-KR" altLang="en-US" sz="1700" dirty="0"/>
              <a:t> 비교하여 후반의 증가량의 기대치를 낮출 수 있다</a:t>
            </a:r>
            <a:r>
              <a:rPr kumimoji="1" lang="en-US" altLang="ko-KR" sz="1700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7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dirty="0"/>
              <a:t>  </a:t>
            </a:r>
            <a:r>
              <a:rPr kumimoji="1" lang="en-US" altLang="ko-KR" sz="1700" dirty="0" err="1"/>
              <a:t>Nearset</a:t>
            </a:r>
            <a:r>
              <a:rPr kumimoji="1" lang="en-US" altLang="ko-KR" sz="1700" dirty="0"/>
              <a:t> Greedy </a:t>
            </a:r>
            <a:r>
              <a:rPr kumimoji="1" lang="en-US" altLang="ko-KR" sz="1700" dirty="0" err="1"/>
              <a:t>Algo</a:t>
            </a:r>
            <a:r>
              <a:rPr kumimoji="1" lang="ko-KR" altLang="en-US" sz="1700" dirty="0"/>
              <a:t>과 마찬가지로 </a:t>
            </a:r>
            <a:r>
              <a:rPr kumimoji="1" lang="en-US" altLang="ko-KR" sz="1700" dirty="0"/>
              <a:t>Optimal Solution</a:t>
            </a:r>
            <a:r>
              <a:rPr kumimoji="1" lang="ko-KR" altLang="en-US" sz="1700" dirty="0"/>
              <a:t>을 보장 할 수 없다</a:t>
            </a:r>
            <a:r>
              <a:rPr kumimoji="1" lang="en-US" altLang="ko-KR" sz="1700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7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dirty="0"/>
              <a:t>우측의 사진과 같은 예외사항들이 존재한다</a:t>
            </a:r>
            <a:r>
              <a:rPr kumimoji="1" lang="en-US" altLang="ko-KR" sz="1700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700" dirty="0"/>
          </a:p>
        </p:txBody>
      </p:sp>
      <p:sp>
        <p:nvSpPr>
          <p:cNvPr id="5" name="타원 4"/>
          <p:cNvSpPr/>
          <p:nvPr/>
        </p:nvSpPr>
        <p:spPr>
          <a:xfrm>
            <a:off x="7741161" y="2208311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61804" y="2604396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07440" y="2781814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976402" y="1895490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0011120" y="3313303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cxnSp>
        <p:nvCxnSpPr>
          <p:cNvPr id="12" name="직선 연결선[R] 11"/>
          <p:cNvCxnSpPr/>
          <p:nvPr/>
        </p:nvCxnSpPr>
        <p:spPr>
          <a:xfrm flipV="1">
            <a:off x="6774625" y="2403120"/>
            <a:ext cx="1012348" cy="3064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>
            <a:stCxn id="7" idx="1"/>
            <a:endCxn id="5" idx="5"/>
          </p:cNvCxnSpPr>
          <p:nvPr/>
        </p:nvCxnSpPr>
        <p:spPr>
          <a:xfrm flipH="1" flipV="1">
            <a:off x="8008170" y="2475320"/>
            <a:ext cx="645082" cy="352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11" idx="1"/>
          </p:cNvCxnSpPr>
          <p:nvPr/>
        </p:nvCxnSpPr>
        <p:spPr>
          <a:xfrm flipH="1" flipV="1">
            <a:off x="9216731" y="2146751"/>
            <a:ext cx="840201" cy="1212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>
            <a:stCxn id="10" idx="4"/>
          </p:cNvCxnSpPr>
          <p:nvPr/>
        </p:nvCxnSpPr>
        <p:spPr>
          <a:xfrm flipH="1">
            <a:off x="8787299" y="2208311"/>
            <a:ext cx="345514" cy="637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11" idx="2"/>
          </p:cNvCxnSpPr>
          <p:nvPr/>
        </p:nvCxnSpPr>
        <p:spPr>
          <a:xfrm flipH="1" flipV="1">
            <a:off x="8920261" y="3005003"/>
            <a:ext cx="1090859" cy="46471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/>
          <p:nvPr/>
        </p:nvCxnSpPr>
        <p:spPr>
          <a:xfrm flipH="1">
            <a:off x="8008170" y="2076002"/>
            <a:ext cx="977483" cy="2399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/>
          <p:nvPr/>
        </p:nvSpPr>
        <p:spPr>
          <a:xfrm>
            <a:off x="7081424" y="2259522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</a:t>
            </a:r>
            <a:endParaRPr kumimoji="1" lang="ko-KR" altLang="en-US" sz="11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8273948" y="2449994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</a:t>
            </a:r>
            <a:endParaRPr kumimoji="1" lang="ko-KR" altLang="en-US" sz="1100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8941402" y="2480285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</a:t>
            </a:r>
            <a:endParaRPr kumimoji="1" lang="ko-KR" altLang="en-US" sz="11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9626727" y="2525636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12</a:t>
            </a:r>
            <a:endParaRPr kumimoji="1" lang="ko-KR" altLang="en-US" sz="1100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8338739" y="1909688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8</a:t>
            </a:r>
            <a:endParaRPr kumimoji="1" lang="ko-KR" altLang="en-US" sz="1100" dirty="0"/>
          </a:p>
        </p:txBody>
      </p:sp>
      <p:sp>
        <p:nvSpPr>
          <p:cNvPr id="32" name="텍스트 상자 31"/>
          <p:cNvSpPr txBox="1"/>
          <p:nvPr/>
        </p:nvSpPr>
        <p:spPr>
          <a:xfrm>
            <a:off x="9286439" y="2973932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11</a:t>
            </a:r>
            <a:endParaRPr kumimoji="1" lang="ko-KR" altLang="en-US" sz="1100" dirty="0"/>
          </a:p>
        </p:txBody>
      </p:sp>
      <p:cxnSp>
        <p:nvCxnSpPr>
          <p:cNvPr id="33" name="직선 연결선[R] 32"/>
          <p:cNvCxnSpPr/>
          <p:nvPr/>
        </p:nvCxnSpPr>
        <p:spPr>
          <a:xfrm flipV="1">
            <a:off x="5865701" y="2827626"/>
            <a:ext cx="683646" cy="2771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10258153" y="3512654"/>
            <a:ext cx="727526" cy="3809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741161" y="4299931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6461804" y="4696016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8607440" y="4873434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8976402" y="3987110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10011120" y="5404923"/>
            <a:ext cx="312821" cy="31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cxnSp>
        <p:nvCxnSpPr>
          <p:cNvPr id="62" name="직선 연결선[R] 61"/>
          <p:cNvCxnSpPr/>
          <p:nvPr/>
        </p:nvCxnSpPr>
        <p:spPr>
          <a:xfrm flipV="1">
            <a:off x="6774625" y="4494740"/>
            <a:ext cx="1012348" cy="3064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/>
          <p:cNvCxnSpPr>
            <a:stCxn id="62" idx="1"/>
            <a:endCxn id="60" idx="5"/>
          </p:cNvCxnSpPr>
          <p:nvPr/>
        </p:nvCxnSpPr>
        <p:spPr>
          <a:xfrm flipH="1" flipV="1">
            <a:off x="8008170" y="4566940"/>
            <a:ext cx="645082" cy="35230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/>
          <p:cNvCxnSpPr>
            <a:stCxn id="66" idx="1"/>
          </p:cNvCxnSpPr>
          <p:nvPr/>
        </p:nvCxnSpPr>
        <p:spPr>
          <a:xfrm flipH="1" flipV="1">
            <a:off x="9216731" y="4238371"/>
            <a:ext cx="840201" cy="12123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/>
          <p:cNvCxnSpPr>
            <a:stCxn id="65" idx="4"/>
          </p:cNvCxnSpPr>
          <p:nvPr/>
        </p:nvCxnSpPr>
        <p:spPr>
          <a:xfrm flipH="1">
            <a:off x="8787299" y="4299931"/>
            <a:ext cx="345514" cy="637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/>
          <p:cNvCxnSpPr>
            <a:stCxn id="66" idx="2"/>
          </p:cNvCxnSpPr>
          <p:nvPr/>
        </p:nvCxnSpPr>
        <p:spPr>
          <a:xfrm flipH="1" flipV="1">
            <a:off x="8920261" y="5096623"/>
            <a:ext cx="1090859" cy="46471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/>
          <p:cNvCxnSpPr/>
          <p:nvPr/>
        </p:nvCxnSpPr>
        <p:spPr>
          <a:xfrm flipH="1">
            <a:off x="8008170" y="4167622"/>
            <a:ext cx="977483" cy="23995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67"/>
          <p:cNvSpPr txBox="1"/>
          <p:nvPr/>
        </p:nvSpPr>
        <p:spPr>
          <a:xfrm>
            <a:off x="7081424" y="4351142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</a:t>
            </a:r>
            <a:endParaRPr kumimoji="1" lang="ko-KR" altLang="en-US" sz="1100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8273948" y="4541614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</a:t>
            </a:r>
            <a:endParaRPr kumimoji="1" lang="ko-KR" altLang="en-US" sz="1100" dirty="0"/>
          </a:p>
        </p:txBody>
      </p:sp>
      <p:sp>
        <p:nvSpPr>
          <p:cNvPr id="70" name="텍스트 상자 69"/>
          <p:cNvSpPr txBox="1"/>
          <p:nvPr/>
        </p:nvSpPr>
        <p:spPr>
          <a:xfrm>
            <a:off x="8941402" y="4571905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</a:t>
            </a:r>
            <a:endParaRPr kumimoji="1" lang="ko-KR" altLang="en-US" sz="1100" dirty="0"/>
          </a:p>
        </p:txBody>
      </p:sp>
      <p:sp>
        <p:nvSpPr>
          <p:cNvPr id="71" name="텍스트 상자 70"/>
          <p:cNvSpPr txBox="1"/>
          <p:nvPr/>
        </p:nvSpPr>
        <p:spPr>
          <a:xfrm>
            <a:off x="9626727" y="4617256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12</a:t>
            </a:r>
            <a:endParaRPr kumimoji="1" lang="ko-KR" altLang="en-US" sz="1100" dirty="0"/>
          </a:p>
        </p:txBody>
      </p:sp>
      <p:sp>
        <p:nvSpPr>
          <p:cNvPr id="72" name="텍스트 상자 71"/>
          <p:cNvSpPr txBox="1"/>
          <p:nvPr/>
        </p:nvSpPr>
        <p:spPr>
          <a:xfrm>
            <a:off x="8338739" y="4001308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8</a:t>
            </a:r>
            <a:endParaRPr kumimoji="1" lang="ko-KR" altLang="en-US" sz="1100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9286439" y="5065552"/>
            <a:ext cx="44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11</a:t>
            </a:r>
            <a:endParaRPr kumimoji="1" lang="ko-KR" altLang="en-US" sz="1100" dirty="0"/>
          </a:p>
        </p:txBody>
      </p:sp>
      <p:cxnSp>
        <p:nvCxnSpPr>
          <p:cNvPr id="74" name="직선 연결선[R] 73"/>
          <p:cNvCxnSpPr/>
          <p:nvPr/>
        </p:nvCxnSpPr>
        <p:spPr>
          <a:xfrm flipV="1">
            <a:off x="5865701" y="4919246"/>
            <a:ext cx="683646" cy="2771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/>
          <p:cNvCxnSpPr/>
          <p:nvPr/>
        </p:nvCxnSpPr>
        <p:spPr>
          <a:xfrm>
            <a:off x="10258153" y="5604274"/>
            <a:ext cx="727526" cy="3809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75"/>
          <p:cNvSpPr txBox="1"/>
          <p:nvPr/>
        </p:nvSpPr>
        <p:spPr>
          <a:xfrm>
            <a:off x="8009972" y="6174027"/>
            <a:ext cx="1276468" cy="38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예외사항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9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sz="5400" dirty="0"/>
              <a:t>Tree</a:t>
            </a:r>
          </a:p>
          <a:p>
            <a:pPr marL="0" indent="0" algn="ctr">
              <a:buNone/>
            </a:pPr>
            <a:r>
              <a:rPr lang="ko-KR" altLang="en-US" sz="3600" dirty="0"/>
              <a:t>김정욱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기본적인 </a:t>
            </a:r>
            <a:r>
              <a:rPr lang="en-US" altLang="ko-KR" sz="4000" dirty="0"/>
              <a:t>Promising </a:t>
            </a:r>
            <a:r>
              <a:rPr lang="ko-KR" altLang="en-US" sz="4000" dirty="0"/>
              <a:t>판별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A: </a:t>
            </a:r>
            <a:r>
              <a:rPr lang="ko-KR" altLang="en-US" sz="2400" dirty="0"/>
              <a:t>현재 연결 길이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B: (</a:t>
            </a:r>
            <a:r>
              <a:rPr lang="ko-KR" altLang="en-US" sz="2400" dirty="0"/>
              <a:t>남은</a:t>
            </a:r>
            <a:r>
              <a:rPr lang="en-US" altLang="ko-KR" sz="2400" dirty="0"/>
              <a:t> edge</a:t>
            </a:r>
            <a:r>
              <a:rPr lang="ko-KR" altLang="en-US" sz="2400" dirty="0"/>
              <a:t>개수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* (</a:t>
            </a:r>
            <a:r>
              <a:rPr lang="ko-KR" altLang="en-US" sz="2400" dirty="0"/>
              <a:t>상위 </a:t>
            </a:r>
            <a:r>
              <a:rPr lang="en-US" altLang="ko-KR" sz="2400" dirty="0"/>
              <a:t>N% edge Cost)</a:t>
            </a:r>
          </a:p>
          <a:p>
            <a:pPr marL="0" indent="0">
              <a:buNone/>
            </a:pPr>
            <a:r>
              <a:rPr lang="en-US" altLang="ko-KR" sz="2400" dirty="0"/>
              <a:t>C: </a:t>
            </a:r>
            <a:r>
              <a:rPr lang="ko-KR" altLang="en-US" sz="2400" dirty="0"/>
              <a:t>현재 최소 </a:t>
            </a:r>
            <a:r>
              <a:rPr lang="en-US" altLang="ko-KR" sz="2400" dirty="0"/>
              <a:t>TSP </a:t>
            </a:r>
            <a:r>
              <a:rPr lang="ko-KR" altLang="en-US" sz="2400" dirty="0"/>
              <a:t>길이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539136" y="935433"/>
            <a:ext cx="4589062" cy="5372920"/>
            <a:chOff x="7539135" y="263629"/>
            <a:chExt cx="4734398" cy="5372920"/>
          </a:xfrm>
        </p:grpSpPr>
        <p:sp>
          <p:nvSpPr>
            <p:cNvPr id="21" name="타원 20"/>
            <p:cNvSpPr/>
            <p:nvPr/>
          </p:nvSpPr>
          <p:spPr>
            <a:xfrm>
              <a:off x="8822774" y="1341381"/>
              <a:ext cx="1025395" cy="1054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A: 0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B: 2*3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942874" y="2848154"/>
              <a:ext cx="1025395" cy="1054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A: 7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B: 1*3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9951966" y="2848154"/>
              <a:ext cx="1025395" cy="1054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A: 5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B: 1*3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39135" y="4497258"/>
              <a:ext cx="1025395" cy="1054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10600921" y="4582093"/>
              <a:ext cx="1025395" cy="1054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>
              <a:stCxn id="21" idx="3"/>
              <a:endCxn id="22" idx="0"/>
            </p:cNvCxnSpPr>
            <p:nvPr/>
          </p:nvCxnSpPr>
          <p:spPr>
            <a:xfrm flipH="1">
              <a:off x="8455572" y="2241415"/>
              <a:ext cx="517368" cy="606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2" idx="4"/>
              <a:endCxn id="24" idx="0"/>
            </p:cNvCxnSpPr>
            <p:nvPr/>
          </p:nvCxnSpPr>
          <p:spPr>
            <a:xfrm flipH="1">
              <a:off x="8051833" y="3902610"/>
              <a:ext cx="403739" cy="59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1" idx="5"/>
              <a:endCxn id="23" idx="0"/>
            </p:cNvCxnSpPr>
            <p:nvPr/>
          </p:nvCxnSpPr>
          <p:spPr>
            <a:xfrm>
              <a:off x="9698003" y="2241415"/>
              <a:ext cx="766661" cy="606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937215" y="263629"/>
              <a:ext cx="43363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목표 </a:t>
              </a:r>
              <a:r>
                <a:rPr lang="en-US" altLang="ko-KR" sz="2000" dirty="0"/>
                <a:t>: </a:t>
              </a:r>
              <a:r>
                <a:rPr lang="ko-KR" altLang="en-US" sz="2000" dirty="0"/>
                <a:t>가장 높은 </a:t>
              </a:r>
              <a:r>
                <a:rPr lang="en-US" altLang="ko-KR" sz="2000" dirty="0"/>
                <a:t>value</a:t>
              </a:r>
              <a:r>
                <a:rPr lang="ko-KR" altLang="en-US" sz="2000" dirty="0"/>
                <a:t>를 갖는 노드</a:t>
              </a:r>
              <a:endParaRPr lang="en-US" altLang="ko-KR" sz="2000" dirty="0"/>
            </a:p>
            <a:p>
              <a:r>
                <a:rPr lang="en-US" altLang="ko-KR" sz="2000" dirty="0"/>
                <a:t>N％ </a:t>
              </a:r>
              <a:r>
                <a:rPr lang="ko-KR" altLang="en-US" sz="2000" dirty="0"/>
                <a:t>상위 </a:t>
              </a:r>
              <a:r>
                <a:rPr lang="en-US" altLang="ko-KR" sz="2000" dirty="0"/>
                <a:t>Edge : 3</a:t>
              </a:r>
              <a:endParaRPr lang="ko-KR" alt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3226" y="227420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7</a:t>
              </a:r>
              <a:endParaRPr lang="ko-KR" alt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186843" y="236011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5</a:t>
              </a:r>
              <a:endParaRPr lang="ko-KR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982408" y="4012879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3</a:t>
              </a:r>
              <a:endParaRPr lang="ko-KR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5911" y="398559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cxnSp>
          <p:nvCxnSpPr>
            <p:cNvPr id="34" name="직선 연결선 33"/>
            <p:cNvCxnSpPr>
              <a:stCxn id="23" idx="4"/>
              <a:endCxn id="25" idx="1"/>
            </p:cNvCxnSpPr>
            <p:nvPr/>
          </p:nvCxnSpPr>
          <p:spPr>
            <a:xfrm>
              <a:off x="10464664" y="3902610"/>
              <a:ext cx="286423" cy="833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곱셈 기호 34"/>
            <p:cNvSpPr/>
            <p:nvPr/>
          </p:nvSpPr>
          <p:spPr>
            <a:xfrm>
              <a:off x="10034812" y="3748188"/>
              <a:ext cx="1103248" cy="111801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01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441</Words>
  <Application>Microsoft Office PowerPoint</Application>
  <PresentationFormat>와이드스크린</PresentationFormat>
  <Paragraphs>202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Mangal</vt:lpstr>
      <vt:lpstr>맑은 고딕</vt:lpstr>
      <vt:lpstr>Arial</vt:lpstr>
      <vt:lpstr>Cambria</vt:lpstr>
      <vt:lpstr>Cambria Math</vt:lpstr>
      <vt:lpstr>Times New Roman</vt:lpstr>
      <vt:lpstr>Office 테마</vt:lpstr>
      <vt:lpstr>중간발표</vt:lpstr>
      <vt:lpstr>역할분담</vt:lpstr>
      <vt:lpstr>PowerPoint 프레젠테이션</vt:lpstr>
      <vt:lpstr>Greedy Algo.</vt:lpstr>
      <vt:lpstr>기존 Greedy의 문제점.</vt:lpstr>
      <vt:lpstr>평균과 표준편차를 이용한 점수</vt:lpstr>
      <vt:lpstr>알고리즘 장단점</vt:lpstr>
      <vt:lpstr>PowerPoint 프레젠테이션</vt:lpstr>
      <vt:lpstr>기본적인 Promising 판별</vt:lpstr>
      <vt:lpstr>Extra Promising Work </vt:lpstr>
      <vt:lpstr>Extra Promising Work </vt:lpstr>
      <vt:lpstr>추가적인 개선방향</vt:lpstr>
      <vt:lpstr>PowerPoint 프레젠테이션</vt:lpstr>
      <vt:lpstr>Genetic Algo. 문제의 재구성</vt:lpstr>
      <vt:lpstr>Genetic Algo. 의 현재 구성조합 평가</vt:lpstr>
      <vt:lpstr>현재 개선방향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JUNG WOOK KIM</dc:creator>
  <cp:lastModifiedBy>JUNG WOOK KIM</cp:lastModifiedBy>
  <cp:revision>36</cp:revision>
  <dcterms:created xsi:type="dcterms:W3CDTF">2016-10-11T07:19:06Z</dcterms:created>
  <dcterms:modified xsi:type="dcterms:W3CDTF">2016-10-13T05:35:59Z</dcterms:modified>
</cp:coreProperties>
</file>