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6" r:id="rId1"/>
  </p:sldMasterIdLst>
  <p:notesMasterIdLst>
    <p:notesMasterId r:id="rId22"/>
  </p:notesMasterIdLst>
  <p:handoutMasterIdLst>
    <p:handoutMasterId r:id="rId23"/>
  </p:handoutMasterIdLst>
  <p:sldIdLst>
    <p:sldId id="256" r:id="rId2"/>
    <p:sldId id="263" r:id="rId3"/>
    <p:sldId id="276" r:id="rId4"/>
    <p:sldId id="272" r:id="rId5"/>
    <p:sldId id="281" r:id="rId6"/>
    <p:sldId id="280" r:id="rId7"/>
    <p:sldId id="284" r:id="rId8"/>
    <p:sldId id="282" r:id="rId9"/>
    <p:sldId id="285" r:id="rId10"/>
    <p:sldId id="264" r:id="rId11"/>
    <p:sldId id="277" r:id="rId12"/>
    <p:sldId id="275" r:id="rId13"/>
    <p:sldId id="279" r:id="rId14"/>
    <p:sldId id="265" r:id="rId15"/>
    <p:sldId id="286" r:id="rId16"/>
    <p:sldId id="283" r:id="rId17"/>
    <p:sldId id="287" r:id="rId18"/>
    <p:sldId id="271" r:id="rId19"/>
    <p:sldId id="289" r:id="rId20"/>
    <p:sldId id="258" r:id="rId21"/>
  </p:sldIdLst>
  <p:sldSz cx="9144000" cy="5143500" type="screen16x9"/>
  <p:notesSz cx="7315200" cy="9601200"/>
  <p:defaultTextStyle>
    <a:defPPr>
      <a:defRPr lang="en-US"/>
    </a:defPPr>
    <a:lvl1pPr algn="l" rtl="0" fontAlgn="base">
      <a:spcBef>
        <a:spcPct val="0"/>
      </a:spcBef>
      <a:spcAft>
        <a:spcPct val="0"/>
      </a:spcAft>
      <a:defRPr kern="1200">
        <a:solidFill>
          <a:schemeClr val="tx1"/>
        </a:solidFill>
        <a:latin typeface="Arial" charset="0"/>
        <a:ea typeface="Geneva" pitchFamily="-109" charset="-128"/>
        <a:cs typeface="+mn-cs"/>
      </a:defRPr>
    </a:lvl1pPr>
    <a:lvl2pPr marL="457146" algn="l" rtl="0" fontAlgn="base">
      <a:spcBef>
        <a:spcPct val="0"/>
      </a:spcBef>
      <a:spcAft>
        <a:spcPct val="0"/>
      </a:spcAft>
      <a:defRPr kern="1200">
        <a:solidFill>
          <a:schemeClr val="tx1"/>
        </a:solidFill>
        <a:latin typeface="Arial" charset="0"/>
        <a:ea typeface="Geneva" pitchFamily="-109" charset="-128"/>
        <a:cs typeface="+mn-cs"/>
      </a:defRPr>
    </a:lvl2pPr>
    <a:lvl3pPr marL="914293" algn="l" rtl="0" fontAlgn="base">
      <a:spcBef>
        <a:spcPct val="0"/>
      </a:spcBef>
      <a:spcAft>
        <a:spcPct val="0"/>
      </a:spcAft>
      <a:defRPr kern="1200">
        <a:solidFill>
          <a:schemeClr val="tx1"/>
        </a:solidFill>
        <a:latin typeface="Arial" charset="0"/>
        <a:ea typeface="Geneva" pitchFamily="-109" charset="-128"/>
        <a:cs typeface="+mn-cs"/>
      </a:defRPr>
    </a:lvl3pPr>
    <a:lvl4pPr marL="1371440" algn="l" rtl="0" fontAlgn="base">
      <a:spcBef>
        <a:spcPct val="0"/>
      </a:spcBef>
      <a:spcAft>
        <a:spcPct val="0"/>
      </a:spcAft>
      <a:defRPr kern="1200">
        <a:solidFill>
          <a:schemeClr val="tx1"/>
        </a:solidFill>
        <a:latin typeface="Arial" charset="0"/>
        <a:ea typeface="Geneva" pitchFamily="-109" charset="-128"/>
        <a:cs typeface="+mn-cs"/>
      </a:defRPr>
    </a:lvl4pPr>
    <a:lvl5pPr marL="1828586" algn="l" rtl="0" fontAlgn="base">
      <a:spcBef>
        <a:spcPct val="0"/>
      </a:spcBef>
      <a:spcAft>
        <a:spcPct val="0"/>
      </a:spcAft>
      <a:defRPr kern="1200">
        <a:solidFill>
          <a:schemeClr val="tx1"/>
        </a:solidFill>
        <a:latin typeface="Arial" charset="0"/>
        <a:ea typeface="Geneva" pitchFamily="-109" charset="-128"/>
        <a:cs typeface="+mn-cs"/>
      </a:defRPr>
    </a:lvl5pPr>
    <a:lvl6pPr marL="2285733" algn="l" defTabSz="914293" rtl="0" eaLnBrk="1" latinLnBrk="0" hangingPunct="1">
      <a:defRPr kern="1200">
        <a:solidFill>
          <a:schemeClr val="tx1"/>
        </a:solidFill>
        <a:latin typeface="Arial" charset="0"/>
        <a:ea typeface="Geneva" pitchFamily="-109" charset="-128"/>
        <a:cs typeface="+mn-cs"/>
      </a:defRPr>
    </a:lvl6pPr>
    <a:lvl7pPr marL="2742879" algn="l" defTabSz="914293" rtl="0" eaLnBrk="1" latinLnBrk="0" hangingPunct="1">
      <a:defRPr kern="1200">
        <a:solidFill>
          <a:schemeClr val="tx1"/>
        </a:solidFill>
        <a:latin typeface="Arial" charset="0"/>
        <a:ea typeface="Geneva" pitchFamily="-109" charset="-128"/>
        <a:cs typeface="+mn-cs"/>
      </a:defRPr>
    </a:lvl7pPr>
    <a:lvl8pPr marL="3200026" algn="l" defTabSz="914293" rtl="0" eaLnBrk="1" latinLnBrk="0" hangingPunct="1">
      <a:defRPr kern="1200">
        <a:solidFill>
          <a:schemeClr val="tx1"/>
        </a:solidFill>
        <a:latin typeface="Arial" charset="0"/>
        <a:ea typeface="Geneva" pitchFamily="-109" charset="-128"/>
        <a:cs typeface="+mn-cs"/>
      </a:defRPr>
    </a:lvl8pPr>
    <a:lvl9pPr marL="3657172" algn="l" defTabSz="914293" rtl="0" eaLnBrk="1" latinLnBrk="0" hangingPunct="1">
      <a:defRPr kern="1200">
        <a:solidFill>
          <a:schemeClr val="tx1"/>
        </a:solidFill>
        <a:latin typeface="Arial" charset="0"/>
        <a:ea typeface="Geneva" pitchFamily="-109"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9F0"/>
    <a:srgbClr val="3333FF"/>
    <a:srgbClr val="000066"/>
    <a:srgbClr val="CCECFF"/>
    <a:srgbClr val="B20838"/>
    <a:srgbClr val="2DA59F"/>
    <a:srgbClr val="8880BA"/>
    <a:srgbClr val="D8B72E"/>
    <a:srgbClr val="6B3324"/>
    <a:srgbClr val="D88787"/>
  </p:clrMru>
  <p:extLst>
    <p:ext uri="{E76CE94A-603C-4142-B9EB-6D1370010A27}">
      <p14:discardImageEditData xmlns:mc="http://schemas.openxmlformats.org/markup-compatibility/2006" xmlns:mv="urn:schemas-microsoft-com:mac:vml" xmlns:p14="http://schemas.microsoft.com/office/powerpoint/2010/main" xmlns="" val="0"/>
    </p:ext>
    <p:ext uri="{D31A062A-798A-4329-ABDD-BBA856620510}">
      <p14:defaultImageDpi xmlns:mc="http://schemas.openxmlformats.org/markup-compatibility/2006" xmlns:mv="urn:schemas-microsoft-com:mac:vml"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8" autoAdjust="0"/>
    <p:restoredTop sz="55722" autoAdjust="0"/>
  </p:normalViewPr>
  <p:slideViewPr>
    <p:cSldViewPr snapToGrid="0">
      <p:cViewPr varScale="1">
        <p:scale>
          <a:sx n="73" d="100"/>
          <a:sy n="73" d="100"/>
        </p:scale>
        <p:origin x="-630" y="-96"/>
      </p:cViewPr>
      <p:guideLst>
        <p:guide orient="horz" pos="2808"/>
        <p:guide orient="horz" pos="416"/>
        <p:guide orient="horz" pos="2917"/>
        <p:guide orient="horz" pos="2741"/>
        <p:guide orient="horz" pos="191"/>
        <p:guide orient="horz" pos="1151"/>
        <p:guide orient="horz" pos="575"/>
        <p:guide orient="horz" pos="2570"/>
        <p:guide pos="649"/>
        <p:guide pos="5478"/>
        <p:guide pos="3609"/>
        <p:guide pos="2269"/>
        <p:guide pos="5085"/>
        <p:guide pos="4893"/>
        <p:guide pos="2983"/>
        <p:guide pos="2622"/>
      </p:guideLst>
    </p:cSldViewPr>
  </p:slideViewPr>
  <p:notesTextViewPr>
    <p:cViewPr>
      <p:scale>
        <a:sx n="100" d="100"/>
        <a:sy n="100" d="100"/>
      </p:scale>
      <p:origin x="0" y="0"/>
    </p:cViewPr>
  </p:notesTextViewPr>
  <p:sorterViewPr>
    <p:cViewPr>
      <p:scale>
        <a:sx n="110" d="100"/>
        <a:sy n="110" d="100"/>
      </p:scale>
      <p:origin x="0" y="0"/>
    </p:cViewPr>
  </p:sorterViewPr>
  <p:notesViewPr>
    <p:cSldViewPr snapToGrid="0">
      <p:cViewPr varScale="1">
        <p:scale>
          <a:sx n="75" d="100"/>
          <a:sy n="75" d="100"/>
        </p:scale>
        <p:origin x="-1980" y="-10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5.1234129890740422E-2"/>
          <c:y val="4.1322314049586827E-2"/>
          <c:w val="0.33042635658914754"/>
          <c:h val="0.46969696969696989"/>
        </c:manualLayout>
      </c:layout>
      <c:pieChart>
        <c:varyColors val="1"/>
        <c:ser>
          <c:idx val="0"/>
          <c:order val="0"/>
          <c:tx>
            <c:strRef>
              <c:f>Sheet1!$B$1</c:f>
              <c:strCache>
                <c:ptCount val="1"/>
                <c:pt idx="0">
                  <c:v>Sales</c:v>
                </c:pt>
              </c:strCache>
            </c:strRef>
          </c:tx>
          <c:dPt>
            <c:idx val="0"/>
            <c:spPr>
              <a:solidFill>
                <a:srgbClr val="3333FF"/>
              </a:solidFill>
            </c:spPr>
          </c:dPt>
          <c:dLbls>
            <c:dLbl>
              <c:idx val="0"/>
              <c:layout>
                <c:manualLayout>
                  <c:x val="-0.16019463773423678"/>
                  <c:y val="-5.9209670072232781E-2"/>
                </c:manualLayout>
              </c:layout>
              <c:dLblPos val="bestFit"/>
              <c:showVal val="1"/>
            </c:dLbl>
            <c:dLbl>
              <c:idx val="1"/>
              <c:layout>
                <c:manualLayout>
                  <c:x val="4.5363333943722231E-2"/>
                  <c:y val="-8.057851239669428E-3"/>
                </c:manualLayout>
              </c:layout>
              <c:dLblPos val="bestFit"/>
              <c:showVal val="1"/>
            </c:dLbl>
            <c:dLbl>
              <c:idx val="2"/>
              <c:layout>
                <c:manualLayout>
                  <c:x val="8.0487013977903935E-2"/>
                  <c:y val="0.10247716969263138"/>
                </c:manualLayout>
              </c:layout>
              <c:dLblPos val="bestFit"/>
              <c:showVal val="1"/>
            </c:dLbl>
            <c:dLbl>
              <c:idx val="3"/>
              <c:layout>
                <c:manualLayout>
                  <c:x val="3.8564746993835053E-2"/>
                  <c:y val="2.2942560898895906E-2"/>
                </c:manualLayout>
              </c:layout>
              <c:dLblPos val="bestFit"/>
              <c:showVal val="1"/>
            </c:dLbl>
            <c:txPr>
              <a:bodyPr/>
              <a:lstStyle/>
              <a:p>
                <a:pPr>
                  <a:defRPr sz="800">
                    <a:solidFill>
                      <a:schemeClr val="bg1"/>
                    </a:solidFill>
                  </a:defRPr>
                </a:pPr>
                <a:endParaRPr lang="en-US"/>
              </a:p>
            </c:txPr>
            <c:dLblPos val="ctr"/>
            <c:showVal val="1"/>
            <c:showLeaderLines val="1"/>
          </c:dLbls>
          <c:cat>
            <c:strRef>
              <c:f>Sheet1!$A$2:$A$5</c:f>
              <c:strCache>
                <c:ptCount val="4"/>
                <c:pt idx="0">
                  <c:v>Life</c:v>
                </c:pt>
                <c:pt idx="1">
                  <c:v>Annuities</c:v>
                </c:pt>
                <c:pt idx="2">
                  <c:v>LTC</c:v>
                </c:pt>
                <c:pt idx="3">
                  <c:v>Mutual Funds</c:v>
                </c:pt>
              </c:strCache>
            </c:strRef>
          </c:cat>
          <c:val>
            <c:numRef>
              <c:f>Sheet1!$B$2:$B$5</c:f>
              <c:numCache>
                <c:formatCode>0.0%</c:formatCode>
                <c:ptCount val="4"/>
                <c:pt idx="0">
                  <c:v>0.5900000000000003</c:v>
                </c:pt>
                <c:pt idx="1">
                  <c:v>0.33000000000000024</c:v>
                </c:pt>
                <c:pt idx="2">
                  <c:v>5.3000000000000026E-2</c:v>
                </c:pt>
                <c:pt idx="3">
                  <c:v>2.7000000000000024E-2</c:v>
                </c:pt>
              </c:numCache>
            </c:numRef>
          </c:val>
        </c:ser>
        <c:dLbls>
          <c:showVal val="1"/>
        </c:dLbls>
        <c:firstSliceAng val="0"/>
      </c:pieChart>
    </c:plotArea>
    <c:legend>
      <c:legendPos val="r"/>
      <c:layout>
        <c:manualLayout>
          <c:xMode val="edge"/>
          <c:yMode val="edge"/>
          <c:x val="0.41914675273148994"/>
          <c:y val="4.6901911021452899E-2"/>
          <c:w val="0.2328026765549655"/>
          <c:h val="0.36287933016637386"/>
        </c:manualLayout>
      </c:layout>
      <c:txPr>
        <a:bodyPr/>
        <a:lstStyle/>
        <a:p>
          <a:pPr>
            <a:defRPr sz="600">
              <a:solidFill>
                <a:schemeClr val="bg1"/>
              </a:solidFill>
            </a:defRPr>
          </a:pPr>
          <a:endParaRPr lang="en-US"/>
        </a:p>
      </c:txPr>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5.1234129890740408E-2"/>
          <c:y val="4.1322314049586834E-2"/>
          <c:w val="0.33042635658914765"/>
          <c:h val="0.46969696969696995"/>
        </c:manualLayout>
      </c:layout>
      <c:pieChart>
        <c:varyColors val="1"/>
        <c:ser>
          <c:idx val="0"/>
          <c:order val="0"/>
          <c:tx>
            <c:strRef>
              <c:f>Sheet1!$B$1</c:f>
              <c:strCache>
                <c:ptCount val="1"/>
                <c:pt idx="0">
                  <c:v>Sales</c:v>
                </c:pt>
              </c:strCache>
            </c:strRef>
          </c:tx>
          <c:dPt>
            <c:idx val="0"/>
            <c:spPr>
              <a:solidFill>
                <a:srgbClr val="3333FF"/>
              </a:solidFill>
            </c:spPr>
          </c:dPt>
          <c:dLbls>
            <c:dLbl>
              <c:idx val="0"/>
              <c:layout>
                <c:manualLayout>
                  <c:x val="-0.16019463773423673"/>
                  <c:y val="-5.9209670072232781E-2"/>
                </c:manualLayout>
              </c:layout>
              <c:dLblPos val="bestFit"/>
              <c:showVal val="1"/>
            </c:dLbl>
            <c:dLbl>
              <c:idx val="1"/>
              <c:layout>
                <c:manualLayout>
                  <c:x val="4.5363333943722245E-2"/>
                  <c:y val="-8.0578512396694314E-3"/>
                </c:manualLayout>
              </c:layout>
              <c:dLblPos val="bestFit"/>
              <c:showVal val="1"/>
            </c:dLbl>
            <c:dLbl>
              <c:idx val="2"/>
              <c:layout>
                <c:manualLayout>
                  <c:x val="8.0487013977903935E-2"/>
                  <c:y val="0.10247716969263138"/>
                </c:manualLayout>
              </c:layout>
              <c:dLblPos val="bestFit"/>
              <c:showVal val="1"/>
            </c:dLbl>
            <c:dLbl>
              <c:idx val="3"/>
              <c:layout>
                <c:manualLayout>
                  <c:x val="3.8564746993835032E-2"/>
                  <c:y val="2.2942560898895906E-2"/>
                </c:manualLayout>
              </c:layout>
              <c:dLblPos val="bestFit"/>
              <c:showVal val="1"/>
            </c:dLbl>
            <c:txPr>
              <a:bodyPr/>
              <a:lstStyle/>
              <a:p>
                <a:pPr>
                  <a:defRPr sz="800">
                    <a:solidFill>
                      <a:schemeClr val="bg1"/>
                    </a:solidFill>
                  </a:defRPr>
                </a:pPr>
                <a:endParaRPr lang="en-US"/>
              </a:p>
            </c:txPr>
            <c:dLblPos val="ctr"/>
            <c:showVal val="1"/>
            <c:showLeaderLines val="1"/>
          </c:dLbls>
          <c:cat>
            <c:strRef>
              <c:f>Sheet1!$A$2:$A$5</c:f>
              <c:strCache>
                <c:ptCount val="4"/>
                <c:pt idx="0">
                  <c:v>Life</c:v>
                </c:pt>
                <c:pt idx="1">
                  <c:v>Annuities</c:v>
                </c:pt>
                <c:pt idx="2">
                  <c:v>LTC</c:v>
                </c:pt>
                <c:pt idx="3">
                  <c:v>Mutual Funds</c:v>
                </c:pt>
              </c:strCache>
            </c:strRef>
          </c:cat>
          <c:val>
            <c:numRef>
              <c:f>Sheet1!$B$2:$B$5</c:f>
              <c:numCache>
                <c:formatCode>0.0%</c:formatCode>
                <c:ptCount val="4"/>
                <c:pt idx="0">
                  <c:v>0.59000000000000008</c:v>
                </c:pt>
                <c:pt idx="1">
                  <c:v>0.33000000000000035</c:v>
                </c:pt>
                <c:pt idx="2">
                  <c:v>5.3000000000000012E-2</c:v>
                </c:pt>
                <c:pt idx="3">
                  <c:v>2.7000000000000024E-2</c:v>
                </c:pt>
              </c:numCache>
            </c:numRef>
          </c:val>
        </c:ser>
        <c:dLbls>
          <c:showVal val="1"/>
        </c:dLbls>
        <c:firstSliceAng val="0"/>
      </c:pieChart>
    </c:plotArea>
    <c:legend>
      <c:legendPos val="r"/>
      <c:layout>
        <c:manualLayout>
          <c:xMode val="edge"/>
          <c:yMode val="edge"/>
          <c:x val="0.41914675273148994"/>
          <c:y val="4.6901911021452899E-2"/>
          <c:w val="0.2328026765549655"/>
          <c:h val="0.36287933016637386"/>
        </c:manualLayout>
      </c:layout>
      <c:txPr>
        <a:bodyPr/>
        <a:lstStyle/>
        <a:p>
          <a:pPr>
            <a:defRPr sz="600">
              <a:solidFill>
                <a:schemeClr val="bg1"/>
              </a:solidFill>
            </a:defRPr>
          </a:pPr>
          <a:endParaRPr lang="en-US"/>
        </a:p>
      </c:txPr>
    </c:legend>
    <c:plotVisOnly val="1"/>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wrap="square" lIns="96656" tIns="48328" rIns="96656" bIns="48328" numCol="1" anchor="t" anchorCtr="0" compatLnSpc="1">
            <a:prstTxWarp prst="textNoShape">
              <a:avLst/>
            </a:prstTxWarp>
          </a:bodyPr>
          <a:lstStyle>
            <a:lvl1pPr>
              <a:defRPr sz="1200">
                <a:latin typeface="Tahoma" pitchFamily="34" charset="0"/>
              </a:defRPr>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wrap="square" lIns="96656" tIns="48328" rIns="96656" bIns="48328" numCol="1" anchor="t" anchorCtr="0" compatLnSpc="1">
            <a:prstTxWarp prst="textNoShape">
              <a:avLst/>
            </a:prstTxWarp>
          </a:bodyPr>
          <a:lstStyle>
            <a:lvl1pPr algn="r">
              <a:defRPr sz="1200">
                <a:latin typeface="Tahoma" pitchFamily="34" charset="0"/>
              </a:defRPr>
            </a:lvl1pPr>
          </a:lstStyle>
          <a:p>
            <a:fld id="{78AEC408-6304-4C72-97ED-A5A068B7B881}" type="datetime1">
              <a:rPr lang="en-US"/>
              <a:pPr/>
              <a:t>10/14/2016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wrap="square" lIns="96656" tIns="48328" rIns="96656" bIns="48328" numCol="1" anchor="b" anchorCtr="0" compatLnSpc="1">
            <a:prstTxWarp prst="textNoShape">
              <a:avLst/>
            </a:prstTxWarp>
          </a:bodyPr>
          <a:lstStyle>
            <a:lvl1pPr>
              <a:defRPr sz="1200">
                <a:latin typeface="Tahoma" pitchFamily="34" charset="0"/>
              </a:defRPr>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wrap="square" lIns="96656" tIns="48328" rIns="96656" bIns="48328" numCol="1" anchor="b" anchorCtr="0" compatLnSpc="1">
            <a:prstTxWarp prst="textNoShape">
              <a:avLst/>
            </a:prstTxWarp>
          </a:bodyPr>
          <a:lstStyle>
            <a:lvl1pPr algn="r">
              <a:defRPr sz="1200">
                <a:latin typeface="Tahoma" pitchFamily="34" charset="0"/>
              </a:defRPr>
            </a:lvl1pPr>
          </a:lstStyle>
          <a:p>
            <a:fld id="{C1BBCFF1-CA42-4B71-825A-91BFB08ED1C6}" type="slidenum">
              <a:rPr lang="en-US"/>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1736534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wrap="square" lIns="96656" tIns="48328" rIns="96656" bIns="48328" numCol="1" anchor="t" anchorCtr="0" compatLnSpc="1">
            <a:prstTxWarp prst="textNoShape">
              <a:avLst/>
            </a:prstTxWarp>
          </a:bodyPr>
          <a:lstStyle>
            <a:lvl1pPr>
              <a:defRPr sz="1200">
                <a:latin typeface="Tahoma" pitchFamily="34" charset="0"/>
              </a:defRPr>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wrap="square" lIns="96656" tIns="48328" rIns="96656" bIns="48328" numCol="1" anchor="t" anchorCtr="0" compatLnSpc="1">
            <a:prstTxWarp prst="textNoShape">
              <a:avLst/>
            </a:prstTxWarp>
          </a:bodyPr>
          <a:lstStyle>
            <a:lvl1pPr algn="r">
              <a:defRPr sz="1200">
                <a:latin typeface="Tahoma" pitchFamily="34" charset="0"/>
              </a:defRPr>
            </a:lvl1pPr>
          </a:lstStyle>
          <a:p>
            <a:fld id="{961E1C14-7665-4939-904B-A47B9CF611B1}" type="datetime1">
              <a:rPr lang="en-US"/>
              <a:pPr/>
              <a:t>10/14/2016</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56" tIns="48328" rIns="96656" bIns="48328"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656" tIns="48328" rIns="96656" bIns="48328"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wrap="square" lIns="96656" tIns="48328" rIns="96656" bIns="48328" numCol="1" anchor="b" anchorCtr="0" compatLnSpc="1">
            <a:prstTxWarp prst="textNoShape">
              <a:avLst/>
            </a:prstTxWarp>
          </a:bodyPr>
          <a:lstStyle>
            <a:lvl1pPr>
              <a:defRPr sz="1200">
                <a:latin typeface="Tahoma" pitchFamily="34" charset="0"/>
              </a:defRPr>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wrap="square" lIns="96656" tIns="48328" rIns="96656" bIns="48328" numCol="1" anchor="b" anchorCtr="0" compatLnSpc="1">
            <a:prstTxWarp prst="textNoShape">
              <a:avLst/>
            </a:prstTxWarp>
          </a:bodyPr>
          <a:lstStyle>
            <a:lvl1pPr algn="r">
              <a:defRPr sz="1200">
                <a:latin typeface="Tahoma" pitchFamily="34" charset="0"/>
              </a:defRPr>
            </a:lvl1pPr>
          </a:lstStyle>
          <a:p>
            <a:fld id="{A73D525A-4573-4632-B4C8-F873B94FBFB8}" type="slidenum">
              <a:rPr lang="en-US"/>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3725588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Geneva" charset="0"/>
        <a:cs typeface="Geneva" charset="0"/>
      </a:defRPr>
    </a:lvl1pPr>
    <a:lvl2pPr marL="457146" algn="l" rtl="0" eaLnBrk="0" fontAlgn="base" hangingPunct="0">
      <a:spcBef>
        <a:spcPct val="30000"/>
      </a:spcBef>
      <a:spcAft>
        <a:spcPct val="0"/>
      </a:spcAft>
      <a:defRPr sz="1200" kern="1200">
        <a:solidFill>
          <a:schemeClr val="tx1"/>
        </a:solidFill>
        <a:latin typeface="Tahoma" pitchFamily="34" charset="0"/>
        <a:ea typeface="Geneva" charset="0"/>
        <a:cs typeface="+mn-cs"/>
      </a:defRPr>
    </a:lvl2pPr>
    <a:lvl3pPr marL="914293" algn="l" rtl="0" eaLnBrk="0" fontAlgn="base" hangingPunct="0">
      <a:spcBef>
        <a:spcPct val="30000"/>
      </a:spcBef>
      <a:spcAft>
        <a:spcPct val="0"/>
      </a:spcAft>
      <a:defRPr sz="1200" kern="1200">
        <a:solidFill>
          <a:schemeClr val="tx1"/>
        </a:solidFill>
        <a:latin typeface="Tahoma" pitchFamily="34" charset="0"/>
        <a:ea typeface="Geneva" charset="0"/>
        <a:cs typeface="+mn-cs"/>
      </a:defRPr>
    </a:lvl3pPr>
    <a:lvl4pPr marL="1371440" algn="l" rtl="0" eaLnBrk="0" fontAlgn="base" hangingPunct="0">
      <a:spcBef>
        <a:spcPct val="30000"/>
      </a:spcBef>
      <a:spcAft>
        <a:spcPct val="0"/>
      </a:spcAft>
      <a:defRPr sz="1200" kern="1200">
        <a:solidFill>
          <a:schemeClr val="tx1"/>
        </a:solidFill>
        <a:latin typeface="Tahoma" pitchFamily="34" charset="0"/>
        <a:ea typeface="Geneva" charset="0"/>
        <a:cs typeface="+mn-cs"/>
      </a:defRPr>
    </a:lvl4pPr>
    <a:lvl5pPr marL="1828586" algn="l" rtl="0" eaLnBrk="0" fontAlgn="base" hangingPunct="0">
      <a:spcBef>
        <a:spcPct val="30000"/>
      </a:spcBef>
      <a:spcAft>
        <a:spcPct val="0"/>
      </a:spcAft>
      <a:defRPr sz="1200" kern="1200">
        <a:solidFill>
          <a:schemeClr val="tx1"/>
        </a:solidFill>
        <a:latin typeface="Tahoma" pitchFamily="34" charset="0"/>
        <a:ea typeface="Geneva" charset="0"/>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linkedin.com/pulse/game-changer-how-everyone-benefits-from-workplace-mentoring-moor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1"/>
            <a:ext cx="5935979" cy="4320540"/>
          </a:xfrm>
        </p:spPr>
        <p:txBody>
          <a:bodyPr>
            <a:normAutofit/>
          </a:bodyPr>
          <a:lstStyle/>
          <a:p>
            <a:r>
              <a:rPr lang="en-US" dirty="0" smtClean="0"/>
              <a:t>Welcome to </a:t>
            </a:r>
            <a:r>
              <a:rPr lang="en-US" dirty="0" err="1" smtClean="0"/>
              <a:t>Apptastic</a:t>
            </a:r>
            <a:r>
              <a:rPr lang="en-US" dirty="0" smtClean="0"/>
              <a:t> Four’s Mentor Me App</a:t>
            </a:r>
          </a:p>
          <a:p>
            <a:endParaRPr lang="en-US" dirty="0" smtClean="0"/>
          </a:p>
          <a:p>
            <a:r>
              <a:rPr lang="en-US" dirty="0" smtClean="0"/>
              <a:t>Joe, Chris, Natasha, and </a:t>
            </a:r>
            <a:r>
              <a:rPr lang="en-US" dirty="0" err="1" smtClean="0"/>
              <a:t>Tarun</a:t>
            </a:r>
            <a:r>
              <a:rPr lang="en-US" dirty="0" smtClean="0"/>
              <a:t> accepted the challenge to help make Agents lives easier by offering them a personal mentor.  </a:t>
            </a:r>
            <a:endParaRPr lang="en-US" dirty="0" smtClean="0"/>
          </a:p>
          <a:p>
            <a:endParaRPr lang="en-US" dirty="0" smtClean="0"/>
          </a:p>
          <a:p>
            <a:r>
              <a:rPr lang="en-US" dirty="0" smtClean="0"/>
              <a:t>We believe you have to Learn to Earn!</a:t>
            </a:r>
          </a:p>
          <a:p>
            <a:endParaRPr lang="en-US" dirty="0" smtClean="0"/>
          </a:p>
          <a:p>
            <a:r>
              <a:rPr lang="en-US" dirty="0" smtClean="0"/>
              <a:t>Research shows that mentoring can improve retention significantly </a:t>
            </a:r>
            <a:r>
              <a:rPr lang="en-US" dirty="0" smtClean="0"/>
              <a:t>(up to 72% in fact) and </a:t>
            </a:r>
            <a:r>
              <a:rPr lang="en-US" dirty="0" smtClean="0"/>
              <a:t>our conversations with experienced agents who </a:t>
            </a:r>
            <a:r>
              <a:rPr lang="en-US" dirty="0" smtClean="0"/>
              <a:t>are currently in mentoring relationships find </a:t>
            </a:r>
            <a:r>
              <a:rPr lang="en-US" dirty="0" smtClean="0"/>
              <a:t>it successful and report that it is a </a:t>
            </a:r>
            <a:r>
              <a:rPr lang="en-US" dirty="0" smtClean="0"/>
              <a:t>rewarding experience</a:t>
            </a:r>
            <a:r>
              <a:rPr lang="en-US" dirty="0" smtClean="0"/>
              <a:t>.</a:t>
            </a:r>
          </a:p>
          <a:p>
            <a:endParaRPr lang="en-US" dirty="0" smtClean="0"/>
          </a:p>
          <a:p>
            <a:r>
              <a:rPr lang="en-US" dirty="0" smtClean="0"/>
              <a:t>We’ll </a:t>
            </a:r>
            <a:r>
              <a:rPr lang="en-US" dirty="0" smtClean="0"/>
              <a:t>walk you through the app but the main idea is to give mentors and mentees a tool that’s easy to use for them to track an agents path to success and connect to a mentor for guidance along the way.</a:t>
            </a:r>
          </a:p>
          <a:p>
            <a:endParaRPr lang="en-US" dirty="0" smtClean="0"/>
          </a:p>
          <a:p>
            <a:pPr defTabSz="966558"/>
            <a:r>
              <a:rPr lang="en-US" dirty="0" smtClean="0"/>
              <a:t>Source: </a:t>
            </a:r>
            <a:r>
              <a:rPr lang="en-US" dirty="0" smtClean="0"/>
              <a:t>Retention improvements up to 72%: </a:t>
            </a:r>
            <a:r>
              <a:rPr lang="en-US" dirty="0" smtClean="0">
                <a:hlinkClick r:id="rId3"/>
              </a:rPr>
              <a:t>https</a:t>
            </a:r>
            <a:r>
              <a:rPr lang="en-US" dirty="0" smtClean="0">
                <a:hlinkClick r:id="rId3"/>
              </a:rPr>
              <a:t>://www.linkedin.com/pulse/game-changer-how-everyone-benefits-from-workplace-mentoring-moore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 mentee agent logs into the app they are taken to their Activity Screen.  They have clear goals for each activity </a:t>
            </a:r>
            <a:r>
              <a:rPr lang="en-US" dirty="0" smtClean="0"/>
              <a:t>and </a:t>
            </a:r>
            <a:r>
              <a:rPr lang="en-US" dirty="0" smtClean="0"/>
              <a:t>the app tracks their </a:t>
            </a:r>
            <a:r>
              <a:rPr lang="en-US" dirty="0" smtClean="0"/>
              <a:t>progress on a daily basis. </a:t>
            </a:r>
            <a:endParaRPr lang="en-US" dirty="0" smtClean="0"/>
          </a:p>
          <a:p>
            <a:endParaRPr lang="en-US" dirty="0" smtClean="0"/>
          </a:p>
          <a:p>
            <a:r>
              <a:rPr lang="en-US" dirty="0" smtClean="0"/>
              <a:t>Agents are motivated throughout the week by their own progress (marked by icons of success – smiley faces and check marks</a:t>
            </a:r>
            <a:r>
              <a:rPr lang="en-US" dirty="0" smtClean="0"/>
              <a:t>).</a:t>
            </a:r>
            <a:endParaRPr lang="en-US" dirty="0" smtClean="0"/>
          </a:p>
          <a:p>
            <a:endParaRPr lang="en-US" dirty="0" smtClean="0"/>
          </a:p>
          <a:p>
            <a:r>
              <a:rPr lang="en-US" dirty="0" smtClean="0"/>
              <a:t>A smiley face icon appears if they are on track to hit the goal and it changes to a check mark when they achieve 100% of that goal.  Text below each goal lets them know how they are doing on a percentage basis toward the goal.</a:t>
            </a:r>
          </a:p>
          <a:p>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558"/>
            <a:r>
              <a:rPr lang="en-US" dirty="0" smtClean="0"/>
              <a:t>Some metrics can be expanded to reveal additional detailed data</a:t>
            </a:r>
          </a:p>
          <a:p>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smtClean="0"/>
              <a:t>activities </a:t>
            </a:r>
            <a:r>
              <a:rPr lang="en-US" dirty="0" smtClean="0"/>
              <a:t>listed here have </a:t>
            </a:r>
            <a:r>
              <a:rPr lang="en-US" dirty="0" smtClean="0"/>
              <a:t>been identified as the keys to success from conversations with agents but </a:t>
            </a:r>
            <a:r>
              <a:rPr lang="en-US" dirty="0" smtClean="0"/>
              <a:t>they can </a:t>
            </a:r>
            <a:r>
              <a:rPr lang="en-US" dirty="0" smtClean="0"/>
              <a:t>be adjusted as needed </a:t>
            </a:r>
            <a:r>
              <a:rPr lang="en-US" dirty="0" smtClean="0"/>
              <a:t>and others can be added such as training and social media metrics.  Additionally, as analysis </a:t>
            </a:r>
            <a:r>
              <a:rPr lang="en-US" dirty="0" smtClean="0"/>
              <a:t>is </a:t>
            </a:r>
            <a:r>
              <a:rPr lang="en-US" dirty="0" smtClean="0"/>
              <a:t>developed we may learn that other metrics become important.</a:t>
            </a:r>
            <a:endParaRPr lang="en-US" dirty="0" smtClean="0"/>
          </a:p>
          <a:p>
            <a:endParaRPr lang="en-US" dirty="0" smtClean="0"/>
          </a:p>
          <a:p>
            <a:r>
              <a:rPr lang="en-US" dirty="0" smtClean="0"/>
              <a:t>The most recent communications that the mentor and mentee have had will appear in the communications section of the activity screen.  </a:t>
            </a:r>
          </a:p>
          <a:p>
            <a:endParaRPr lang="en-US" dirty="0" smtClean="0"/>
          </a:p>
          <a:p>
            <a:r>
              <a:rPr lang="en-US" dirty="0" smtClean="0"/>
              <a:t>On </a:t>
            </a:r>
            <a:r>
              <a:rPr lang="en-US" dirty="0" smtClean="0"/>
              <a:t>each screen mentees have the same call, text, email or video chat options that the mentor had.</a:t>
            </a:r>
          </a:p>
          <a:p>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558"/>
            <a:r>
              <a:rPr lang="en-US" dirty="0" smtClean="0"/>
              <a:t>Agents can then see their productivity by swiping to the next screen</a:t>
            </a:r>
          </a:p>
          <a:p>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agents can see the benefits of all their hard work.</a:t>
            </a:r>
          </a:p>
          <a:p>
            <a:endParaRPr lang="en-US" dirty="0" smtClean="0"/>
          </a:p>
          <a:p>
            <a:r>
              <a:rPr lang="en-US" dirty="0" smtClean="0"/>
              <a:t>Are they are pro-rata through the current </a:t>
            </a:r>
            <a:r>
              <a:rPr lang="en-US" dirty="0" smtClean="0"/>
              <a:t>month YTD?</a:t>
            </a:r>
            <a:endParaRPr lang="en-US" dirty="0" smtClean="0"/>
          </a:p>
          <a:p>
            <a:endParaRPr lang="en-US" dirty="0" smtClean="0"/>
          </a:p>
          <a:p>
            <a:r>
              <a:rPr lang="en-US" dirty="0" smtClean="0"/>
              <a:t>Have they qualified for expense allowance?  If so the level they have qualified for will appear above the bar and the progress will be tracking to the next level.</a:t>
            </a:r>
          </a:p>
          <a:p>
            <a:endParaRPr lang="en-US" dirty="0" smtClean="0"/>
          </a:p>
          <a:p>
            <a:r>
              <a:rPr lang="en-US" dirty="0" smtClean="0"/>
              <a:t>Similarly for the council tracker, the bar will reflect the amount needed to qualify for QC or, if they have already qualified for QC how close are they to getting to EC, and so on</a:t>
            </a:r>
          </a:p>
          <a:p>
            <a:endParaRPr lang="en-US" dirty="0" smtClean="0"/>
          </a:p>
          <a:p>
            <a:r>
              <a:rPr lang="en-US" dirty="0" smtClean="0"/>
              <a:t>And finally a snapshot of the agents Product Mix</a:t>
            </a:r>
          </a:p>
          <a:p>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558"/>
            <a:r>
              <a:rPr lang="en-US" dirty="0" smtClean="0"/>
              <a:t>Agents can also get to the full chat history by swiping from the productivity </a:t>
            </a:r>
            <a:r>
              <a:rPr lang="en-US" dirty="0" smtClean="0"/>
              <a:t>page.</a:t>
            </a:r>
          </a:p>
          <a:p>
            <a:pPr defTabSz="966558"/>
            <a:endParaRPr lang="en-US" dirty="0" smtClean="0"/>
          </a:p>
          <a:p>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agents can review their full chat history with their Mentor, </a:t>
            </a:r>
            <a:r>
              <a:rPr lang="en-US" dirty="0" smtClean="0"/>
              <a:t>refresh their memory on previous </a:t>
            </a:r>
            <a:r>
              <a:rPr lang="en-US" dirty="0" smtClean="0"/>
              <a:t>tips and</a:t>
            </a:r>
            <a:r>
              <a:rPr lang="en-US" baseline="0" dirty="0" smtClean="0"/>
              <a:t> refer back to previous attachments and videos</a:t>
            </a:r>
            <a:r>
              <a:rPr lang="en-US" baseline="0" dirty="0" smtClean="0"/>
              <a:t>.</a:t>
            </a:r>
          </a:p>
          <a:p>
            <a:endParaRPr lang="en-US" dirty="0" smtClean="0"/>
          </a:p>
          <a:p>
            <a:r>
              <a:rPr lang="en-US" dirty="0" smtClean="0"/>
              <a:t>This screen can also be reached from the communication boxes on any of the prior screens.</a:t>
            </a:r>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take it “Home”]</a:t>
            </a:r>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 Mentee Views</a:t>
            </a:r>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558"/>
            <a:r>
              <a:rPr lang="en-US" dirty="0" smtClean="0"/>
              <a:t>So take a look at our Mentor Me app. </a:t>
            </a:r>
          </a:p>
          <a:p>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Collect prize!</a:t>
            </a:r>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[Click on Mentor Me app</a:t>
            </a:r>
            <a:r>
              <a:rPr lang="en-US" baseline="0" dirty="0" smtClean="0"/>
              <a:t> icon]</a:t>
            </a:r>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mentor logs into the app and their home screen lists all their mentees, has a link to a group view and offers the ability to add a new mentee. </a:t>
            </a:r>
          </a:p>
          <a:p>
            <a:endParaRPr lang="en-US" dirty="0" smtClean="0"/>
          </a:p>
          <a:p>
            <a:r>
              <a:rPr lang="en-US" dirty="0" smtClean="0"/>
              <a:t>The group view adds a </a:t>
            </a:r>
            <a:r>
              <a:rPr lang="en-US" dirty="0" err="1" smtClean="0"/>
              <a:t>gamification</a:t>
            </a:r>
            <a:r>
              <a:rPr lang="en-US" dirty="0" smtClean="0"/>
              <a:t> component to the app.  It will summarize </a:t>
            </a:r>
            <a:r>
              <a:rPr lang="en-US" dirty="0" smtClean="0"/>
              <a:t>all the </a:t>
            </a:r>
            <a:r>
              <a:rPr lang="en-US" dirty="0" smtClean="0"/>
              <a:t>mentees results </a:t>
            </a:r>
            <a:r>
              <a:rPr lang="en-US" dirty="0" smtClean="0"/>
              <a:t>on </a:t>
            </a:r>
            <a:r>
              <a:rPr lang="en-US" dirty="0" smtClean="0"/>
              <a:t>one screen.  At any time </a:t>
            </a:r>
            <a:r>
              <a:rPr lang="en-US" dirty="0" smtClean="0"/>
              <a:t>the mentor </a:t>
            </a:r>
            <a:r>
              <a:rPr lang="en-US" dirty="0" smtClean="0"/>
              <a:t>can share the group results with the team of mentees to encourage competition.</a:t>
            </a:r>
          </a:p>
          <a:p>
            <a:endParaRPr lang="en-US" dirty="0" smtClean="0"/>
          </a:p>
          <a:p>
            <a:r>
              <a:rPr lang="en-US" dirty="0" smtClean="0"/>
              <a:t>Mentors will </a:t>
            </a:r>
            <a:r>
              <a:rPr lang="en-US" dirty="0" smtClean="0"/>
              <a:t>see </a:t>
            </a:r>
            <a:r>
              <a:rPr lang="en-US" dirty="0" smtClean="0"/>
              <a:t>alerts on performance when an agent goes below their pro-rated goal. </a:t>
            </a:r>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[Click on Pat </a:t>
            </a:r>
            <a:r>
              <a:rPr lang="en-US" dirty="0" err="1" smtClean="0"/>
              <a:t>Sajak</a:t>
            </a:r>
            <a:r>
              <a:rPr lang="en-US" dirty="0" smtClean="0"/>
              <a:t>]</a:t>
            </a:r>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Mentors </a:t>
            </a:r>
            <a:r>
              <a:rPr lang="en-US" dirty="0" smtClean="0"/>
              <a:t>can offer guidance on specific activities by </a:t>
            </a:r>
            <a:r>
              <a:rPr lang="en-US" dirty="0" smtClean="0"/>
              <a:t>using the comment buttons next to each individual </a:t>
            </a:r>
            <a:r>
              <a:rPr lang="en-US" dirty="0" smtClean="0"/>
              <a:t>activity.</a:t>
            </a:r>
          </a:p>
          <a:p>
            <a:endParaRPr lang="en-US" dirty="0" smtClean="0"/>
          </a:p>
          <a:p>
            <a:r>
              <a:rPr lang="en-US" dirty="0" smtClean="0"/>
              <a:t>Here we see the mentor/mentee’s prior conversation.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[Click on Comment</a:t>
            </a:r>
            <a:r>
              <a:rPr lang="en-US" baseline="0" dirty="0" smtClean="0"/>
              <a:t> Button</a:t>
            </a:r>
            <a:r>
              <a:rPr lang="en-US" baseline="0" dirty="0" smtClean="0"/>
              <a:t>]</a:t>
            </a:r>
          </a:p>
          <a:p>
            <a:endParaRPr lang="en-US" dirty="0" smtClean="0"/>
          </a:p>
          <a:p>
            <a:r>
              <a:rPr lang="en-US" dirty="0" smtClean="0"/>
              <a:t>When the mentor clicks on the comment button, they can add a new message</a:t>
            </a:r>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believe this is a key differentiator:  mentors will receive an early indicator, be able to intervene </a:t>
            </a:r>
            <a:r>
              <a:rPr lang="en-US" dirty="0" smtClean="0"/>
              <a:t>immediately with </a:t>
            </a:r>
            <a:r>
              <a:rPr lang="en-US" dirty="0" smtClean="0"/>
              <a:t>targeted best practices and support, and keep the agent motivated to succeed.</a:t>
            </a:r>
          </a:p>
          <a:p>
            <a:endParaRPr lang="en-US" dirty="0" smtClean="0"/>
          </a:p>
          <a:p>
            <a:r>
              <a:rPr lang="en-US" dirty="0" smtClean="0"/>
              <a:t>On each screen mentors have the option to call, text, email or video chat with their mentees and the mentees can do the same.</a:t>
            </a:r>
          </a:p>
        </p:txBody>
      </p:sp>
      <p:sp>
        <p:nvSpPr>
          <p:cNvPr id="4" name="Slide Number Placeholder 3"/>
          <p:cNvSpPr>
            <a:spLocks noGrp="1"/>
          </p:cNvSpPr>
          <p:nvPr>
            <p:ph type="sldNum" sz="quarter" idx="10"/>
          </p:nvPr>
        </p:nvSpPr>
        <p:spPr/>
        <p:txBody>
          <a:bodyPr/>
          <a:lstStyle/>
          <a:p>
            <a:fld id="{A73D525A-4573-4632-B4C8-F873B94FBFB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 Mentee Views</a:t>
            </a:r>
            <a:endParaRPr lang="en-US" dirty="0"/>
          </a:p>
        </p:txBody>
      </p:sp>
      <p:sp>
        <p:nvSpPr>
          <p:cNvPr id="4" name="Slide Number Placeholder 3"/>
          <p:cNvSpPr>
            <a:spLocks noGrp="1"/>
          </p:cNvSpPr>
          <p:nvPr>
            <p:ph type="sldNum" sz="quarter" idx="10"/>
          </p:nvPr>
        </p:nvSpPr>
        <p:spPr/>
        <p:txBody>
          <a:bodyPr/>
          <a:lstStyle/>
          <a:p>
            <a:fld id="{A73D525A-4573-4632-B4C8-F873B94FBFB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44577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 name="Footer Placeholder 2"/>
          <p:cNvSpPr>
            <a:spLocks noGrp="1"/>
          </p:cNvSpPr>
          <p:nvPr userDrawn="1">
            <p:ph type="ftr" sz="quarter" idx="10"/>
          </p:nvPr>
        </p:nvSpPr>
        <p:spPr/>
        <p:txBody>
          <a:bodyPr/>
          <a:lstStyle/>
          <a:p>
            <a:pPr>
              <a:defRPr/>
            </a:pPr>
            <a:r>
              <a:rPr lang="en-US" smtClean="0"/>
              <a:t>Place presentation title or other text here</a:t>
            </a:r>
            <a:endParaRPr lang="en-US" dirty="0"/>
          </a:p>
        </p:txBody>
      </p:sp>
      <p:sp>
        <p:nvSpPr>
          <p:cNvPr id="4" name="Slide Number Placeholder 3"/>
          <p:cNvSpPr>
            <a:spLocks noGrp="1"/>
          </p:cNvSpPr>
          <p:nvPr userDrawn="1">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userDrawn="1">
            <p:ph type="dt" sz="half" idx="12"/>
          </p:nvPr>
        </p:nvSpPr>
        <p:spPr/>
        <p:txBody>
          <a:bodyPr/>
          <a:lstStyle/>
          <a:p>
            <a:pPr>
              <a:defRPr/>
            </a:pPr>
            <a:fld id="{8EECA24A-719A-45F5-A570-23D5670E6C50}" type="datetime4">
              <a:rPr lang="en-US" smtClean="0"/>
              <a:pPr>
                <a:defRPr/>
              </a:pPr>
              <a:t>October 14, 2016</a:t>
            </a:fld>
            <a:endParaRPr lang="en-US" dirty="0"/>
          </a:p>
        </p:txBody>
      </p:sp>
      <p:sp>
        <p:nvSpPr>
          <p:cNvPr id="6" name="Rectangle 5"/>
          <p:cNvSpPr/>
          <p:nvPr userDrawn="1"/>
        </p:nvSpPr>
        <p:spPr>
          <a:xfrm>
            <a:off x="0" y="0"/>
            <a:ext cx="9144000" cy="4457700"/>
          </a:xfrm>
          <a:prstGeom prst="rect">
            <a:avLst/>
          </a:prstGeom>
          <a:solidFill>
            <a:srgbClr val="CCD3E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endParaRPr lang="en-US">
              <a:solidFill>
                <a:srgbClr val="FFFFFF"/>
              </a:solidFill>
              <a:ea typeface="Geneva" pitchFamily="-109" charset="-128"/>
            </a:endParaRPr>
          </a:p>
        </p:txBody>
      </p:sp>
      <p:sp>
        <p:nvSpPr>
          <p:cNvPr id="7" name="Rectangle 6"/>
          <p:cNvSpPr/>
          <p:nvPr userDrawn="1"/>
        </p:nvSpPr>
        <p:spPr>
          <a:xfrm>
            <a:off x="0" y="1"/>
            <a:ext cx="7296150" cy="3389710"/>
          </a:xfrm>
          <a:prstGeom prst="rect">
            <a:avLst/>
          </a:prstGeom>
          <a:solidFill>
            <a:srgbClr val="E6E9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endParaRPr lang="en-US">
              <a:solidFill>
                <a:srgbClr val="FFFFFF"/>
              </a:solidFill>
              <a:ea typeface="Geneva" pitchFamily="-109" charset="-128"/>
            </a:endParaRPr>
          </a:p>
        </p:txBody>
      </p:sp>
      <p:sp>
        <p:nvSpPr>
          <p:cNvPr id="8" name="Title 1"/>
          <p:cNvSpPr>
            <a:spLocks noGrp="1"/>
          </p:cNvSpPr>
          <p:nvPr userDrawn="1">
            <p:ph type="ctrTitle"/>
          </p:nvPr>
        </p:nvSpPr>
        <p:spPr>
          <a:xfrm>
            <a:off x="457202" y="301752"/>
            <a:ext cx="6823075" cy="1531620"/>
          </a:xfrm>
        </p:spPr>
        <p:txBody>
          <a:bodyPr>
            <a:noAutofit/>
          </a:bodyPr>
          <a:lstStyle>
            <a:lvl1pPr>
              <a:lnSpc>
                <a:spcPct val="100000"/>
              </a:lnSpc>
              <a:defRPr sz="3600" b="0" baseline="0">
                <a:solidFill>
                  <a:srgbClr val="1D5E75"/>
                </a:solidFill>
              </a:defRPr>
            </a:lvl1pPr>
          </a:lstStyle>
          <a:p>
            <a:r>
              <a:rPr lang="en-US" smtClean="0"/>
              <a:t>Click to edit Master title style</a:t>
            </a:r>
            <a:endParaRPr lang="en-US" dirty="0"/>
          </a:p>
        </p:txBody>
      </p:sp>
      <p:sp>
        <p:nvSpPr>
          <p:cNvPr id="9" name="Subtitle 2"/>
          <p:cNvSpPr>
            <a:spLocks noGrp="1"/>
          </p:cNvSpPr>
          <p:nvPr userDrawn="1">
            <p:ph type="subTitle" idx="1"/>
          </p:nvPr>
        </p:nvSpPr>
        <p:spPr>
          <a:xfrm>
            <a:off x="457202" y="2361010"/>
            <a:ext cx="6823075" cy="1028700"/>
          </a:xfrm>
          <a:prstGeom prst="rect">
            <a:avLst/>
          </a:prstGeom>
        </p:spPr>
        <p:txBody>
          <a:bodyPr rtlCol="0">
            <a:noAutofit/>
          </a:bodyPr>
          <a:lstStyle>
            <a:lvl1pPr marL="0" indent="0" algn="l" defTabSz="914293" rtl="0" eaLnBrk="1" latinLnBrk="0" hangingPunct="1">
              <a:lnSpc>
                <a:spcPct val="100000"/>
              </a:lnSpc>
              <a:spcBef>
                <a:spcPts val="0"/>
              </a:spcBef>
              <a:buFont typeface="Arial" pitchFamily="34" charset="0"/>
              <a:buNone/>
              <a:defRPr lang="en-US" sz="2400" b="0" kern="1200" baseline="0" dirty="0">
                <a:solidFill>
                  <a:schemeClr val="accent1"/>
                </a:solidFill>
                <a:latin typeface="+mn-lt"/>
                <a:ea typeface="+mn-ea"/>
                <a:cs typeface="+mn-cs"/>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pPr>
              <a:spcBef>
                <a:spcPct val="0"/>
              </a:spcBef>
            </a:pPr>
            <a:r>
              <a:rPr lang="en-US" smtClean="0"/>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95012" y="4640580"/>
            <a:ext cx="320040" cy="320040"/>
          </a:xfrm>
          <a:prstGeom prst="rect">
            <a:avLst/>
          </a:prstGeom>
        </p:spPr>
      </p:pic>
      <p:pic>
        <p:nvPicPr>
          <p:cNvPr id="14" name="Picture 13" descr="Logo NF.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35164" y="4396152"/>
            <a:ext cx="1066800" cy="8001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19091971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3">
    <p:spTree>
      <p:nvGrpSpPr>
        <p:cNvPr id="1" name=""/>
        <p:cNvGrpSpPr/>
        <p:nvPr/>
      </p:nvGrpSpPr>
      <p:grpSpPr>
        <a:xfrm>
          <a:off x="0" y="0"/>
          <a:ext cx="0" cy="0"/>
          <a:chOff x="0" y="0"/>
          <a:chExt cx="0" cy="0"/>
        </a:xfrm>
      </p:grpSpPr>
      <p:sp>
        <p:nvSpPr>
          <p:cNvPr id="11" name="Rectangle 10"/>
          <p:cNvSpPr/>
          <p:nvPr userDrawn="1"/>
        </p:nvSpPr>
        <p:spPr>
          <a:xfrm>
            <a:off x="0" y="44577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Place presentation title or other text here</a:t>
            </a:r>
            <a:endParaRPr lang="en-US" dirty="0"/>
          </a:p>
        </p:txBody>
      </p:sp>
      <p:sp>
        <p:nvSpPr>
          <p:cNvPr id="4" name="Slide Number Placeholder 3"/>
          <p:cNvSpPr>
            <a:spLocks noGrp="1"/>
          </p:cNvSpPr>
          <p:nvPr>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p:ph type="dt" sz="half" idx="12"/>
          </p:nvPr>
        </p:nvSpPr>
        <p:spPr/>
        <p:txBody>
          <a:bodyPr/>
          <a:lstStyle/>
          <a:p>
            <a:pPr>
              <a:defRPr/>
            </a:pPr>
            <a:fld id="{8EECA24A-719A-45F5-A570-23D5670E6C50}" type="datetime4">
              <a:rPr lang="en-US" smtClean="0"/>
              <a:pPr>
                <a:defRPr/>
              </a:pPr>
              <a:t>October 14, 2016</a:t>
            </a:fld>
            <a:endParaRPr lang="en-US" dirty="0"/>
          </a:p>
        </p:txBody>
      </p:sp>
      <p:sp>
        <p:nvSpPr>
          <p:cNvPr id="6" name="Content Placeholder 13"/>
          <p:cNvSpPr>
            <a:spLocks noGrp="1"/>
          </p:cNvSpPr>
          <p:nvPr>
            <p:ph sz="quarter" idx="13"/>
          </p:nvPr>
        </p:nvSpPr>
        <p:spPr>
          <a:xfrm>
            <a:off x="0" y="913211"/>
            <a:ext cx="5943600" cy="3544490"/>
          </a:xfrm>
          <a:prstGeom prst="rect">
            <a:avLst/>
          </a:prstGeom>
        </p:spPr>
        <p:txBody>
          <a:bodyPr lIns="274288" tIns="1005722">
            <a:normAutofit/>
          </a:bodyPr>
          <a:lstStyle>
            <a:lvl1pPr marL="341273" marR="0" indent="-341273" algn="l" defTabSz="914293" rtl="0" eaLnBrk="1" fontAlgn="base" latinLnBrk="0" hangingPunct="1">
              <a:lnSpc>
                <a:spcPct val="100000"/>
              </a:lnSpc>
              <a:spcBef>
                <a:spcPts val="0"/>
              </a:spcBef>
              <a:spcAft>
                <a:spcPts val="600"/>
              </a:spcAft>
              <a:buClrTx/>
              <a:buSzTx/>
              <a:buFont typeface="Arial" pitchFamily="34" charset="0"/>
              <a:buNone/>
              <a:tabLst/>
              <a:defRPr sz="2600" b="0" baseline="0">
                <a:solidFill>
                  <a:srgbClr val="000000"/>
                </a:solidFill>
                <a:sym typeface="Wingdings" pitchFamily="2" charset="2"/>
              </a:defRPr>
            </a:lvl1pPr>
          </a:lstStyle>
          <a:p>
            <a:pPr marL="341273" marR="0" lvl="0" indent="-341273" algn="l" defTabSz="914293" rtl="0" eaLnBrk="1" fontAlgn="base" latinLnBrk="0" hangingPunct="1">
              <a:lnSpc>
                <a:spcPct val="100000"/>
              </a:lnSpc>
              <a:spcBef>
                <a:spcPts val="0"/>
              </a:spcBef>
              <a:spcAft>
                <a:spcPts val="600"/>
              </a:spcAft>
              <a:buClrTx/>
              <a:buSzTx/>
              <a:buFont typeface="Arial" pitchFamily="34" charset="0"/>
              <a:buNone/>
              <a:tabLst/>
              <a:defRPr/>
            </a:pPr>
            <a:r>
              <a:rPr lang="en-US" smtClean="0"/>
              <a:t>Click to edit Master text styles</a:t>
            </a:r>
          </a:p>
        </p:txBody>
      </p:sp>
      <p:sp>
        <p:nvSpPr>
          <p:cNvPr id="7" name="Text Placeholder 4"/>
          <p:cNvSpPr>
            <a:spLocks noGrp="1"/>
          </p:cNvSpPr>
          <p:nvPr>
            <p:ph type="body" sz="quarter" idx="17"/>
          </p:nvPr>
        </p:nvSpPr>
        <p:spPr>
          <a:xfrm>
            <a:off x="6172200" y="913211"/>
            <a:ext cx="2514600" cy="3544490"/>
          </a:xfrm>
          <a:prstGeom prst="rect">
            <a:avLst/>
          </a:prstGeom>
        </p:spPr>
        <p:txBody>
          <a:bodyPr>
            <a:noAutofit/>
          </a:bodyPr>
          <a:lstStyle>
            <a:lvl1pPr marL="0" indent="0">
              <a:buNone/>
              <a:defRPr sz="2400" b="0">
                <a:solidFill>
                  <a:srgbClr val="0079C2"/>
                </a:solidFill>
                <a:latin typeface="+mn-lt"/>
              </a:defRPr>
            </a:lvl1pPr>
            <a:lvl2pPr marL="366670" indent="0">
              <a:buNone/>
              <a:defRPr b="0">
                <a:solidFill>
                  <a:srgbClr val="0079C2"/>
                </a:solidFill>
                <a:latin typeface="+mj-lt"/>
              </a:defRPr>
            </a:lvl2pPr>
            <a:lvl3pPr marL="566670" indent="0">
              <a:buNone/>
              <a:defRPr b="0">
                <a:solidFill>
                  <a:srgbClr val="0079C2"/>
                </a:solidFill>
                <a:latin typeface="+mj-lt"/>
              </a:defRPr>
            </a:lvl3pPr>
            <a:lvl4pPr marL="758736" indent="0">
              <a:buNone/>
              <a:defRPr b="0">
                <a:solidFill>
                  <a:srgbClr val="0079C2"/>
                </a:solidFill>
                <a:latin typeface="+mj-lt"/>
              </a:defRPr>
            </a:lvl4pPr>
            <a:lvl5pPr marL="914293" indent="0">
              <a:buNone/>
              <a:defRPr b="0">
                <a:solidFill>
                  <a:srgbClr val="0079C2"/>
                </a:solidFill>
                <a:latin typeface="+mj-lt"/>
              </a:defRPr>
            </a:lvl5pPr>
          </a:lstStyle>
          <a:p>
            <a:pPr lvl="0">
              <a:spcBef>
                <a:spcPct val="0"/>
              </a:spcBef>
            </a:pPr>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95012" y="4640580"/>
            <a:ext cx="320040" cy="320040"/>
          </a:xfrm>
          <a:prstGeom prst="rect">
            <a:avLst/>
          </a:prstGeom>
        </p:spPr>
      </p:pic>
      <p:pic>
        <p:nvPicPr>
          <p:cNvPr id="14" name="Picture 13" descr="Logo NF.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35164" y="4396152"/>
            <a:ext cx="1066800" cy="8001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11904467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4">
    <p:spTree>
      <p:nvGrpSpPr>
        <p:cNvPr id="1" name=""/>
        <p:cNvGrpSpPr/>
        <p:nvPr/>
      </p:nvGrpSpPr>
      <p:grpSpPr>
        <a:xfrm>
          <a:off x="0" y="0"/>
          <a:ext cx="0" cy="0"/>
          <a:chOff x="0" y="0"/>
          <a:chExt cx="0" cy="0"/>
        </a:xfrm>
      </p:grpSpPr>
      <p:sp>
        <p:nvSpPr>
          <p:cNvPr id="8" name="Rectangle 7"/>
          <p:cNvSpPr/>
          <p:nvPr userDrawn="1"/>
        </p:nvSpPr>
        <p:spPr>
          <a:xfrm>
            <a:off x="0" y="44577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Place presentation title or other text here</a:t>
            </a:r>
            <a:endParaRPr lang="en-US" dirty="0"/>
          </a:p>
        </p:txBody>
      </p:sp>
      <p:sp>
        <p:nvSpPr>
          <p:cNvPr id="4" name="Slide Number Placeholder 3"/>
          <p:cNvSpPr>
            <a:spLocks noGrp="1"/>
          </p:cNvSpPr>
          <p:nvPr>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p:ph type="dt" sz="half" idx="12"/>
          </p:nvPr>
        </p:nvSpPr>
        <p:spPr/>
        <p:txBody>
          <a:bodyPr/>
          <a:lstStyle/>
          <a:p>
            <a:pPr>
              <a:defRPr/>
            </a:pPr>
            <a:fld id="{8EECA24A-719A-45F5-A570-23D5670E6C50}" type="datetime4">
              <a:rPr lang="en-US" smtClean="0"/>
              <a:pPr>
                <a:defRPr/>
              </a:pPr>
              <a:t>October 14, 2016</a:t>
            </a:fld>
            <a:endParaRPr lang="en-US" dirty="0"/>
          </a:p>
        </p:txBody>
      </p:sp>
      <p:sp>
        <p:nvSpPr>
          <p:cNvPr id="6" name="Content Placeholder 13"/>
          <p:cNvSpPr>
            <a:spLocks noGrp="1"/>
          </p:cNvSpPr>
          <p:nvPr>
            <p:ph sz="quarter" idx="13"/>
          </p:nvPr>
        </p:nvSpPr>
        <p:spPr>
          <a:xfrm>
            <a:off x="0" y="913211"/>
            <a:ext cx="9144000" cy="3544490"/>
          </a:xfrm>
          <a:prstGeom prst="rect">
            <a:avLst/>
          </a:prstGeom>
        </p:spPr>
        <p:txBody>
          <a:bodyPr lIns="274288" tIns="1005722">
            <a:normAutofit/>
          </a:bodyPr>
          <a:lstStyle>
            <a:lvl1pPr marL="341273" marR="0" indent="-341273" algn="l" defTabSz="914293" rtl="0" eaLnBrk="1" fontAlgn="base" latinLnBrk="0" hangingPunct="1">
              <a:lnSpc>
                <a:spcPct val="100000"/>
              </a:lnSpc>
              <a:spcBef>
                <a:spcPts val="0"/>
              </a:spcBef>
              <a:spcAft>
                <a:spcPts val="600"/>
              </a:spcAft>
              <a:buClrTx/>
              <a:buSzTx/>
              <a:buFont typeface="Arial" pitchFamily="34" charset="0"/>
              <a:buNone/>
              <a:tabLst/>
              <a:defRPr sz="2600" b="0" baseline="0">
                <a:solidFill>
                  <a:srgbClr val="000000"/>
                </a:solidFill>
                <a:sym typeface="Wingdings" pitchFamily="2" charset="2"/>
              </a:defRPr>
            </a:lvl1pPr>
          </a:lstStyle>
          <a:p>
            <a:pPr marL="341273" marR="0" lvl="0" indent="-341273" algn="l" defTabSz="914293" rtl="0" eaLnBrk="1" fontAlgn="base" latinLnBrk="0" hangingPunct="1">
              <a:lnSpc>
                <a:spcPct val="100000"/>
              </a:lnSpc>
              <a:spcBef>
                <a:spcPts val="0"/>
              </a:spcBef>
              <a:spcAft>
                <a:spcPts val="600"/>
              </a:spcAft>
              <a:buClrTx/>
              <a:buSzTx/>
              <a:buFont typeface="Arial" pitchFamily="34" charset="0"/>
              <a:buNone/>
              <a:tabLst/>
              <a:defRPr/>
            </a:pPr>
            <a:r>
              <a:rPr lang="en-US" smtClean="0"/>
              <a:t>Click to edit Master text styles</a:t>
            </a:r>
          </a:p>
        </p:txBody>
      </p:sp>
      <p:sp>
        <p:nvSpPr>
          <p:cNvPr id="7" name="Text Placeholder 4"/>
          <p:cNvSpPr>
            <a:spLocks noGrp="1"/>
          </p:cNvSpPr>
          <p:nvPr>
            <p:ph type="body" sz="quarter" idx="17"/>
          </p:nvPr>
        </p:nvSpPr>
        <p:spPr>
          <a:xfrm>
            <a:off x="5257800" y="913211"/>
            <a:ext cx="2743200" cy="3544490"/>
          </a:xfrm>
          <a:prstGeom prst="rect">
            <a:avLst/>
          </a:prstGeom>
          <a:solidFill>
            <a:schemeClr val="bg1"/>
          </a:solidFill>
        </p:spPr>
        <p:txBody>
          <a:bodyPr>
            <a:noAutofit/>
          </a:bodyPr>
          <a:lstStyle>
            <a:lvl1pPr marL="0" indent="0">
              <a:buNone/>
              <a:defRPr sz="2400" b="0">
                <a:solidFill>
                  <a:srgbClr val="0079C2"/>
                </a:solidFill>
                <a:latin typeface="+mn-lt"/>
              </a:defRPr>
            </a:lvl1pPr>
            <a:lvl2pPr marL="366670" indent="0">
              <a:buNone/>
              <a:defRPr b="0">
                <a:solidFill>
                  <a:srgbClr val="0079C2"/>
                </a:solidFill>
                <a:latin typeface="+mj-lt"/>
              </a:defRPr>
            </a:lvl2pPr>
            <a:lvl3pPr marL="566670" indent="0">
              <a:buNone/>
              <a:defRPr b="0">
                <a:solidFill>
                  <a:srgbClr val="0079C2"/>
                </a:solidFill>
                <a:latin typeface="+mj-lt"/>
              </a:defRPr>
            </a:lvl3pPr>
            <a:lvl4pPr marL="758736" indent="0">
              <a:buNone/>
              <a:defRPr b="0">
                <a:solidFill>
                  <a:srgbClr val="0079C2"/>
                </a:solidFill>
                <a:latin typeface="+mj-lt"/>
              </a:defRPr>
            </a:lvl4pPr>
            <a:lvl5pPr marL="914293" indent="0">
              <a:buNone/>
              <a:defRPr b="0">
                <a:solidFill>
                  <a:srgbClr val="0079C2"/>
                </a:solidFill>
                <a:latin typeface="+mj-lt"/>
              </a:defRPr>
            </a:lvl5pPr>
          </a:lstStyle>
          <a:p>
            <a:pPr lvl="0">
              <a:spcBef>
                <a:spcPct val="0"/>
              </a:spcBef>
            </a:pPr>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95012" y="4640580"/>
            <a:ext cx="320040" cy="320040"/>
          </a:xfrm>
          <a:prstGeom prst="rect">
            <a:avLst/>
          </a:prstGeom>
        </p:spPr>
      </p:pic>
      <p:pic>
        <p:nvPicPr>
          <p:cNvPr id="13" name="Picture 12" descr="Logo NF.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35164" y="4396152"/>
            <a:ext cx="1066800" cy="8001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362126816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Place presentation title or other text here</a:t>
            </a:r>
            <a:endParaRPr lang="en-US" dirty="0"/>
          </a:p>
        </p:txBody>
      </p:sp>
      <p:sp>
        <p:nvSpPr>
          <p:cNvPr id="4" name="Slide Number Placeholder 3"/>
          <p:cNvSpPr>
            <a:spLocks noGrp="1"/>
          </p:cNvSpPr>
          <p:nvPr>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p:ph type="dt" sz="half" idx="12"/>
          </p:nvPr>
        </p:nvSpPr>
        <p:spPr/>
        <p:txBody>
          <a:bodyPr/>
          <a:lstStyle/>
          <a:p>
            <a:pPr>
              <a:defRPr/>
            </a:pPr>
            <a:fld id="{8EECA24A-719A-45F5-A570-23D5670E6C50}" type="datetime4">
              <a:rPr lang="en-US" smtClean="0"/>
              <a:pPr>
                <a:defRPr/>
              </a:pPr>
              <a:t>October 14, 2016</a:t>
            </a:fld>
            <a:endParaRPr lang="en-US" dirty="0"/>
          </a:p>
        </p:txBody>
      </p:sp>
      <p:pic>
        <p:nvPicPr>
          <p:cNvPr id="9" name="Picture 8"/>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429000" y="1428750"/>
            <a:ext cx="2286000" cy="22860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2747804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0" name="Rectangle 9"/>
          <p:cNvSpPr/>
          <p:nvPr userDrawn="1"/>
        </p:nvSpPr>
        <p:spPr>
          <a:xfrm>
            <a:off x="0" y="44577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Place presentation title or other text here</a:t>
            </a:r>
            <a:endParaRPr lang="en-US" dirty="0"/>
          </a:p>
        </p:txBody>
      </p:sp>
      <p:sp>
        <p:nvSpPr>
          <p:cNvPr id="4" name="Slide Number Placeholder 3"/>
          <p:cNvSpPr>
            <a:spLocks noGrp="1"/>
          </p:cNvSpPr>
          <p:nvPr>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p:ph type="dt" sz="half" idx="12"/>
          </p:nvPr>
        </p:nvSpPr>
        <p:spPr/>
        <p:txBody>
          <a:bodyPr/>
          <a:lstStyle/>
          <a:p>
            <a:pPr>
              <a:defRPr/>
            </a:pPr>
            <a:fld id="{8EECA24A-719A-45F5-A570-23D5670E6C50}" type="datetime4">
              <a:rPr lang="en-US" smtClean="0"/>
              <a:pPr>
                <a:defRPr/>
              </a:pPr>
              <a:t>October 14, 2016</a:t>
            </a:fld>
            <a:endParaRPr lang="en-US" dirty="0"/>
          </a:p>
        </p:txBody>
      </p:sp>
      <p:sp>
        <p:nvSpPr>
          <p:cNvPr id="6" name="Content Placeholder 8"/>
          <p:cNvSpPr>
            <a:spLocks noGrp="1"/>
          </p:cNvSpPr>
          <p:nvPr>
            <p:ph sz="quarter" idx="13"/>
          </p:nvPr>
        </p:nvSpPr>
        <p:spPr>
          <a:xfrm>
            <a:off x="457199" y="913211"/>
            <a:ext cx="8229600" cy="3544490"/>
          </a:xfrm>
        </p:spPr>
        <p:txBody>
          <a:bodyPr/>
          <a:lstStyle>
            <a:lvl1pPr>
              <a:defRPr/>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95012" y="4640580"/>
            <a:ext cx="320040" cy="320040"/>
          </a:xfrm>
          <a:prstGeom prst="rect">
            <a:avLst/>
          </a:prstGeom>
        </p:spPr>
      </p:pic>
      <p:pic>
        <p:nvPicPr>
          <p:cNvPr id="14" name="Picture 13" descr="Logo NF.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35164" y="4396152"/>
            <a:ext cx="1066800" cy="8001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28238376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w/ vertical column">
    <p:spTree>
      <p:nvGrpSpPr>
        <p:cNvPr id="1" name=""/>
        <p:cNvGrpSpPr/>
        <p:nvPr/>
      </p:nvGrpSpPr>
      <p:grpSpPr>
        <a:xfrm>
          <a:off x="0" y="0"/>
          <a:ext cx="0" cy="0"/>
          <a:chOff x="0" y="0"/>
          <a:chExt cx="0" cy="0"/>
        </a:xfrm>
      </p:grpSpPr>
      <p:sp>
        <p:nvSpPr>
          <p:cNvPr id="10" name="Rectangle 9"/>
          <p:cNvSpPr/>
          <p:nvPr userDrawn="1"/>
        </p:nvSpPr>
        <p:spPr>
          <a:xfrm rot="5400000">
            <a:off x="-2116718" y="2116715"/>
            <a:ext cx="5143500" cy="910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 name="Picture 10"/>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95012" y="4640580"/>
            <a:ext cx="320040" cy="320040"/>
          </a:xfrm>
          <a:prstGeom prst="rect">
            <a:avLst/>
          </a:prstGeom>
        </p:spPr>
      </p:pic>
      <p:sp>
        <p:nvSpPr>
          <p:cNvPr id="2" name="Title 1"/>
          <p:cNvSpPr>
            <a:spLocks noGrp="1"/>
          </p:cNvSpPr>
          <p:nvPr>
            <p:ph type="title"/>
          </p:nvPr>
        </p:nvSpPr>
        <p:spPr>
          <a:xfrm>
            <a:off x="1030288" y="302420"/>
            <a:ext cx="7656512" cy="508397"/>
          </a:xfrm>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Place presentation title or other text here</a:t>
            </a:r>
            <a:endParaRPr lang="en-US" dirty="0"/>
          </a:p>
        </p:txBody>
      </p:sp>
      <p:sp>
        <p:nvSpPr>
          <p:cNvPr id="4" name="Slide Number Placeholder 3"/>
          <p:cNvSpPr>
            <a:spLocks noGrp="1"/>
          </p:cNvSpPr>
          <p:nvPr>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p:ph type="dt" sz="half" idx="12"/>
          </p:nvPr>
        </p:nvSpPr>
        <p:spPr/>
        <p:txBody>
          <a:bodyPr/>
          <a:lstStyle/>
          <a:p>
            <a:pPr>
              <a:defRPr/>
            </a:pPr>
            <a:fld id="{8EECA24A-719A-45F5-A570-23D5670E6C50}" type="datetime4">
              <a:rPr lang="en-US" smtClean="0"/>
              <a:pPr>
                <a:defRPr/>
              </a:pPr>
              <a:t>October 14, 2016</a:t>
            </a:fld>
            <a:endParaRPr lang="en-US" dirty="0"/>
          </a:p>
        </p:txBody>
      </p:sp>
      <p:sp>
        <p:nvSpPr>
          <p:cNvPr id="6" name="Content Placeholder 8"/>
          <p:cNvSpPr>
            <a:spLocks noGrp="1"/>
          </p:cNvSpPr>
          <p:nvPr>
            <p:ph sz="quarter" idx="13"/>
          </p:nvPr>
        </p:nvSpPr>
        <p:spPr>
          <a:xfrm>
            <a:off x="1030287" y="913211"/>
            <a:ext cx="7656511" cy="3544490"/>
          </a:xfrm>
        </p:spPr>
        <p:txBody>
          <a:bodyPr/>
          <a:lstStyle>
            <a:lvl1pPr>
              <a:defRPr/>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lvl="0"/>
            <a:r>
              <a:rPr lang="en-US" smtClean="0"/>
              <a:t>Click to edit Master text styles</a:t>
            </a:r>
          </a:p>
        </p:txBody>
      </p:sp>
      <p:pic>
        <p:nvPicPr>
          <p:cNvPr id="13" name="Picture 12" descr="Logo NF.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35164" y="4396152"/>
            <a:ext cx="1066800" cy="8001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17857594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44577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 name="Footer Placeholder 2"/>
          <p:cNvSpPr>
            <a:spLocks noGrp="1"/>
          </p:cNvSpPr>
          <p:nvPr>
            <p:ph type="ftr" sz="quarter" idx="10"/>
          </p:nvPr>
        </p:nvSpPr>
        <p:spPr/>
        <p:txBody>
          <a:bodyPr/>
          <a:lstStyle/>
          <a:p>
            <a:pPr>
              <a:defRPr/>
            </a:pPr>
            <a:r>
              <a:rPr lang="en-US" dirty="0" smtClean="0"/>
              <a:t>Place presentation title or other text here</a:t>
            </a:r>
            <a:endParaRPr lang="en-US" dirty="0"/>
          </a:p>
        </p:txBody>
      </p:sp>
      <p:sp>
        <p:nvSpPr>
          <p:cNvPr id="4" name="Slide Number Placeholder 3"/>
          <p:cNvSpPr>
            <a:spLocks noGrp="1"/>
          </p:cNvSpPr>
          <p:nvPr>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p:ph type="dt" sz="half" idx="12"/>
          </p:nvPr>
        </p:nvSpPr>
        <p:spPr/>
        <p:txBody>
          <a:bodyPr/>
          <a:lstStyle/>
          <a:p>
            <a:pPr>
              <a:defRPr/>
            </a:pPr>
            <a:fld id="{8EECA24A-719A-45F5-A570-23D5670E6C50}" type="datetime4">
              <a:rPr lang="en-US" smtClean="0"/>
              <a:pPr>
                <a:defRPr/>
              </a:pPr>
              <a:t>October 14, 2016</a:t>
            </a:fld>
            <a:endParaRPr lang="en-US" dirty="0"/>
          </a:p>
        </p:txBody>
      </p:sp>
      <p:sp>
        <p:nvSpPr>
          <p:cNvPr id="6" name="Rectangle 5"/>
          <p:cNvSpPr/>
          <p:nvPr userDrawn="1"/>
        </p:nvSpPr>
        <p:spPr>
          <a:xfrm>
            <a:off x="0" y="0"/>
            <a:ext cx="9144000" cy="4457700"/>
          </a:xfrm>
          <a:prstGeom prst="rect">
            <a:avLst/>
          </a:prstGeom>
          <a:solidFill>
            <a:srgbClr val="CCD3E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endParaRPr lang="en-US">
              <a:solidFill>
                <a:srgbClr val="FFFFFF"/>
              </a:solidFill>
              <a:ea typeface="Geneva" pitchFamily="-109" charset="-128"/>
            </a:endParaRPr>
          </a:p>
        </p:txBody>
      </p:sp>
      <p:sp>
        <p:nvSpPr>
          <p:cNvPr id="7" name="Rectangle 6"/>
          <p:cNvSpPr/>
          <p:nvPr userDrawn="1"/>
        </p:nvSpPr>
        <p:spPr>
          <a:xfrm>
            <a:off x="2" y="1827611"/>
            <a:ext cx="7292975" cy="2630090"/>
          </a:xfrm>
          <a:prstGeom prst="rect">
            <a:avLst/>
          </a:prstGeom>
          <a:solidFill>
            <a:srgbClr val="E6E9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endParaRPr lang="en-US">
              <a:solidFill>
                <a:srgbClr val="FFFFFF"/>
              </a:solidFill>
              <a:ea typeface="Geneva" pitchFamily="-109" charset="-128"/>
            </a:endParaRPr>
          </a:p>
        </p:txBody>
      </p:sp>
      <p:sp>
        <p:nvSpPr>
          <p:cNvPr id="8" name="Title 1"/>
          <p:cNvSpPr>
            <a:spLocks noGrp="1"/>
          </p:cNvSpPr>
          <p:nvPr>
            <p:ph type="title"/>
          </p:nvPr>
        </p:nvSpPr>
        <p:spPr>
          <a:xfrm>
            <a:off x="457200" y="1834753"/>
            <a:ext cx="6819900" cy="2245519"/>
          </a:xfrm>
        </p:spPr>
        <p:txBody>
          <a:bodyPr>
            <a:noAutofit/>
          </a:bodyPr>
          <a:lstStyle>
            <a:lvl1pPr algn="l">
              <a:defRPr sz="3600" b="0" cap="none">
                <a:solidFill>
                  <a:schemeClr val="accent3"/>
                </a:solidFill>
              </a:defRPr>
            </a:lvl1pPr>
          </a:lstStyle>
          <a:p>
            <a:r>
              <a:rPr lang="en-US" smtClean="0"/>
              <a:t>Click to edit Master title style</a:t>
            </a:r>
            <a:endParaRPr lang="en-US" dirty="0"/>
          </a:p>
        </p:txBody>
      </p:sp>
      <p:pic>
        <p:nvPicPr>
          <p:cNvPr id="10" name="Picture 9"/>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95012" y="4640580"/>
            <a:ext cx="320040" cy="320040"/>
          </a:xfrm>
          <a:prstGeom prst="rect">
            <a:avLst/>
          </a:prstGeom>
        </p:spPr>
      </p:pic>
      <p:pic>
        <p:nvPicPr>
          <p:cNvPr id="15" name="Picture 14" descr="Logo NF.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35164" y="4396152"/>
            <a:ext cx="1066800" cy="8001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21124188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p:cNvSpPr/>
          <p:nvPr userDrawn="1"/>
        </p:nvSpPr>
        <p:spPr>
          <a:xfrm>
            <a:off x="0" y="44577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Place presentation title or other text here</a:t>
            </a:r>
            <a:endParaRPr lang="en-US" dirty="0"/>
          </a:p>
        </p:txBody>
      </p:sp>
      <p:sp>
        <p:nvSpPr>
          <p:cNvPr id="4" name="Slide Number Placeholder 3"/>
          <p:cNvSpPr>
            <a:spLocks noGrp="1"/>
          </p:cNvSpPr>
          <p:nvPr>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p:ph type="dt" sz="half" idx="12"/>
          </p:nvPr>
        </p:nvSpPr>
        <p:spPr/>
        <p:txBody>
          <a:bodyPr/>
          <a:lstStyle/>
          <a:p>
            <a:pPr>
              <a:defRPr/>
            </a:pPr>
            <a:fld id="{8EECA24A-719A-45F5-A570-23D5670E6C50}" type="datetime4">
              <a:rPr lang="en-US" smtClean="0"/>
              <a:pPr>
                <a:defRPr/>
              </a:pPr>
              <a:t>October 14, 2016</a:t>
            </a:fld>
            <a:endParaRPr lang="en-US" dirty="0"/>
          </a:p>
        </p:txBody>
      </p:sp>
      <p:sp>
        <p:nvSpPr>
          <p:cNvPr id="6" name="Content Placeholder 8"/>
          <p:cNvSpPr>
            <a:spLocks noGrp="1"/>
          </p:cNvSpPr>
          <p:nvPr>
            <p:ph sz="quarter" idx="13"/>
          </p:nvPr>
        </p:nvSpPr>
        <p:spPr>
          <a:xfrm>
            <a:off x="457200" y="913211"/>
            <a:ext cx="3931920" cy="3544490"/>
          </a:xfrm>
        </p:spPr>
        <p:txBody>
          <a:bodyPr>
            <a:normAutofit/>
          </a:bodyPr>
          <a:lstStyle>
            <a:lvl1pPr marL="341273" marR="0" indent="-341273" algn="l" defTabSz="914293" rtl="0" eaLnBrk="1" fontAlgn="base" latinLnBrk="0" hangingPunct="1">
              <a:lnSpc>
                <a:spcPct val="100000"/>
              </a:lnSpc>
              <a:spcBef>
                <a:spcPts val="1200"/>
              </a:spcBef>
              <a:spcAft>
                <a:spcPts val="600"/>
              </a:spcAft>
              <a:buClrTx/>
              <a:buSzTx/>
              <a:buFont typeface="Arial" pitchFamily="34" charset="0"/>
              <a:buChar char="•"/>
              <a:tabLst/>
              <a:defRPr sz="2600"/>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marL="341273" marR="0" lvl="0" indent="-341273" algn="l" defTabSz="914293" rtl="0" eaLnBrk="1" fontAlgn="base" latinLnBrk="0" hangingPunct="1">
              <a:lnSpc>
                <a:spcPct val="100000"/>
              </a:lnSpc>
              <a:spcBef>
                <a:spcPts val="1200"/>
              </a:spcBef>
              <a:spcAft>
                <a:spcPts val="600"/>
              </a:spcAft>
              <a:buClrTx/>
              <a:buSzTx/>
              <a:buFont typeface="Arial" pitchFamily="34" charset="0"/>
              <a:buChar char="•"/>
              <a:tabLst/>
              <a:defRPr/>
            </a:pPr>
            <a:r>
              <a:rPr lang="en-US" smtClean="0"/>
              <a:t>Click to edit Master text styles</a:t>
            </a:r>
          </a:p>
        </p:txBody>
      </p:sp>
      <p:sp>
        <p:nvSpPr>
          <p:cNvPr id="7" name="Content Placeholder 8"/>
          <p:cNvSpPr>
            <a:spLocks noGrp="1"/>
          </p:cNvSpPr>
          <p:nvPr>
            <p:ph sz="quarter" idx="27"/>
          </p:nvPr>
        </p:nvSpPr>
        <p:spPr>
          <a:xfrm>
            <a:off x="4754880" y="913211"/>
            <a:ext cx="3931920" cy="3544490"/>
          </a:xfrm>
        </p:spPr>
        <p:txBody>
          <a:bodyPr>
            <a:normAutofit/>
          </a:bodyPr>
          <a:lstStyle>
            <a:lvl1pPr marL="341273" marR="0" indent="-341273" algn="l" defTabSz="914293" rtl="0" eaLnBrk="1" fontAlgn="base" latinLnBrk="0" hangingPunct="1">
              <a:lnSpc>
                <a:spcPct val="100000"/>
              </a:lnSpc>
              <a:spcBef>
                <a:spcPts val="1200"/>
              </a:spcBef>
              <a:spcAft>
                <a:spcPts val="600"/>
              </a:spcAft>
              <a:buClrTx/>
              <a:buSzTx/>
              <a:buFont typeface="Arial" pitchFamily="34" charset="0"/>
              <a:buChar char="•"/>
              <a:tabLst/>
              <a:defRPr sz="2600"/>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marL="341273" marR="0" lvl="0" indent="-341273" algn="l" defTabSz="914293" rtl="0" eaLnBrk="1" fontAlgn="base" latinLnBrk="0" hangingPunct="1">
              <a:lnSpc>
                <a:spcPct val="100000"/>
              </a:lnSpc>
              <a:spcBef>
                <a:spcPts val="1200"/>
              </a:spcBef>
              <a:spcAft>
                <a:spcPts val="600"/>
              </a:spcAft>
              <a:buClrTx/>
              <a:buSzTx/>
              <a:buFont typeface="Arial" pitchFamily="34" charset="0"/>
              <a:buChar char="•"/>
              <a:tabLst/>
              <a:defRPr/>
            </a:pPr>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95012" y="4640580"/>
            <a:ext cx="320040" cy="320040"/>
          </a:xfrm>
          <a:prstGeom prst="rect">
            <a:avLst/>
          </a:prstGeom>
        </p:spPr>
      </p:pic>
      <p:pic>
        <p:nvPicPr>
          <p:cNvPr id="14" name="Picture 13" descr="Logo NF.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35164" y="4396152"/>
            <a:ext cx="1066800" cy="8001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241632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p:cNvSpPr/>
          <p:nvPr userDrawn="1"/>
        </p:nvSpPr>
        <p:spPr>
          <a:xfrm>
            <a:off x="0" y="44577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Place presentation title or other text here</a:t>
            </a:r>
            <a:endParaRPr lang="en-US" dirty="0"/>
          </a:p>
        </p:txBody>
      </p:sp>
      <p:sp>
        <p:nvSpPr>
          <p:cNvPr id="4" name="Slide Number Placeholder 3"/>
          <p:cNvSpPr>
            <a:spLocks noGrp="1"/>
          </p:cNvSpPr>
          <p:nvPr>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p:ph type="dt" sz="half" idx="12"/>
          </p:nvPr>
        </p:nvSpPr>
        <p:spPr/>
        <p:txBody>
          <a:bodyPr/>
          <a:lstStyle/>
          <a:p>
            <a:pPr>
              <a:defRPr/>
            </a:pPr>
            <a:fld id="{8EECA24A-719A-45F5-A570-23D5670E6C50}" type="datetime4">
              <a:rPr lang="en-US" smtClean="0"/>
              <a:pPr>
                <a:defRPr/>
              </a:pPr>
              <a:t>October 14, 2016</a:t>
            </a:fld>
            <a:endParaRPr lang="en-US" dirty="0"/>
          </a:p>
        </p:txBody>
      </p:sp>
      <p:sp>
        <p:nvSpPr>
          <p:cNvPr id="6" name="Text Placeholder 14"/>
          <p:cNvSpPr>
            <a:spLocks noGrp="1"/>
          </p:cNvSpPr>
          <p:nvPr>
            <p:ph type="body" sz="quarter" idx="14"/>
          </p:nvPr>
        </p:nvSpPr>
        <p:spPr>
          <a:xfrm>
            <a:off x="457200" y="912114"/>
            <a:ext cx="3931920" cy="553998"/>
          </a:xfrm>
          <a:prstGeom prst="rect">
            <a:avLst/>
          </a:prstGeom>
        </p:spPr>
        <p:txBody>
          <a:bodyPr anchor="b">
            <a:noAutofit/>
          </a:bodyPr>
          <a:lstStyle>
            <a:lvl1pPr marL="0" indent="0">
              <a:buNone/>
              <a:defRPr sz="3000" b="0">
                <a:solidFill>
                  <a:schemeClr val="accent1"/>
                </a:solidFill>
              </a:defRPr>
            </a:lvl1pPr>
            <a:lvl2pPr>
              <a:buNone/>
              <a:defRPr/>
            </a:lvl2pPr>
          </a:lstStyle>
          <a:p>
            <a:pPr lvl="0"/>
            <a:r>
              <a:rPr lang="en-US" smtClean="0"/>
              <a:t>Click to edit Master text styles</a:t>
            </a:r>
          </a:p>
        </p:txBody>
      </p:sp>
      <p:sp>
        <p:nvSpPr>
          <p:cNvPr id="7" name="Text Placeholder 14"/>
          <p:cNvSpPr>
            <a:spLocks noGrp="1"/>
          </p:cNvSpPr>
          <p:nvPr>
            <p:ph type="body" sz="quarter" idx="20"/>
          </p:nvPr>
        </p:nvSpPr>
        <p:spPr>
          <a:xfrm>
            <a:off x="4754880" y="912114"/>
            <a:ext cx="3931920" cy="553998"/>
          </a:xfrm>
          <a:prstGeom prst="rect">
            <a:avLst/>
          </a:prstGeom>
          <a:ln>
            <a:noFill/>
          </a:ln>
        </p:spPr>
        <p:txBody>
          <a:bodyPr anchor="b">
            <a:noAutofit/>
          </a:bodyPr>
          <a:lstStyle>
            <a:lvl1pPr marL="0" indent="0">
              <a:buNone/>
              <a:defRPr sz="3000" b="0">
                <a:solidFill>
                  <a:srgbClr val="0079C2"/>
                </a:solidFill>
              </a:defRPr>
            </a:lvl1pPr>
            <a:lvl2pPr>
              <a:buNone/>
              <a:defRPr/>
            </a:lvl2pPr>
          </a:lstStyle>
          <a:p>
            <a:pPr lvl="0"/>
            <a:r>
              <a:rPr lang="en-US" smtClean="0"/>
              <a:t>Click to edit Master text styles</a:t>
            </a:r>
          </a:p>
        </p:txBody>
      </p:sp>
      <p:sp>
        <p:nvSpPr>
          <p:cNvPr id="8" name="Content Placeholder 8"/>
          <p:cNvSpPr>
            <a:spLocks noGrp="1"/>
          </p:cNvSpPr>
          <p:nvPr>
            <p:ph sz="quarter" idx="13"/>
          </p:nvPr>
        </p:nvSpPr>
        <p:spPr>
          <a:xfrm>
            <a:off x="457200" y="1480551"/>
            <a:ext cx="3931920" cy="2977150"/>
          </a:xfrm>
        </p:spPr>
        <p:txBody>
          <a:bodyPr>
            <a:normAutofit/>
          </a:bodyPr>
          <a:lstStyle>
            <a:lvl1pPr marL="341273" marR="0" indent="-341273" algn="l" defTabSz="914293" rtl="0" eaLnBrk="1" fontAlgn="base" latinLnBrk="0" hangingPunct="1">
              <a:lnSpc>
                <a:spcPct val="100000"/>
              </a:lnSpc>
              <a:spcBef>
                <a:spcPts val="1200"/>
              </a:spcBef>
              <a:spcAft>
                <a:spcPts val="600"/>
              </a:spcAft>
              <a:buClrTx/>
              <a:buSzTx/>
              <a:buFont typeface="Arial" pitchFamily="34" charset="0"/>
              <a:buChar char="•"/>
              <a:tabLst/>
              <a:defRPr sz="2600"/>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marL="341273" marR="0" lvl="0" indent="-341273" algn="l" defTabSz="914293" rtl="0" eaLnBrk="1" fontAlgn="base" latinLnBrk="0" hangingPunct="1">
              <a:lnSpc>
                <a:spcPct val="100000"/>
              </a:lnSpc>
              <a:spcBef>
                <a:spcPts val="1200"/>
              </a:spcBef>
              <a:spcAft>
                <a:spcPts val="600"/>
              </a:spcAft>
              <a:buClrTx/>
              <a:buSzTx/>
              <a:buFont typeface="Arial" pitchFamily="34" charset="0"/>
              <a:buChar char="•"/>
              <a:tabLst/>
              <a:defRPr/>
            </a:pPr>
            <a:r>
              <a:rPr lang="en-US" smtClean="0"/>
              <a:t>Click to edit Master text styles</a:t>
            </a:r>
          </a:p>
        </p:txBody>
      </p:sp>
      <p:sp>
        <p:nvSpPr>
          <p:cNvPr id="9" name="Content Placeholder 8"/>
          <p:cNvSpPr>
            <a:spLocks noGrp="1"/>
          </p:cNvSpPr>
          <p:nvPr>
            <p:ph sz="quarter" idx="27"/>
          </p:nvPr>
        </p:nvSpPr>
        <p:spPr>
          <a:xfrm>
            <a:off x="4754880" y="1480551"/>
            <a:ext cx="3931920" cy="2977150"/>
          </a:xfrm>
        </p:spPr>
        <p:txBody>
          <a:bodyPr>
            <a:normAutofit/>
          </a:bodyPr>
          <a:lstStyle>
            <a:lvl1pPr marL="341273" marR="0" indent="-341273" algn="l" defTabSz="914293" rtl="0" eaLnBrk="1" fontAlgn="base" latinLnBrk="0" hangingPunct="1">
              <a:lnSpc>
                <a:spcPct val="100000"/>
              </a:lnSpc>
              <a:spcBef>
                <a:spcPts val="1200"/>
              </a:spcBef>
              <a:spcAft>
                <a:spcPts val="600"/>
              </a:spcAft>
              <a:buClrTx/>
              <a:buSzTx/>
              <a:buFont typeface="Arial" pitchFamily="34" charset="0"/>
              <a:buChar char="•"/>
              <a:tabLst/>
              <a:defRPr sz="2600"/>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marL="341273" marR="0" lvl="0" indent="-341273" algn="l" defTabSz="914293" rtl="0" eaLnBrk="1" fontAlgn="base" latinLnBrk="0" hangingPunct="1">
              <a:lnSpc>
                <a:spcPct val="100000"/>
              </a:lnSpc>
              <a:spcBef>
                <a:spcPts val="1200"/>
              </a:spcBef>
              <a:spcAft>
                <a:spcPts val="600"/>
              </a:spcAft>
              <a:buClrTx/>
              <a:buSzTx/>
              <a:buFont typeface="Arial" pitchFamily="34" charset="0"/>
              <a:buChar char="•"/>
              <a:tabLst/>
              <a:defRPr/>
            </a:pPr>
            <a:r>
              <a:rPr lang="en-US"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95012" y="4640580"/>
            <a:ext cx="320040" cy="320040"/>
          </a:xfrm>
          <a:prstGeom prst="rect">
            <a:avLst/>
          </a:prstGeom>
        </p:spPr>
      </p:pic>
      <p:pic>
        <p:nvPicPr>
          <p:cNvPr id="16" name="Picture 15" descr="Logo NF.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35164" y="4396152"/>
            <a:ext cx="1066800" cy="8001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7711996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0" y="44577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Place presentation title or other text here</a:t>
            </a:r>
            <a:endParaRPr lang="en-US" dirty="0"/>
          </a:p>
        </p:txBody>
      </p:sp>
      <p:sp>
        <p:nvSpPr>
          <p:cNvPr id="4" name="Slide Number Placeholder 3"/>
          <p:cNvSpPr>
            <a:spLocks noGrp="1"/>
          </p:cNvSpPr>
          <p:nvPr>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p:ph type="dt" sz="half" idx="12"/>
          </p:nvPr>
        </p:nvSpPr>
        <p:spPr/>
        <p:txBody>
          <a:bodyPr/>
          <a:lstStyle/>
          <a:p>
            <a:pPr>
              <a:defRPr/>
            </a:pPr>
            <a:fld id="{8EECA24A-719A-45F5-A570-23D5670E6C50}" type="datetime4">
              <a:rPr lang="en-US" smtClean="0"/>
              <a:pPr>
                <a:defRPr/>
              </a:pPr>
              <a:t>October 14, 2016</a:t>
            </a:fld>
            <a:endParaRPr lang="en-US" dirty="0"/>
          </a:p>
        </p:txBody>
      </p:sp>
      <p:pic>
        <p:nvPicPr>
          <p:cNvPr id="8" name="Picture 7"/>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95012" y="4640580"/>
            <a:ext cx="320040" cy="320040"/>
          </a:xfrm>
          <a:prstGeom prst="rect">
            <a:avLst/>
          </a:prstGeom>
        </p:spPr>
      </p:pic>
      <p:pic>
        <p:nvPicPr>
          <p:cNvPr id="13" name="Picture 12" descr="Logo NF.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35164" y="4396152"/>
            <a:ext cx="1066800" cy="8001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27144518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1">
    <p:spTree>
      <p:nvGrpSpPr>
        <p:cNvPr id="1" name=""/>
        <p:cNvGrpSpPr/>
        <p:nvPr/>
      </p:nvGrpSpPr>
      <p:grpSpPr>
        <a:xfrm>
          <a:off x="0" y="0"/>
          <a:ext cx="0" cy="0"/>
          <a:chOff x="0" y="0"/>
          <a:chExt cx="0" cy="0"/>
        </a:xfrm>
      </p:grpSpPr>
      <p:sp>
        <p:nvSpPr>
          <p:cNvPr id="9" name="Rectangle 8"/>
          <p:cNvSpPr/>
          <p:nvPr userDrawn="1"/>
        </p:nvSpPr>
        <p:spPr>
          <a:xfrm>
            <a:off x="0" y="44577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 name="Footer Placeholder 2"/>
          <p:cNvSpPr>
            <a:spLocks noGrp="1"/>
          </p:cNvSpPr>
          <p:nvPr>
            <p:ph type="ftr" sz="quarter" idx="10"/>
          </p:nvPr>
        </p:nvSpPr>
        <p:spPr/>
        <p:txBody>
          <a:bodyPr/>
          <a:lstStyle/>
          <a:p>
            <a:pPr>
              <a:defRPr/>
            </a:pPr>
            <a:r>
              <a:rPr lang="en-US" smtClean="0"/>
              <a:t>Place presentation title or other text here</a:t>
            </a:r>
            <a:endParaRPr lang="en-US" dirty="0"/>
          </a:p>
        </p:txBody>
      </p:sp>
      <p:sp>
        <p:nvSpPr>
          <p:cNvPr id="4" name="Slide Number Placeholder 3"/>
          <p:cNvSpPr>
            <a:spLocks noGrp="1"/>
          </p:cNvSpPr>
          <p:nvPr>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p:ph type="dt" sz="half" idx="12"/>
          </p:nvPr>
        </p:nvSpPr>
        <p:spPr/>
        <p:txBody>
          <a:bodyPr/>
          <a:lstStyle/>
          <a:p>
            <a:pPr>
              <a:defRPr/>
            </a:pPr>
            <a:fld id="{8EECA24A-719A-45F5-A570-23D5670E6C50}" type="datetime4">
              <a:rPr lang="en-US" smtClean="0"/>
              <a:pPr>
                <a:defRPr/>
              </a:pPr>
              <a:t>October 14, 2016</a:t>
            </a:fld>
            <a:endParaRPr lang="en-US" dirty="0"/>
          </a:p>
        </p:txBody>
      </p:sp>
      <p:sp>
        <p:nvSpPr>
          <p:cNvPr id="6" name="Content Placeholder 9"/>
          <p:cNvSpPr>
            <a:spLocks noGrp="1"/>
          </p:cNvSpPr>
          <p:nvPr>
            <p:ph sz="quarter" idx="13" hasCustomPrompt="1"/>
          </p:nvPr>
        </p:nvSpPr>
        <p:spPr>
          <a:xfrm>
            <a:off x="0" y="0"/>
            <a:ext cx="9144000" cy="4457700"/>
          </a:xfrm>
          <a:prstGeom prst="rect">
            <a:avLst/>
          </a:prstGeom>
          <a:noFill/>
        </p:spPr>
        <p:txBody>
          <a:bodyPr lIns="731435" tIns="1325725" anchor="ctr">
            <a:noAutofit/>
          </a:bodyPr>
          <a:lstStyle>
            <a:lvl1pPr>
              <a:spcBef>
                <a:spcPts val="0"/>
              </a:spcBef>
              <a:buNone/>
              <a:defRPr sz="2600" b="0" baseline="0">
                <a:solidFill>
                  <a:schemeClr val="tx1"/>
                </a:solidFill>
              </a:defRPr>
            </a:lvl1pPr>
          </a:lstStyle>
          <a:p>
            <a:pPr lvl="0"/>
            <a:r>
              <a:rPr lang="en-US" dirty="0" smtClean="0"/>
              <a:t>Click picture icon</a:t>
            </a:r>
            <a:br>
              <a:rPr lang="en-US" dirty="0" smtClean="0"/>
            </a:br>
            <a:r>
              <a:rPr lang="en-US" dirty="0" smtClean="0"/>
              <a:t>to insert picture</a:t>
            </a:r>
          </a:p>
        </p:txBody>
      </p:sp>
      <p:sp>
        <p:nvSpPr>
          <p:cNvPr id="7" name="Title 1"/>
          <p:cNvSpPr>
            <a:spLocks noGrp="1"/>
          </p:cNvSpPr>
          <p:nvPr>
            <p:ph type="ctrTitle"/>
          </p:nvPr>
        </p:nvSpPr>
        <p:spPr bwMode="white">
          <a:xfrm>
            <a:off x="0" y="1"/>
            <a:ext cx="3602038" cy="1827610"/>
          </a:xfrm>
          <a:solidFill>
            <a:schemeClr val="bg1"/>
          </a:solidFill>
        </p:spPr>
        <p:txBody>
          <a:bodyPr lIns="484575" tIns="466289" rIns="365717">
            <a:noAutofit/>
          </a:bodyPr>
          <a:lstStyle>
            <a:lvl1pPr algn="l" rtl="0" eaLnBrk="1" fontAlgn="base" hangingPunct="1">
              <a:lnSpc>
                <a:spcPct val="83000"/>
              </a:lnSpc>
              <a:spcBef>
                <a:spcPct val="0"/>
              </a:spcBef>
              <a:spcAft>
                <a:spcPct val="0"/>
              </a:spcAft>
              <a:defRPr lang="en-US" sz="3600" kern="1200" baseline="0" dirty="0">
                <a:solidFill>
                  <a:srgbClr val="1D5E75"/>
                </a:solidFill>
                <a:latin typeface="+mj-lt"/>
                <a:ea typeface="+mj-ea"/>
                <a:cs typeface="+mj-cs"/>
              </a:defRPr>
            </a:lvl1pPr>
          </a:lstStyle>
          <a:p>
            <a:r>
              <a:rPr lang="en-US" smtClean="0"/>
              <a:t>Click to edit Master title style</a:t>
            </a:r>
            <a:endParaRPr lang="en-US" dirty="0"/>
          </a:p>
        </p:txBody>
      </p:sp>
      <p:pic>
        <p:nvPicPr>
          <p:cNvPr id="10" name="Picture 9"/>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95012" y="4640580"/>
            <a:ext cx="320040" cy="320040"/>
          </a:xfrm>
          <a:prstGeom prst="rect">
            <a:avLst/>
          </a:prstGeom>
        </p:spPr>
      </p:pic>
      <p:pic>
        <p:nvPicPr>
          <p:cNvPr id="13" name="Picture 12" descr="Logo NF.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35164" y="4396152"/>
            <a:ext cx="1066800" cy="8001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34040987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2">
    <p:spTree>
      <p:nvGrpSpPr>
        <p:cNvPr id="1" name=""/>
        <p:cNvGrpSpPr/>
        <p:nvPr/>
      </p:nvGrpSpPr>
      <p:grpSpPr>
        <a:xfrm>
          <a:off x="0" y="0"/>
          <a:ext cx="0" cy="0"/>
          <a:chOff x="0" y="0"/>
          <a:chExt cx="0" cy="0"/>
        </a:xfrm>
      </p:grpSpPr>
      <p:sp>
        <p:nvSpPr>
          <p:cNvPr id="9" name="Rectangle 8"/>
          <p:cNvSpPr/>
          <p:nvPr userDrawn="1"/>
        </p:nvSpPr>
        <p:spPr>
          <a:xfrm>
            <a:off x="0" y="44577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 name="Footer Placeholder 2"/>
          <p:cNvSpPr>
            <a:spLocks noGrp="1"/>
          </p:cNvSpPr>
          <p:nvPr>
            <p:ph type="ftr" sz="quarter" idx="10"/>
          </p:nvPr>
        </p:nvSpPr>
        <p:spPr/>
        <p:txBody>
          <a:bodyPr/>
          <a:lstStyle/>
          <a:p>
            <a:pPr>
              <a:defRPr/>
            </a:pPr>
            <a:r>
              <a:rPr lang="en-US" smtClean="0"/>
              <a:t>Place presentation title or other text here</a:t>
            </a:r>
            <a:endParaRPr lang="en-US" dirty="0"/>
          </a:p>
        </p:txBody>
      </p:sp>
      <p:sp>
        <p:nvSpPr>
          <p:cNvPr id="4" name="Slide Number Placeholder 3"/>
          <p:cNvSpPr>
            <a:spLocks noGrp="1"/>
          </p:cNvSpPr>
          <p:nvPr>
            <p:ph type="sldNum" sz="quarter" idx="11"/>
          </p:nvPr>
        </p:nvSpPr>
        <p:spPr/>
        <p:txBody>
          <a:bodyPr/>
          <a:lstStyle/>
          <a:p>
            <a:pPr>
              <a:defRPr/>
            </a:pPr>
            <a:fld id="{2EDAC284-59FC-4EEB-A7F8-63017E0BC0CE}" type="slidenum">
              <a:rPr lang="en-US" smtClean="0"/>
              <a:pPr>
                <a:defRPr/>
              </a:pPr>
              <a:t>‹#›</a:t>
            </a:fld>
            <a:endParaRPr lang="en-US" dirty="0"/>
          </a:p>
        </p:txBody>
      </p:sp>
      <p:sp>
        <p:nvSpPr>
          <p:cNvPr id="5" name="Date Placeholder 4"/>
          <p:cNvSpPr>
            <a:spLocks noGrp="1"/>
          </p:cNvSpPr>
          <p:nvPr>
            <p:ph type="dt" sz="half" idx="12"/>
          </p:nvPr>
        </p:nvSpPr>
        <p:spPr/>
        <p:txBody>
          <a:bodyPr/>
          <a:lstStyle/>
          <a:p>
            <a:pPr>
              <a:defRPr/>
            </a:pPr>
            <a:fld id="{8EECA24A-719A-45F5-A570-23D5670E6C50}" type="datetime4">
              <a:rPr lang="en-US" smtClean="0"/>
              <a:pPr>
                <a:defRPr/>
              </a:pPr>
              <a:t>October 14, 2016</a:t>
            </a:fld>
            <a:endParaRPr lang="en-US" dirty="0"/>
          </a:p>
        </p:txBody>
      </p:sp>
      <p:sp>
        <p:nvSpPr>
          <p:cNvPr id="6" name="Content Placeholder 11"/>
          <p:cNvSpPr>
            <a:spLocks noGrp="1"/>
          </p:cNvSpPr>
          <p:nvPr>
            <p:ph sz="quarter" idx="13"/>
          </p:nvPr>
        </p:nvSpPr>
        <p:spPr>
          <a:xfrm>
            <a:off x="0" y="1"/>
            <a:ext cx="9144000" cy="3259979"/>
          </a:xfrm>
          <a:prstGeom prst="rect">
            <a:avLst/>
          </a:prstGeom>
        </p:spPr>
        <p:txBody>
          <a:bodyPr lIns="2286000" tIns="0" rIns="0" bIns="0" anchor="ctr" anchorCtr="0">
            <a:noAutofit/>
          </a:bodyPr>
          <a:lstStyle>
            <a:lvl1pPr marL="0" marR="0" indent="0" algn="ctr" defTabSz="914293" rtl="0" eaLnBrk="1" fontAlgn="base" latinLnBrk="0" hangingPunct="1">
              <a:lnSpc>
                <a:spcPct val="50000"/>
              </a:lnSpc>
              <a:spcBef>
                <a:spcPts val="0"/>
              </a:spcBef>
              <a:spcAft>
                <a:spcPts val="600"/>
              </a:spcAft>
              <a:buClrTx/>
              <a:buSzTx/>
              <a:buFont typeface="Arial" pitchFamily="34" charset="0"/>
              <a:buNone/>
              <a:tabLst/>
              <a:defRPr sz="2600" b="0" baseline="0">
                <a:solidFill>
                  <a:schemeClr val="tx1"/>
                </a:solidFill>
              </a:defRPr>
            </a:lvl1pPr>
          </a:lstStyle>
          <a:p>
            <a:pPr marL="341273" marR="0" lvl="0" indent="-341273" algn="l" defTabSz="914293" rtl="0" eaLnBrk="1" fontAlgn="base" latinLnBrk="0" hangingPunct="1">
              <a:lnSpc>
                <a:spcPct val="100000"/>
              </a:lnSpc>
              <a:spcBef>
                <a:spcPts val="0"/>
              </a:spcBef>
              <a:spcAft>
                <a:spcPts val="600"/>
              </a:spcAft>
              <a:buClrTx/>
              <a:buSzTx/>
              <a:buFont typeface="Arial" pitchFamily="34" charset="0"/>
              <a:buNone/>
              <a:tabLst/>
              <a:defRPr/>
            </a:pPr>
            <a:r>
              <a:rPr lang="en-US" smtClean="0"/>
              <a:t>Click to edit Master text styles</a:t>
            </a:r>
          </a:p>
          <a:p>
            <a:pPr marL="341273" marR="0" lvl="1" indent="-341273" algn="l" defTabSz="914293" rtl="0" eaLnBrk="1" fontAlgn="base" latinLnBrk="0" hangingPunct="1">
              <a:lnSpc>
                <a:spcPct val="100000"/>
              </a:lnSpc>
              <a:spcBef>
                <a:spcPts val="0"/>
              </a:spcBef>
              <a:spcAft>
                <a:spcPts val="600"/>
              </a:spcAft>
              <a:buClrTx/>
              <a:buSzTx/>
              <a:buFont typeface="Arial" pitchFamily="34" charset="0"/>
              <a:buNone/>
              <a:tabLst/>
              <a:defRPr/>
            </a:pPr>
            <a:r>
              <a:rPr lang="en-US" smtClean="0"/>
              <a:t>Second level</a:t>
            </a:r>
          </a:p>
          <a:p>
            <a:pPr marL="341273" marR="0" lvl="2" indent="-341273" algn="l" defTabSz="914293" rtl="0" eaLnBrk="1" fontAlgn="base" latinLnBrk="0" hangingPunct="1">
              <a:lnSpc>
                <a:spcPct val="100000"/>
              </a:lnSpc>
              <a:spcBef>
                <a:spcPts val="0"/>
              </a:spcBef>
              <a:spcAft>
                <a:spcPts val="600"/>
              </a:spcAft>
              <a:buClrTx/>
              <a:buSzTx/>
              <a:buFont typeface="Arial" pitchFamily="34" charset="0"/>
              <a:buNone/>
              <a:tabLst/>
              <a:defRPr/>
            </a:pPr>
            <a:r>
              <a:rPr lang="en-US" smtClean="0"/>
              <a:t>Third level</a:t>
            </a:r>
          </a:p>
          <a:p>
            <a:pPr marL="341273" marR="0" lvl="3" indent="-341273" algn="l" defTabSz="914293" rtl="0" eaLnBrk="1" fontAlgn="base" latinLnBrk="0" hangingPunct="1">
              <a:lnSpc>
                <a:spcPct val="100000"/>
              </a:lnSpc>
              <a:spcBef>
                <a:spcPts val="0"/>
              </a:spcBef>
              <a:spcAft>
                <a:spcPts val="600"/>
              </a:spcAft>
              <a:buClrTx/>
              <a:buSzTx/>
              <a:buFont typeface="Arial" pitchFamily="34" charset="0"/>
              <a:buNone/>
              <a:tabLst/>
              <a:defRPr/>
            </a:pPr>
            <a:r>
              <a:rPr lang="en-US" smtClean="0"/>
              <a:t>Fourth level</a:t>
            </a:r>
          </a:p>
        </p:txBody>
      </p:sp>
      <p:sp>
        <p:nvSpPr>
          <p:cNvPr id="7" name="Text Placeholder 6"/>
          <p:cNvSpPr>
            <a:spLocks noGrp="1"/>
          </p:cNvSpPr>
          <p:nvPr>
            <p:ph type="body" sz="quarter" idx="14"/>
          </p:nvPr>
        </p:nvSpPr>
        <p:spPr>
          <a:xfrm>
            <a:off x="457200" y="3269293"/>
            <a:ext cx="8229600" cy="1188407"/>
          </a:xfrm>
        </p:spPr>
        <p:txBody>
          <a:bodyPr>
            <a:noAutofit/>
          </a:bodyPr>
          <a:lstStyle>
            <a:lvl1pPr marL="0" indent="0">
              <a:buNone/>
              <a:defRPr lang="en-US" sz="3600" kern="1200" baseline="0" dirty="0">
                <a:solidFill>
                  <a:srgbClr val="1D5E75"/>
                </a:solidFill>
                <a:latin typeface="+mj-lt"/>
                <a:ea typeface="+mj-ea"/>
                <a:cs typeface="+mj-cs"/>
              </a:defRPr>
            </a:lvl1pPr>
          </a:lstStyle>
          <a:p>
            <a:pPr lvl="0" algn="l" rtl="0" eaLnBrk="1" fontAlgn="base" hangingPunct="1">
              <a:spcBef>
                <a:spcPct val="0"/>
              </a:spcBef>
              <a:spcAft>
                <a:spcPct val="0"/>
              </a:spcAft>
            </a:pPr>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95012" y="4640580"/>
            <a:ext cx="320040" cy="320040"/>
          </a:xfrm>
          <a:prstGeom prst="rect">
            <a:avLst/>
          </a:prstGeom>
        </p:spPr>
      </p:pic>
      <p:pic>
        <p:nvPicPr>
          <p:cNvPr id="13" name="Picture 12" descr="Logo NF.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35164" y="4396152"/>
            <a:ext cx="1066800" cy="8001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35192186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6E9F0"/>
        </a:solidFill>
        <a:effectLst/>
      </p:bgPr>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57200" y="302420"/>
            <a:ext cx="8229600" cy="50839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endParaRPr lang="en-US" dirty="0" smtClean="0"/>
          </a:p>
        </p:txBody>
      </p:sp>
      <p:sp>
        <p:nvSpPr>
          <p:cNvPr id="5" name="Footer Placeholder 4"/>
          <p:cNvSpPr>
            <a:spLocks noGrp="1"/>
          </p:cNvSpPr>
          <p:nvPr>
            <p:ph type="ftr" sz="quarter" idx="3"/>
          </p:nvPr>
        </p:nvSpPr>
        <p:spPr>
          <a:xfrm>
            <a:off x="3344008" y="4775449"/>
            <a:ext cx="3657600" cy="153888"/>
          </a:xfrm>
          <a:prstGeom prst="rect">
            <a:avLst/>
          </a:prstGeom>
        </p:spPr>
        <p:txBody>
          <a:bodyPr vert="horz" wrap="square" lIns="0" tIns="0" rIns="0" bIns="0" rtlCol="0" anchor="ctr">
            <a:spAutoFit/>
          </a:bodyPr>
          <a:lstStyle>
            <a:lvl1pPr algn="r" fontAlgn="auto">
              <a:spcBef>
                <a:spcPts val="0"/>
              </a:spcBef>
              <a:spcAft>
                <a:spcPts val="0"/>
              </a:spcAft>
              <a:defRPr sz="1000" dirty="0" smtClean="0">
                <a:solidFill>
                  <a:schemeClr val="tx1"/>
                </a:solidFill>
                <a:latin typeface="+mn-lt"/>
              </a:defRPr>
            </a:lvl1pPr>
          </a:lstStyle>
          <a:p>
            <a:pPr>
              <a:defRPr/>
            </a:pPr>
            <a:r>
              <a:rPr lang="en-US" dirty="0" smtClean="0"/>
              <a:t>Place presentation title or other text here</a:t>
            </a:r>
            <a:endParaRPr lang="en-US" dirty="0"/>
          </a:p>
        </p:txBody>
      </p:sp>
      <p:sp>
        <p:nvSpPr>
          <p:cNvPr id="10" name="Slide Number Placeholder 9"/>
          <p:cNvSpPr>
            <a:spLocks noGrp="1"/>
          </p:cNvSpPr>
          <p:nvPr>
            <p:ph type="sldNum" sz="quarter" idx="4"/>
          </p:nvPr>
        </p:nvSpPr>
        <p:spPr>
          <a:xfrm>
            <a:off x="8406759" y="4775449"/>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
        <p:nvSpPr>
          <p:cNvPr id="14" name="Date Placeholder 13"/>
          <p:cNvSpPr>
            <a:spLocks noGrp="1"/>
          </p:cNvSpPr>
          <p:nvPr>
            <p:ph type="dt" sz="half" idx="2"/>
          </p:nvPr>
        </p:nvSpPr>
        <p:spPr>
          <a:xfrm>
            <a:off x="7099541" y="4775449"/>
            <a:ext cx="1307608" cy="153888"/>
          </a:xfrm>
          <a:prstGeom prst="rect">
            <a:avLst/>
          </a:prstGeom>
        </p:spPr>
        <p:txBody>
          <a:bodyPr vert="horz" wrap="square" lIns="0" tIns="0" rIns="0" bIns="0" rtlCol="0" anchor="ctr">
            <a:spAutoFit/>
          </a:bodyPr>
          <a:lstStyle>
            <a:lvl1pPr marL="0" algn="l" defTabSz="914293" rtl="0" eaLnBrk="1" fontAlgn="auto" latinLnBrk="0" hangingPunct="1">
              <a:spcBef>
                <a:spcPts val="0"/>
              </a:spcBef>
              <a:spcAft>
                <a:spcPts val="0"/>
              </a:spcAft>
              <a:defRPr lang="en-US" sz="1000" kern="1200" smtClean="0">
                <a:solidFill>
                  <a:schemeClr val="tx1"/>
                </a:solidFill>
                <a:latin typeface="+mn-lt"/>
                <a:ea typeface="+mn-ea"/>
                <a:cs typeface="+mn-cs"/>
              </a:defRPr>
            </a:lvl1pPr>
          </a:lstStyle>
          <a:p>
            <a:pPr>
              <a:defRPr/>
            </a:pPr>
            <a:fld id="{8EECA24A-719A-45F5-A570-23D5670E6C50}" type="datetime4">
              <a:rPr lang="en-US" smtClean="0"/>
              <a:pPr>
                <a:defRPr/>
              </a:pPr>
              <a:t>October 14, 2016</a:t>
            </a:fld>
            <a:endParaRPr lang="en-US" dirty="0"/>
          </a:p>
        </p:txBody>
      </p:sp>
      <p:sp>
        <p:nvSpPr>
          <p:cNvPr id="2" name="Text Placeholder 1"/>
          <p:cNvSpPr>
            <a:spLocks noGrp="1"/>
          </p:cNvSpPr>
          <p:nvPr>
            <p:ph type="body" idx="1"/>
          </p:nvPr>
        </p:nvSpPr>
        <p:spPr>
          <a:xfrm>
            <a:off x="457200" y="913211"/>
            <a:ext cx="8229600" cy="3544490"/>
          </a:xfrm>
          <a:prstGeom prst="rect">
            <a:avLst/>
          </a:prstGeom>
        </p:spPr>
        <p:txBody>
          <a:bodyPr vert="horz" lIns="91429" tIns="45714" rIns="91429" bIns="45714" rtlCol="0">
            <a:normAutofit/>
          </a:bodyPr>
          <a:lstStyle/>
          <a:p>
            <a:pPr marL="341273" lvl="0" indent="-341273" algn="l" rtl="0" eaLnBrk="1" fontAlgn="base" hangingPunct="1">
              <a:spcBef>
                <a:spcPts val="1200"/>
              </a:spcBef>
              <a:spcAft>
                <a:spcPts val="600"/>
              </a:spcAft>
              <a:buFont typeface="Arial" pitchFamily="34" charset="0"/>
              <a:buChar char="•"/>
            </a:pPr>
            <a:endParaRPr lang="en-US" dirty="0"/>
          </a:p>
        </p:txBody>
      </p:sp>
    </p:spTree>
  </p:cSld>
  <p:clrMap bg1="lt1" tx1="dk1" bg2="lt2" tx2="dk2" accent1="accent1" accent2="accent2" accent3="accent3" accent4="accent4" accent5="accent5" accent6="accent6" hlink="hlink" folHlink="folHlink"/>
  <p:sldLayoutIdLst>
    <p:sldLayoutId id="2147484758" r:id="rId1"/>
    <p:sldLayoutId id="2147484754" r:id="rId2"/>
    <p:sldLayoutId id="2147484761" r:id="rId3"/>
    <p:sldLayoutId id="2147484756" r:id="rId4"/>
    <p:sldLayoutId id="2147484753" r:id="rId5"/>
    <p:sldLayoutId id="2147484752" r:id="rId6"/>
    <p:sldLayoutId id="2147484751" r:id="rId7"/>
    <p:sldLayoutId id="2147484750" r:id="rId8"/>
    <p:sldLayoutId id="2147484749" r:id="rId9"/>
    <p:sldLayoutId id="2147484748" r:id="rId10"/>
    <p:sldLayoutId id="2147484759" r:id="rId11"/>
    <p:sldLayoutId id="2147484760" r:id="rId12"/>
  </p:sldLayoutIdLst>
  <p:hf sldNum="0" hdr="0" ftr="0" dt="0"/>
  <p:txStyles>
    <p:titleStyle>
      <a:lvl1pPr algn="l" rtl="0" eaLnBrk="1" fontAlgn="base" hangingPunct="1">
        <a:spcBef>
          <a:spcPct val="0"/>
        </a:spcBef>
        <a:spcAft>
          <a:spcPct val="0"/>
        </a:spcAft>
        <a:defRPr sz="3600" kern="1200" baseline="0">
          <a:solidFill>
            <a:srgbClr val="1D5E75"/>
          </a:solidFill>
          <a:latin typeface="+mj-lt"/>
          <a:ea typeface="+mj-ea"/>
          <a:cs typeface="+mj-cs"/>
        </a:defRPr>
      </a:lvl1pPr>
      <a:lvl2pPr algn="l" rtl="0" eaLnBrk="1" fontAlgn="base" hangingPunct="1">
        <a:spcBef>
          <a:spcPct val="0"/>
        </a:spcBef>
        <a:spcAft>
          <a:spcPct val="0"/>
        </a:spcAft>
        <a:defRPr sz="4400">
          <a:solidFill>
            <a:srgbClr val="1D5E75"/>
          </a:solidFill>
          <a:latin typeface="Georgia" pitchFamily="18" charset="0"/>
        </a:defRPr>
      </a:lvl2pPr>
      <a:lvl3pPr algn="l" rtl="0" eaLnBrk="1" fontAlgn="base" hangingPunct="1">
        <a:spcBef>
          <a:spcPct val="0"/>
        </a:spcBef>
        <a:spcAft>
          <a:spcPct val="0"/>
        </a:spcAft>
        <a:defRPr sz="4400">
          <a:solidFill>
            <a:srgbClr val="1D5E75"/>
          </a:solidFill>
          <a:latin typeface="Georgia" pitchFamily="18" charset="0"/>
        </a:defRPr>
      </a:lvl3pPr>
      <a:lvl4pPr algn="l" rtl="0" eaLnBrk="1" fontAlgn="base" hangingPunct="1">
        <a:spcBef>
          <a:spcPct val="0"/>
        </a:spcBef>
        <a:spcAft>
          <a:spcPct val="0"/>
        </a:spcAft>
        <a:defRPr sz="4400">
          <a:solidFill>
            <a:srgbClr val="1D5E75"/>
          </a:solidFill>
          <a:latin typeface="Georgia" pitchFamily="18" charset="0"/>
        </a:defRPr>
      </a:lvl4pPr>
      <a:lvl5pPr algn="l" rtl="0" eaLnBrk="1" fontAlgn="base" hangingPunct="1">
        <a:spcBef>
          <a:spcPct val="0"/>
        </a:spcBef>
        <a:spcAft>
          <a:spcPct val="0"/>
        </a:spcAft>
        <a:defRPr sz="4400">
          <a:solidFill>
            <a:srgbClr val="1D5E75"/>
          </a:solidFill>
          <a:latin typeface="Georgia" pitchFamily="18" charset="0"/>
        </a:defRPr>
      </a:lvl5pPr>
      <a:lvl6pPr marL="457146" algn="l" rtl="0" eaLnBrk="1" fontAlgn="base" hangingPunct="1">
        <a:spcBef>
          <a:spcPct val="0"/>
        </a:spcBef>
        <a:spcAft>
          <a:spcPct val="0"/>
        </a:spcAft>
        <a:defRPr sz="4400">
          <a:solidFill>
            <a:srgbClr val="1D5E75"/>
          </a:solidFill>
          <a:latin typeface="Georgia" pitchFamily="18" charset="0"/>
        </a:defRPr>
      </a:lvl6pPr>
      <a:lvl7pPr marL="914293" algn="l" rtl="0" eaLnBrk="1" fontAlgn="base" hangingPunct="1">
        <a:spcBef>
          <a:spcPct val="0"/>
        </a:spcBef>
        <a:spcAft>
          <a:spcPct val="0"/>
        </a:spcAft>
        <a:defRPr sz="4400">
          <a:solidFill>
            <a:srgbClr val="1D5E75"/>
          </a:solidFill>
          <a:latin typeface="Georgia" pitchFamily="18" charset="0"/>
        </a:defRPr>
      </a:lvl7pPr>
      <a:lvl8pPr marL="1371440" algn="l" rtl="0" eaLnBrk="1" fontAlgn="base" hangingPunct="1">
        <a:spcBef>
          <a:spcPct val="0"/>
        </a:spcBef>
        <a:spcAft>
          <a:spcPct val="0"/>
        </a:spcAft>
        <a:defRPr sz="4400">
          <a:solidFill>
            <a:srgbClr val="1D5E75"/>
          </a:solidFill>
          <a:latin typeface="Georgia" pitchFamily="18" charset="0"/>
        </a:defRPr>
      </a:lvl8pPr>
      <a:lvl9pPr marL="1828586" algn="l" rtl="0" eaLnBrk="1" fontAlgn="base" hangingPunct="1">
        <a:spcBef>
          <a:spcPct val="0"/>
        </a:spcBef>
        <a:spcAft>
          <a:spcPct val="0"/>
        </a:spcAft>
        <a:defRPr sz="4400">
          <a:solidFill>
            <a:srgbClr val="1D5E75"/>
          </a:solidFill>
          <a:latin typeface="Georgia" pitchFamily="18" charset="0"/>
        </a:defRPr>
      </a:lvl9pPr>
    </p:titleStyle>
    <p:bodyStyle>
      <a:lvl1pPr marL="341273" indent="-341273" algn="l" rtl="0" eaLnBrk="1" fontAlgn="base" hangingPunct="1">
        <a:spcBef>
          <a:spcPts val="1200"/>
        </a:spcBef>
        <a:spcAft>
          <a:spcPts val="600"/>
        </a:spcAft>
        <a:buFont typeface="Arial" pitchFamily="34" charset="0"/>
        <a:buChar char="•"/>
        <a:defRPr lang="en-US" sz="2600" b="0" kern="1200" dirty="0" smtClean="0">
          <a:solidFill>
            <a:schemeClr val="tx1"/>
          </a:solidFill>
          <a:latin typeface="+mn-lt"/>
          <a:ea typeface="+mn-ea"/>
          <a:cs typeface="+mn-cs"/>
        </a:defRPr>
      </a:lvl1pPr>
      <a:lvl2pPr marL="171430" indent="-171430" algn="l" rtl="0" eaLnBrk="1" fontAlgn="base" hangingPunct="1">
        <a:spcBef>
          <a:spcPts val="900"/>
        </a:spcBef>
        <a:spcAft>
          <a:spcPct val="0"/>
        </a:spcAft>
        <a:buFont typeface="Arial" charset="0"/>
        <a:buChar char="•"/>
        <a:defRPr lang="en-US" sz="2800" b="0" kern="1200" dirty="0" smtClean="0">
          <a:solidFill>
            <a:schemeClr val="tx1"/>
          </a:solidFill>
          <a:latin typeface="+mn-lt"/>
          <a:ea typeface="+mn-ea"/>
          <a:cs typeface="+mn-cs"/>
        </a:defRPr>
      </a:lvl2pPr>
      <a:lvl3pPr marL="1371440" indent="-457146" algn="l" rtl="0" eaLnBrk="1" fontAlgn="base" hangingPunct="1">
        <a:spcBef>
          <a:spcPts val="0"/>
        </a:spcBef>
        <a:spcAft>
          <a:spcPts val="600"/>
        </a:spcAft>
        <a:buFont typeface="Segoe UI" pitchFamily="34" charset="0"/>
        <a:buChar char="–"/>
        <a:defRPr lang="en-US" sz="2400" b="0" kern="1200" dirty="0" smtClean="0">
          <a:solidFill>
            <a:schemeClr val="tx1"/>
          </a:solidFill>
          <a:latin typeface="+mn-lt"/>
          <a:ea typeface="+mn-ea"/>
          <a:cs typeface="+mn-cs"/>
        </a:defRPr>
      </a:lvl3pPr>
      <a:lvl4pPr marL="1601601" indent="-342860" algn="l" rtl="0" eaLnBrk="1" fontAlgn="base" hangingPunct="1">
        <a:spcBef>
          <a:spcPts val="0"/>
        </a:spcBef>
        <a:spcAft>
          <a:spcPts val="600"/>
        </a:spcAft>
        <a:buFont typeface="Arial" charset="0"/>
        <a:buChar char="•"/>
        <a:defRPr lang="en-US" sz="2000" b="0" kern="1200" dirty="0" smtClean="0">
          <a:solidFill>
            <a:schemeClr val="tx1"/>
          </a:solidFill>
          <a:latin typeface="+mn-lt"/>
          <a:ea typeface="+mn-ea"/>
          <a:cs typeface="+mn-cs"/>
        </a:defRPr>
      </a:lvl4pPr>
      <a:lvl5pPr marL="1946048" indent="-342860" algn="l" rtl="0" eaLnBrk="1" fontAlgn="base" hangingPunct="1">
        <a:spcBef>
          <a:spcPts val="0"/>
        </a:spcBef>
        <a:spcAft>
          <a:spcPts val="600"/>
        </a:spcAft>
        <a:buFont typeface="Segoe UI" pitchFamily="34" charset="0"/>
        <a:buChar char="–"/>
        <a:defRPr lang="en-US" sz="1800" b="0" kern="1200" dirty="0">
          <a:solidFill>
            <a:schemeClr val="tx1"/>
          </a:solidFill>
          <a:latin typeface="+mn-lt"/>
          <a:ea typeface="+mn-ea"/>
          <a:cs typeface="+mn-cs"/>
        </a:defRPr>
      </a:lvl5pPr>
      <a:lvl6pPr marL="2053984" indent="-225399" algn="l" defTabSz="914293" rtl="0" eaLnBrk="1" latinLnBrk="0" hangingPunct="1">
        <a:spcBef>
          <a:spcPts val="0"/>
        </a:spcBef>
        <a:spcAft>
          <a:spcPts val="600"/>
        </a:spcAft>
        <a:buFont typeface="Tahoma" pitchFamily="34" charset="0"/>
        <a:buChar char="»"/>
        <a:defRPr sz="18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jpe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5.jpe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openxmlformats.org/officeDocument/2006/relationships/image" Target="../media/image14.png"/><Relationship Id="rId12"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jpe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5.jpe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5.jpe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6.jpe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5.jpe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5.jpe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hart" Target="../charts/chart2.xml"/><Relationship Id="rId11" Type="http://schemas.openxmlformats.org/officeDocument/2006/relationships/image" Target="../media/image6.jpeg"/><Relationship Id="rId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5.jpe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8.png"/><Relationship Id="rId4" Type="http://schemas.openxmlformats.org/officeDocument/2006/relationships/image" Target="../media/image5.jpe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6.jpeg"/><Relationship Id="rId5" Type="http://schemas.openxmlformats.org/officeDocument/2006/relationships/image" Target="../media/image7.png"/><Relationship Id="rId10" Type="http://schemas.openxmlformats.org/officeDocument/2006/relationships/image" Target="../media/image18.png"/><Relationship Id="rId4" Type="http://schemas.openxmlformats.org/officeDocument/2006/relationships/image" Target="../media/image5.jpe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6.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4.jpe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5.jpe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4.jpe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5.jpeg"/><Relationship Id="rId9" Type="http://schemas.openxmlformats.org/officeDocument/2006/relationships/image" Target="../media/image11.png"/><Relationship Id="rId1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jpe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5.jpe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openxmlformats.org/officeDocument/2006/relationships/image" Target="../media/image14.png"/><Relationship Id="rId12"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jpe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5.jpe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jpe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5.jpe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accent3"/>
                </a:solidFill>
              </a:rPr>
              <a:t>Mentor Me</a:t>
            </a:r>
            <a:r>
              <a:rPr lang="en-US" dirty="0" smtClean="0">
                <a:solidFill>
                  <a:schemeClr val="accent3"/>
                </a:solidFill>
              </a:rPr>
              <a:t/>
            </a:r>
            <a:br>
              <a:rPr lang="en-US" dirty="0" smtClean="0">
                <a:solidFill>
                  <a:schemeClr val="accent3"/>
                </a:solidFill>
              </a:rPr>
            </a:br>
            <a:r>
              <a:rPr lang="en-US" sz="3200" dirty="0" smtClean="0">
                <a:solidFill>
                  <a:schemeClr val="accent3"/>
                </a:solidFill>
              </a:rPr>
              <a:t>Presented by The </a:t>
            </a:r>
            <a:r>
              <a:rPr lang="en-US" sz="3200" dirty="0" err="1" smtClean="0">
                <a:solidFill>
                  <a:schemeClr val="accent3"/>
                </a:solidFill>
              </a:rPr>
              <a:t>Apptastic</a:t>
            </a:r>
            <a:r>
              <a:rPr lang="en-US" sz="3200" dirty="0" smtClean="0">
                <a:solidFill>
                  <a:schemeClr val="accent3"/>
                </a:solidFill>
              </a:rPr>
              <a:t> Four</a:t>
            </a:r>
            <a:endParaRPr lang="en-US" dirty="0">
              <a:solidFill>
                <a:schemeClr val="accent3"/>
              </a:solidFill>
            </a:endParaRPr>
          </a:p>
        </p:txBody>
      </p:sp>
      <p:sp>
        <p:nvSpPr>
          <p:cNvPr id="3" name="Subtitle 2"/>
          <p:cNvSpPr>
            <a:spLocks noGrp="1"/>
          </p:cNvSpPr>
          <p:nvPr>
            <p:ph type="subTitle" idx="1"/>
          </p:nvPr>
        </p:nvSpPr>
        <p:spPr>
          <a:xfrm>
            <a:off x="429272" y="2210712"/>
            <a:ext cx="7343128" cy="1613646"/>
          </a:xfrm>
        </p:spPr>
        <p:txBody>
          <a:bodyPr/>
          <a:lstStyle/>
          <a:p>
            <a:r>
              <a:rPr lang="en-US" sz="1400" b="1" dirty="0" smtClean="0"/>
              <a:t>Joe Caldwell – CVP, Field Operations</a:t>
            </a:r>
          </a:p>
          <a:p>
            <a:r>
              <a:rPr lang="en-US" sz="1400" b="1" dirty="0" smtClean="0"/>
              <a:t>Chris Field – CVP,  Customer Relationship Management</a:t>
            </a:r>
          </a:p>
          <a:p>
            <a:r>
              <a:rPr lang="en-US" sz="1400" b="1" dirty="0" smtClean="0"/>
              <a:t>Natasha Foy – CVP, Special Projects for Agency </a:t>
            </a:r>
          </a:p>
          <a:p>
            <a:r>
              <a:rPr lang="en-US" sz="1400" b="1" dirty="0" err="1" smtClean="0"/>
              <a:t>Tarun</a:t>
            </a:r>
            <a:r>
              <a:rPr lang="en-US" sz="1400" b="1" dirty="0" smtClean="0"/>
              <a:t> </a:t>
            </a:r>
            <a:r>
              <a:rPr lang="en-US" sz="1400" b="1" dirty="0" err="1" smtClean="0"/>
              <a:t>Gursahani</a:t>
            </a:r>
            <a:r>
              <a:rPr lang="en-US" sz="1400" b="1" dirty="0" smtClean="0"/>
              <a:t> – CVP, Field Learning and Development</a:t>
            </a:r>
            <a:endParaRPr lang="en-US" sz="1400" b="1" dirty="0"/>
          </a:p>
        </p:txBody>
      </p:sp>
    </p:spTree>
    <p:extLst>
      <p:ext uri="{BB962C8B-B14F-4D97-AF65-F5344CB8AC3E}">
        <p14:creationId xmlns:mc="http://schemas.openxmlformats.org/markup-compatibility/2006" xmlns:mv="urn:schemas-microsoft-com:mac:vml" xmlns:p14="http://schemas.microsoft.com/office/powerpoint/2010/main" xmlns="" val="2067823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Title 1"/>
          <p:cNvSpPr>
            <a:spLocks noGrp="1"/>
          </p:cNvSpPr>
          <p:nvPr>
            <p:ph type="title"/>
          </p:nvPr>
        </p:nvSpPr>
        <p:spPr/>
        <p:txBody>
          <a:bodyPr/>
          <a:lstStyle/>
          <a:p>
            <a:r>
              <a:rPr lang="en-US" dirty="0" smtClean="0"/>
              <a:t>Activity</a:t>
            </a:r>
            <a:endParaRPr lang="en-US" dirty="0"/>
          </a:p>
        </p:txBody>
      </p:sp>
      <p:pic>
        <p:nvPicPr>
          <p:cNvPr id="4" name="Picture 3"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8" name="Rectangle 7"/>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5" name="Picture 14"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21" name="Rectangle 20"/>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0" name="TextBox 19"/>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Pat,</a:t>
            </a:r>
            <a:br>
              <a:rPr lang="en-US" sz="800" dirty="0" smtClean="0">
                <a:solidFill>
                  <a:schemeClr val="bg1"/>
                </a:solidFill>
                <a:latin typeface="+mn-lt"/>
              </a:rPr>
            </a:br>
            <a:r>
              <a:rPr lang="en-US" sz="800" dirty="0" smtClean="0">
                <a:solidFill>
                  <a:schemeClr val="bg1"/>
                </a:solidFill>
                <a:latin typeface="+mn-lt"/>
              </a:rPr>
              <a:t>Check out your progress:</a:t>
            </a:r>
          </a:p>
        </p:txBody>
      </p:sp>
      <p:sp>
        <p:nvSpPr>
          <p:cNvPr id="23" name="Rectangle 11"/>
          <p:cNvSpPr>
            <a:spLocks noChangeArrowheads="1"/>
          </p:cNvSpPr>
          <p:nvPr/>
        </p:nvSpPr>
        <p:spPr bwMode="auto">
          <a:xfrm>
            <a:off x="3665220" y="1104897"/>
            <a:ext cx="1847849" cy="261610"/>
          </a:xfrm>
          <a:prstGeom prst="rect">
            <a:avLst/>
          </a:prstGeom>
          <a:noFill/>
          <a:ln w="9525">
            <a:noFill/>
            <a:miter lim="800000"/>
            <a:headEnd/>
            <a:tailEnd/>
          </a:ln>
        </p:spPr>
        <p:txBody>
          <a:bodyPr wrap="square">
            <a:spAutoFit/>
          </a:bodyPr>
          <a:lstStyle/>
          <a:p>
            <a:r>
              <a:rPr lang="en-US" sz="1100" dirty="0" smtClean="0">
                <a:solidFill>
                  <a:schemeClr val="bg1"/>
                </a:solidFill>
              </a:rPr>
              <a:t>Name Flow</a:t>
            </a:r>
            <a:endParaRPr lang="en-US" sz="1100" dirty="0">
              <a:solidFill>
                <a:schemeClr val="bg1"/>
              </a:solidFill>
            </a:endParaRPr>
          </a:p>
        </p:txBody>
      </p:sp>
      <p:sp>
        <p:nvSpPr>
          <p:cNvPr id="24" name="Rounded Rectangle 23"/>
          <p:cNvSpPr/>
          <p:nvPr/>
        </p:nvSpPr>
        <p:spPr bwMode="auto">
          <a:xfrm>
            <a:off x="3722370" y="1341226"/>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11"/>
          <p:cNvSpPr>
            <a:spLocks noChangeArrowheads="1"/>
          </p:cNvSpPr>
          <p:nvPr/>
        </p:nvSpPr>
        <p:spPr bwMode="auto">
          <a:xfrm>
            <a:off x="3669030" y="1425030"/>
            <a:ext cx="1859280" cy="215444"/>
          </a:xfrm>
          <a:prstGeom prst="rect">
            <a:avLst/>
          </a:prstGeom>
          <a:noFill/>
          <a:ln w="9525">
            <a:noFill/>
            <a:miter lim="800000"/>
            <a:headEnd/>
            <a:tailEnd/>
          </a:ln>
        </p:spPr>
        <p:txBody>
          <a:bodyPr>
            <a:spAutoFit/>
          </a:bodyPr>
          <a:lstStyle/>
          <a:p>
            <a:r>
              <a:rPr lang="en-US" sz="800" dirty="0" smtClean="0">
                <a:solidFill>
                  <a:schemeClr val="bg1"/>
                </a:solidFill>
              </a:rPr>
              <a:t>75%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27" name="Rectangle 11"/>
          <p:cNvSpPr>
            <a:spLocks noChangeArrowheads="1"/>
          </p:cNvSpPr>
          <p:nvPr/>
        </p:nvSpPr>
        <p:spPr bwMode="auto">
          <a:xfrm>
            <a:off x="3657600" y="1592577"/>
            <a:ext cx="1855469" cy="261610"/>
          </a:xfrm>
          <a:prstGeom prst="rect">
            <a:avLst/>
          </a:prstGeom>
          <a:noFill/>
          <a:ln w="9525">
            <a:noFill/>
            <a:miter lim="800000"/>
            <a:headEnd/>
            <a:tailEnd/>
          </a:ln>
        </p:spPr>
        <p:txBody>
          <a:bodyPr wrap="square">
            <a:spAutoFit/>
          </a:bodyPr>
          <a:lstStyle/>
          <a:p>
            <a:r>
              <a:rPr lang="en-US" sz="1100" dirty="0">
                <a:solidFill>
                  <a:schemeClr val="bg1"/>
                </a:solidFill>
              </a:rPr>
              <a:t>Calls</a:t>
            </a:r>
          </a:p>
        </p:txBody>
      </p:sp>
      <p:sp>
        <p:nvSpPr>
          <p:cNvPr id="28" name="Rounded Rectangle 27"/>
          <p:cNvSpPr/>
          <p:nvPr/>
        </p:nvSpPr>
        <p:spPr bwMode="auto">
          <a:xfrm>
            <a:off x="3729990" y="182128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11"/>
          <p:cNvSpPr>
            <a:spLocks noChangeArrowheads="1"/>
          </p:cNvSpPr>
          <p:nvPr/>
        </p:nvSpPr>
        <p:spPr bwMode="auto">
          <a:xfrm>
            <a:off x="3676650" y="1905090"/>
            <a:ext cx="1859280" cy="215444"/>
          </a:xfrm>
          <a:prstGeom prst="rect">
            <a:avLst/>
          </a:prstGeom>
          <a:noFill/>
          <a:ln w="9525">
            <a:noFill/>
            <a:miter lim="800000"/>
            <a:headEnd/>
            <a:tailEnd/>
          </a:ln>
        </p:spPr>
        <p:txBody>
          <a:bodyPr>
            <a:spAutoFit/>
          </a:bodyPr>
          <a:lstStyle/>
          <a:p>
            <a:r>
              <a:rPr lang="en-US" sz="800" dirty="0" smtClean="0">
                <a:solidFill>
                  <a:schemeClr val="bg1"/>
                </a:solidFill>
              </a:rPr>
              <a:t>45%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31" name="Rectangle 11"/>
          <p:cNvSpPr>
            <a:spLocks noChangeArrowheads="1"/>
          </p:cNvSpPr>
          <p:nvPr/>
        </p:nvSpPr>
        <p:spPr bwMode="auto">
          <a:xfrm>
            <a:off x="3672840" y="2087877"/>
            <a:ext cx="1863089" cy="261610"/>
          </a:xfrm>
          <a:prstGeom prst="rect">
            <a:avLst/>
          </a:prstGeom>
          <a:noFill/>
          <a:ln w="9525">
            <a:noFill/>
            <a:miter lim="800000"/>
            <a:headEnd/>
            <a:tailEnd/>
          </a:ln>
        </p:spPr>
        <p:txBody>
          <a:bodyPr wrap="square">
            <a:spAutoFit/>
          </a:bodyPr>
          <a:lstStyle/>
          <a:p>
            <a:r>
              <a:rPr lang="en-US" sz="1100" dirty="0" smtClean="0">
                <a:solidFill>
                  <a:schemeClr val="bg1"/>
                </a:solidFill>
              </a:rPr>
              <a:t>Total Appointments</a:t>
            </a:r>
            <a:endParaRPr lang="en-US" sz="1100" dirty="0">
              <a:solidFill>
                <a:schemeClr val="bg1"/>
              </a:solidFill>
            </a:endParaRPr>
          </a:p>
        </p:txBody>
      </p:sp>
      <p:sp>
        <p:nvSpPr>
          <p:cNvPr id="32" name="Rounded Rectangle 31"/>
          <p:cNvSpPr/>
          <p:nvPr/>
        </p:nvSpPr>
        <p:spPr bwMode="auto">
          <a:xfrm>
            <a:off x="3752850" y="231658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11"/>
          <p:cNvSpPr>
            <a:spLocks noChangeArrowheads="1"/>
          </p:cNvSpPr>
          <p:nvPr/>
        </p:nvSpPr>
        <p:spPr bwMode="auto">
          <a:xfrm>
            <a:off x="3699510" y="2400390"/>
            <a:ext cx="1859280" cy="215444"/>
          </a:xfrm>
          <a:prstGeom prst="rect">
            <a:avLst/>
          </a:prstGeom>
          <a:noFill/>
          <a:ln w="9525">
            <a:noFill/>
            <a:miter lim="800000"/>
            <a:headEnd/>
            <a:tailEnd/>
          </a:ln>
        </p:spPr>
        <p:txBody>
          <a:bodyPr>
            <a:spAutoFit/>
          </a:bodyPr>
          <a:lstStyle/>
          <a:p>
            <a:r>
              <a:rPr lang="en-US" sz="800" dirty="0" smtClean="0">
                <a:solidFill>
                  <a:schemeClr val="bg1"/>
                </a:solidFill>
              </a:rPr>
              <a:t>37%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34" name="Flowchart: Decision 33"/>
          <p:cNvSpPr/>
          <p:nvPr/>
        </p:nvSpPr>
        <p:spPr>
          <a:xfrm>
            <a:off x="4782921" y="1341009"/>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5" name="Flowchart: Decision 34"/>
          <p:cNvSpPr/>
          <p:nvPr/>
        </p:nvSpPr>
        <p:spPr>
          <a:xfrm>
            <a:off x="4324350" y="1821177"/>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6" name="Flowchart: Decision 35"/>
          <p:cNvSpPr/>
          <p:nvPr/>
        </p:nvSpPr>
        <p:spPr>
          <a:xfrm>
            <a:off x="4187193" y="231823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7" name="Rectangle 36"/>
          <p:cNvSpPr/>
          <p:nvPr/>
        </p:nvSpPr>
        <p:spPr>
          <a:xfrm>
            <a:off x="3653204" y="2608729"/>
            <a:ext cx="1846383"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8" name="TextBox 37"/>
          <p:cNvSpPr txBox="1"/>
          <p:nvPr/>
        </p:nvSpPr>
        <p:spPr>
          <a:xfrm>
            <a:off x="3683578" y="2640106"/>
            <a:ext cx="1801090" cy="769441"/>
          </a:xfrm>
          <a:prstGeom prst="rect">
            <a:avLst/>
          </a:prstGeom>
          <a:noFill/>
        </p:spPr>
        <p:txBody>
          <a:bodyPr wrap="square" lIns="0" tIns="0" rIns="0" bIns="0" rtlCol="0">
            <a:spAutoFit/>
          </a:bodyPr>
          <a:lstStyle/>
          <a:p>
            <a:pPr>
              <a:spcAft>
                <a:spcPts val="600"/>
              </a:spcAft>
            </a:pPr>
            <a:r>
              <a:rPr lang="en-US" sz="700" b="1" dirty="0" smtClean="0">
                <a:solidFill>
                  <a:srgbClr val="3333FF"/>
                </a:solidFill>
                <a:latin typeface="+mn-lt"/>
              </a:rPr>
              <a:t>Pat: </a:t>
            </a:r>
            <a:r>
              <a:rPr lang="en-US" sz="700" dirty="0" smtClean="0">
                <a:latin typeface="+mn-lt"/>
              </a:rPr>
              <a:t>Thanks!</a:t>
            </a:r>
          </a:p>
          <a:p>
            <a:pPr>
              <a:spcAft>
                <a:spcPts val="600"/>
              </a:spcAft>
            </a:pPr>
            <a:r>
              <a:rPr lang="en-US" sz="700" b="1" dirty="0" smtClean="0">
                <a:latin typeface="+mn-lt"/>
              </a:rPr>
              <a:t>Chris:</a:t>
            </a:r>
            <a:r>
              <a:rPr lang="en-US" sz="700" dirty="0" smtClean="0">
                <a:latin typeface="+mn-lt"/>
              </a:rPr>
              <a:t> </a:t>
            </a:r>
            <a:r>
              <a:rPr lang="en-US" sz="700" u="sng" dirty="0" smtClean="0">
                <a:solidFill>
                  <a:srgbClr val="3333FF"/>
                </a:solidFill>
                <a:latin typeface="+mn-lt"/>
              </a:rPr>
              <a:t>Link</a:t>
            </a:r>
            <a:r>
              <a:rPr lang="en-US" sz="700" dirty="0" smtClean="0">
                <a:latin typeface="+mn-lt"/>
              </a:rPr>
              <a:t> to phone scripts on Portal.</a:t>
            </a:r>
          </a:p>
          <a:p>
            <a:pPr>
              <a:spcAft>
                <a:spcPts val="600"/>
              </a:spcAft>
            </a:pPr>
            <a:r>
              <a:rPr lang="en-US" sz="700" b="1" dirty="0" smtClean="0">
                <a:solidFill>
                  <a:srgbClr val="3333FF"/>
                </a:solidFill>
                <a:latin typeface="+mn-lt"/>
              </a:rPr>
              <a:t>Pat: </a:t>
            </a:r>
            <a:r>
              <a:rPr lang="en-US" sz="700" dirty="0" smtClean="0">
                <a:latin typeface="+mn-lt"/>
              </a:rPr>
              <a:t>Having trouble starting conversations</a:t>
            </a:r>
          </a:p>
          <a:p>
            <a:pPr>
              <a:spcAft>
                <a:spcPts val="600"/>
              </a:spcAft>
            </a:pPr>
            <a:r>
              <a:rPr lang="en-US" sz="700" b="1" dirty="0" smtClean="0">
                <a:latin typeface="+mn-lt"/>
              </a:rPr>
              <a:t>Chris:</a:t>
            </a:r>
            <a:r>
              <a:rPr lang="en-US" sz="700" dirty="0" smtClean="0">
                <a:latin typeface="+mn-lt"/>
              </a:rPr>
              <a:t> Name flow looks good, but do you need help with calls?</a:t>
            </a:r>
          </a:p>
        </p:txBody>
      </p:sp>
      <p:sp>
        <p:nvSpPr>
          <p:cNvPr id="39" name="Rectangle 38"/>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028" name="Picture 4"/>
          <p:cNvPicPr>
            <a:picLocks noChangeAspect="1" noChangeArrowheads="1"/>
          </p:cNvPicPr>
          <p:nvPr/>
        </p:nvPicPr>
        <p:blipFill>
          <a:blip r:embed="rId5"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47" name="TextBox 46"/>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48" name="TextBox 47"/>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49" name="TextBox 48"/>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50" name="TextBox 49"/>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sp>
        <p:nvSpPr>
          <p:cNvPr id="54" name="Rectangle 53"/>
          <p:cNvSpPr/>
          <p:nvPr/>
        </p:nvSpPr>
        <p:spPr>
          <a:xfrm>
            <a:off x="5391840" y="1016522"/>
            <a:ext cx="112059" cy="1591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5" name="Rounded Rectangle 54"/>
          <p:cNvSpPr/>
          <p:nvPr/>
        </p:nvSpPr>
        <p:spPr>
          <a:xfrm>
            <a:off x="5411667" y="1022039"/>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56" name="Isosceles Triangle 55"/>
          <p:cNvSpPr/>
          <p:nvPr/>
        </p:nvSpPr>
        <p:spPr>
          <a:xfrm>
            <a:off x="5426319" y="1036692"/>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7" name="Isosceles Triangle 56"/>
          <p:cNvSpPr/>
          <p:nvPr/>
        </p:nvSpPr>
        <p:spPr>
          <a:xfrm>
            <a:off x="5426320" y="1833862"/>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034" name="Picture 10" descr="C:\Users\t85a6rt\Documents\Active\NYLHack\iPhone images\ionicons-2.0.1\ionicons-2.0.1\png\512\ios7-videocam.png"/>
          <p:cNvPicPr>
            <a:picLocks noChangeAspect="1" noChangeArrowheads="1"/>
          </p:cNvPicPr>
          <p:nvPr/>
        </p:nvPicPr>
        <p:blipFill>
          <a:blip r:embed="rId9" cstate="print">
            <a:lum bright="100000"/>
          </a:blip>
          <a:srcRect/>
          <a:stretch>
            <a:fillRect/>
          </a:stretch>
        </p:blipFill>
        <p:spPr bwMode="auto">
          <a:xfrm>
            <a:off x="5052482" y="3439583"/>
            <a:ext cx="316652" cy="316652"/>
          </a:xfrm>
          <a:prstGeom prst="rect">
            <a:avLst/>
          </a:prstGeom>
          <a:noFill/>
        </p:spPr>
      </p:pic>
      <p:pic>
        <p:nvPicPr>
          <p:cNvPr id="1035" name="Picture 11"/>
          <p:cNvPicPr>
            <a:picLocks noChangeAspect="1" noChangeArrowheads="1"/>
          </p:cNvPicPr>
          <p:nvPr/>
        </p:nvPicPr>
        <p:blipFill>
          <a:blip r:embed="rId10" cstate="print">
            <a:lum bright="100000"/>
          </a:blip>
          <a:srcRect/>
          <a:stretch>
            <a:fillRect/>
          </a:stretch>
        </p:blipFill>
        <p:spPr bwMode="auto">
          <a:xfrm>
            <a:off x="5050914" y="2148415"/>
            <a:ext cx="304800" cy="152400"/>
          </a:xfrm>
          <a:prstGeom prst="rect">
            <a:avLst/>
          </a:prstGeom>
          <a:noFill/>
          <a:ln w="9525">
            <a:noFill/>
            <a:miter lim="800000"/>
            <a:headEnd/>
            <a:tailEnd/>
          </a:ln>
          <a:effectLst/>
        </p:spPr>
      </p:pic>
      <p:pic>
        <p:nvPicPr>
          <p:cNvPr id="60" name="Picture 59" descr="happy-face_happyface_smiley_2400x2400.jpg"/>
          <p:cNvPicPr>
            <a:picLocks noChangeAspect="1"/>
          </p:cNvPicPr>
          <p:nvPr/>
        </p:nvPicPr>
        <p:blipFill>
          <a:blip r:embed="rId11" cstate="print">
            <a:clrChange>
              <a:clrFrom>
                <a:srgbClr val="FFFFFF"/>
              </a:clrFrom>
              <a:clrTo>
                <a:srgbClr val="FFFFFF">
                  <a:alpha val="0"/>
                </a:srgbClr>
              </a:clrTo>
            </a:clrChange>
          </a:blip>
          <a:stretch>
            <a:fillRect/>
          </a:stretch>
        </p:blipFill>
        <p:spPr>
          <a:xfrm>
            <a:off x="5162550" y="1475316"/>
            <a:ext cx="107948" cy="107948"/>
          </a:xfrm>
          <a:prstGeom prst="rect">
            <a:avLst/>
          </a:prstGeom>
        </p:spPr>
      </p:pic>
      <p:sp>
        <p:nvSpPr>
          <p:cNvPr id="61" name="Oval 60"/>
          <p:cNvSpPr>
            <a:spLocks noChangeAspect="1"/>
          </p:cNvSpPr>
          <p:nvPr/>
        </p:nvSpPr>
        <p:spPr>
          <a:xfrm>
            <a:off x="5157237" y="1471061"/>
            <a:ext cx="118872" cy="11887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64" name="TextBox 63"/>
          <p:cNvSpPr txBox="1"/>
          <p:nvPr/>
        </p:nvSpPr>
        <p:spPr>
          <a:xfrm>
            <a:off x="4248150" y="1009650"/>
            <a:ext cx="657225" cy="107722"/>
          </a:xfrm>
          <a:prstGeom prst="rect">
            <a:avLst/>
          </a:prstGeom>
          <a:noFill/>
        </p:spPr>
        <p:txBody>
          <a:bodyPr wrap="square" lIns="0" tIns="0" rIns="0" bIns="0" rtlCol="0">
            <a:spAutoFit/>
          </a:bodyPr>
          <a:lstStyle/>
          <a:p>
            <a:pPr algn="ctr"/>
            <a:r>
              <a:rPr lang="en-US" sz="700" b="1" dirty="0" smtClean="0">
                <a:solidFill>
                  <a:schemeClr val="accent2">
                    <a:lumMod val="60000"/>
                    <a:lumOff val="40000"/>
                  </a:schemeClr>
                </a:solidFill>
                <a:latin typeface="+mn-lt"/>
              </a:rPr>
              <a:t>Activity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54" name="Rounded Rectangle 53"/>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55" name="Picture 54"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56" name="Rectangle 55"/>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57" name="Picture 56"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101" name="Rectangle 100"/>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02" name="TextBox 101"/>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Pat,</a:t>
            </a:r>
            <a:br>
              <a:rPr lang="en-US" sz="800" dirty="0" smtClean="0">
                <a:solidFill>
                  <a:schemeClr val="bg1"/>
                </a:solidFill>
                <a:latin typeface="+mn-lt"/>
              </a:rPr>
            </a:br>
            <a:r>
              <a:rPr lang="en-US" sz="800" dirty="0" smtClean="0">
                <a:solidFill>
                  <a:schemeClr val="bg1"/>
                </a:solidFill>
                <a:latin typeface="+mn-lt"/>
              </a:rPr>
              <a:t>Check out your progress:</a:t>
            </a:r>
          </a:p>
        </p:txBody>
      </p:sp>
      <p:sp>
        <p:nvSpPr>
          <p:cNvPr id="103" name="Rectangle 11"/>
          <p:cNvSpPr>
            <a:spLocks noChangeArrowheads="1"/>
          </p:cNvSpPr>
          <p:nvPr/>
        </p:nvSpPr>
        <p:spPr bwMode="auto">
          <a:xfrm>
            <a:off x="3665220" y="1104897"/>
            <a:ext cx="1847849" cy="261610"/>
          </a:xfrm>
          <a:prstGeom prst="rect">
            <a:avLst/>
          </a:prstGeom>
          <a:noFill/>
          <a:ln w="9525">
            <a:noFill/>
            <a:miter lim="800000"/>
            <a:headEnd/>
            <a:tailEnd/>
          </a:ln>
        </p:spPr>
        <p:txBody>
          <a:bodyPr wrap="square">
            <a:spAutoFit/>
          </a:bodyPr>
          <a:lstStyle/>
          <a:p>
            <a:r>
              <a:rPr lang="en-US" sz="1100" dirty="0" smtClean="0">
                <a:solidFill>
                  <a:schemeClr val="bg1"/>
                </a:solidFill>
              </a:rPr>
              <a:t>Name Flow</a:t>
            </a:r>
            <a:endParaRPr lang="en-US" sz="1100" dirty="0">
              <a:solidFill>
                <a:schemeClr val="bg1"/>
              </a:solidFill>
            </a:endParaRPr>
          </a:p>
        </p:txBody>
      </p:sp>
      <p:sp>
        <p:nvSpPr>
          <p:cNvPr id="104" name="Rounded Rectangle 103"/>
          <p:cNvSpPr/>
          <p:nvPr/>
        </p:nvSpPr>
        <p:spPr bwMode="auto">
          <a:xfrm>
            <a:off x="3722370" y="1341226"/>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Rectangle 11"/>
          <p:cNvSpPr>
            <a:spLocks noChangeArrowheads="1"/>
          </p:cNvSpPr>
          <p:nvPr/>
        </p:nvSpPr>
        <p:spPr bwMode="auto">
          <a:xfrm>
            <a:off x="3669030" y="1425030"/>
            <a:ext cx="1859280" cy="215444"/>
          </a:xfrm>
          <a:prstGeom prst="rect">
            <a:avLst/>
          </a:prstGeom>
          <a:noFill/>
          <a:ln w="9525">
            <a:noFill/>
            <a:miter lim="800000"/>
            <a:headEnd/>
            <a:tailEnd/>
          </a:ln>
        </p:spPr>
        <p:txBody>
          <a:bodyPr>
            <a:spAutoFit/>
          </a:bodyPr>
          <a:lstStyle/>
          <a:p>
            <a:r>
              <a:rPr lang="en-US" sz="800" dirty="0" smtClean="0">
                <a:solidFill>
                  <a:schemeClr val="bg1"/>
                </a:solidFill>
              </a:rPr>
              <a:t>75%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06" name="Rectangle 11"/>
          <p:cNvSpPr>
            <a:spLocks noChangeArrowheads="1"/>
          </p:cNvSpPr>
          <p:nvPr/>
        </p:nvSpPr>
        <p:spPr bwMode="auto">
          <a:xfrm>
            <a:off x="3657600" y="1592577"/>
            <a:ext cx="1855469" cy="261610"/>
          </a:xfrm>
          <a:prstGeom prst="rect">
            <a:avLst/>
          </a:prstGeom>
          <a:noFill/>
          <a:ln w="9525">
            <a:noFill/>
            <a:miter lim="800000"/>
            <a:headEnd/>
            <a:tailEnd/>
          </a:ln>
        </p:spPr>
        <p:txBody>
          <a:bodyPr wrap="square">
            <a:spAutoFit/>
          </a:bodyPr>
          <a:lstStyle/>
          <a:p>
            <a:r>
              <a:rPr lang="en-US" sz="1100" dirty="0">
                <a:solidFill>
                  <a:schemeClr val="bg1"/>
                </a:solidFill>
              </a:rPr>
              <a:t>Calls</a:t>
            </a:r>
          </a:p>
        </p:txBody>
      </p:sp>
      <p:sp>
        <p:nvSpPr>
          <p:cNvPr id="107" name="Rounded Rectangle 106"/>
          <p:cNvSpPr/>
          <p:nvPr/>
        </p:nvSpPr>
        <p:spPr bwMode="auto">
          <a:xfrm>
            <a:off x="3729990" y="182128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Rectangle 11"/>
          <p:cNvSpPr>
            <a:spLocks noChangeArrowheads="1"/>
          </p:cNvSpPr>
          <p:nvPr/>
        </p:nvSpPr>
        <p:spPr bwMode="auto">
          <a:xfrm>
            <a:off x="3676650" y="1905090"/>
            <a:ext cx="1859280" cy="215444"/>
          </a:xfrm>
          <a:prstGeom prst="rect">
            <a:avLst/>
          </a:prstGeom>
          <a:noFill/>
          <a:ln w="9525">
            <a:noFill/>
            <a:miter lim="800000"/>
            <a:headEnd/>
            <a:tailEnd/>
          </a:ln>
        </p:spPr>
        <p:txBody>
          <a:bodyPr>
            <a:spAutoFit/>
          </a:bodyPr>
          <a:lstStyle/>
          <a:p>
            <a:r>
              <a:rPr lang="en-US" sz="800" dirty="0" smtClean="0">
                <a:solidFill>
                  <a:schemeClr val="bg1"/>
                </a:solidFill>
              </a:rPr>
              <a:t>45%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09" name="Rectangle 11"/>
          <p:cNvSpPr>
            <a:spLocks noChangeArrowheads="1"/>
          </p:cNvSpPr>
          <p:nvPr/>
        </p:nvSpPr>
        <p:spPr bwMode="auto">
          <a:xfrm>
            <a:off x="3672840" y="2087877"/>
            <a:ext cx="1863089" cy="261610"/>
          </a:xfrm>
          <a:prstGeom prst="rect">
            <a:avLst/>
          </a:prstGeom>
          <a:noFill/>
          <a:ln w="9525">
            <a:noFill/>
            <a:miter lim="800000"/>
            <a:headEnd/>
            <a:tailEnd/>
          </a:ln>
        </p:spPr>
        <p:txBody>
          <a:bodyPr wrap="square">
            <a:spAutoFit/>
          </a:bodyPr>
          <a:lstStyle/>
          <a:p>
            <a:r>
              <a:rPr lang="en-US" sz="1100" dirty="0" smtClean="0">
                <a:solidFill>
                  <a:schemeClr val="bg1"/>
                </a:solidFill>
              </a:rPr>
              <a:t>Total Appointments</a:t>
            </a:r>
            <a:endParaRPr lang="en-US" sz="1100" dirty="0">
              <a:solidFill>
                <a:schemeClr val="bg1"/>
              </a:solidFill>
            </a:endParaRPr>
          </a:p>
        </p:txBody>
      </p:sp>
      <p:sp>
        <p:nvSpPr>
          <p:cNvPr id="110" name="Rounded Rectangle 109"/>
          <p:cNvSpPr/>
          <p:nvPr/>
        </p:nvSpPr>
        <p:spPr bwMode="auto">
          <a:xfrm>
            <a:off x="3752850" y="231658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Rectangle 11"/>
          <p:cNvSpPr>
            <a:spLocks noChangeArrowheads="1"/>
          </p:cNvSpPr>
          <p:nvPr/>
        </p:nvSpPr>
        <p:spPr bwMode="auto">
          <a:xfrm>
            <a:off x="3699510" y="2400390"/>
            <a:ext cx="1859280" cy="215444"/>
          </a:xfrm>
          <a:prstGeom prst="rect">
            <a:avLst/>
          </a:prstGeom>
          <a:noFill/>
          <a:ln w="9525">
            <a:noFill/>
            <a:miter lim="800000"/>
            <a:headEnd/>
            <a:tailEnd/>
          </a:ln>
        </p:spPr>
        <p:txBody>
          <a:bodyPr>
            <a:spAutoFit/>
          </a:bodyPr>
          <a:lstStyle/>
          <a:p>
            <a:r>
              <a:rPr lang="en-US" sz="800" dirty="0" smtClean="0">
                <a:solidFill>
                  <a:schemeClr val="bg1"/>
                </a:solidFill>
              </a:rPr>
              <a:t>37%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12" name="Flowchart: Decision 111"/>
          <p:cNvSpPr/>
          <p:nvPr/>
        </p:nvSpPr>
        <p:spPr>
          <a:xfrm>
            <a:off x="4782921" y="1341009"/>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13" name="Flowchart: Decision 112"/>
          <p:cNvSpPr/>
          <p:nvPr/>
        </p:nvSpPr>
        <p:spPr>
          <a:xfrm>
            <a:off x="4324350" y="1821177"/>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14" name="Flowchart: Decision 113"/>
          <p:cNvSpPr/>
          <p:nvPr/>
        </p:nvSpPr>
        <p:spPr>
          <a:xfrm>
            <a:off x="4187193" y="231823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15" name="Rectangle 114"/>
          <p:cNvSpPr/>
          <p:nvPr/>
        </p:nvSpPr>
        <p:spPr>
          <a:xfrm>
            <a:off x="3653204" y="2608729"/>
            <a:ext cx="1846383"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16" name="TextBox 115"/>
          <p:cNvSpPr txBox="1"/>
          <p:nvPr/>
        </p:nvSpPr>
        <p:spPr>
          <a:xfrm>
            <a:off x="3683578" y="2640106"/>
            <a:ext cx="1801090" cy="769441"/>
          </a:xfrm>
          <a:prstGeom prst="rect">
            <a:avLst/>
          </a:prstGeom>
          <a:noFill/>
        </p:spPr>
        <p:txBody>
          <a:bodyPr wrap="square" lIns="0" tIns="0" rIns="0" bIns="0" rtlCol="0">
            <a:spAutoFit/>
          </a:bodyPr>
          <a:lstStyle/>
          <a:p>
            <a:pPr>
              <a:spcAft>
                <a:spcPts val="600"/>
              </a:spcAft>
            </a:pPr>
            <a:r>
              <a:rPr lang="en-US" sz="700" b="1" dirty="0" smtClean="0">
                <a:solidFill>
                  <a:srgbClr val="3333FF"/>
                </a:solidFill>
                <a:latin typeface="+mn-lt"/>
              </a:rPr>
              <a:t>Pat: </a:t>
            </a:r>
            <a:r>
              <a:rPr lang="en-US" sz="700" dirty="0" smtClean="0">
                <a:latin typeface="+mn-lt"/>
              </a:rPr>
              <a:t>Thanks!</a:t>
            </a:r>
          </a:p>
          <a:p>
            <a:pPr>
              <a:spcAft>
                <a:spcPts val="600"/>
              </a:spcAft>
            </a:pPr>
            <a:r>
              <a:rPr lang="en-US" sz="700" b="1" dirty="0" smtClean="0">
                <a:latin typeface="+mn-lt"/>
              </a:rPr>
              <a:t>Chris:</a:t>
            </a:r>
            <a:r>
              <a:rPr lang="en-US" sz="700" dirty="0" smtClean="0">
                <a:latin typeface="+mn-lt"/>
              </a:rPr>
              <a:t> </a:t>
            </a:r>
            <a:r>
              <a:rPr lang="en-US" sz="700" u="sng" dirty="0" smtClean="0">
                <a:solidFill>
                  <a:srgbClr val="3333FF"/>
                </a:solidFill>
                <a:latin typeface="+mn-lt"/>
              </a:rPr>
              <a:t>Link</a:t>
            </a:r>
            <a:r>
              <a:rPr lang="en-US" sz="700" dirty="0" smtClean="0">
                <a:latin typeface="+mn-lt"/>
              </a:rPr>
              <a:t> to phone scripts on Portal.</a:t>
            </a:r>
          </a:p>
          <a:p>
            <a:pPr>
              <a:spcAft>
                <a:spcPts val="600"/>
              </a:spcAft>
            </a:pPr>
            <a:r>
              <a:rPr lang="en-US" sz="700" b="1" dirty="0" smtClean="0">
                <a:solidFill>
                  <a:srgbClr val="3333FF"/>
                </a:solidFill>
                <a:latin typeface="+mn-lt"/>
              </a:rPr>
              <a:t>Pat: </a:t>
            </a:r>
            <a:r>
              <a:rPr lang="en-US" sz="700" dirty="0" smtClean="0">
                <a:latin typeface="+mn-lt"/>
              </a:rPr>
              <a:t>Having trouble starting conversations</a:t>
            </a:r>
          </a:p>
          <a:p>
            <a:pPr>
              <a:spcAft>
                <a:spcPts val="600"/>
              </a:spcAft>
            </a:pPr>
            <a:r>
              <a:rPr lang="en-US" sz="700" b="1" dirty="0" smtClean="0">
                <a:latin typeface="+mn-lt"/>
              </a:rPr>
              <a:t>Chris:</a:t>
            </a:r>
            <a:r>
              <a:rPr lang="en-US" sz="700" dirty="0" smtClean="0">
                <a:latin typeface="+mn-lt"/>
              </a:rPr>
              <a:t> Name flow looks good, but do you need help with calls?</a:t>
            </a:r>
          </a:p>
        </p:txBody>
      </p:sp>
      <p:sp>
        <p:nvSpPr>
          <p:cNvPr id="117" name="Rectangle 116"/>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8" name="Picture 4"/>
          <p:cNvPicPr>
            <a:picLocks noChangeAspect="1" noChangeArrowheads="1"/>
          </p:cNvPicPr>
          <p:nvPr/>
        </p:nvPicPr>
        <p:blipFill>
          <a:blip r:embed="rId5"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119" name="Picture 5"/>
          <p:cNvPicPr>
            <a:picLocks noChangeAspect="1" noChangeArrowheads="1"/>
          </p:cNvPicPr>
          <p:nvPr/>
        </p:nvPicPr>
        <p:blipFill>
          <a:blip r:embed="rId6"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120" name="Picture 6"/>
          <p:cNvPicPr>
            <a:picLocks noChangeAspect="1" noChangeArrowheads="1"/>
          </p:cNvPicPr>
          <p:nvPr/>
        </p:nvPicPr>
        <p:blipFill>
          <a:blip r:embed="rId7"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pic>
        <p:nvPicPr>
          <p:cNvPr id="121" name="Picture 8"/>
          <p:cNvPicPr>
            <a:picLocks noChangeAspect="1" noChangeArrowheads="1"/>
          </p:cNvPicPr>
          <p:nvPr/>
        </p:nvPicPr>
        <p:blipFill>
          <a:blip r:embed="rId8"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122" name="TextBox 121"/>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123" name="TextBox 122"/>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124" name="TextBox 123"/>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125" name="TextBox 124"/>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sp>
        <p:nvSpPr>
          <p:cNvPr id="126" name="Rectangle 125"/>
          <p:cNvSpPr/>
          <p:nvPr/>
        </p:nvSpPr>
        <p:spPr>
          <a:xfrm>
            <a:off x="5391840" y="1016522"/>
            <a:ext cx="112059" cy="1591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27" name="Rounded Rectangle 126"/>
          <p:cNvSpPr/>
          <p:nvPr/>
        </p:nvSpPr>
        <p:spPr>
          <a:xfrm>
            <a:off x="5411667" y="1022039"/>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128" name="Isosceles Triangle 127"/>
          <p:cNvSpPr/>
          <p:nvPr/>
        </p:nvSpPr>
        <p:spPr>
          <a:xfrm>
            <a:off x="5426319" y="1036692"/>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29" name="Isosceles Triangle 128"/>
          <p:cNvSpPr/>
          <p:nvPr/>
        </p:nvSpPr>
        <p:spPr>
          <a:xfrm>
            <a:off x="5426320" y="1833862"/>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30" name="Picture 10" descr="C:\Users\t85a6rt\Documents\Active\NYLHack\iPhone images\ionicons-2.0.1\ionicons-2.0.1\png\512\ios7-videocam.png"/>
          <p:cNvPicPr>
            <a:picLocks noChangeAspect="1" noChangeArrowheads="1"/>
          </p:cNvPicPr>
          <p:nvPr/>
        </p:nvPicPr>
        <p:blipFill>
          <a:blip r:embed="rId9" cstate="print">
            <a:lum bright="100000"/>
          </a:blip>
          <a:srcRect/>
          <a:stretch>
            <a:fillRect/>
          </a:stretch>
        </p:blipFill>
        <p:spPr bwMode="auto">
          <a:xfrm>
            <a:off x="5052482" y="3439583"/>
            <a:ext cx="316652" cy="316652"/>
          </a:xfrm>
          <a:prstGeom prst="rect">
            <a:avLst/>
          </a:prstGeom>
          <a:noFill/>
        </p:spPr>
      </p:pic>
      <p:pic>
        <p:nvPicPr>
          <p:cNvPr id="131" name="Picture 11"/>
          <p:cNvPicPr>
            <a:picLocks noChangeAspect="1" noChangeArrowheads="1"/>
          </p:cNvPicPr>
          <p:nvPr/>
        </p:nvPicPr>
        <p:blipFill>
          <a:blip r:embed="rId10" cstate="print">
            <a:lum bright="100000"/>
          </a:blip>
          <a:srcRect/>
          <a:stretch>
            <a:fillRect/>
          </a:stretch>
        </p:blipFill>
        <p:spPr bwMode="auto">
          <a:xfrm>
            <a:off x="5050914" y="2148415"/>
            <a:ext cx="304800" cy="152400"/>
          </a:xfrm>
          <a:prstGeom prst="rect">
            <a:avLst/>
          </a:prstGeom>
          <a:noFill/>
          <a:ln w="9525">
            <a:noFill/>
            <a:miter lim="800000"/>
            <a:headEnd/>
            <a:tailEnd/>
          </a:ln>
          <a:effectLst/>
        </p:spPr>
      </p:pic>
      <p:pic>
        <p:nvPicPr>
          <p:cNvPr id="132" name="Picture 131" descr="happy-face_happyface_smiley_2400x2400.jpg"/>
          <p:cNvPicPr>
            <a:picLocks noChangeAspect="1"/>
          </p:cNvPicPr>
          <p:nvPr/>
        </p:nvPicPr>
        <p:blipFill>
          <a:blip r:embed="rId11" cstate="print">
            <a:clrChange>
              <a:clrFrom>
                <a:srgbClr val="FFFFFF"/>
              </a:clrFrom>
              <a:clrTo>
                <a:srgbClr val="FFFFFF">
                  <a:alpha val="0"/>
                </a:srgbClr>
              </a:clrTo>
            </a:clrChange>
          </a:blip>
          <a:stretch>
            <a:fillRect/>
          </a:stretch>
        </p:blipFill>
        <p:spPr>
          <a:xfrm>
            <a:off x="5162550" y="1475316"/>
            <a:ext cx="107948" cy="107948"/>
          </a:xfrm>
          <a:prstGeom prst="rect">
            <a:avLst/>
          </a:prstGeom>
        </p:spPr>
      </p:pic>
      <p:sp>
        <p:nvSpPr>
          <p:cNvPr id="133" name="Oval 132"/>
          <p:cNvSpPr>
            <a:spLocks noChangeAspect="1"/>
          </p:cNvSpPr>
          <p:nvPr/>
        </p:nvSpPr>
        <p:spPr>
          <a:xfrm>
            <a:off x="5157237" y="1471061"/>
            <a:ext cx="118872" cy="11887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34" name="TextBox 133"/>
          <p:cNvSpPr txBox="1"/>
          <p:nvPr/>
        </p:nvSpPr>
        <p:spPr>
          <a:xfrm>
            <a:off x="4248150" y="1009650"/>
            <a:ext cx="657225" cy="107722"/>
          </a:xfrm>
          <a:prstGeom prst="rect">
            <a:avLst/>
          </a:prstGeom>
          <a:noFill/>
        </p:spPr>
        <p:txBody>
          <a:bodyPr wrap="square" lIns="0" tIns="0" rIns="0" bIns="0" rtlCol="0">
            <a:spAutoFit/>
          </a:bodyPr>
          <a:lstStyle/>
          <a:p>
            <a:pPr algn="ctr"/>
            <a:r>
              <a:rPr lang="en-US" sz="700" b="1" dirty="0" smtClean="0">
                <a:solidFill>
                  <a:schemeClr val="accent2">
                    <a:lumMod val="60000"/>
                    <a:lumOff val="40000"/>
                  </a:schemeClr>
                </a:solidFill>
                <a:latin typeface="+mn-lt"/>
              </a:rPr>
              <a:t>Activity</a:t>
            </a:r>
          </a:p>
        </p:txBody>
      </p:sp>
      <p:pic>
        <p:nvPicPr>
          <p:cNvPr id="62" name="Picture 61" descr="finger.jpg"/>
          <p:cNvPicPr>
            <a:picLocks noChangeAspect="1"/>
          </p:cNvPicPr>
          <p:nvPr/>
        </p:nvPicPr>
        <p:blipFill>
          <a:blip r:embed="rId12" cstate="print">
            <a:clrChange>
              <a:clrFrom>
                <a:srgbClr val="FEFEFE"/>
              </a:clrFrom>
              <a:clrTo>
                <a:srgbClr val="FEFEFE">
                  <a:alpha val="0"/>
                </a:srgbClr>
              </a:clrTo>
            </a:clrChange>
          </a:blip>
          <a:srcRect b="9272"/>
          <a:stretch>
            <a:fillRect/>
          </a:stretch>
        </p:blipFill>
        <p:spPr>
          <a:xfrm>
            <a:off x="3889447" y="2157269"/>
            <a:ext cx="1558947" cy="1739900"/>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100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anim calcmode="lin" valueType="num">
                                      <p:cBhvr>
                                        <p:cTn id="8" dur="500" fill="hold"/>
                                        <p:tgtEl>
                                          <p:spTgt spid="62"/>
                                        </p:tgtEl>
                                        <p:attrNameLst>
                                          <p:attrName>ppt_x</p:attrName>
                                        </p:attrNameLst>
                                      </p:cBhvr>
                                      <p:tavLst>
                                        <p:tav tm="0">
                                          <p:val>
                                            <p:strVal val="#ppt_x"/>
                                          </p:val>
                                        </p:tav>
                                        <p:tav tm="100000">
                                          <p:val>
                                            <p:strVal val="#ppt_x"/>
                                          </p:val>
                                        </p:tav>
                                      </p:tavLst>
                                    </p:anim>
                                    <p:anim calcmode="lin" valueType="num">
                                      <p:cBhvr>
                                        <p:cTn id="9" dur="500" fill="hold"/>
                                        <p:tgtEl>
                                          <p:spTgt spid="6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2" presetClass="exit" presetSubtype="4" fill="hold" nodeType="afterEffect">
                                  <p:stCondLst>
                                    <p:cond delay="1000"/>
                                  </p:stCondLst>
                                  <p:childTnLst>
                                    <p:anim calcmode="lin" valueType="num">
                                      <p:cBhvr additive="base">
                                        <p:cTn id="12" dur="500"/>
                                        <p:tgtEl>
                                          <p:spTgt spid="62"/>
                                        </p:tgtEl>
                                        <p:attrNameLst>
                                          <p:attrName>ppt_x</p:attrName>
                                        </p:attrNameLst>
                                      </p:cBhvr>
                                      <p:tavLst>
                                        <p:tav tm="0">
                                          <p:val>
                                            <p:strVal val="ppt_x"/>
                                          </p:val>
                                        </p:tav>
                                        <p:tav tm="100000">
                                          <p:val>
                                            <p:strVal val="ppt_x"/>
                                          </p:val>
                                        </p:tav>
                                      </p:tavLst>
                                    </p:anim>
                                    <p:anim calcmode="lin" valueType="num">
                                      <p:cBhvr additive="base">
                                        <p:cTn id="13" dur="500"/>
                                        <p:tgtEl>
                                          <p:spTgt spid="62"/>
                                        </p:tgtEl>
                                        <p:attrNameLst>
                                          <p:attrName>ppt_y</p:attrName>
                                        </p:attrNameLst>
                                      </p:cBhvr>
                                      <p:tavLst>
                                        <p:tav tm="0">
                                          <p:val>
                                            <p:strVal val="ppt_y"/>
                                          </p:val>
                                        </p:tav>
                                        <p:tav tm="100000">
                                          <p:val>
                                            <p:strVal val="1+ppt_h/2"/>
                                          </p:val>
                                        </p:tav>
                                      </p:tavLst>
                                    </p:anim>
                                    <p:set>
                                      <p:cBhvr>
                                        <p:cTn id="14"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Title 1"/>
          <p:cNvSpPr>
            <a:spLocks noGrp="1"/>
          </p:cNvSpPr>
          <p:nvPr>
            <p:ph type="title"/>
          </p:nvPr>
        </p:nvSpPr>
        <p:spPr/>
        <p:txBody>
          <a:bodyPr/>
          <a:lstStyle/>
          <a:p>
            <a:r>
              <a:rPr lang="en-US" dirty="0" smtClean="0"/>
              <a:t>Activity</a:t>
            </a:r>
            <a:endParaRPr lang="en-US" dirty="0"/>
          </a:p>
        </p:txBody>
      </p:sp>
      <p:pic>
        <p:nvPicPr>
          <p:cNvPr id="4" name="Picture 3"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8" name="Rectangle 7"/>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5" name="Picture 14"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21" name="Rectangle 20"/>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0" name="TextBox 19"/>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Pat,</a:t>
            </a:r>
            <a:br>
              <a:rPr lang="en-US" sz="800" dirty="0" smtClean="0">
                <a:solidFill>
                  <a:schemeClr val="bg1"/>
                </a:solidFill>
                <a:latin typeface="+mn-lt"/>
              </a:rPr>
            </a:br>
            <a:r>
              <a:rPr lang="en-US" sz="800" dirty="0" smtClean="0">
                <a:solidFill>
                  <a:schemeClr val="bg1"/>
                </a:solidFill>
                <a:latin typeface="+mn-lt"/>
              </a:rPr>
              <a:t>Check out your progress:</a:t>
            </a:r>
          </a:p>
        </p:txBody>
      </p:sp>
      <p:sp>
        <p:nvSpPr>
          <p:cNvPr id="27" name="Rectangle 11"/>
          <p:cNvSpPr>
            <a:spLocks noChangeArrowheads="1"/>
          </p:cNvSpPr>
          <p:nvPr/>
        </p:nvSpPr>
        <p:spPr bwMode="auto">
          <a:xfrm>
            <a:off x="3680460" y="2109838"/>
            <a:ext cx="1858008" cy="261610"/>
          </a:xfrm>
          <a:prstGeom prst="rect">
            <a:avLst/>
          </a:prstGeom>
          <a:noFill/>
          <a:ln w="9525">
            <a:noFill/>
            <a:miter lim="800000"/>
            <a:headEnd/>
            <a:tailEnd/>
          </a:ln>
        </p:spPr>
        <p:txBody>
          <a:bodyPr wrap="square">
            <a:spAutoFit/>
          </a:bodyPr>
          <a:lstStyle/>
          <a:p>
            <a:r>
              <a:rPr lang="en-US" sz="1100" dirty="0" smtClean="0">
                <a:solidFill>
                  <a:schemeClr val="bg1"/>
                </a:solidFill>
              </a:rPr>
              <a:t>Fact Finders</a:t>
            </a:r>
            <a:endParaRPr lang="en-US" sz="1100" dirty="0">
              <a:solidFill>
                <a:schemeClr val="bg1"/>
              </a:solidFill>
            </a:endParaRPr>
          </a:p>
        </p:txBody>
      </p:sp>
      <p:sp>
        <p:nvSpPr>
          <p:cNvPr id="28" name="Rounded Rectangle 27"/>
          <p:cNvSpPr/>
          <p:nvPr/>
        </p:nvSpPr>
        <p:spPr bwMode="auto">
          <a:xfrm>
            <a:off x="3755388" y="2338546"/>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11"/>
          <p:cNvSpPr>
            <a:spLocks noChangeArrowheads="1"/>
          </p:cNvSpPr>
          <p:nvPr/>
        </p:nvSpPr>
        <p:spPr bwMode="auto">
          <a:xfrm>
            <a:off x="3702048" y="2422351"/>
            <a:ext cx="1859280" cy="215444"/>
          </a:xfrm>
          <a:prstGeom prst="rect">
            <a:avLst/>
          </a:prstGeom>
          <a:noFill/>
          <a:ln w="9525">
            <a:noFill/>
            <a:miter lim="800000"/>
            <a:headEnd/>
            <a:tailEnd/>
          </a:ln>
        </p:spPr>
        <p:txBody>
          <a:bodyPr>
            <a:spAutoFit/>
          </a:bodyPr>
          <a:lstStyle/>
          <a:p>
            <a:r>
              <a:rPr lang="en-US" sz="800" dirty="0" smtClean="0">
                <a:solidFill>
                  <a:schemeClr val="bg1"/>
                </a:solidFill>
              </a:rPr>
              <a:t>25%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31" name="Rectangle 11"/>
          <p:cNvSpPr>
            <a:spLocks noChangeArrowheads="1"/>
          </p:cNvSpPr>
          <p:nvPr/>
        </p:nvSpPr>
        <p:spPr bwMode="auto">
          <a:xfrm>
            <a:off x="3688080" y="1076812"/>
            <a:ext cx="1847849" cy="261610"/>
          </a:xfrm>
          <a:prstGeom prst="rect">
            <a:avLst/>
          </a:prstGeom>
          <a:noFill/>
          <a:ln w="9525">
            <a:noFill/>
            <a:miter lim="800000"/>
            <a:headEnd/>
            <a:tailEnd/>
          </a:ln>
        </p:spPr>
        <p:txBody>
          <a:bodyPr wrap="square">
            <a:spAutoFit/>
          </a:bodyPr>
          <a:lstStyle/>
          <a:p>
            <a:r>
              <a:rPr lang="en-US" sz="1100" dirty="0" smtClean="0">
                <a:solidFill>
                  <a:schemeClr val="bg1"/>
                </a:solidFill>
              </a:rPr>
              <a:t>Total Appointments</a:t>
            </a:r>
            <a:endParaRPr lang="en-US" sz="1100" dirty="0">
              <a:solidFill>
                <a:schemeClr val="bg1"/>
              </a:solidFill>
            </a:endParaRPr>
          </a:p>
        </p:txBody>
      </p:sp>
      <p:sp>
        <p:nvSpPr>
          <p:cNvPr id="32" name="Rounded Rectangle 31"/>
          <p:cNvSpPr/>
          <p:nvPr/>
        </p:nvSpPr>
        <p:spPr bwMode="auto">
          <a:xfrm>
            <a:off x="3752850" y="1305520"/>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Flowchart: Decision 34"/>
          <p:cNvSpPr/>
          <p:nvPr/>
        </p:nvSpPr>
        <p:spPr>
          <a:xfrm>
            <a:off x="3968748" y="2338438"/>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6" name="Flowchart: Decision 35"/>
          <p:cNvSpPr/>
          <p:nvPr/>
        </p:nvSpPr>
        <p:spPr>
          <a:xfrm>
            <a:off x="4187193" y="1307170"/>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7" name="Rectangle 36"/>
          <p:cNvSpPr/>
          <p:nvPr/>
        </p:nvSpPr>
        <p:spPr>
          <a:xfrm>
            <a:off x="3653204" y="2608729"/>
            <a:ext cx="1846383"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8" name="TextBox 37"/>
          <p:cNvSpPr txBox="1"/>
          <p:nvPr/>
        </p:nvSpPr>
        <p:spPr>
          <a:xfrm>
            <a:off x="3683578" y="2640106"/>
            <a:ext cx="1801090" cy="769441"/>
          </a:xfrm>
          <a:prstGeom prst="rect">
            <a:avLst/>
          </a:prstGeom>
          <a:noFill/>
        </p:spPr>
        <p:txBody>
          <a:bodyPr wrap="square" lIns="0" tIns="0" rIns="0" bIns="0" rtlCol="0">
            <a:spAutoFit/>
          </a:bodyPr>
          <a:lstStyle/>
          <a:p>
            <a:pPr>
              <a:spcAft>
                <a:spcPts val="600"/>
              </a:spcAft>
            </a:pPr>
            <a:r>
              <a:rPr lang="en-US" sz="700" b="1" dirty="0" smtClean="0">
                <a:solidFill>
                  <a:srgbClr val="3333FF"/>
                </a:solidFill>
                <a:latin typeface="+mn-lt"/>
              </a:rPr>
              <a:t>Pat: </a:t>
            </a:r>
            <a:r>
              <a:rPr lang="en-US" sz="700" dirty="0" smtClean="0">
                <a:latin typeface="+mn-lt"/>
              </a:rPr>
              <a:t>Thanks!</a:t>
            </a:r>
          </a:p>
          <a:p>
            <a:pPr>
              <a:spcAft>
                <a:spcPts val="600"/>
              </a:spcAft>
            </a:pPr>
            <a:r>
              <a:rPr lang="en-US" sz="700" b="1" dirty="0" smtClean="0">
                <a:latin typeface="+mn-lt"/>
              </a:rPr>
              <a:t>Chris:</a:t>
            </a:r>
            <a:r>
              <a:rPr lang="en-US" sz="700" dirty="0" smtClean="0">
                <a:latin typeface="+mn-lt"/>
              </a:rPr>
              <a:t> </a:t>
            </a:r>
            <a:r>
              <a:rPr lang="en-US" sz="700" u="sng" dirty="0" smtClean="0">
                <a:solidFill>
                  <a:srgbClr val="3333FF"/>
                </a:solidFill>
                <a:latin typeface="+mn-lt"/>
              </a:rPr>
              <a:t>Link</a:t>
            </a:r>
            <a:r>
              <a:rPr lang="en-US" sz="700" dirty="0" smtClean="0">
                <a:latin typeface="+mn-lt"/>
              </a:rPr>
              <a:t> to phone scripts on Portal.</a:t>
            </a:r>
          </a:p>
          <a:p>
            <a:pPr>
              <a:spcAft>
                <a:spcPts val="600"/>
              </a:spcAft>
            </a:pPr>
            <a:r>
              <a:rPr lang="en-US" sz="700" b="1" dirty="0" smtClean="0">
                <a:solidFill>
                  <a:srgbClr val="3333FF"/>
                </a:solidFill>
                <a:latin typeface="+mn-lt"/>
              </a:rPr>
              <a:t>Pat: </a:t>
            </a:r>
            <a:r>
              <a:rPr lang="en-US" sz="700" dirty="0" smtClean="0">
                <a:latin typeface="+mn-lt"/>
              </a:rPr>
              <a:t>Having trouble starting conversations</a:t>
            </a:r>
          </a:p>
          <a:p>
            <a:pPr>
              <a:spcAft>
                <a:spcPts val="600"/>
              </a:spcAft>
            </a:pPr>
            <a:r>
              <a:rPr lang="en-US" sz="700" b="1" dirty="0" smtClean="0">
                <a:latin typeface="+mn-lt"/>
              </a:rPr>
              <a:t>Chris:</a:t>
            </a:r>
            <a:r>
              <a:rPr lang="en-US" sz="700" dirty="0" smtClean="0">
                <a:latin typeface="+mn-lt"/>
              </a:rPr>
              <a:t> Name flow looks good, but do you need help with calls?</a:t>
            </a:r>
          </a:p>
        </p:txBody>
      </p:sp>
      <p:sp>
        <p:nvSpPr>
          <p:cNvPr id="39" name="Rectangle 38"/>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028" name="Picture 4"/>
          <p:cNvPicPr>
            <a:picLocks noChangeAspect="1" noChangeArrowheads="1"/>
          </p:cNvPicPr>
          <p:nvPr/>
        </p:nvPicPr>
        <p:blipFill>
          <a:blip r:embed="rId5"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47" name="TextBox 46"/>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48" name="TextBox 47"/>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49" name="TextBox 48"/>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50" name="TextBox 49"/>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sp>
        <p:nvSpPr>
          <p:cNvPr id="54" name="Rectangle 53"/>
          <p:cNvSpPr/>
          <p:nvPr/>
        </p:nvSpPr>
        <p:spPr>
          <a:xfrm>
            <a:off x="5391840" y="1008530"/>
            <a:ext cx="112059" cy="1591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5" name="Rounded Rectangle 54"/>
          <p:cNvSpPr/>
          <p:nvPr/>
        </p:nvSpPr>
        <p:spPr>
          <a:xfrm>
            <a:off x="5411667" y="1414097"/>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56" name="Isosceles Triangle 55"/>
          <p:cNvSpPr/>
          <p:nvPr/>
        </p:nvSpPr>
        <p:spPr>
          <a:xfrm>
            <a:off x="5426319" y="1445670"/>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7" name="Isosceles Triangle 56"/>
          <p:cNvSpPr/>
          <p:nvPr/>
        </p:nvSpPr>
        <p:spPr>
          <a:xfrm>
            <a:off x="5426320" y="2225920"/>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034" name="Picture 10" descr="C:\Users\t85a6rt\Documents\Active\NYLHack\iPhone images\ionicons-2.0.1\ionicons-2.0.1\png\512\ios7-videocam.png"/>
          <p:cNvPicPr>
            <a:picLocks noChangeAspect="1" noChangeArrowheads="1"/>
          </p:cNvPicPr>
          <p:nvPr/>
        </p:nvPicPr>
        <p:blipFill>
          <a:blip r:embed="rId9" cstate="print">
            <a:lum bright="100000"/>
          </a:blip>
          <a:srcRect/>
          <a:stretch>
            <a:fillRect/>
          </a:stretch>
        </p:blipFill>
        <p:spPr bwMode="auto">
          <a:xfrm>
            <a:off x="5052482" y="3439583"/>
            <a:ext cx="316652" cy="316652"/>
          </a:xfrm>
          <a:prstGeom prst="rect">
            <a:avLst/>
          </a:prstGeom>
          <a:noFill/>
        </p:spPr>
      </p:pic>
      <p:pic>
        <p:nvPicPr>
          <p:cNvPr id="1035" name="Picture 11"/>
          <p:cNvPicPr>
            <a:picLocks noChangeAspect="1" noChangeArrowheads="1"/>
          </p:cNvPicPr>
          <p:nvPr/>
        </p:nvPicPr>
        <p:blipFill>
          <a:blip r:embed="rId10" cstate="print">
            <a:lum bright="100000"/>
          </a:blip>
          <a:srcRect/>
          <a:stretch>
            <a:fillRect/>
          </a:stretch>
        </p:blipFill>
        <p:spPr bwMode="auto">
          <a:xfrm>
            <a:off x="5065175" y="1137350"/>
            <a:ext cx="304800" cy="152400"/>
          </a:xfrm>
          <a:prstGeom prst="rect">
            <a:avLst/>
          </a:prstGeom>
          <a:noFill/>
          <a:ln w="9525">
            <a:noFill/>
            <a:miter lim="800000"/>
            <a:headEnd/>
            <a:tailEnd/>
          </a:ln>
          <a:effectLst/>
        </p:spPr>
      </p:pic>
      <p:sp>
        <p:nvSpPr>
          <p:cNvPr id="41" name="Rounded Rectangle 40"/>
          <p:cNvSpPr/>
          <p:nvPr/>
        </p:nvSpPr>
        <p:spPr bwMode="auto">
          <a:xfrm>
            <a:off x="4194130" y="1569402"/>
            <a:ext cx="10972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ounded Rectangle 41"/>
          <p:cNvSpPr/>
          <p:nvPr/>
        </p:nvSpPr>
        <p:spPr bwMode="auto">
          <a:xfrm>
            <a:off x="4191749" y="1969434"/>
            <a:ext cx="10972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ounded Rectangle 42"/>
          <p:cNvSpPr/>
          <p:nvPr/>
        </p:nvSpPr>
        <p:spPr bwMode="auto">
          <a:xfrm>
            <a:off x="4191749" y="1771785"/>
            <a:ext cx="10972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Rectangle 11"/>
          <p:cNvSpPr>
            <a:spLocks noChangeArrowheads="1"/>
          </p:cNvSpPr>
          <p:nvPr/>
        </p:nvSpPr>
        <p:spPr bwMode="auto">
          <a:xfrm>
            <a:off x="4109088" y="1621457"/>
            <a:ext cx="1859280" cy="169277"/>
          </a:xfrm>
          <a:prstGeom prst="rect">
            <a:avLst/>
          </a:prstGeom>
          <a:noFill/>
          <a:ln w="9525">
            <a:noFill/>
            <a:miter lim="800000"/>
            <a:headEnd/>
            <a:tailEnd/>
          </a:ln>
        </p:spPr>
        <p:txBody>
          <a:bodyPr>
            <a:spAutoFit/>
          </a:bodyPr>
          <a:lstStyle/>
          <a:p>
            <a:r>
              <a:rPr lang="en-US" sz="500" dirty="0" smtClean="0">
                <a:solidFill>
                  <a:schemeClr val="bg1"/>
                </a:solidFill>
              </a:rPr>
              <a:t>20% </a:t>
            </a:r>
            <a:r>
              <a:rPr lang="en-US" sz="500" dirty="0">
                <a:solidFill>
                  <a:schemeClr val="bg1"/>
                </a:solidFill>
              </a:rPr>
              <a:t>of </a:t>
            </a:r>
            <a:r>
              <a:rPr lang="en-US" sz="500" dirty="0" smtClean="0">
                <a:solidFill>
                  <a:schemeClr val="bg1"/>
                </a:solidFill>
              </a:rPr>
              <a:t>goal</a:t>
            </a:r>
            <a:endParaRPr lang="en-US" sz="500" dirty="0">
              <a:solidFill>
                <a:schemeClr val="bg1"/>
              </a:solidFill>
            </a:endParaRPr>
          </a:p>
        </p:txBody>
      </p:sp>
      <p:sp>
        <p:nvSpPr>
          <p:cNvPr id="45" name="Rectangle 11"/>
          <p:cNvSpPr>
            <a:spLocks noChangeArrowheads="1"/>
          </p:cNvSpPr>
          <p:nvPr/>
        </p:nvSpPr>
        <p:spPr bwMode="auto">
          <a:xfrm>
            <a:off x="4109089" y="1823863"/>
            <a:ext cx="1859280" cy="169277"/>
          </a:xfrm>
          <a:prstGeom prst="rect">
            <a:avLst/>
          </a:prstGeom>
          <a:noFill/>
          <a:ln w="9525">
            <a:noFill/>
            <a:miter lim="800000"/>
            <a:headEnd/>
            <a:tailEnd/>
          </a:ln>
        </p:spPr>
        <p:txBody>
          <a:bodyPr>
            <a:spAutoFit/>
          </a:bodyPr>
          <a:lstStyle/>
          <a:p>
            <a:r>
              <a:rPr lang="en-US" sz="500" dirty="0" smtClean="0">
                <a:solidFill>
                  <a:schemeClr val="bg1"/>
                </a:solidFill>
              </a:rPr>
              <a:t>45% </a:t>
            </a:r>
            <a:r>
              <a:rPr lang="en-US" sz="500" dirty="0">
                <a:solidFill>
                  <a:schemeClr val="bg1"/>
                </a:solidFill>
              </a:rPr>
              <a:t>of </a:t>
            </a:r>
            <a:r>
              <a:rPr lang="en-US" sz="500" dirty="0" smtClean="0">
                <a:solidFill>
                  <a:schemeClr val="bg1"/>
                </a:solidFill>
              </a:rPr>
              <a:t>goal</a:t>
            </a:r>
            <a:endParaRPr lang="en-US" sz="500" dirty="0">
              <a:solidFill>
                <a:schemeClr val="bg1"/>
              </a:solidFill>
            </a:endParaRPr>
          </a:p>
        </p:txBody>
      </p:sp>
      <p:sp>
        <p:nvSpPr>
          <p:cNvPr id="46" name="Rectangle 11"/>
          <p:cNvSpPr>
            <a:spLocks noChangeArrowheads="1"/>
          </p:cNvSpPr>
          <p:nvPr/>
        </p:nvSpPr>
        <p:spPr bwMode="auto">
          <a:xfrm>
            <a:off x="4109092" y="2021507"/>
            <a:ext cx="1859280" cy="169277"/>
          </a:xfrm>
          <a:prstGeom prst="rect">
            <a:avLst/>
          </a:prstGeom>
          <a:noFill/>
          <a:ln w="9525">
            <a:noFill/>
            <a:miter lim="800000"/>
            <a:headEnd/>
            <a:tailEnd/>
          </a:ln>
        </p:spPr>
        <p:txBody>
          <a:bodyPr>
            <a:spAutoFit/>
          </a:bodyPr>
          <a:lstStyle/>
          <a:p>
            <a:r>
              <a:rPr lang="en-US" sz="500" dirty="0" smtClean="0">
                <a:solidFill>
                  <a:schemeClr val="bg1"/>
                </a:solidFill>
              </a:rPr>
              <a:t>65% </a:t>
            </a:r>
            <a:r>
              <a:rPr lang="en-US" sz="500" dirty="0">
                <a:solidFill>
                  <a:schemeClr val="bg1"/>
                </a:solidFill>
              </a:rPr>
              <a:t>of </a:t>
            </a:r>
            <a:r>
              <a:rPr lang="en-US" sz="500" dirty="0" smtClean="0">
                <a:solidFill>
                  <a:schemeClr val="bg1"/>
                </a:solidFill>
              </a:rPr>
              <a:t>goal</a:t>
            </a:r>
            <a:endParaRPr lang="en-US" sz="500" dirty="0">
              <a:solidFill>
                <a:schemeClr val="bg1"/>
              </a:solidFill>
            </a:endParaRPr>
          </a:p>
        </p:txBody>
      </p:sp>
      <p:sp>
        <p:nvSpPr>
          <p:cNvPr id="52" name="TextBox 51"/>
          <p:cNvSpPr txBox="1"/>
          <p:nvPr/>
        </p:nvSpPr>
        <p:spPr>
          <a:xfrm>
            <a:off x="3774140" y="1557864"/>
            <a:ext cx="1456764" cy="523220"/>
          </a:xfrm>
          <a:prstGeom prst="rect">
            <a:avLst/>
          </a:prstGeom>
          <a:noFill/>
        </p:spPr>
        <p:txBody>
          <a:bodyPr wrap="square" lIns="0" tIns="0" rIns="0" bIns="0" rtlCol="0">
            <a:spAutoFit/>
          </a:bodyPr>
          <a:lstStyle/>
          <a:p>
            <a:pPr>
              <a:spcAft>
                <a:spcPts val="600"/>
              </a:spcAft>
            </a:pPr>
            <a:r>
              <a:rPr lang="en-US" sz="800" dirty="0" smtClean="0">
                <a:solidFill>
                  <a:schemeClr val="bg2">
                    <a:lumMod val="60000"/>
                    <a:lumOff val="40000"/>
                  </a:schemeClr>
                </a:solidFill>
                <a:latin typeface="Arial" pitchFamily="34" charset="0"/>
                <a:cs typeface="Arial" pitchFamily="34" charset="0"/>
              </a:rPr>
              <a:t>Open</a:t>
            </a:r>
          </a:p>
          <a:p>
            <a:pPr>
              <a:spcAft>
                <a:spcPts val="600"/>
              </a:spcAft>
            </a:pPr>
            <a:r>
              <a:rPr lang="en-US" sz="800" dirty="0" smtClean="0">
                <a:solidFill>
                  <a:schemeClr val="bg2">
                    <a:lumMod val="60000"/>
                    <a:lumOff val="40000"/>
                  </a:schemeClr>
                </a:solidFill>
                <a:latin typeface="Arial" pitchFamily="34" charset="0"/>
                <a:cs typeface="Arial" pitchFamily="34" charset="0"/>
              </a:rPr>
              <a:t>Closing</a:t>
            </a:r>
          </a:p>
          <a:p>
            <a:pPr>
              <a:spcAft>
                <a:spcPts val="600"/>
              </a:spcAft>
            </a:pPr>
            <a:r>
              <a:rPr lang="en-US" sz="800" dirty="0" smtClean="0">
                <a:solidFill>
                  <a:schemeClr val="bg2">
                    <a:lumMod val="60000"/>
                    <a:lumOff val="40000"/>
                  </a:schemeClr>
                </a:solidFill>
                <a:latin typeface="Arial" pitchFamily="34" charset="0"/>
                <a:cs typeface="Arial" pitchFamily="34" charset="0"/>
              </a:rPr>
              <a:t>Delivery</a:t>
            </a:r>
          </a:p>
        </p:txBody>
      </p:sp>
      <p:sp>
        <p:nvSpPr>
          <p:cNvPr id="53" name="Flowchart: Decision 52"/>
          <p:cNvSpPr/>
          <p:nvPr/>
        </p:nvSpPr>
        <p:spPr>
          <a:xfrm>
            <a:off x="4344076" y="1571800"/>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8" name="Flowchart: Decision 57"/>
          <p:cNvSpPr/>
          <p:nvPr/>
        </p:nvSpPr>
        <p:spPr>
          <a:xfrm>
            <a:off x="4554746" y="177350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9" name="Flowchart: Decision 58"/>
          <p:cNvSpPr/>
          <p:nvPr/>
        </p:nvSpPr>
        <p:spPr>
          <a:xfrm>
            <a:off x="4841616" y="1966246"/>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62" name="TextBox 61"/>
          <p:cNvSpPr txBox="1"/>
          <p:nvPr/>
        </p:nvSpPr>
        <p:spPr>
          <a:xfrm>
            <a:off x="4248150" y="1009650"/>
            <a:ext cx="657225" cy="107722"/>
          </a:xfrm>
          <a:prstGeom prst="rect">
            <a:avLst/>
          </a:prstGeom>
          <a:noFill/>
        </p:spPr>
        <p:txBody>
          <a:bodyPr wrap="square" lIns="0" tIns="0" rIns="0" bIns="0" rtlCol="0">
            <a:spAutoFit/>
          </a:bodyPr>
          <a:lstStyle/>
          <a:p>
            <a:pPr algn="ctr"/>
            <a:r>
              <a:rPr lang="en-US" sz="700" b="1" dirty="0" smtClean="0">
                <a:solidFill>
                  <a:schemeClr val="accent2">
                    <a:lumMod val="60000"/>
                    <a:lumOff val="40000"/>
                  </a:schemeClr>
                </a:solidFill>
                <a:latin typeface="+mn-lt"/>
              </a:rPr>
              <a:t>Activity</a:t>
            </a:r>
          </a:p>
        </p:txBody>
      </p:sp>
      <p:sp>
        <p:nvSpPr>
          <p:cNvPr id="63" name="Rectangle 11"/>
          <p:cNvSpPr>
            <a:spLocks noChangeArrowheads="1"/>
          </p:cNvSpPr>
          <p:nvPr/>
        </p:nvSpPr>
        <p:spPr bwMode="auto">
          <a:xfrm>
            <a:off x="3679472" y="1363266"/>
            <a:ext cx="1859280" cy="215444"/>
          </a:xfrm>
          <a:prstGeom prst="rect">
            <a:avLst/>
          </a:prstGeom>
          <a:noFill/>
          <a:ln w="9525">
            <a:noFill/>
            <a:miter lim="800000"/>
            <a:headEnd/>
            <a:tailEnd/>
          </a:ln>
        </p:spPr>
        <p:txBody>
          <a:bodyPr>
            <a:spAutoFit/>
          </a:bodyPr>
          <a:lstStyle/>
          <a:p>
            <a:r>
              <a:rPr lang="en-US" sz="800" dirty="0" smtClean="0">
                <a:solidFill>
                  <a:schemeClr val="bg1"/>
                </a:solidFill>
              </a:rPr>
              <a:t>37%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52" name="Rounded Rectangle 51"/>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53" name="Picture 52"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54" name="Rectangle 53"/>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55" name="Picture 54"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56" name="Rectangle 55"/>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7" name="TextBox 56"/>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Pat,</a:t>
            </a:r>
            <a:br>
              <a:rPr lang="en-US" sz="800" dirty="0" smtClean="0">
                <a:solidFill>
                  <a:schemeClr val="bg1"/>
                </a:solidFill>
                <a:latin typeface="+mn-lt"/>
              </a:rPr>
            </a:br>
            <a:r>
              <a:rPr lang="en-US" sz="800" dirty="0" smtClean="0">
                <a:solidFill>
                  <a:schemeClr val="bg1"/>
                </a:solidFill>
                <a:latin typeface="+mn-lt"/>
              </a:rPr>
              <a:t>Check out your progress:</a:t>
            </a:r>
          </a:p>
        </p:txBody>
      </p:sp>
      <p:sp>
        <p:nvSpPr>
          <p:cNvPr id="58" name="Rectangle 11"/>
          <p:cNvSpPr>
            <a:spLocks noChangeArrowheads="1"/>
          </p:cNvSpPr>
          <p:nvPr/>
        </p:nvSpPr>
        <p:spPr bwMode="auto">
          <a:xfrm>
            <a:off x="3680460" y="2109838"/>
            <a:ext cx="1858008" cy="261610"/>
          </a:xfrm>
          <a:prstGeom prst="rect">
            <a:avLst/>
          </a:prstGeom>
          <a:noFill/>
          <a:ln w="9525">
            <a:noFill/>
            <a:miter lim="800000"/>
            <a:headEnd/>
            <a:tailEnd/>
          </a:ln>
        </p:spPr>
        <p:txBody>
          <a:bodyPr wrap="square">
            <a:spAutoFit/>
          </a:bodyPr>
          <a:lstStyle/>
          <a:p>
            <a:r>
              <a:rPr lang="en-US" sz="1100" dirty="0" smtClean="0">
                <a:solidFill>
                  <a:schemeClr val="bg1"/>
                </a:solidFill>
              </a:rPr>
              <a:t>Fact Finders</a:t>
            </a:r>
            <a:endParaRPr lang="en-US" sz="1100" dirty="0">
              <a:solidFill>
                <a:schemeClr val="bg1"/>
              </a:solidFill>
            </a:endParaRPr>
          </a:p>
        </p:txBody>
      </p:sp>
      <p:sp>
        <p:nvSpPr>
          <p:cNvPr id="59" name="Rounded Rectangle 58"/>
          <p:cNvSpPr/>
          <p:nvPr/>
        </p:nvSpPr>
        <p:spPr bwMode="auto">
          <a:xfrm>
            <a:off x="3755388" y="2338546"/>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Rectangle 11"/>
          <p:cNvSpPr>
            <a:spLocks noChangeArrowheads="1"/>
          </p:cNvSpPr>
          <p:nvPr/>
        </p:nvSpPr>
        <p:spPr bwMode="auto">
          <a:xfrm>
            <a:off x="3702048" y="2422351"/>
            <a:ext cx="1859280" cy="215444"/>
          </a:xfrm>
          <a:prstGeom prst="rect">
            <a:avLst/>
          </a:prstGeom>
          <a:noFill/>
          <a:ln w="9525">
            <a:noFill/>
            <a:miter lim="800000"/>
            <a:headEnd/>
            <a:tailEnd/>
          </a:ln>
        </p:spPr>
        <p:txBody>
          <a:bodyPr>
            <a:spAutoFit/>
          </a:bodyPr>
          <a:lstStyle/>
          <a:p>
            <a:r>
              <a:rPr lang="en-US" sz="800" dirty="0" smtClean="0">
                <a:solidFill>
                  <a:schemeClr val="bg1"/>
                </a:solidFill>
              </a:rPr>
              <a:t>25%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63" name="Rectangle 11"/>
          <p:cNvSpPr>
            <a:spLocks noChangeArrowheads="1"/>
          </p:cNvSpPr>
          <p:nvPr/>
        </p:nvSpPr>
        <p:spPr bwMode="auto">
          <a:xfrm>
            <a:off x="3688080" y="1076812"/>
            <a:ext cx="1847849" cy="261610"/>
          </a:xfrm>
          <a:prstGeom prst="rect">
            <a:avLst/>
          </a:prstGeom>
          <a:noFill/>
          <a:ln w="9525">
            <a:noFill/>
            <a:miter lim="800000"/>
            <a:headEnd/>
            <a:tailEnd/>
          </a:ln>
        </p:spPr>
        <p:txBody>
          <a:bodyPr wrap="square">
            <a:spAutoFit/>
          </a:bodyPr>
          <a:lstStyle/>
          <a:p>
            <a:r>
              <a:rPr lang="en-US" sz="1100" dirty="0" smtClean="0">
                <a:solidFill>
                  <a:schemeClr val="bg1"/>
                </a:solidFill>
              </a:rPr>
              <a:t>Total Appointments</a:t>
            </a:r>
            <a:endParaRPr lang="en-US" sz="1100" dirty="0">
              <a:solidFill>
                <a:schemeClr val="bg1"/>
              </a:solidFill>
            </a:endParaRPr>
          </a:p>
        </p:txBody>
      </p:sp>
      <p:sp>
        <p:nvSpPr>
          <p:cNvPr id="110" name="Rounded Rectangle 109"/>
          <p:cNvSpPr/>
          <p:nvPr/>
        </p:nvSpPr>
        <p:spPr bwMode="auto">
          <a:xfrm>
            <a:off x="3752850" y="1305520"/>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Flowchart: Decision 110"/>
          <p:cNvSpPr/>
          <p:nvPr/>
        </p:nvSpPr>
        <p:spPr>
          <a:xfrm>
            <a:off x="3968748" y="2338438"/>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12" name="Flowchart: Decision 111"/>
          <p:cNvSpPr/>
          <p:nvPr/>
        </p:nvSpPr>
        <p:spPr>
          <a:xfrm>
            <a:off x="4187193" y="1307170"/>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13" name="Rectangle 112"/>
          <p:cNvSpPr/>
          <p:nvPr/>
        </p:nvSpPr>
        <p:spPr>
          <a:xfrm>
            <a:off x="3653204" y="2608729"/>
            <a:ext cx="1846383"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14" name="TextBox 113"/>
          <p:cNvSpPr txBox="1"/>
          <p:nvPr/>
        </p:nvSpPr>
        <p:spPr>
          <a:xfrm>
            <a:off x="3683578" y="2640106"/>
            <a:ext cx="1801090" cy="769441"/>
          </a:xfrm>
          <a:prstGeom prst="rect">
            <a:avLst/>
          </a:prstGeom>
          <a:noFill/>
        </p:spPr>
        <p:txBody>
          <a:bodyPr wrap="square" lIns="0" tIns="0" rIns="0" bIns="0" rtlCol="0">
            <a:spAutoFit/>
          </a:bodyPr>
          <a:lstStyle/>
          <a:p>
            <a:pPr>
              <a:spcAft>
                <a:spcPts val="600"/>
              </a:spcAft>
            </a:pPr>
            <a:r>
              <a:rPr lang="en-US" sz="700" b="1" dirty="0" smtClean="0">
                <a:solidFill>
                  <a:srgbClr val="3333FF"/>
                </a:solidFill>
                <a:latin typeface="+mn-lt"/>
              </a:rPr>
              <a:t>Pat: </a:t>
            </a:r>
            <a:r>
              <a:rPr lang="en-US" sz="700" dirty="0" smtClean="0">
                <a:latin typeface="+mn-lt"/>
              </a:rPr>
              <a:t>Thanks!</a:t>
            </a:r>
          </a:p>
          <a:p>
            <a:pPr>
              <a:spcAft>
                <a:spcPts val="600"/>
              </a:spcAft>
            </a:pPr>
            <a:r>
              <a:rPr lang="en-US" sz="700" b="1" dirty="0" smtClean="0">
                <a:latin typeface="+mn-lt"/>
              </a:rPr>
              <a:t>Chris:</a:t>
            </a:r>
            <a:r>
              <a:rPr lang="en-US" sz="700" dirty="0" smtClean="0">
                <a:latin typeface="+mn-lt"/>
              </a:rPr>
              <a:t> </a:t>
            </a:r>
            <a:r>
              <a:rPr lang="en-US" sz="700" u="sng" dirty="0" smtClean="0">
                <a:solidFill>
                  <a:srgbClr val="3333FF"/>
                </a:solidFill>
                <a:latin typeface="+mn-lt"/>
              </a:rPr>
              <a:t>Link</a:t>
            </a:r>
            <a:r>
              <a:rPr lang="en-US" sz="700" dirty="0" smtClean="0">
                <a:latin typeface="+mn-lt"/>
              </a:rPr>
              <a:t> to phone scripts on Portal.</a:t>
            </a:r>
          </a:p>
          <a:p>
            <a:pPr>
              <a:spcAft>
                <a:spcPts val="600"/>
              </a:spcAft>
            </a:pPr>
            <a:r>
              <a:rPr lang="en-US" sz="700" b="1" dirty="0" smtClean="0">
                <a:solidFill>
                  <a:srgbClr val="3333FF"/>
                </a:solidFill>
                <a:latin typeface="+mn-lt"/>
              </a:rPr>
              <a:t>Pat: </a:t>
            </a:r>
            <a:r>
              <a:rPr lang="en-US" sz="700" dirty="0" smtClean="0">
                <a:latin typeface="+mn-lt"/>
              </a:rPr>
              <a:t>Having trouble starting conversations</a:t>
            </a:r>
          </a:p>
          <a:p>
            <a:pPr>
              <a:spcAft>
                <a:spcPts val="600"/>
              </a:spcAft>
            </a:pPr>
            <a:r>
              <a:rPr lang="en-US" sz="700" b="1" dirty="0" smtClean="0">
                <a:latin typeface="+mn-lt"/>
              </a:rPr>
              <a:t>Chris:</a:t>
            </a:r>
            <a:r>
              <a:rPr lang="en-US" sz="700" dirty="0" smtClean="0">
                <a:latin typeface="+mn-lt"/>
              </a:rPr>
              <a:t> Name flow looks good, but do you need help with calls?</a:t>
            </a:r>
          </a:p>
        </p:txBody>
      </p:sp>
      <p:sp>
        <p:nvSpPr>
          <p:cNvPr id="115" name="Rectangle 114"/>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6" name="Picture 4"/>
          <p:cNvPicPr>
            <a:picLocks noChangeAspect="1" noChangeArrowheads="1"/>
          </p:cNvPicPr>
          <p:nvPr/>
        </p:nvPicPr>
        <p:blipFill>
          <a:blip r:embed="rId5"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117" name="Picture 5"/>
          <p:cNvPicPr>
            <a:picLocks noChangeAspect="1" noChangeArrowheads="1"/>
          </p:cNvPicPr>
          <p:nvPr/>
        </p:nvPicPr>
        <p:blipFill>
          <a:blip r:embed="rId6"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118" name="Picture 6"/>
          <p:cNvPicPr>
            <a:picLocks noChangeAspect="1" noChangeArrowheads="1"/>
          </p:cNvPicPr>
          <p:nvPr/>
        </p:nvPicPr>
        <p:blipFill>
          <a:blip r:embed="rId7"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pic>
        <p:nvPicPr>
          <p:cNvPr id="119" name="Picture 8"/>
          <p:cNvPicPr>
            <a:picLocks noChangeAspect="1" noChangeArrowheads="1"/>
          </p:cNvPicPr>
          <p:nvPr/>
        </p:nvPicPr>
        <p:blipFill>
          <a:blip r:embed="rId8"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120" name="TextBox 119"/>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121" name="TextBox 120"/>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122" name="TextBox 121"/>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123" name="TextBox 122"/>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sp>
        <p:nvSpPr>
          <p:cNvPr id="124" name="Rectangle 123"/>
          <p:cNvSpPr/>
          <p:nvPr/>
        </p:nvSpPr>
        <p:spPr>
          <a:xfrm>
            <a:off x="5391840" y="1008530"/>
            <a:ext cx="112059" cy="1591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25" name="Rounded Rectangle 124"/>
          <p:cNvSpPr/>
          <p:nvPr/>
        </p:nvSpPr>
        <p:spPr>
          <a:xfrm>
            <a:off x="5411667" y="1414097"/>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126" name="Isosceles Triangle 125"/>
          <p:cNvSpPr/>
          <p:nvPr/>
        </p:nvSpPr>
        <p:spPr>
          <a:xfrm>
            <a:off x="5426319" y="1440590"/>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27" name="Isosceles Triangle 126"/>
          <p:cNvSpPr/>
          <p:nvPr/>
        </p:nvSpPr>
        <p:spPr>
          <a:xfrm>
            <a:off x="5426320" y="2225920"/>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28" name="Picture 10" descr="C:\Users\t85a6rt\Documents\Active\NYLHack\iPhone images\ionicons-2.0.1\ionicons-2.0.1\png\512\ios7-videocam.png"/>
          <p:cNvPicPr>
            <a:picLocks noChangeAspect="1" noChangeArrowheads="1"/>
          </p:cNvPicPr>
          <p:nvPr/>
        </p:nvPicPr>
        <p:blipFill>
          <a:blip r:embed="rId9" cstate="print">
            <a:lum bright="100000"/>
          </a:blip>
          <a:srcRect/>
          <a:stretch>
            <a:fillRect/>
          </a:stretch>
        </p:blipFill>
        <p:spPr bwMode="auto">
          <a:xfrm>
            <a:off x="5052482" y="3439583"/>
            <a:ext cx="316652" cy="316652"/>
          </a:xfrm>
          <a:prstGeom prst="rect">
            <a:avLst/>
          </a:prstGeom>
          <a:noFill/>
        </p:spPr>
      </p:pic>
      <p:pic>
        <p:nvPicPr>
          <p:cNvPr id="129" name="Picture 11"/>
          <p:cNvPicPr>
            <a:picLocks noChangeAspect="1" noChangeArrowheads="1"/>
          </p:cNvPicPr>
          <p:nvPr/>
        </p:nvPicPr>
        <p:blipFill>
          <a:blip r:embed="rId10" cstate="print">
            <a:lum bright="100000"/>
          </a:blip>
          <a:srcRect/>
          <a:stretch>
            <a:fillRect/>
          </a:stretch>
        </p:blipFill>
        <p:spPr bwMode="auto">
          <a:xfrm>
            <a:off x="5065175" y="1137350"/>
            <a:ext cx="304800" cy="152400"/>
          </a:xfrm>
          <a:prstGeom prst="rect">
            <a:avLst/>
          </a:prstGeom>
          <a:noFill/>
          <a:ln w="9525">
            <a:noFill/>
            <a:miter lim="800000"/>
            <a:headEnd/>
            <a:tailEnd/>
          </a:ln>
          <a:effectLst/>
        </p:spPr>
      </p:pic>
      <p:sp>
        <p:nvSpPr>
          <p:cNvPr id="130" name="Rounded Rectangle 129"/>
          <p:cNvSpPr/>
          <p:nvPr/>
        </p:nvSpPr>
        <p:spPr bwMode="auto">
          <a:xfrm>
            <a:off x="4194130" y="1569402"/>
            <a:ext cx="10972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 name="Rounded Rectangle 130"/>
          <p:cNvSpPr/>
          <p:nvPr/>
        </p:nvSpPr>
        <p:spPr bwMode="auto">
          <a:xfrm>
            <a:off x="4191749" y="1969434"/>
            <a:ext cx="10972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Rounded Rectangle 131"/>
          <p:cNvSpPr/>
          <p:nvPr/>
        </p:nvSpPr>
        <p:spPr bwMode="auto">
          <a:xfrm>
            <a:off x="4191749" y="1771785"/>
            <a:ext cx="10972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 name="Rectangle 11"/>
          <p:cNvSpPr>
            <a:spLocks noChangeArrowheads="1"/>
          </p:cNvSpPr>
          <p:nvPr/>
        </p:nvSpPr>
        <p:spPr bwMode="auto">
          <a:xfrm>
            <a:off x="4109088" y="1621457"/>
            <a:ext cx="1859280" cy="169277"/>
          </a:xfrm>
          <a:prstGeom prst="rect">
            <a:avLst/>
          </a:prstGeom>
          <a:noFill/>
          <a:ln w="9525">
            <a:noFill/>
            <a:miter lim="800000"/>
            <a:headEnd/>
            <a:tailEnd/>
          </a:ln>
        </p:spPr>
        <p:txBody>
          <a:bodyPr>
            <a:spAutoFit/>
          </a:bodyPr>
          <a:lstStyle/>
          <a:p>
            <a:r>
              <a:rPr lang="en-US" sz="500" dirty="0" smtClean="0">
                <a:solidFill>
                  <a:schemeClr val="bg1"/>
                </a:solidFill>
              </a:rPr>
              <a:t>20% </a:t>
            </a:r>
            <a:r>
              <a:rPr lang="en-US" sz="500" dirty="0">
                <a:solidFill>
                  <a:schemeClr val="bg1"/>
                </a:solidFill>
              </a:rPr>
              <a:t>of </a:t>
            </a:r>
            <a:r>
              <a:rPr lang="en-US" sz="500" dirty="0" smtClean="0">
                <a:solidFill>
                  <a:schemeClr val="bg1"/>
                </a:solidFill>
              </a:rPr>
              <a:t>goal</a:t>
            </a:r>
            <a:endParaRPr lang="en-US" sz="500" dirty="0">
              <a:solidFill>
                <a:schemeClr val="bg1"/>
              </a:solidFill>
            </a:endParaRPr>
          </a:p>
        </p:txBody>
      </p:sp>
      <p:sp>
        <p:nvSpPr>
          <p:cNvPr id="134" name="Rectangle 11"/>
          <p:cNvSpPr>
            <a:spLocks noChangeArrowheads="1"/>
          </p:cNvSpPr>
          <p:nvPr/>
        </p:nvSpPr>
        <p:spPr bwMode="auto">
          <a:xfrm>
            <a:off x="4109089" y="1823863"/>
            <a:ext cx="1859280" cy="169277"/>
          </a:xfrm>
          <a:prstGeom prst="rect">
            <a:avLst/>
          </a:prstGeom>
          <a:noFill/>
          <a:ln w="9525">
            <a:noFill/>
            <a:miter lim="800000"/>
            <a:headEnd/>
            <a:tailEnd/>
          </a:ln>
        </p:spPr>
        <p:txBody>
          <a:bodyPr>
            <a:spAutoFit/>
          </a:bodyPr>
          <a:lstStyle/>
          <a:p>
            <a:r>
              <a:rPr lang="en-US" sz="500" dirty="0" smtClean="0">
                <a:solidFill>
                  <a:schemeClr val="bg1"/>
                </a:solidFill>
              </a:rPr>
              <a:t>45% </a:t>
            </a:r>
            <a:r>
              <a:rPr lang="en-US" sz="500" dirty="0">
                <a:solidFill>
                  <a:schemeClr val="bg1"/>
                </a:solidFill>
              </a:rPr>
              <a:t>of </a:t>
            </a:r>
            <a:r>
              <a:rPr lang="en-US" sz="500" dirty="0" smtClean="0">
                <a:solidFill>
                  <a:schemeClr val="bg1"/>
                </a:solidFill>
              </a:rPr>
              <a:t>goal</a:t>
            </a:r>
            <a:endParaRPr lang="en-US" sz="500" dirty="0">
              <a:solidFill>
                <a:schemeClr val="bg1"/>
              </a:solidFill>
            </a:endParaRPr>
          </a:p>
        </p:txBody>
      </p:sp>
      <p:sp>
        <p:nvSpPr>
          <p:cNvPr id="135" name="Rectangle 11"/>
          <p:cNvSpPr>
            <a:spLocks noChangeArrowheads="1"/>
          </p:cNvSpPr>
          <p:nvPr/>
        </p:nvSpPr>
        <p:spPr bwMode="auto">
          <a:xfrm>
            <a:off x="4109092" y="2021507"/>
            <a:ext cx="1859280" cy="169277"/>
          </a:xfrm>
          <a:prstGeom prst="rect">
            <a:avLst/>
          </a:prstGeom>
          <a:noFill/>
          <a:ln w="9525">
            <a:noFill/>
            <a:miter lim="800000"/>
            <a:headEnd/>
            <a:tailEnd/>
          </a:ln>
        </p:spPr>
        <p:txBody>
          <a:bodyPr>
            <a:spAutoFit/>
          </a:bodyPr>
          <a:lstStyle/>
          <a:p>
            <a:r>
              <a:rPr lang="en-US" sz="500" dirty="0" smtClean="0">
                <a:solidFill>
                  <a:schemeClr val="bg1"/>
                </a:solidFill>
              </a:rPr>
              <a:t>65% </a:t>
            </a:r>
            <a:r>
              <a:rPr lang="en-US" sz="500" dirty="0">
                <a:solidFill>
                  <a:schemeClr val="bg1"/>
                </a:solidFill>
              </a:rPr>
              <a:t>of </a:t>
            </a:r>
            <a:r>
              <a:rPr lang="en-US" sz="500" dirty="0" smtClean="0">
                <a:solidFill>
                  <a:schemeClr val="bg1"/>
                </a:solidFill>
              </a:rPr>
              <a:t>goal</a:t>
            </a:r>
            <a:endParaRPr lang="en-US" sz="500" dirty="0">
              <a:solidFill>
                <a:schemeClr val="bg1"/>
              </a:solidFill>
            </a:endParaRPr>
          </a:p>
        </p:txBody>
      </p:sp>
      <p:sp>
        <p:nvSpPr>
          <p:cNvPr id="136" name="TextBox 135"/>
          <p:cNvSpPr txBox="1"/>
          <p:nvPr/>
        </p:nvSpPr>
        <p:spPr>
          <a:xfrm>
            <a:off x="3774140" y="1557864"/>
            <a:ext cx="1456764" cy="523220"/>
          </a:xfrm>
          <a:prstGeom prst="rect">
            <a:avLst/>
          </a:prstGeom>
          <a:noFill/>
        </p:spPr>
        <p:txBody>
          <a:bodyPr wrap="square" lIns="0" tIns="0" rIns="0" bIns="0" rtlCol="0">
            <a:spAutoFit/>
          </a:bodyPr>
          <a:lstStyle/>
          <a:p>
            <a:pPr>
              <a:spcAft>
                <a:spcPts val="600"/>
              </a:spcAft>
            </a:pPr>
            <a:r>
              <a:rPr lang="en-US" sz="800" dirty="0" smtClean="0">
                <a:solidFill>
                  <a:schemeClr val="bg2">
                    <a:lumMod val="60000"/>
                    <a:lumOff val="40000"/>
                  </a:schemeClr>
                </a:solidFill>
                <a:latin typeface="Arial" pitchFamily="34" charset="0"/>
                <a:cs typeface="Arial" pitchFamily="34" charset="0"/>
              </a:rPr>
              <a:t>Open</a:t>
            </a:r>
          </a:p>
          <a:p>
            <a:pPr>
              <a:spcAft>
                <a:spcPts val="600"/>
              </a:spcAft>
            </a:pPr>
            <a:r>
              <a:rPr lang="en-US" sz="800" dirty="0" smtClean="0">
                <a:solidFill>
                  <a:schemeClr val="bg2">
                    <a:lumMod val="60000"/>
                    <a:lumOff val="40000"/>
                  </a:schemeClr>
                </a:solidFill>
                <a:latin typeface="Arial" pitchFamily="34" charset="0"/>
                <a:cs typeface="Arial" pitchFamily="34" charset="0"/>
              </a:rPr>
              <a:t>Closing</a:t>
            </a:r>
          </a:p>
          <a:p>
            <a:pPr>
              <a:spcAft>
                <a:spcPts val="600"/>
              </a:spcAft>
            </a:pPr>
            <a:r>
              <a:rPr lang="en-US" sz="800" dirty="0" smtClean="0">
                <a:solidFill>
                  <a:schemeClr val="bg2">
                    <a:lumMod val="60000"/>
                    <a:lumOff val="40000"/>
                  </a:schemeClr>
                </a:solidFill>
                <a:latin typeface="Arial" pitchFamily="34" charset="0"/>
                <a:cs typeface="Arial" pitchFamily="34" charset="0"/>
              </a:rPr>
              <a:t>Delivery</a:t>
            </a:r>
          </a:p>
        </p:txBody>
      </p:sp>
      <p:sp>
        <p:nvSpPr>
          <p:cNvPr id="137" name="Flowchart: Decision 136"/>
          <p:cNvSpPr/>
          <p:nvPr/>
        </p:nvSpPr>
        <p:spPr>
          <a:xfrm>
            <a:off x="4344076" y="1571800"/>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38" name="Flowchart: Decision 137"/>
          <p:cNvSpPr/>
          <p:nvPr/>
        </p:nvSpPr>
        <p:spPr>
          <a:xfrm>
            <a:off x="4554746" y="177350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39" name="Flowchart: Decision 138"/>
          <p:cNvSpPr/>
          <p:nvPr/>
        </p:nvSpPr>
        <p:spPr>
          <a:xfrm>
            <a:off x="4841616" y="1966246"/>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40" name="TextBox 139"/>
          <p:cNvSpPr txBox="1"/>
          <p:nvPr/>
        </p:nvSpPr>
        <p:spPr>
          <a:xfrm>
            <a:off x="4248150" y="1009650"/>
            <a:ext cx="657225" cy="107722"/>
          </a:xfrm>
          <a:prstGeom prst="rect">
            <a:avLst/>
          </a:prstGeom>
          <a:noFill/>
        </p:spPr>
        <p:txBody>
          <a:bodyPr wrap="square" lIns="0" tIns="0" rIns="0" bIns="0" rtlCol="0">
            <a:spAutoFit/>
          </a:bodyPr>
          <a:lstStyle/>
          <a:p>
            <a:pPr algn="ctr"/>
            <a:r>
              <a:rPr lang="en-US" sz="700" b="1" dirty="0" smtClean="0">
                <a:solidFill>
                  <a:schemeClr val="accent2">
                    <a:lumMod val="60000"/>
                    <a:lumOff val="40000"/>
                  </a:schemeClr>
                </a:solidFill>
                <a:latin typeface="+mn-lt"/>
              </a:rPr>
              <a:t>Activity</a:t>
            </a:r>
          </a:p>
        </p:txBody>
      </p:sp>
      <p:sp>
        <p:nvSpPr>
          <p:cNvPr id="141" name="Rectangle 11"/>
          <p:cNvSpPr>
            <a:spLocks noChangeArrowheads="1"/>
          </p:cNvSpPr>
          <p:nvPr/>
        </p:nvSpPr>
        <p:spPr bwMode="auto">
          <a:xfrm>
            <a:off x="3679472" y="1363266"/>
            <a:ext cx="1859280" cy="215444"/>
          </a:xfrm>
          <a:prstGeom prst="rect">
            <a:avLst/>
          </a:prstGeom>
          <a:noFill/>
          <a:ln w="9525">
            <a:noFill/>
            <a:miter lim="800000"/>
            <a:headEnd/>
            <a:tailEnd/>
          </a:ln>
        </p:spPr>
        <p:txBody>
          <a:bodyPr>
            <a:spAutoFit/>
          </a:bodyPr>
          <a:lstStyle/>
          <a:p>
            <a:r>
              <a:rPr lang="en-US" sz="800" dirty="0" smtClean="0">
                <a:solidFill>
                  <a:schemeClr val="bg1"/>
                </a:solidFill>
              </a:rPr>
              <a:t>37%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pic>
        <p:nvPicPr>
          <p:cNvPr id="51" name="Picture 50" descr="finger.jpg"/>
          <p:cNvPicPr>
            <a:picLocks noChangeAspect="1"/>
          </p:cNvPicPr>
          <p:nvPr/>
        </p:nvPicPr>
        <p:blipFill>
          <a:blip r:embed="rId11" cstate="print">
            <a:clrChange>
              <a:clrFrom>
                <a:srgbClr val="FEFEFE"/>
              </a:clrFrom>
              <a:clrTo>
                <a:srgbClr val="FEFEFE">
                  <a:alpha val="0"/>
                </a:srgbClr>
              </a:clrTo>
            </a:clrChange>
          </a:blip>
          <a:srcRect b="9272"/>
          <a:stretch>
            <a:fillRect/>
          </a:stretch>
        </p:blipFill>
        <p:spPr>
          <a:xfrm>
            <a:off x="4094725" y="2150707"/>
            <a:ext cx="1558947" cy="1739900"/>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1000"/>
                            </p:stCondLst>
                            <p:childTnLst>
                              <p:par>
                                <p:cTn id="8" presetID="35" presetClass="path" presetSubtype="0" accel="50000" decel="50000" fill="hold" nodeType="afterEffect">
                                  <p:stCondLst>
                                    <p:cond delay="1000"/>
                                  </p:stCondLst>
                                  <p:childTnLst>
                                    <p:animMotion origin="layout" path="M -5.55556E-7 -4.37384E-6 L -0.2151 -4.37384E-6 " pathEditMode="relative" rAng="0" ptsTypes="AA">
                                      <p:cBhvr>
                                        <p:cTn id="9" dur="500" fill="hold"/>
                                        <p:tgtEl>
                                          <p:spTgt spid="51"/>
                                        </p:tgtEl>
                                        <p:attrNameLst>
                                          <p:attrName>ppt_x</p:attrName>
                                          <p:attrName>ppt_y</p:attrName>
                                        </p:attrNameLst>
                                      </p:cBhvr>
                                      <p:rCtr x="-1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Productivity</a:t>
            </a:r>
            <a:endParaRPr lang="en-US" dirty="0"/>
          </a:p>
        </p:txBody>
      </p:sp>
      <p:sp>
        <p:nvSpPr>
          <p:cNvPr id="10" name="Rounded Rectangle 9"/>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 name="Picture 10"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12" name="Rectangle 11"/>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3" name="Picture 12"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14" name="Rectangle 13"/>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TextBox 14"/>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Pat,</a:t>
            </a:r>
            <a:br>
              <a:rPr lang="en-US" sz="800" dirty="0" smtClean="0">
                <a:solidFill>
                  <a:schemeClr val="bg1"/>
                </a:solidFill>
                <a:latin typeface="+mn-lt"/>
              </a:rPr>
            </a:br>
            <a:r>
              <a:rPr lang="en-US" sz="800" dirty="0" smtClean="0">
                <a:solidFill>
                  <a:schemeClr val="bg1"/>
                </a:solidFill>
                <a:latin typeface="+mn-lt"/>
              </a:rPr>
              <a:t>Check out your progress:</a:t>
            </a:r>
          </a:p>
        </p:txBody>
      </p:sp>
      <p:pic>
        <p:nvPicPr>
          <p:cNvPr id="30" name="Picture 8"/>
          <p:cNvPicPr>
            <a:picLocks noChangeAspect="1" noChangeArrowheads="1"/>
          </p:cNvPicPr>
          <p:nvPr/>
        </p:nvPicPr>
        <p:blipFill>
          <a:blip r:embed="rId5"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51" name="TextBox 50"/>
          <p:cNvSpPr txBox="1"/>
          <p:nvPr/>
        </p:nvSpPr>
        <p:spPr>
          <a:xfrm>
            <a:off x="4248150" y="1009650"/>
            <a:ext cx="657225" cy="107722"/>
          </a:xfrm>
          <a:prstGeom prst="rect">
            <a:avLst/>
          </a:prstGeom>
          <a:noFill/>
        </p:spPr>
        <p:txBody>
          <a:bodyPr wrap="square" lIns="0" tIns="0" rIns="0" bIns="0" rtlCol="0">
            <a:spAutoFit/>
          </a:bodyPr>
          <a:lstStyle/>
          <a:p>
            <a:pPr algn="ctr"/>
            <a:r>
              <a:rPr lang="en-US" sz="700" b="1" dirty="0" smtClean="0">
                <a:solidFill>
                  <a:schemeClr val="accent2">
                    <a:lumMod val="60000"/>
                    <a:lumOff val="40000"/>
                  </a:schemeClr>
                </a:solidFill>
                <a:latin typeface="+mn-lt"/>
              </a:rPr>
              <a:t>Productivity</a:t>
            </a:r>
          </a:p>
        </p:txBody>
      </p:sp>
      <p:sp>
        <p:nvSpPr>
          <p:cNvPr id="20" name="Rectangle 11"/>
          <p:cNvSpPr>
            <a:spLocks noChangeArrowheads="1"/>
          </p:cNvSpPr>
          <p:nvPr/>
        </p:nvSpPr>
        <p:spPr bwMode="auto">
          <a:xfrm>
            <a:off x="3680460" y="1140707"/>
            <a:ext cx="1855470" cy="261610"/>
          </a:xfrm>
          <a:prstGeom prst="rect">
            <a:avLst/>
          </a:prstGeom>
          <a:noFill/>
          <a:ln w="9525">
            <a:noFill/>
            <a:miter lim="800000"/>
            <a:headEnd/>
            <a:tailEnd/>
          </a:ln>
        </p:spPr>
        <p:txBody>
          <a:bodyPr wrap="square">
            <a:spAutoFit/>
          </a:bodyPr>
          <a:lstStyle/>
          <a:p>
            <a:r>
              <a:rPr lang="en-US" sz="1100" dirty="0" smtClean="0">
                <a:solidFill>
                  <a:schemeClr val="bg1"/>
                </a:solidFill>
              </a:rPr>
              <a:t>Pro Rata FYC</a:t>
            </a:r>
            <a:endParaRPr lang="en-US" sz="1100" dirty="0">
              <a:solidFill>
                <a:schemeClr val="bg1"/>
              </a:solidFill>
            </a:endParaRPr>
          </a:p>
        </p:txBody>
      </p:sp>
      <p:sp>
        <p:nvSpPr>
          <p:cNvPr id="21" name="Rounded Rectangle 20"/>
          <p:cNvSpPr/>
          <p:nvPr/>
        </p:nvSpPr>
        <p:spPr bwMode="auto">
          <a:xfrm>
            <a:off x="3752850" y="136941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11"/>
          <p:cNvSpPr>
            <a:spLocks noChangeArrowheads="1"/>
          </p:cNvSpPr>
          <p:nvPr/>
        </p:nvSpPr>
        <p:spPr bwMode="auto">
          <a:xfrm>
            <a:off x="3699510" y="1453220"/>
            <a:ext cx="1859280" cy="215444"/>
          </a:xfrm>
          <a:prstGeom prst="rect">
            <a:avLst/>
          </a:prstGeom>
          <a:noFill/>
          <a:ln w="9525">
            <a:noFill/>
            <a:miter lim="800000"/>
            <a:headEnd/>
            <a:tailEnd/>
          </a:ln>
        </p:spPr>
        <p:txBody>
          <a:bodyPr>
            <a:spAutoFit/>
          </a:bodyPr>
          <a:lstStyle/>
          <a:p>
            <a:r>
              <a:rPr lang="en-US" sz="800" dirty="0" smtClean="0">
                <a:solidFill>
                  <a:schemeClr val="bg1"/>
                </a:solidFill>
              </a:rPr>
              <a:t>50% towards YTD goal </a:t>
            </a:r>
            <a:endParaRPr lang="en-US" sz="800" dirty="0">
              <a:solidFill>
                <a:schemeClr val="bg1"/>
              </a:solidFill>
            </a:endParaRPr>
          </a:p>
        </p:txBody>
      </p:sp>
      <p:sp>
        <p:nvSpPr>
          <p:cNvPr id="23" name="Flowchart: Decision 22"/>
          <p:cNvSpPr/>
          <p:nvPr/>
        </p:nvSpPr>
        <p:spPr>
          <a:xfrm>
            <a:off x="4517406" y="137106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5" name="Rectangle 11"/>
          <p:cNvSpPr>
            <a:spLocks noChangeArrowheads="1"/>
          </p:cNvSpPr>
          <p:nvPr/>
        </p:nvSpPr>
        <p:spPr bwMode="auto">
          <a:xfrm>
            <a:off x="3672840" y="1633015"/>
            <a:ext cx="2110740" cy="261610"/>
          </a:xfrm>
          <a:prstGeom prst="rect">
            <a:avLst/>
          </a:prstGeom>
          <a:noFill/>
          <a:ln w="9525">
            <a:noFill/>
            <a:miter lim="800000"/>
            <a:headEnd/>
            <a:tailEnd/>
          </a:ln>
        </p:spPr>
        <p:txBody>
          <a:bodyPr wrap="square">
            <a:spAutoFit/>
          </a:bodyPr>
          <a:lstStyle/>
          <a:p>
            <a:r>
              <a:rPr lang="en-US" sz="1100" dirty="0" smtClean="0">
                <a:solidFill>
                  <a:schemeClr val="bg1"/>
                </a:solidFill>
              </a:rPr>
              <a:t>Expense Allowance   6%</a:t>
            </a:r>
            <a:endParaRPr lang="en-US" sz="1100" dirty="0">
              <a:solidFill>
                <a:schemeClr val="bg1"/>
              </a:solidFill>
            </a:endParaRPr>
          </a:p>
        </p:txBody>
      </p:sp>
      <p:sp>
        <p:nvSpPr>
          <p:cNvPr id="36" name="Rounded Rectangle 35"/>
          <p:cNvSpPr/>
          <p:nvPr/>
        </p:nvSpPr>
        <p:spPr bwMode="auto">
          <a:xfrm>
            <a:off x="3755388" y="1861723"/>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11"/>
          <p:cNvSpPr>
            <a:spLocks noChangeArrowheads="1"/>
          </p:cNvSpPr>
          <p:nvPr/>
        </p:nvSpPr>
        <p:spPr bwMode="auto">
          <a:xfrm>
            <a:off x="3702048" y="1945528"/>
            <a:ext cx="1859280" cy="215444"/>
          </a:xfrm>
          <a:prstGeom prst="rect">
            <a:avLst/>
          </a:prstGeom>
          <a:noFill/>
          <a:ln w="9525">
            <a:noFill/>
            <a:miter lim="800000"/>
            <a:headEnd/>
            <a:tailEnd/>
          </a:ln>
        </p:spPr>
        <p:txBody>
          <a:bodyPr>
            <a:spAutoFit/>
          </a:bodyPr>
          <a:lstStyle/>
          <a:p>
            <a:r>
              <a:rPr lang="en-US" sz="800" dirty="0" smtClean="0">
                <a:solidFill>
                  <a:schemeClr val="bg1"/>
                </a:solidFill>
              </a:rPr>
              <a:t>25% on track to next milestone</a:t>
            </a:r>
            <a:endParaRPr lang="en-US" sz="800" dirty="0">
              <a:solidFill>
                <a:schemeClr val="bg1"/>
              </a:solidFill>
            </a:endParaRPr>
          </a:p>
        </p:txBody>
      </p:sp>
      <p:sp>
        <p:nvSpPr>
          <p:cNvPr id="38" name="Flowchart: Decision 37"/>
          <p:cNvSpPr/>
          <p:nvPr/>
        </p:nvSpPr>
        <p:spPr>
          <a:xfrm>
            <a:off x="3968748" y="186161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0" name="Rectangle 11"/>
          <p:cNvSpPr>
            <a:spLocks noChangeArrowheads="1"/>
          </p:cNvSpPr>
          <p:nvPr/>
        </p:nvSpPr>
        <p:spPr bwMode="auto">
          <a:xfrm>
            <a:off x="3683935" y="2104536"/>
            <a:ext cx="1859280" cy="261610"/>
          </a:xfrm>
          <a:prstGeom prst="rect">
            <a:avLst/>
          </a:prstGeom>
          <a:noFill/>
          <a:ln w="9525">
            <a:noFill/>
            <a:miter lim="800000"/>
            <a:headEnd/>
            <a:tailEnd/>
          </a:ln>
        </p:spPr>
        <p:txBody>
          <a:bodyPr>
            <a:spAutoFit/>
          </a:bodyPr>
          <a:lstStyle/>
          <a:p>
            <a:r>
              <a:rPr lang="en-US" sz="1100" dirty="0" smtClean="0">
                <a:solidFill>
                  <a:schemeClr val="bg1"/>
                </a:solidFill>
              </a:rPr>
              <a:t>Council Tracker</a:t>
            </a:r>
            <a:endParaRPr lang="en-US" sz="1100" dirty="0">
              <a:solidFill>
                <a:schemeClr val="bg1"/>
              </a:solidFill>
            </a:endParaRPr>
          </a:p>
        </p:txBody>
      </p:sp>
      <p:sp>
        <p:nvSpPr>
          <p:cNvPr id="41" name="Rounded Rectangle 40"/>
          <p:cNvSpPr/>
          <p:nvPr/>
        </p:nvSpPr>
        <p:spPr bwMode="auto">
          <a:xfrm>
            <a:off x="3760135" y="2333244"/>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11"/>
          <p:cNvSpPr>
            <a:spLocks noChangeArrowheads="1"/>
          </p:cNvSpPr>
          <p:nvPr/>
        </p:nvSpPr>
        <p:spPr bwMode="auto">
          <a:xfrm>
            <a:off x="3706795" y="2417049"/>
            <a:ext cx="1859280" cy="215444"/>
          </a:xfrm>
          <a:prstGeom prst="rect">
            <a:avLst/>
          </a:prstGeom>
          <a:noFill/>
          <a:ln w="9525">
            <a:noFill/>
            <a:miter lim="800000"/>
            <a:headEnd/>
            <a:tailEnd/>
          </a:ln>
        </p:spPr>
        <p:txBody>
          <a:bodyPr>
            <a:spAutoFit/>
          </a:bodyPr>
          <a:lstStyle/>
          <a:p>
            <a:r>
              <a:rPr lang="en-US" sz="800" dirty="0" smtClean="0">
                <a:solidFill>
                  <a:schemeClr val="bg1"/>
                </a:solidFill>
              </a:rPr>
              <a:t>40% on track to next level</a:t>
            </a:r>
            <a:endParaRPr lang="en-US" sz="800" dirty="0">
              <a:solidFill>
                <a:schemeClr val="bg1"/>
              </a:solidFill>
            </a:endParaRPr>
          </a:p>
        </p:txBody>
      </p:sp>
      <p:sp>
        <p:nvSpPr>
          <p:cNvPr id="43" name="Flowchart: Decision 42"/>
          <p:cNvSpPr/>
          <p:nvPr/>
        </p:nvSpPr>
        <p:spPr>
          <a:xfrm>
            <a:off x="4283082" y="2333136"/>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5" name="Rectangle 44"/>
          <p:cNvSpPr/>
          <p:nvPr/>
        </p:nvSpPr>
        <p:spPr>
          <a:xfrm>
            <a:off x="5100634" y="2195513"/>
            <a:ext cx="204789" cy="11906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6" name="TextBox 45"/>
          <p:cNvSpPr txBox="1"/>
          <p:nvPr/>
        </p:nvSpPr>
        <p:spPr>
          <a:xfrm>
            <a:off x="5110166" y="2185987"/>
            <a:ext cx="338137" cy="138499"/>
          </a:xfrm>
          <a:prstGeom prst="rect">
            <a:avLst/>
          </a:prstGeom>
          <a:noFill/>
        </p:spPr>
        <p:txBody>
          <a:bodyPr wrap="square" lIns="0" tIns="0" rIns="0" bIns="0" rtlCol="0">
            <a:spAutoFit/>
          </a:bodyPr>
          <a:lstStyle/>
          <a:p>
            <a:r>
              <a:rPr lang="en-US" sz="900" b="1" dirty="0" smtClean="0">
                <a:latin typeface="Arial" pitchFamily="34" charset="0"/>
                <a:cs typeface="Arial" pitchFamily="34" charset="0"/>
              </a:rPr>
              <a:t>QC</a:t>
            </a:r>
          </a:p>
        </p:txBody>
      </p:sp>
      <p:sp>
        <p:nvSpPr>
          <p:cNvPr id="47" name="Rectangle 11"/>
          <p:cNvSpPr>
            <a:spLocks noChangeArrowheads="1"/>
          </p:cNvSpPr>
          <p:nvPr/>
        </p:nvSpPr>
        <p:spPr bwMode="auto">
          <a:xfrm>
            <a:off x="3690938" y="2579032"/>
            <a:ext cx="1859280" cy="261610"/>
          </a:xfrm>
          <a:prstGeom prst="rect">
            <a:avLst/>
          </a:prstGeom>
          <a:noFill/>
          <a:ln w="9525">
            <a:noFill/>
            <a:miter lim="800000"/>
            <a:headEnd/>
            <a:tailEnd/>
          </a:ln>
        </p:spPr>
        <p:txBody>
          <a:bodyPr>
            <a:spAutoFit/>
          </a:bodyPr>
          <a:lstStyle/>
          <a:p>
            <a:r>
              <a:rPr lang="en-US" sz="1100" dirty="0" smtClean="0">
                <a:solidFill>
                  <a:schemeClr val="bg1"/>
                </a:solidFill>
              </a:rPr>
              <a:t>Product Mix</a:t>
            </a:r>
            <a:endParaRPr lang="en-US" sz="1100" dirty="0">
              <a:solidFill>
                <a:schemeClr val="bg1"/>
              </a:solidFill>
            </a:endParaRPr>
          </a:p>
        </p:txBody>
      </p:sp>
      <p:sp>
        <p:nvSpPr>
          <p:cNvPr id="52" name="Rectangle 51"/>
          <p:cNvSpPr/>
          <p:nvPr/>
        </p:nvSpPr>
        <p:spPr>
          <a:xfrm>
            <a:off x="5391840" y="1008577"/>
            <a:ext cx="112059" cy="24147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3" name="Rounded Rectangle 52"/>
          <p:cNvSpPr/>
          <p:nvPr/>
        </p:nvSpPr>
        <p:spPr>
          <a:xfrm>
            <a:off x="5411667" y="1028341"/>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54" name="Isosceles Triangle 53"/>
          <p:cNvSpPr/>
          <p:nvPr/>
        </p:nvSpPr>
        <p:spPr>
          <a:xfrm>
            <a:off x="5426319" y="1042994"/>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5" name="Isosceles Triangle 54"/>
          <p:cNvSpPr/>
          <p:nvPr/>
        </p:nvSpPr>
        <p:spPr>
          <a:xfrm>
            <a:off x="5426320" y="1840164"/>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aphicFrame>
        <p:nvGraphicFramePr>
          <p:cNvPr id="56" name="Chart 55"/>
          <p:cNvGraphicFramePr/>
          <p:nvPr/>
        </p:nvGraphicFramePr>
        <p:xfrm>
          <a:off x="3619500" y="2750820"/>
          <a:ext cx="2621280" cy="1844040"/>
        </p:xfrm>
        <a:graphic>
          <a:graphicData uri="http://schemas.openxmlformats.org/drawingml/2006/chart">
            <c:chart xmlns:c="http://schemas.openxmlformats.org/drawingml/2006/chart" xmlns:r="http://schemas.openxmlformats.org/officeDocument/2006/relationships" r:id="rId6"/>
          </a:graphicData>
        </a:graphic>
      </p:graphicFrame>
      <p:grpSp>
        <p:nvGrpSpPr>
          <p:cNvPr id="57" name="Group 56"/>
          <p:cNvGrpSpPr/>
          <p:nvPr/>
        </p:nvGrpSpPr>
        <p:grpSpPr>
          <a:xfrm>
            <a:off x="3649755" y="3424518"/>
            <a:ext cx="1847811" cy="470645"/>
            <a:chOff x="3649755" y="3424518"/>
            <a:chExt cx="1847811" cy="470645"/>
          </a:xfrm>
        </p:grpSpPr>
        <p:sp>
          <p:nvSpPr>
            <p:cNvPr id="26" name="Rectangle 25"/>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7" name="Picture 4"/>
            <p:cNvPicPr>
              <a:picLocks noChangeAspect="1" noChangeArrowheads="1"/>
            </p:cNvPicPr>
            <p:nvPr/>
          </p:nvPicPr>
          <p:blipFill>
            <a:blip r:embed="rId7"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28" name="Picture 5"/>
            <p:cNvPicPr>
              <a:picLocks noChangeAspect="1" noChangeArrowheads="1"/>
            </p:cNvPicPr>
            <p:nvPr/>
          </p:nvPicPr>
          <p:blipFill>
            <a:blip r:embed="rId8"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29" name="Picture 6"/>
            <p:cNvPicPr>
              <a:picLocks noChangeAspect="1" noChangeArrowheads="1"/>
            </p:cNvPicPr>
            <p:nvPr/>
          </p:nvPicPr>
          <p:blipFill>
            <a:blip r:embed="rId9"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sp>
          <p:nvSpPr>
            <p:cNvPr id="31" name="TextBox 30"/>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32" name="TextBox 31"/>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33" name="TextBox 32"/>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34" name="TextBox 33"/>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pic>
          <p:nvPicPr>
            <p:cNvPr id="39" name="Picture 10" descr="C:\Users\t85a6rt\Documents\Active\NYLHack\iPhone images\ionicons-2.0.1\ionicons-2.0.1\png\512\ios7-videocam.png"/>
            <p:cNvPicPr>
              <a:picLocks noChangeAspect="1" noChangeArrowheads="1"/>
            </p:cNvPicPr>
            <p:nvPr/>
          </p:nvPicPr>
          <p:blipFill>
            <a:blip r:embed="rId10" cstate="print">
              <a:lum bright="100000"/>
            </a:blip>
            <a:srcRect/>
            <a:stretch>
              <a:fillRect/>
            </a:stretch>
          </p:blipFill>
          <p:spPr bwMode="auto">
            <a:xfrm>
              <a:off x="5052482" y="3439583"/>
              <a:ext cx="316652" cy="316652"/>
            </a:xfrm>
            <a:prstGeom prst="rect">
              <a:avLst/>
            </a:prstGeom>
            <a:noFill/>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Productivity</a:t>
            </a:r>
            <a:endParaRPr lang="en-US" dirty="0"/>
          </a:p>
        </p:txBody>
      </p:sp>
      <p:sp>
        <p:nvSpPr>
          <p:cNvPr id="10" name="Rounded Rectangle 9"/>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 name="Picture 10"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12" name="Rectangle 11"/>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3" name="Picture 12"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14" name="Rectangle 13"/>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TextBox 14"/>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Pat,</a:t>
            </a:r>
            <a:br>
              <a:rPr lang="en-US" sz="800" dirty="0" smtClean="0">
                <a:solidFill>
                  <a:schemeClr val="bg1"/>
                </a:solidFill>
                <a:latin typeface="+mn-lt"/>
              </a:rPr>
            </a:br>
            <a:r>
              <a:rPr lang="en-US" sz="800" dirty="0" smtClean="0">
                <a:solidFill>
                  <a:schemeClr val="bg1"/>
                </a:solidFill>
                <a:latin typeface="+mn-lt"/>
              </a:rPr>
              <a:t>Check out your progress:</a:t>
            </a:r>
          </a:p>
        </p:txBody>
      </p:sp>
      <p:pic>
        <p:nvPicPr>
          <p:cNvPr id="30" name="Picture 8"/>
          <p:cNvPicPr>
            <a:picLocks noChangeAspect="1" noChangeArrowheads="1"/>
          </p:cNvPicPr>
          <p:nvPr/>
        </p:nvPicPr>
        <p:blipFill>
          <a:blip r:embed="rId5"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51" name="TextBox 50"/>
          <p:cNvSpPr txBox="1"/>
          <p:nvPr/>
        </p:nvSpPr>
        <p:spPr>
          <a:xfrm>
            <a:off x="4248150" y="1009650"/>
            <a:ext cx="657225" cy="107722"/>
          </a:xfrm>
          <a:prstGeom prst="rect">
            <a:avLst/>
          </a:prstGeom>
          <a:noFill/>
        </p:spPr>
        <p:txBody>
          <a:bodyPr wrap="square" lIns="0" tIns="0" rIns="0" bIns="0" rtlCol="0">
            <a:spAutoFit/>
          </a:bodyPr>
          <a:lstStyle/>
          <a:p>
            <a:pPr algn="ctr"/>
            <a:r>
              <a:rPr lang="en-US" sz="700" b="1" dirty="0" smtClean="0">
                <a:solidFill>
                  <a:schemeClr val="accent2">
                    <a:lumMod val="60000"/>
                    <a:lumOff val="40000"/>
                  </a:schemeClr>
                </a:solidFill>
                <a:latin typeface="+mn-lt"/>
              </a:rPr>
              <a:t>Productivity</a:t>
            </a:r>
          </a:p>
        </p:txBody>
      </p:sp>
      <p:sp>
        <p:nvSpPr>
          <p:cNvPr id="20" name="Rectangle 11"/>
          <p:cNvSpPr>
            <a:spLocks noChangeArrowheads="1"/>
          </p:cNvSpPr>
          <p:nvPr/>
        </p:nvSpPr>
        <p:spPr bwMode="auto">
          <a:xfrm>
            <a:off x="3680460" y="1140707"/>
            <a:ext cx="1855470" cy="261610"/>
          </a:xfrm>
          <a:prstGeom prst="rect">
            <a:avLst/>
          </a:prstGeom>
          <a:noFill/>
          <a:ln w="9525">
            <a:noFill/>
            <a:miter lim="800000"/>
            <a:headEnd/>
            <a:tailEnd/>
          </a:ln>
        </p:spPr>
        <p:txBody>
          <a:bodyPr wrap="square">
            <a:spAutoFit/>
          </a:bodyPr>
          <a:lstStyle/>
          <a:p>
            <a:r>
              <a:rPr lang="en-US" sz="1100" dirty="0" smtClean="0">
                <a:solidFill>
                  <a:schemeClr val="bg1"/>
                </a:solidFill>
              </a:rPr>
              <a:t>Pro Rata FYC</a:t>
            </a:r>
            <a:endParaRPr lang="en-US" sz="1100" dirty="0">
              <a:solidFill>
                <a:schemeClr val="bg1"/>
              </a:solidFill>
            </a:endParaRPr>
          </a:p>
        </p:txBody>
      </p:sp>
      <p:sp>
        <p:nvSpPr>
          <p:cNvPr id="21" name="Rounded Rectangle 20"/>
          <p:cNvSpPr/>
          <p:nvPr/>
        </p:nvSpPr>
        <p:spPr bwMode="auto">
          <a:xfrm>
            <a:off x="3752850" y="136941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11"/>
          <p:cNvSpPr>
            <a:spLocks noChangeArrowheads="1"/>
          </p:cNvSpPr>
          <p:nvPr/>
        </p:nvSpPr>
        <p:spPr bwMode="auto">
          <a:xfrm>
            <a:off x="3699510" y="1453220"/>
            <a:ext cx="1859280" cy="215444"/>
          </a:xfrm>
          <a:prstGeom prst="rect">
            <a:avLst/>
          </a:prstGeom>
          <a:noFill/>
          <a:ln w="9525">
            <a:noFill/>
            <a:miter lim="800000"/>
            <a:headEnd/>
            <a:tailEnd/>
          </a:ln>
        </p:spPr>
        <p:txBody>
          <a:bodyPr>
            <a:spAutoFit/>
          </a:bodyPr>
          <a:lstStyle/>
          <a:p>
            <a:r>
              <a:rPr lang="en-US" sz="800" dirty="0" smtClean="0">
                <a:solidFill>
                  <a:schemeClr val="bg1"/>
                </a:solidFill>
              </a:rPr>
              <a:t>50% towards YTD goal </a:t>
            </a:r>
            <a:endParaRPr lang="en-US" sz="800" dirty="0">
              <a:solidFill>
                <a:schemeClr val="bg1"/>
              </a:solidFill>
            </a:endParaRPr>
          </a:p>
        </p:txBody>
      </p:sp>
      <p:sp>
        <p:nvSpPr>
          <p:cNvPr id="23" name="Flowchart: Decision 22"/>
          <p:cNvSpPr/>
          <p:nvPr/>
        </p:nvSpPr>
        <p:spPr>
          <a:xfrm>
            <a:off x="4517406" y="137106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5" name="Rectangle 11"/>
          <p:cNvSpPr>
            <a:spLocks noChangeArrowheads="1"/>
          </p:cNvSpPr>
          <p:nvPr/>
        </p:nvSpPr>
        <p:spPr bwMode="auto">
          <a:xfrm>
            <a:off x="3672840" y="1633015"/>
            <a:ext cx="2110740" cy="261610"/>
          </a:xfrm>
          <a:prstGeom prst="rect">
            <a:avLst/>
          </a:prstGeom>
          <a:noFill/>
          <a:ln w="9525">
            <a:noFill/>
            <a:miter lim="800000"/>
            <a:headEnd/>
            <a:tailEnd/>
          </a:ln>
        </p:spPr>
        <p:txBody>
          <a:bodyPr wrap="square">
            <a:spAutoFit/>
          </a:bodyPr>
          <a:lstStyle/>
          <a:p>
            <a:r>
              <a:rPr lang="en-US" sz="1100" dirty="0" smtClean="0">
                <a:solidFill>
                  <a:schemeClr val="bg1"/>
                </a:solidFill>
              </a:rPr>
              <a:t>Expense Allowance   6%</a:t>
            </a:r>
            <a:endParaRPr lang="en-US" sz="1100" dirty="0">
              <a:solidFill>
                <a:schemeClr val="bg1"/>
              </a:solidFill>
            </a:endParaRPr>
          </a:p>
        </p:txBody>
      </p:sp>
      <p:sp>
        <p:nvSpPr>
          <p:cNvPr id="36" name="Rounded Rectangle 35"/>
          <p:cNvSpPr/>
          <p:nvPr/>
        </p:nvSpPr>
        <p:spPr bwMode="auto">
          <a:xfrm>
            <a:off x="3755388" y="1861723"/>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11"/>
          <p:cNvSpPr>
            <a:spLocks noChangeArrowheads="1"/>
          </p:cNvSpPr>
          <p:nvPr/>
        </p:nvSpPr>
        <p:spPr bwMode="auto">
          <a:xfrm>
            <a:off x="3702048" y="1945528"/>
            <a:ext cx="1859280" cy="215444"/>
          </a:xfrm>
          <a:prstGeom prst="rect">
            <a:avLst/>
          </a:prstGeom>
          <a:noFill/>
          <a:ln w="9525">
            <a:noFill/>
            <a:miter lim="800000"/>
            <a:headEnd/>
            <a:tailEnd/>
          </a:ln>
        </p:spPr>
        <p:txBody>
          <a:bodyPr>
            <a:spAutoFit/>
          </a:bodyPr>
          <a:lstStyle/>
          <a:p>
            <a:r>
              <a:rPr lang="en-US" sz="800" dirty="0" smtClean="0">
                <a:solidFill>
                  <a:schemeClr val="bg1"/>
                </a:solidFill>
              </a:rPr>
              <a:t>25% on track to next milestone</a:t>
            </a:r>
            <a:endParaRPr lang="en-US" sz="800" dirty="0">
              <a:solidFill>
                <a:schemeClr val="bg1"/>
              </a:solidFill>
            </a:endParaRPr>
          </a:p>
        </p:txBody>
      </p:sp>
      <p:sp>
        <p:nvSpPr>
          <p:cNvPr id="38" name="Flowchart: Decision 37"/>
          <p:cNvSpPr/>
          <p:nvPr/>
        </p:nvSpPr>
        <p:spPr>
          <a:xfrm>
            <a:off x="3968748" y="186161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0" name="Rectangle 11"/>
          <p:cNvSpPr>
            <a:spLocks noChangeArrowheads="1"/>
          </p:cNvSpPr>
          <p:nvPr/>
        </p:nvSpPr>
        <p:spPr bwMode="auto">
          <a:xfrm>
            <a:off x="3683935" y="2104536"/>
            <a:ext cx="1859280" cy="261610"/>
          </a:xfrm>
          <a:prstGeom prst="rect">
            <a:avLst/>
          </a:prstGeom>
          <a:noFill/>
          <a:ln w="9525">
            <a:noFill/>
            <a:miter lim="800000"/>
            <a:headEnd/>
            <a:tailEnd/>
          </a:ln>
        </p:spPr>
        <p:txBody>
          <a:bodyPr>
            <a:spAutoFit/>
          </a:bodyPr>
          <a:lstStyle/>
          <a:p>
            <a:r>
              <a:rPr lang="en-US" sz="1100" dirty="0" smtClean="0">
                <a:solidFill>
                  <a:schemeClr val="bg1"/>
                </a:solidFill>
              </a:rPr>
              <a:t>Council Tracker</a:t>
            </a:r>
            <a:endParaRPr lang="en-US" sz="1100" dirty="0">
              <a:solidFill>
                <a:schemeClr val="bg1"/>
              </a:solidFill>
            </a:endParaRPr>
          </a:p>
        </p:txBody>
      </p:sp>
      <p:sp>
        <p:nvSpPr>
          <p:cNvPr id="41" name="Rounded Rectangle 40"/>
          <p:cNvSpPr/>
          <p:nvPr/>
        </p:nvSpPr>
        <p:spPr bwMode="auto">
          <a:xfrm>
            <a:off x="3760135" y="2333244"/>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11"/>
          <p:cNvSpPr>
            <a:spLocks noChangeArrowheads="1"/>
          </p:cNvSpPr>
          <p:nvPr/>
        </p:nvSpPr>
        <p:spPr bwMode="auto">
          <a:xfrm>
            <a:off x="3706795" y="2417049"/>
            <a:ext cx="1859280" cy="215444"/>
          </a:xfrm>
          <a:prstGeom prst="rect">
            <a:avLst/>
          </a:prstGeom>
          <a:noFill/>
          <a:ln w="9525">
            <a:noFill/>
            <a:miter lim="800000"/>
            <a:headEnd/>
            <a:tailEnd/>
          </a:ln>
        </p:spPr>
        <p:txBody>
          <a:bodyPr>
            <a:spAutoFit/>
          </a:bodyPr>
          <a:lstStyle/>
          <a:p>
            <a:r>
              <a:rPr lang="en-US" sz="800" dirty="0" smtClean="0">
                <a:solidFill>
                  <a:schemeClr val="bg1"/>
                </a:solidFill>
              </a:rPr>
              <a:t>40% on track to next level</a:t>
            </a:r>
            <a:endParaRPr lang="en-US" sz="800" dirty="0">
              <a:solidFill>
                <a:schemeClr val="bg1"/>
              </a:solidFill>
            </a:endParaRPr>
          </a:p>
        </p:txBody>
      </p:sp>
      <p:sp>
        <p:nvSpPr>
          <p:cNvPr id="43" name="Flowchart: Decision 42"/>
          <p:cNvSpPr/>
          <p:nvPr/>
        </p:nvSpPr>
        <p:spPr>
          <a:xfrm>
            <a:off x="4283082" y="2333136"/>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5" name="Rectangle 44"/>
          <p:cNvSpPr/>
          <p:nvPr/>
        </p:nvSpPr>
        <p:spPr>
          <a:xfrm>
            <a:off x="5100634" y="2195513"/>
            <a:ext cx="204789" cy="11906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6" name="TextBox 45"/>
          <p:cNvSpPr txBox="1"/>
          <p:nvPr/>
        </p:nvSpPr>
        <p:spPr>
          <a:xfrm>
            <a:off x="5110166" y="2185987"/>
            <a:ext cx="338137" cy="138499"/>
          </a:xfrm>
          <a:prstGeom prst="rect">
            <a:avLst/>
          </a:prstGeom>
          <a:noFill/>
        </p:spPr>
        <p:txBody>
          <a:bodyPr wrap="square" lIns="0" tIns="0" rIns="0" bIns="0" rtlCol="0">
            <a:spAutoFit/>
          </a:bodyPr>
          <a:lstStyle/>
          <a:p>
            <a:r>
              <a:rPr lang="en-US" sz="900" b="1" dirty="0" smtClean="0">
                <a:latin typeface="Arial" pitchFamily="34" charset="0"/>
                <a:cs typeface="Arial" pitchFamily="34" charset="0"/>
              </a:rPr>
              <a:t>QC</a:t>
            </a:r>
          </a:p>
        </p:txBody>
      </p:sp>
      <p:sp>
        <p:nvSpPr>
          <p:cNvPr id="47" name="Rectangle 11"/>
          <p:cNvSpPr>
            <a:spLocks noChangeArrowheads="1"/>
          </p:cNvSpPr>
          <p:nvPr/>
        </p:nvSpPr>
        <p:spPr bwMode="auto">
          <a:xfrm>
            <a:off x="3690938" y="2579032"/>
            <a:ext cx="1859280" cy="261610"/>
          </a:xfrm>
          <a:prstGeom prst="rect">
            <a:avLst/>
          </a:prstGeom>
          <a:noFill/>
          <a:ln w="9525">
            <a:noFill/>
            <a:miter lim="800000"/>
            <a:headEnd/>
            <a:tailEnd/>
          </a:ln>
        </p:spPr>
        <p:txBody>
          <a:bodyPr>
            <a:spAutoFit/>
          </a:bodyPr>
          <a:lstStyle/>
          <a:p>
            <a:r>
              <a:rPr lang="en-US" sz="1100" dirty="0" smtClean="0">
                <a:solidFill>
                  <a:schemeClr val="bg1"/>
                </a:solidFill>
              </a:rPr>
              <a:t>Product Mix</a:t>
            </a:r>
            <a:endParaRPr lang="en-US" sz="1100" dirty="0">
              <a:solidFill>
                <a:schemeClr val="bg1"/>
              </a:solidFill>
            </a:endParaRPr>
          </a:p>
        </p:txBody>
      </p:sp>
      <p:sp>
        <p:nvSpPr>
          <p:cNvPr id="52" name="Rectangle 51"/>
          <p:cNvSpPr/>
          <p:nvPr/>
        </p:nvSpPr>
        <p:spPr>
          <a:xfrm>
            <a:off x="5391840" y="1008577"/>
            <a:ext cx="112059" cy="24147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3" name="Rounded Rectangle 52"/>
          <p:cNvSpPr/>
          <p:nvPr/>
        </p:nvSpPr>
        <p:spPr>
          <a:xfrm>
            <a:off x="5411667" y="1028341"/>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54" name="Isosceles Triangle 53"/>
          <p:cNvSpPr/>
          <p:nvPr/>
        </p:nvSpPr>
        <p:spPr>
          <a:xfrm>
            <a:off x="5426319" y="1042994"/>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5" name="Isosceles Triangle 54"/>
          <p:cNvSpPr/>
          <p:nvPr/>
        </p:nvSpPr>
        <p:spPr>
          <a:xfrm>
            <a:off x="5426320" y="1840164"/>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aphicFrame>
        <p:nvGraphicFramePr>
          <p:cNvPr id="56" name="Chart 55"/>
          <p:cNvGraphicFramePr/>
          <p:nvPr/>
        </p:nvGraphicFramePr>
        <p:xfrm>
          <a:off x="3619500" y="2750820"/>
          <a:ext cx="2621280" cy="1844040"/>
        </p:xfrm>
        <a:graphic>
          <a:graphicData uri="http://schemas.openxmlformats.org/drawingml/2006/chart">
            <c:chart xmlns:c="http://schemas.openxmlformats.org/drawingml/2006/chart" xmlns:r="http://schemas.openxmlformats.org/officeDocument/2006/relationships" r:id="rId6"/>
          </a:graphicData>
        </a:graphic>
      </p:graphicFrame>
      <p:grpSp>
        <p:nvGrpSpPr>
          <p:cNvPr id="3" name="Group 56"/>
          <p:cNvGrpSpPr/>
          <p:nvPr/>
        </p:nvGrpSpPr>
        <p:grpSpPr>
          <a:xfrm>
            <a:off x="3649755" y="3424518"/>
            <a:ext cx="1847811" cy="470645"/>
            <a:chOff x="3649755" y="3424518"/>
            <a:chExt cx="1847811" cy="470645"/>
          </a:xfrm>
        </p:grpSpPr>
        <p:sp>
          <p:nvSpPr>
            <p:cNvPr id="26" name="Rectangle 25"/>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7" name="Picture 4"/>
            <p:cNvPicPr>
              <a:picLocks noChangeAspect="1" noChangeArrowheads="1"/>
            </p:cNvPicPr>
            <p:nvPr/>
          </p:nvPicPr>
          <p:blipFill>
            <a:blip r:embed="rId7"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28" name="Picture 5"/>
            <p:cNvPicPr>
              <a:picLocks noChangeAspect="1" noChangeArrowheads="1"/>
            </p:cNvPicPr>
            <p:nvPr/>
          </p:nvPicPr>
          <p:blipFill>
            <a:blip r:embed="rId8"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29" name="Picture 6"/>
            <p:cNvPicPr>
              <a:picLocks noChangeAspect="1" noChangeArrowheads="1"/>
            </p:cNvPicPr>
            <p:nvPr/>
          </p:nvPicPr>
          <p:blipFill>
            <a:blip r:embed="rId9"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sp>
          <p:nvSpPr>
            <p:cNvPr id="31" name="TextBox 30"/>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32" name="TextBox 31"/>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33" name="TextBox 32"/>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34" name="TextBox 33"/>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pic>
          <p:nvPicPr>
            <p:cNvPr id="39" name="Picture 10" descr="C:\Users\t85a6rt\Documents\Active\NYLHack\iPhone images\ionicons-2.0.1\ionicons-2.0.1\png\512\ios7-videocam.png"/>
            <p:cNvPicPr>
              <a:picLocks noChangeAspect="1" noChangeArrowheads="1"/>
            </p:cNvPicPr>
            <p:nvPr/>
          </p:nvPicPr>
          <p:blipFill>
            <a:blip r:embed="rId10" cstate="print">
              <a:lum bright="100000"/>
            </a:blip>
            <a:srcRect/>
            <a:stretch>
              <a:fillRect/>
            </a:stretch>
          </p:blipFill>
          <p:spPr bwMode="auto">
            <a:xfrm>
              <a:off x="5052482" y="3439583"/>
              <a:ext cx="316652" cy="316652"/>
            </a:xfrm>
            <a:prstGeom prst="rect">
              <a:avLst/>
            </a:prstGeom>
            <a:noFill/>
          </p:spPr>
        </p:pic>
      </p:grpSp>
      <p:pic>
        <p:nvPicPr>
          <p:cNvPr id="44" name="Picture 43" descr="finger.jpg"/>
          <p:cNvPicPr>
            <a:picLocks noChangeAspect="1"/>
          </p:cNvPicPr>
          <p:nvPr/>
        </p:nvPicPr>
        <p:blipFill>
          <a:blip r:embed="rId11" cstate="print">
            <a:clrChange>
              <a:clrFrom>
                <a:srgbClr val="FEFEFE"/>
              </a:clrFrom>
              <a:clrTo>
                <a:srgbClr val="FEFEFE">
                  <a:alpha val="0"/>
                </a:srgbClr>
              </a:clrTo>
            </a:clrChange>
          </a:blip>
          <a:srcRect b="9272"/>
          <a:stretch>
            <a:fillRect/>
          </a:stretch>
        </p:blipFill>
        <p:spPr>
          <a:xfrm>
            <a:off x="4094725" y="2150707"/>
            <a:ext cx="1558947" cy="1739900"/>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44"/>
                                        </p:tgtEl>
                                        <p:attrNameLst>
                                          <p:attrName>style.visibility</p:attrName>
                                        </p:attrNameLst>
                                      </p:cBhvr>
                                      <p:to>
                                        <p:strVal val="visible"/>
                                      </p:to>
                                    </p:set>
                                  </p:childTnLst>
                                </p:cTn>
                              </p:par>
                            </p:childTnLst>
                          </p:cTn>
                        </p:par>
                        <p:par>
                          <p:cTn id="7" fill="hold">
                            <p:stCondLst>
                              <p:cond delay="1000"/>
                            </p:stCondLst>
                            <p:childTnLst>
                              <p:par>
                                <p:cTn id="8" presetID="35" presetClass="path" presetSubtype="0" accel="50000" decel="50000" fill="hold" nodeType="afterEffect">
                                  <p:stCondLst>
                                    <p:cond delay="1000"/>
                                  </p:stCondLst>
                                  <p:childTnLst>
                                    <p:animMotion origin="layout" path="M -5.55556E-7 -4.37384E-6 L -0.2151 -4.37384E-6 " pathEditMode="relative" rAng="0" ptsTypes="AA">
                                      <p:cBhvr>
                                        <p:cTn id="9" dur="500" fill="hold"/>
                                        <p:tgtEl>
                                          <p:spTgt spid="44"/>
                                        </p:tgtEl>
                                        <p:attrNameLst>
                                          <p:attrName>ppt_x</p:attrName>
                                          <p:attrName>ppt_y</p:attrName>
                                        </p:attrNameLst>
                                      </p:cBhvr>
                                      <p:rCtr x="-1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Chat History</a:t>
            </a:r>
            <a:endParaRPr lang="en-US" dirty="0"/>
          </a:p>
        </p:txBody>
      </p:sp>
      <p:sp>
        <p:nvSpPr>
          <p:cNvPr id="10" name="Rounded Rectangle 9"/>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 name="Picture 10"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12" name="Rectangle 11"/>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3" name="Picture 12"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14" name="Rectangle 13"/>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TextBox 14"/>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Pat,</a:t>
            </a:r>
            <a:br>
              <a:rPr lang="en-US" sz="800" dirty="0" smtClean="0">
                <a:solidFill>
                  <a:schemeClr val="bg1"/>
                </a:solidFill>
                <a:latin typeface="+mn-lt"/>
              </a:rPr>
            </a:br>
            <a:r>
              <a:rPr lang="en-US" sz="800" dirty="0" smtClean="0">
                <a:solidFill>
                  <a:schemeClr val="bg1"/>
                </a:solidFill>
                <a:latin typeface="+mn-lt"/>
              </a:rPr>
              <a:t>Check out your progress:</a:t>
            </a:r>
          </a:p>
        </p:txBody>
      </p:sp>
      <p:pic>
        <p:nvPicPr>
          <p:cNvPr id="30" name="Picture 8"/>
          <p:cNvPicPr>
            <a:picLocks noChangeAspect="1" noChangeArrowheads="1"/>
          </p:cNvPicPr>
          <p:nvPr/>
        </p:nvPicPr>
        <p:blipFill>
          <a:blip r:embed="rId5"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52" name="Rectangle 51"/>
          <p:cNvSpPr/>
          <p:nvPr/>
        </p:nvSpPr>
        <p:spPr>
          <a:xfrm>
            <a:off x="5391840" y="1008577"/>
            <a:ext cx="112059" cy="24147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3" name="Rounded Rectangle 52"/>
          <p:cNvSpPr/>
          <p:nvPr/>
        </p:nvSpPr>
        <p:spPr>
          <a:xfrm>
            <a:off x="5411667" y="1028341"/>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54" name="Isosceles Triangle 53"/>
          <p:cNvSpPr/>
          <p:nvPr/>
        </p:nvSpPr>
        <p:spPr>
          <a:xfrm>
            <a:off x="5426319" y="1042994"/>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5" name="Isosceles Triangle 54"/>
          <p:cNvSpPr/>
          <p:nvPr/>
        </p:nvSpPr>
        <p:spPr>
          <a:xfrm>
            <a:off x="5426320" y="1840164"/>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pSp>
        <p:nvGrpSpPr>
          <p:cNvPr id="3" name="Group 56"/>
          <p:cNvGrpSpPr/>
          <p:nvPr/>
        </p:nvGrpSpPr>
        <p:grpSpPr>
          <a:xfrm>
            <a:off x="3649755" y="3424518"/>
            <a:ext cx="1847811" cy="470645"/>
            <a:chOff x="3649755" y="3424518"/>
            <a:chExt cx="1847811" cy="470645"/>
          </a:xfrm>
        </p:grpSpPr>
        <p:sp>
          <p:nvSpPr>
            <p:cNvPr id="26" name="Rectangle 25"/>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7" name="Picture 4"/>
            <p:cNvPicPr>
              <a:picLocks noChangeAspect="1" noChangeArrowheads="1"/>
            </p:cNvPicPr>
            <p:nvPr/>
          </p:nvPicPr>
          <p:blipFill>
            <a:blip r:embed="rId6"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28" name="Picture 5"/>
            <p:cNvPicPr>
              <a:picLocks noChangeAspect="1" noChangeArrowheads="1"/>
            </p:cNvPicPr>
            <p:nvPr/>
          </p:nvPicPr>
          <p:blipFill>
            <a:blip r:embed="rId7"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29" name="Picture 6"/>
            <p:cNvPicPr>
              <a:picLocks noChangeAspect="1" noChangeArrowheads="1"/>
            </p:cNvPicPr>
            <p:nvPr/>
          </p:nvPicPr>
          <p:blipFill>
            <a:blip r:embed="rId8"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sp>
          <p:nvSpPr>
            <p:cNvPr id="31" name="TextBox 30"/>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32" name="TextBox 31"/>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33" name="TextBox 32"/>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34" name="TextBox 33"/>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pic>
          <p:nvPicPr>
            <p:cNvPr id="39" name="Picture 10" descr="C:\Users\t85a6rt\Documents\Active\NYLHack\iPhone images\ionicons-2.0.1\ionicons-2.0.1\png\512\ios7-videocam.png"/>
            <p:cNvPicPr>
              <a:picLocks noChangeAspect="1" noChangeArrowheads="1"/>
            </p:cNvPicPr>
            <p:nvPr/>
          </p:nvPicPr>
          <p:blipFill>
            <a:blip r:embed="rId9" cstate="print">
              <a:lum bright="100000"/>
            </a:blip>
            <a:srcRect/>
            <a:stretch>
              <a:fillRect/>
            </a:stretch>
          </p:blipFill>
          <p:spPr bwMode="auto">
            <a:xfrm>
              <a:off x="5052482" y="3439583"/>
              <a:ext cx="316652" cy="316652"/>
            </a:xfrm>
            <a:prstGeom prst="rect">
              <a:avLst/>
            </a:prstGeom>
            <a:noFill/>
          </p:spPr>
        </p:pic>
      </p:grpSp>
      <p:sp>
        <p:nvSpPr>
          <p:cNvPr id="44" name="Rectangle 43"/>
          <p:cNvSpPr/>
          <p:nvPr/>
        </p:nvSpPr>
        <p:spPr>
          <a:xfrm>
            <a:off x="3653245" y="1008185"/>
            <a:ext cx="1735184" cy="2415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8" name="TextBox 47"/>
          <p:cNvSpPr txBox="1"/>
          <p:nvPr/>
        </p:nvSpPr>
        <p:spPr>
          <a:xfrm>
            <a:off x="3674787" y="1013529"/>
            <a:ext cx="1700244" cy="2970044"/>
          </a:xfrm>
          <a:prstGeom prst="rect">
            <a:avLst/>
          </a:prstGeom>
          <a:noFill/>
        </p:spPr>
        <p:txBody>
          <a:bodyPr wrap="square" lIns="0" tIns="0" rIns="0" bIns="0" rtlCol="0">
            <a:spAutoFit/>
          </a:bodyPr>
          <a:lstStyle/>
          <a:p>
            <a:pPr>
              <a:spcAft>
                <a:spcPts val="600"/>
              </a:spcAft>
            </a:pPr>
            <a:r>
              <a:rPr lang="en-US" sz="700" b="1" dirty="0" smtClean="0">
                <a:solidFill>
                  <a:srgbClr val="3333FF"/>
                </a:solidFill>
                <a:latin typeface="+mn-lt"/>
              </a:rPr>
              <a:t>Pat: </a:t>
            </a:r>
            <a:r>
              <a:rPr lang="en-US" sz="700" dirty="0" smtClean="0">
                <a:latin typeface="+mn-lt"/>
              </a:rPr>
              <a:t>Thanks!</a:t>
            </a:r>
          </a:p>
          <a:p>
            <a:pPr>
              <a:spcAft>
                <a:spcPts val="600"/>
              </a:spcAft>
            </a:pPr>
            <a:r>
              <a:rPr lang="en-US" sz="700" b="1" dirty="0" smtClean="0">
                <a:latin typeface="+mn-lt"/>
              </a:rPr>
              <a:t>Chris:</a:t>
            </a:r>
            <a:r>
              <a:rPr lang="en-US" sz="700" dirty="0" smtClean="0">
                <a:latin typeface="+mn-lt"/>
              </a:rPr>
              <a:t> </a:t>
            </a:r>
            <a:r>
              <a:rPr lang="en-US" sz="700" u="sng" dirty="0" smtClean="0">
                <a:solidFill>
                  <a:srgbClr val="3333FF"/>
                </a:solidFill>
                <a:latin typeface="+mn-lt"/>
              </a:rPr>
              <a:t>Link</a:t>
            </a:r>
            <a:r>
              <a:rPr lang="en-US" sz="700" dirty="0" smtClean="0">
                <a:latin typeface="+mn-lt"/>
              </a:rPr>
              <a:t> to phone scripts on Portal.</a:t>
            </a:r>
          </a:p>
          <a:p>
            <a:pPr>
              <a:spcAft>
                <a:spcPts val="600"/>
              </a:spcAft>
            </a:pPr>
            <a:r>
              <a:rPr lang="en-US" sz="700" b="1" dirty="0" smtClean="0">
                <a:solidFill>
                  <a:srgbClr val="3333FF"/>
                </a:solidFill>
                <a:latin typeface="+mn-lt"/>
              </a:rPr>
              <a:t>Pat: </a:t>
            </a:r>
            <a:r>
              <a:rPr lang="en-US" sz="700" dirty="0" smtClean="0">
                <a:latin typeface="+mn-lt"/>
              </a:rPr>
              <a:t>Having trouble starting conversations</a:t>
            </a:r>
          </a:p>
          <a:p>
            <a:pPr>
              <a:spcAft>
                <a:spcPts val="600"/>
              </a:spcAft>
            </a:pPr>
            <a:r>
              <a:rPr lang="en-US" sz="700" b="1" dirty="0" smtClean="0">
                <a:latin typeface="+mn-lt"/>
              </a:rPr>
              <a:t>Chris:</a:t>
            </a:r>
            <a:r>
              <a:rPr lang="en-US" sz="700" dirty="0" smtClean="0">
                <a:latin typeface="+mn-lt"/>
              </a:rPr>
              <a:t> Name flow looks good, but do you need help with calls?</a:t>
            </a:r>
          </a:p>
          <a:p>
            <a:pPr>
              <a:spcAft>
                <a:spcPts val="600"/>
              </a:spcAft>
            </a:pPr>
            <a:r>
              <a:rPr lang="en-US" sz="700" b="1" dirty="0" smtClean="0">
                <a:solidFill>
                  <a:srgbClr val="3333FF"/>
                </a:solidFill>
              </a:rPr>
              <a:t>Pat: </a:t>
            </a:r>
            <a:r>
              <a:rPr lang="en-US" sz="700" dirty="0" smtClean="0"/>
              <a:t>I could use those for a new client.</a:t>
            </a:r>
          </a:p>
          <a:p>
            <a:pPr>
              <a:spcAft>
                <a:spcPts val="600"/>
              </a:spcAft>
            </a:pPr>
            <a:r>
              <a:rPr lang="en-US" sz="700" b="1" dirty="0" smtClean="0"/>
              <a:t>Chris:</a:t>
            </a:r>
            <a:r>
              <a:rPr lang="en-US" sz="700" dirty="0" smtClean="0"/>
              <a:t> I have some illustration samples.</a:t>
            </a:r>
          </a:p>
          <a:p>
            <a:pPr>
              <a:spcAft>
                <a:spcPts val="600"/>
              </a:spcAft>
            </a:pPr>
            <a:r>
              <a:rPr lang="en-US" sz="700" b="1" dirty="0" smtClean="0">
                <a:solidFill>
                  <a:srgbClr val="3333FF"/>
                </a:solidFill>
              </a:rPr>
              <a:t>Pat: </a:t>
            </a:r>
            <a:r>
              <a:rPr lang="en-US" sz="700" dirty="0" smtClean="0"/>
              <a:t>Thanks for explaining them so clearly.</a:t>
            </a:r>
          </a:p>
          <a:p>
            <a:pPr>
              <a:spcAft>
                <a:spcPts val="600"/>
              </a:spcAft>
            </a:pPr>
            <a:r>
              <a:rPr lang="en-US" sz="700" b="1" dirty="0" smtClean="0"/>
              <a:t>Chris:</a:t>
            </a:r>
            <a:r>
              <a:rPr lang="en-US" sz="700" dirty="0" smtClean="0"/>
              <a:t> Glad we had a chance to meet the other day to discuss term conversions.</a:t>
            </a:r>
          </a:p>
          <a:p>
            <a:pPr>
              <a:spcAft>
                <a:spcPts val="600"/>
              </a:spcAft>
            </a:pPr>
            <a:r>
              <a:rPr lang="en-US" sz="700" b="1" dirty="0" smtClean="0">
                <a:solidFill>
                  <a:srgbClr val="3333FF"/>
                </a:solidFill>
              </a:rPr>
              <a:t>Pat: </a:t>
            </a:r>
            <a:r>
              <a:rPr lang="en-US" sz="700" dirty="0" smtClean="0"/>
              <a:t>I didn’t know these were available.  They are super helpful and Rick Paulsen is great … “Top of the Day!” </a:t>
            </a:r>
          </a:p>
          <a:p>
            <a:pPr>
              <a:spcAft>
                <a:spcPts val="600"/>
              </a:spcAft>
            </a:pPr>
            <a:r>
              <a:rPr lang="en-US" sz="700" b="1" dirty="0" smtClean="0"/>
              <a:t>Chris:</a:t>
            </a:r>
            <a:r>
              <a:rPr lang="en-US" sz="700" b="1" dirty="0" smtClean="0">
                <a:solidFill>
                  <a:srgbClr val="3333FF"/>
                </a:solidFill>
              </a:rPr>
              <a:t> </a:t>
            </a:r>
            <a:r>
              <a:rPr lang="en-US" sz="700" dirty="0" smtClean="0"/>
              <a:t>Have you checked out the videos on NYL View?           Take a look and lets discuss.</a:t>
            </a:r>
          </a:p>
          <a:p>
            <a:pPr>
              <a:spcAft>
                <a:spcPts val="600"/>
              </a:spcAft>
            </a:pPr>
            <a:endParaRPr lang="en-US" sz="700" dirty="0" smtClean="0">
              <a:latin typeface="+mn-lt"/>
            </a:endParaRPr>
          </a:p>
          <a:p>
            <a:pPr>
              <a:spcAft>
                <a:spcPts val="600"/>
              </a:spcAft>
            </a:pPr>
            <a:endParaRPr lang="en-US" sz="700" dirty="0" smtClean="0">
              <a:latin typeface="+mn-lt"/>
            </a:endParaRPr>
          </a:p>
          <a:p>
            <a:pPr>
              <a:spcAft>
                <a:spcPts val="600"/>
              </a:spcAft>
            </a:pPr>
            <a:endParaRPr lang="en-US" sz="700" dirty="0" smtClean="0">
              <a:latin typeface="+mn-lt"/>
            </a:endParaRPr>
          </a:p>
        </p:txBody>
      </p:sp>
      <p:pic>
        <p:nvPicPr>
          <p:cNvPr id="2050" name="Picture 2"/>
          <p:cNvPicPr>
            <a:picLocks noChangeAspect="1" noChangeArrowheads="1"/>
          </p:cNvPicPr>
          <p:nvPr/>
        </p:nvPicPr>
        <p:blipFill>
          <a:blip r:embed="rId10" cstate="print"/>
          <a:srcRect/>
          <a:stretch>
            <a:fillRect/>
          </a:stretch>
        </p:blipFill>
        <p:spPr bwMode="auto">
          <a:xfrm>
            <a:off x="4296517" y="3174023"/>
            <a:ext cx="187570" cy="18757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Chat History</a:t>
            </a:r>
            <a:endParaRPr lang="en-US" dirty="0"/>
          </a:p>
        </p:txBody>
      </p:sp>
      <p:sp>
        <p:nvSpPr>
          <p:cNvPr id="10" name="Rounded Rectangle 9"/>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 name="Picture 10"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12" name="Rectangle 11"/>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3" name="Picture 12"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14" name="Rectangle 13"/>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5" name="TextBox 14"/>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Pat,</a:t>
            </a:r>
            <a:br>
              <a:rPr lang="en-US" sz="800" dirty="0" smtClean="0">
                <a:solidFill>
                  <a:schemeClr val="bg1"/>
                </a:solidFill>
                <a:latin typeface="+mn-lt"/>
              </a:rPr>
            </a:br>
            <a:r>
              <a:rPr lang="en-US" sz="800" dirty="0" smtClean="0">
                <a:solidFill>
                  <a:schemeClr val="bg1"/>
                </a:solidFill>
                <a:latin typeface="+mn-lt"/>
              </a:rPr>
              <a:t>Check out your progress:</a:t>
            </a:r>
          </a:p>
        </p:txBody>
      </p:sp>
      <p:pic>
        <p:nvPicPr>
          <p:cNvPr id="30" name="Picture 8"/>
          <p:cNvPicPr>
            <a:picLocks noChangeAspect="1" noChangeArrowheads="1"/>
          </p:cNvPicPr>
          <p:nvPr/>
        </p:nvPicPr>
        <p:blipFill>
          <a:blip r:embed="rId5"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52" name="Rectangle 51"/>
          <p:cNvSpPr/>
          <p:nvPr/>
        </p:nvSpPr>
        <p:spPr>
          <a:xfrm>
            <a:off x="5391840" y="1008577"/>
            <a:ext cx="112059" cy="24147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3" name="Rounded Rectangle 52"/>
          <p:cNvSpPr/>
          <p:nvPr/>
        </p:nvSpPr>
        <p:spPr>
          <a:xfrm>
            <a:off x="5411667" y="1028341"/>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54" name="Isosceles Triangle 53"/>
          <p:cNvSpPr/>
          <p:nvPr/>
        </p:nvSpPr>
        <p:spPr>
          <a:xfrm>
            <a:off x="5426319" y="1042994"/>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5" name="Isosceles Triangle 54"/>
          <p:cNvSpPr/>
          <p:nvPr/>
        </p:nvSpPr>
        <p:spPr>
          <a:xfrm>
            <a:off x="5426320" y="1840164"/>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pSp>
        <p:nvGrpSpPr>
          <p:cNvPr id="3" name="Group 56"/>
          <p:cNvGrpSpPr/>
          <p:nvPr/>
        </p:nvGrpSpPr>
        <p:grpSpPr>
          <a:xfrm>
            <a:off x="3649755" y="3424518"/>
            <a:ext cx="1847811" cy="470645"/>
            <a:chOff x="3649755" y="3424518"/>
            <a:chExt cx="1847811" cy="470645"/>
          </a:xfrm>
        </p:grpSpPr>
        <p:sp>
          <p:nvSpPr>
            <p:cNvPr id="26" name="Rectangle 25"/>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7" name="Picture 4"/>
            <p:cNvPicPr>
              <a:picLocks noChangeAspect="1" noChangeArrowheads="1"/>
            </p:cNvPicPr>
            <p:nvPr/>
          </p:nvPicPr>
          <p:blipFill>
            <a:blip r:embed="rId6"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28" name="Picture 5"/>
            <p:cNvPicPr>
              <a:picLocks noChangeAspect="1" noChangeArrowheads="1"/>
            </p:cNvPicPr>
            <p:nvPr/>
          </p:nvPicPr>
          <p:blipFill>
            <a:blip r:embed="rId7"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29" name="Picture 6"/>
            <p:cNvPicPr>
              <a:picLocks noChangeAspect="1" noChangeArrowheads="1"/>
            </p:cNvPicPr>
            <p:nvPr/>
          </p:nvPicPr>
          <p:blipFill>
            <a:blip r:embed="rId8"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sp>
          <p:nvSpPr>
            <p:cNvPr id="31" name="TextBox 30"/>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32" name="TextBox 31"/>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33" name="TextBox 32"/>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34" name="TextBox 33"/>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pic>
          <p:nvPicPr>
            <p:cNvPr id="39" name="Picture 10" descr="C:\Users\t85a6rt\Documents\Active\NYLHack\iPhone images\ionicons-2.0.1\ionicons-2.0.1\png\512\ios7-videocam.png"/>
            <p:cNvPicPr>
              <a:picLocks noChangeAspect="1" noChangeArrowheads="1"/>
            </p:cNvPicPr>
            <p:nvPr/>
          </p:nvPicPr>
          <p:blipFill>
            <a:blip r:embed="rId9" cstate="print">
              <a:lum bright="100000"/>
            </a:blip>
            <a:srcRect/>
            <a:stretch>
              <a:fillRect/>
            </a:stretch>
          </p:blipFill>
          <p:spPr bwMode="auto">
            <a:xfrm>
              <a:off x="5052482" y="3439583"/>
              <a:ext cx="316652" cy="316652"/>
            </a:xfrm>
            <a:prstGeom prst="rect">
              <a:avLst/>
            </a:prstGeom>
            <a:noFill/>
          </p:spPr>
        </p:pic>
      </p:grpSp>
      <p:sp>
        <p:nvSpPr>
          <p:cNvPr id="44" name="Rectangle 43"/>
          <p:cNvSpPr/>
          <p:nvPr/>
        </p:nvSpPr>
        <p:spPr>
          <a:xfrm>
            <a:off x="3653245" y="1008185"/>
            <a:ext cx="1735184" cy="2415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8" name="TextBox 47"/>
          <p:cNvSpPr txBox="1"/>
          <p:nvPr/>
        </p:nvSpPr>
        <p:spPr>
          <a:xfrm>
            <a:off x="3674787" y="1013529"/>
            <a:ext cx="1700244" cy="2970044"/>
          </a:xfrm>
          <a:prstGeom prst="rect">
            <a:avLst/>
          </a:prstGeom>
          <a:noFill/>
        </p:spPr>
        <p:txBody>
          <a:bodyPr wrap="square" lIns="0" tIns="0" rIns="0" bIns="0" rtlCol="0">
            <a:spAutoFit/>
          </a:bodyPr>
          <a:lstStyle/>
          <a:p>
            <a:pPr>
              <a:spcAft>
                <a:spcPts val="600"/>
              </a:spcAft>
            </a:pPr>
            <a:r>
              <a:rPr lang="en-US" sz="700" b="1" dirty="0" smtClean="0">
                <a:solidFill>
                  <a:srgbClr val="3333FF"/>
                </a:solidFill>
                <a:latin typeface="+mn-lt"/>
              </a:rPr>
              <a:t>Pat: </a:t>
            </a:r>
            <a:r>
              <a:rPr lang="en-US" sz="700" dirty="0" smtClean="0">
                <a:latin typeface="+mn-lt"/>
              </a:rPr>
              <a:t>Thanks!</a:t>
            </a:r>
          </a:p>
          <a:p>
            <a:pPr>
              <a:spcAft>
                <a:spcPts val="600"/>
              </a:spcAft>
            </a:pPr>
            <a:r>
              <a:rPr lang="en-US" sz="700" b="1" dirty="0" smtClean="0">
                <a:latin typeface="+mn-lt"/>
              </a:rPr>
              <a:t>Chris:</a:t>
            </a:r>
            <a:r>
              <a:rPr lang="en-US" sz="700" dirty="0" smtClean="0">
                <a:latin typeface="+mn-lt"/>
              </a:rPr>
              <a:t> </a:t>
            </a:r>
            <a:r>
              <a:rPr lang="en-US" sz="700" u="sng" dirty="0" smtClean="0">
                <a:solidFill>
                  <a:srgbClr val="3333FF"/>
                </a:solidFill>
                <a:latin typeface="+mn-lt"/>
              </a:rPr>
              <a:t>Link</a:t>
            </a:r>
            <a:r>
              <a:rPr lang="en-US" sz="700" dirty="0" smtClean="0">
                <a:latin typeface="+mn-lt"/>
              </a:rPr>
              <a:t> to phone scripts on Portal.</a:t>
            </a:r>
          </a:p>
          <a:p>
            <a:pPr>
              <a:spcAft>
                <a:spcPts val="600"/>
              </a:spcAft>
            </a:pPr>
            <a:r>
              <a:rPr lang="en-US" sz="700" b="1" dirty="0" smtClean="0">
                <a:solidFill>
                  <a:srgbClr val="3333FF"/>
                </a:solidFill>
                <a:latin typeface="+mn-lt"/>
              </a:rPr>
              <a:t>Pat: </a:t>
            </a:r>
            <a:r>
              <a:rPr lang="en-US" sz="700" dirty="0" smtClean="0">
                <a:latin typeface="+mn-lt"/>
              </a:rPr>
              <a:t>Having trouble starting conversations</a:t>
            </a:r>
          </a:p>
          <a:p>
            <a:pPr>
              <a:spcAft>
                <a:spcPts val="600"/>
              </a:spcAft>
            </a:pPr>
            <a:r>
              <a:rPr lang="en-US" sz="700" b="1" dirty="0" smtClean="0">
                <a:latin typeface="+mn-lt"/>
              </a:rPr>
              <a:t>Chris:</a:t>
            </a:r>
            <a:r>
              <a:rPr lang="en-US" sz="700" dirty="0" smtClean="0">
                <a:latin typeface="+mn-lt"/>
              </a:rPr>
              <a:t> Name flow looks good, but do you need help with calls?</a:t>
            </a:r>
          </a:p>
          <a:p>
            <a:pPr>
              <a:spcAft>
                <a:spcPts val="600"/>
              </a:spcAft>
            </a:pPr>
            <a:r>
              <a:rPr lang="en-US" sz="700" b="1" dirty="0" smtClean="0">
                <a:solidFill>
                  <a:srgbClr val="3333FF"/>
                </a:solidFill>
              </a:rPr>
              <a:t>Pat: </a:t>
            </a:r>
            <a:r>
              <a:rPr lang="en-US" sz="700" dirty="0" smtClean="0"/>
              <a:t>I could use those for a new client.</a:t>
            </a:r>
          </a:p>
          <a:p>
            <a:pPr>
              <a:spcAft>
                <a:spcPts val="600"/>
              </a:spcAft>
            </a:pPr>
            <a:r>
              <a:rPr lang="en-US" sz="700" b="1" dirty="0" smtClean="0"/>
              <a:t>Chris:</a:t>
            </a:r>
            <a:r>
              <a:rPr lang="en-US" sz="700" dirty="0" smtClean="0"/>
              <a:t> I have some illustration samples.</a:t>
            </a:r>
          </a:p>
          <a:p>
            <a:pPr>
              <a:spcAft>
                <a:spcPts val="600"/>
              </a:spcAft>
            </a:pPr>
            <a:r>
              <a:rPr lang="en-US" sz="700" b="1" dirty="0" smtClean="0">
                <a:solidFill>
                  <a:srgbClr val="3333FF"/>
                </a:solidFill>
              </a:rPr>
              <a:t>Pat: </a:t>
            </a:r>
            <a:r>
              <a:rPr lang="en-US" sz="700" dirty="0" smtClean="0"/>
              <a:t>Thanks for explaining them so clearly.</a:t>
            </a:r>
          </a:p>
          <a:p>
            <a:pPr>
              <a:spcAft>
                <a:spcPts val="600"/>
              </a:spcAft>
            </a:pPr>
            <a:r>
              <a:rPr lang="en-US" sz="700" b="1" dirty="0" smtClean="0"/>
              <a:t>Chris:</a:t>
            </a:r>
            <a:r>
              <a:rPr lang="en-US" sz="700" dirty="0" smtClean="0"/>
              <a:t> Glad we had a chance to meet the other day to discuss term conversions.</a:t>
            </a:r>
          </a:p>
          <a:p>
            <a:pPr>
              <a:spcAft>
                <a:spcPts val="600"/>
              </a:spcAft>
            </a:pPr>
            <a:r>
              <a:rPr lang="en-US" sz="700" b="1" dirty="0" smtClean="0">
                <a:solidFill>
                  <a:srgbClr val="3333FF"/>
                </a:solidFill>
              </a:rPr>
              <a:t>Pat: </a:t>
            </a:r>
            <a:r>
              <a:rPr lang="en-US" sz="700" dirty="0" smtClean="0"/>
              <a:t>I didn’t know these were available.  They are super helpful and Rick Paulsen is great … “Top of the Day!” </a:t>
            </a:r>
          </a:p>
          <a:p>
            <a:pPr>
              <a:spcAft>
                <a:spcPts val="600"/>
              </a:spcAft>
            </a:pPr>
            <a:r>
              <a:rPr lang="en-US" sz="700" b="1" dirty="0" smtClean="0"/>
              <a:t>Chris:</a:t>
            </a:r>
            <a:r>
              <a:rPr lang="en-US" sz="700" b="1" dirty="0" smtClean="0">
                <a:solidFill>
                  <a:srgbClr val="3333FF"/>
                </a:solidFill>
              </a:rPr>
              <a:t> </a:t>
            </a:r>
            <a:r>
              <a:rPr lang="en-US" sz="700" dirty="0" smtClean="0"/>
              <a:t>Have you checked out the videos on NYL View?           Take a look and lets discuss.</a:t>
            </a:r>
          </a:p>
          <a:p>
            <a:pPr>
              <a:spcAft>
                <a:spcPts val="600"/>
              </a:spcAft>
            </a:pPr>
            <a:endParaRPr lang="en-US" sz="700" dirty="0" smtClean="0">
              <a:latin typeface="+mn-lt"/>
            </a:endParaRPr>
          </a:p>
          <a:p>
            <a:pPr>
              <a:spcAft>
                <a:spcPts val="600"/>
              </a:spcAft>
            </a:pPr>
            <a:endParaRPr lang="en-US" sz="700" dirty="0" smtClean="0">
              <a:latin typeface="+mn-lt"/>
            </a:endParaRPr>
          </a:p>
          <a:p>
            <a:pPr>
              <a:spcAft>
                <a:spcPts val="600"/>
              </a:spcAft>
            </a:pPr>
            <a:endParaRPr lang="en-US" sz="700" dirty="0" smtClean="0">
              <a:latin typeface="+mn-lt"/>
            </a:endParaRPr>
          </a:p>
        </p:txBody>
      </p:sp>
      <p:pic>
        <p:nvPicPr>
          <p:cNvPr id="2050" name="Picture 2"/>
          <p:cNvPicPr>
            <a:picLocks noChangeAspect="1" noChangeArrowheads="1"/>
          </p:cNvPicPr>
          <p:nvPr/>
        </p:nvPicPr>
        <p:blipFill>
          <a:blip r:embed="rId10" cstate="print"/>
          <a:srcRect/>
          <a:stretch>
            <a:fillRect/>
          </a:stretch>
        </p:blipFill>
        <p:spPr bwMode="auto">
          <a:xfrm>
            <a:off x="4296517" y="3174023"/>
            <a:ext cx="187570" cy="187570"/>
          </a:xfrm>
          <a:prstGeom prst="rect">
            <a:avLst/>
          </a:prstGeom>
          <a:noFill/>
          <a:ln w="9525">
            <a:noFill/>
            <a:miter lim="800000"/>
            <a:headEnd/>
            <a:tailEnd/>
          </a:ln>
          <a:effectLst/>
        </p:spPr>
      </p:pic>
      <p:pic>
        <p:nvPicPr>
          <p:cNvPr id="49" name="Picture 48" descr="finger.jpg"/>
          <p:cNvPicPr>
            <a:picLocks noChangeAspect="1"/>
          </p:cNvPicPr>
          <p:nvPr/>
        </p:nvPicPr>
        <p:blipFill>
          <a:blip r:embed="rId11" cstate="print">
            <a:clrChange>
              <a:clrFrom>
                <a:srgbClr val="FEFEFE"/>
              </a:clrFrom>
              <a:clrTo>
                <a:srgbClr val="FEFEFE">
                  <a:alpha val="0"/>
                </a:srgbClr>
              </a:clrTo>
            </a:clrChange>
          </a:blip>
          <a:srcRect b="9272"/>
          <a:stretch>
            <a:fillRect/>
          </a:stretch>
        </p:blipFill>
        <p:spPr>
          <a:xfrm>
            <a:off x="3204234" y="4006071"/>
            <a:ext cx="1558947" cy="1739900"/>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100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anim calcmode="lin" valueType="num">
                                      <p:cBhvr>
                                        <p:cTn id="8" dur="500" fill="hold"/>
                                        <p:tgtEl>
                                          <p:spTgt spid="49"/>
                                        </p:tgtEl>
                                        <p:attrNameLst>
                                          <p:attrName>ppt_x</p:attrName>
                                        </p:attrNameLst>
                                      </p:cBhvr>
                                      <p:tavLst>
                                        <p:tav tm="0">
                                          <p:val>
                                            <p:strVal val="#ppt_x"/>
                                          </p:val>
                                        </p:tav>
                                        <p:tav tm="100000">
                                          <p:val>
                                            <p:strVal val="#ppt_x"/>
                                          </p:val>
                                        </p:tav>
                                      </p:tavLst>
                                    </p:anim>
                                    <p:anim calcmode="lin" valueType="num">
                                      <p:cBhvr>
                                        <p:cTn id="9" dur="500" fill="hold"/>
                                        <p:tgtEl>
                                          <p:spTgt spid="49"/>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2" presetClass="exit" presetSubtype="4" fill="hold" nodeType="afterEffect">
                                  <p:stCondLst>
                                    <p:cond delay="1000"/>
                                  </p:stCondLst>
                                  <p:childTnLst>
                                    <p:anim calcmode="lin" valueType="num">
                                      <p:cBhvr additive="base">
                                        <p:cTn id="12" dur="500"/>
                                        <p:tgtEl>
                                          <p:spTgt spid="49"/>
                                        </p:tgtEl>
                                        <p:attrNameLst>
                                          <p:attrName>ppt_x</p:attrName>
                                        </p:attrNameLst>
                                      </p:cBhvr>
                                      <p:tavLst>
                                        <p:tav tm="0">
                                          <p:val>
                                            <p:strVal val="ppt_x"/>
                                          </p:val>
                                        </p:tav>
                                        <p:tav tm="100000">
                                          <p:val>
                                            <p:strVal val="ppt_x"/>
                                          </p:val>
                                        </p:tav>
                                      </p:tavLst>
                                    </p:anim>
                                    <p:anim calcmode="lin" valueType="num">
                                      <p:cBhvr additive="base">
                                        <p:cTn id="13" dur="500"/>
                                        <p:tgtEl>
                                          <p:spTgt spid="49"/>
                                        </p:tgtEl>
                                        <p:attrNameLst>
                                          <p:attrName>ppt_y</p:attrName>
                                        </p:attrNameLst>
                                      </p:cBhvr>
                                      <p:tavLst>
                                        <p:tav tm="0">
                                          <p:val>
                                            <p:strVal val="ppt_y"/>
                                          </p:val>
                                        </p:tav>
                                        <p:tav tm="100000">
                                          <p:val>
                                            <p:strVal val="1+ppt_h/2"/>
                                          </p:val>
                                        </p:tav>
                                      </p:tavLst>
                                    </p:anim>
                                    <p:set>
                                      <p:cBhvr>
                                        <p:cTn id="14"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smtClean="0"/>
              <a:t>Tangential benefits for orphaned Agents</a:t>
            </a:r>
          </a:p>
          <a:p>
            <a:r>
              <a:rPr lang="en-US" dirty="0" smtClean="0"/>
              <a:t>Managing Partner, </a:t>
            </a:r>
            <a:r>
              <a:rPr lang="en-US" dirty="0" smtClean="0"/>
              <a:t>Partner &amp; </a:t>
            </a:r>
            <a:r>
              <a:rPr lang="en-US" dirty="0" smtClean="0"/>
              <a:t>Sales Development Manager </a:t>
            </a:r>
            <a:r>
              <a:rPr lang="en-US" dirty="0" smtClean="0"/>
              <a:t>views</a:t>
            </a:r>
          </a:p>
          <a:p>
            <a:r>
              <a:rPr lang="en-US" dirty="0" smtClean="0"/>
              <a:t>Adding more ambitious “stretch” goals once a company standard is achieved</a:t>
            </a:r>
          </a:p>
          <a:p>
            <a:r>
              <a:rPr lang="en-US" dirty="0" smtClean="0"/>
              <a:t>Self mentoring metrics that are automatically fed to app based on activity</a:t>
            </a:r>
          </a:p>
          <a:p>
            <a:r>
              <a:rPr lang="en-US" dirty="0" smtClean="0"/>
              <a:t>Historical reporting and additional data analysis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Title 1"/>
          <p:cNvSpPr>
            <a:spLocks noGrp="1"/>
          </p:cNvSpPr>
          <p:nvPr>
            <p:ph type="title"/>
          </p:nvPr>
        </p:nvSpPr>
        <p:spPr/>
        <p:txBody>
          <a:bodyPr/>
          <a:lstStyle/>
          <a:p>
            <a:r>
              <a:rPr lang="en-US" dirty="0" smtClean="0"/>
              <a:t>Mentor Me</a:t>
            </a:r>
            <a:endParaRPr lang="en-US" dirty="0"/>
          </a:p>
        </p:txBody>
      </p:sp>
      <p:pic>
        <p:nvPicPr>
          <p:cNvPr id="4" name="Picture 3"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pic>
        <p:nvPicPr>
          <p:cNvPr id="7" name="Picture 6" descr="Logo NF.jpg"/>
          <p:cNvPicPr>
            <a:picLocks noChangeAspect="1"/>
          </p:cNvPicPr>
          <p:nvPr/>
        </p:nvPicPr>
        <p:blipFill>
          <a:blip r:embed="rId4" cstate="print">
            <a:clrChange>
              <a:clrFrom>
                <a:srgbClr val="FFFFFF"/>
              </a:clrFrom>
              <a:clrTo>
                <a:srgbClr val="FFFFFF">
                  <a:alpha val="0"/>
                </a:srgbClr>
              </a:clrTo>
            </a:clrChange>
          </a:blip>
          <a:stretch>
            <a:fillRect/>
          </a:stretch>
        </p:blipFill>
        <p:spPr>
          <a:xfrm>
            <a:off x="4940089" y="2490884"/>
            <a:ext cx="548144" cy="411108"/>
          </a:xfrm>
          <a:prstGeom prst="rect">
            <a:avLst/>
          </a:prstGeom>
        </p:spPr>
      </p:pic>
      <p:sp>
        <p:nvSpPr>
          <p:cNvPr id="8" name="TextBox 7"/>
          <p:cNvSpPr txBox="1"/>
          <p:nvPr/>
        </p:nvSpPr>
        <p:spPr>
          <a:xfrm>
            <a:off x="5085081" y="2842895"/>
            <a:ext cx="287020" cy="61555"/>
          </a:xfrm>
          <a:prstGeom prst="rect">
            <a:avLst/>
          </a:prstGeom>
          <a:noFill/>
        </p:spPr>
        <p:txBody>
          <a:bodyPr wrap="square" lIns="0" tIns="0" rIns="0" bIns="0" rtlCol="0">
            <a:spAutoFit/>
          </a:bodyPr>
          <a:lstStyle/>
          <a:p>
            <a:r>
              <a:rPr lang="en-US" sz="400" b="1" dirty="0" smtClean="0">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8100000" scaled="1"/>
                  <a:tileRect/>
                </a:gradFill>
                <a:effectLst/>
                <a:latin typeface="Arial" pitchFamily="34" charset="0"/>
                <a:cs typeface="Arial" pitchFamily="34" charset="0"/>
              </a:rPr>
              <a:t>Mentor Me</a:t>
            </a:r>
          </a:p>
        </p:txBody>
      </p:sp>
      <p:pic>
        <p:nvPicPr>
          <p:cNvPr id="10" name="Picture 9" descr="mimic-new-ios-7-look-ios-6-your-jailbroken-iphone.w654.jpg"/>
          <p:cNvPicPr>
            <a:picLocks noChangeAspect="1"/>
          </p:cNvPicPr>
          <p:nvPr/>
        </p:nvPicPr>
        <p:blipFill>
          <a:blip r:embed="rId5"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a:solidFill>
            <a:schemeClr val="tx1"/>
          </a:solid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E9F0"/>
        </a:solidFill>
        <a:effectLst/>
      </p:bgPr>
    </p:bg>
    <p:spTree>
      <p:nvGrpSpPr>
        <p:cNvPr id="1" name=""/>
        <p:cNvGrpSpPr/>
        <p:nvPr/>
      </p:nvGrpSpPr>
      <p:grpSpPr>
        <a:xfrm>
          <a:off x="0" y="0"/>
          <a:ext cx="0" cy="0"/>
          <a:chOff x="0" y="0"/>
          <a:chExt cx="0" cy="0"/>
        </a:xfrm>
      </p:grpSpPr>
      <p:pic>
        <p:nvPicPr>
          <p:cNvPr id="6" name="Picture 5" descr="Logo NF.jpg"/>
          <p:cNvPicPr>
            <a:picLocks noChangeAspect="1"/>
          </p:cNvPicPr>
          <p:nvPr/>
        </p:nvPicPr>
        <p:blipFill>
          <a:blip r:embed="rId3" cstate="print">
            <a:clrChange>
              <a:clrFrom>
                <a:srgbClr val="FFFFFF"/>
              </a:clrFrom>
              <a:clrTo>
                <a:srgbClr val="FFFFFF">
                  <a:alpha val="0"/>
                </a:srgbClr>
              </a:clrTo>
            </a:clrChange>
          </a:blip>
          <a:stretch>
            <a:fillRect/>
          </a:stretch>
        </p:blipFill>
        <p:spPr>
          <a:xfrm>
            <a:off x="2031023" y="666017"/>
            <a:ext cx="5081954" cy="381146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 name="Title 1"/>
          <p:cNvSpPr>
            <a:spLocks noGrp="1"/>
          </p:cNvSpPr>
          <p:nvPr>
            <p:ph type="title"/>
          </p:nvPr>
        </p:nvSpPr>
        <p:spPr/>
        <p:txBody>
          <a:bodyPr/>
          <a:lstStyle/>
          <a:p>
            <a:r>
              <a:rPr lang="en-US" dirty="0" smtClean="0"/>
              <a:t>Mentor Me</a:t>
            </a:r>
            <a:endParaRPr lang="en-US" dirty="0"/>
          </a:p>
        </p:txBody>
      </p:sp>
      <p:pic>
        <p:nvPicPr>
          <p:cNvPr id="4" name="Picture 3"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pic>
        <p:nvPicPr>
          <p:cNvPr id="7" name="Picture 6" descr="Logo NF.jpg"/>
          <p:cNvPicPr>
            <a:picLocks noChangeAspect="1"/>
          </p:cNvPicPr>
          <p:nvPr/>
        </p:nvPicPr>
        <p:blipFill>
          <a:blip r:embed="rId4" cstate="print">
            <a:clrChange>
              <a:clrFrom>
                <a:srgbClr val="FFFFFF"/>
              </a:clrFrom>
              <a:clrTo>
                <a:srgbClr val="FFFFFF">
                  <a:alpha val="0"/>
                </a:srgbClr>
              </a:clrTo>
            </a:clrChange>
          </a:blip>
          <a:stretch>
            <a:fillRect/>
          </a:stretch>
        </p:blipFill>
        <p:spPr>
          <a:xfrm>
            <a:off x="4940089" y="2490884"/>
            <a:ext cx="548144" cy="411108"/>
          </a:xfrm>
          <a:prstGeom prst="rect">
            <a:avLst/>
          </a:prstGeom>
        </p:spPr>
      </p:pic>
      <p:sp>
        <p:nvSpPr>
          <p:cNvPr id="8" name="TextBox 7"/>
          <p:cNvSpPr txBox="1"/>
          <p:nvPr/>
        </p:nvSpPr>
        <p:spPr>
          <a:xfrm>
            <a:off x="5085081" y="2842895"/>
            <a:ext cx="287020" cy="61555"/>
          </a:xfrm>
          <a:prstGeom prst="rect">
            <a:avLst/>
          </a:prstGeom>
          <a:noFill/>
        </p:spPr>
        <p:txBody>
          <a:bodyPr wrap="square" lIns="0" tIns="0" rIns="0" bIns="0" rtlCol="0">
            <a:spAutoFit/>
          </a:bodyPr>
          <a:lstStyle/>
          <a:p>
            <a:r>
              <a:rPr lang="en-US" sz="400" b="1" dirty="0" smtClean="0">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8100000" scaled="1"/>
                  <a:tileRect/>
                </a:gradFill>
                <a:effectLst/>
                <a:latin typeface="Arial" pitchFamily="34" charset="0"/>
                <a:cs typeface="Arial" pitchFamily="34" charset="0"/>
              </a:rPr>
              <a:t>Mentor Me</a:t>
            </a:r>
          </a:p>
        </p:txBody>
      </p:sp>
      <p:pic>
        <p:nvPicPr>
          <p:cNvPr id="9" name="Picture 8" descr="finger.jpg"/>
          <p:cNvPicPr>
            <a:picLocks noChangeAspect="1"/>
          </p:cNvPicPr>
          <p:nvPr/>
        </p:nvPicPr>
        <p:blipFill>
          <a:blip r:embed="rId5" cstate="print">
            <a:clrChange>
              <a:clrFrom>
                <a:srgbClr val="FEFEFE"/>
              </a:clrFrom>
              <a:clrTo>
                <a:srgbClr val="FEFEFE">
                  <a:alpha val="0"/>
                </a:srgbClr>
              </a:clrTo>
            </a:clrChange>
          </a:blip>
          <a:srcRect b="9272"/>
          <a:stretch>
            <a:fillRect/>
          </a:stretch>
        </p:blipFill>
        <p:spPr>
          <a:xfrm>
            <a:off x="3897409" y="2649220"/>
            <a:ext cx="1558947" cy="1739900"/>
          </a:xfrm>
          <a:prstGeom prst="rect">
            <a:avLst/>
          </a:prstGeom>
        </p:spPr>
      </p:pic>
      <p:pic>
        <p:nvPicPr>
          <p:cNvPr id="10" name="Picture 9" descr="mimic-new-ios-7-look-ios-6-your-jailbroken-iphone.w654.jpg"/>
          <p:cNvPicPr>
            <a:picLocks noChangeAspect="1"/>
          </p:cNvPicPr>
          <p:nvPr/>
        </p:nvPicPr>
        <p:blipFill>
          <a:blip r:embed="rId6"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a:solidFill>
            <a:schemeClr val="tx1"/>
          </a:solidFill>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2" presetClass="exit" presetSubtype="4" fill="hold" nodeType="afterEffect">
                                  <p:stCondLst>
                                    <p:cond delay="100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Mentor View</a:t>
            </a:r>
            <a:endParaRPr lang="en-US" dirty="0"/>
          </a:p>
        </p:txBody>
      </p:sp>
      <p:sp>
        <p:nvSpPr>
          <p:cNvPr id="3" name="Rounded Rectangle 2"/>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4" name="Picture 3"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5" name="Rectangle 4"/>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6" name="Picture 5"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7" name="Rectangle 6"/>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8" name="TextBox 7"/>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Chris,</a:t>
            </a:r>
            <a:br>
              <a:rPr lang="en-US" sz="800" dirty="0" smtClean="0">
                <a:solidFill>
                  <a:schemeClr val="bg1"/>
                </a:solidFill>
                <a:latin typeface="+mn-lt"/>
              </a:rPr>
            </a:br>
            <a:r>
              <a:rPr lang="en-US" sz="800" dirty="0" smtClean="0">
                <a:solidFill>
                  <a:schemeClr val="bg1"/>
                </a:solidFill>
                <a:latin typeface="+mn-lt"/>
              </a:rPr>
              <a:t>Check out your mentees’ status:</a:t>
            </a:r>
          </a:p>
        </p:txBody>
      </p:sp>
      <p:pic>
        <p:nvPicPr>
          <p:cNvPr id="9" name="Picture 8"/>
          <p:cNvPicPr>
            <a:picLocks noChangeAspect="1" noChangeArrowheads="1"/>
          </p:cNvPicPr>
          <p:nvPr/>
        </p:nvPicPr>
        <p:blipFill>
          <a:blip r:embed="rId5"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26" name="Rectangle 25"/>
          <p:cNvSpPr/>
          <p:nvPr/>
        </p:nvSpPr>
        <p:spPr>
          <a:xfrm>
            <a:off x="5391840" y="1008577"/>
            <a:ext cx="112059" cy="24147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7" name="Rounded Rectangle 26"/>
          <p:cNvSpPr/>
          <p:nvPr/>
        </p:nvSpPr>
        <p:spPr>
          <a:xfrm>
            <a:off x="5411667" y="1028341"/>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28" name="Isosceles Triangle 27"/>
          <p:cNvSpPr/>
          <p:nvPr/>
        </p:nvSpPr>
        <p:spPr>
          <a:xfrm>
            <a:off x="5426319" y="1042994"/>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9" name="Isosceles Triangle 28"/>
          <p:cNvSpPr/>
          <p:nvPr/>
        </p:nvSpPr>
        <p:spPr>
          <a:xfrm>
            <a:off x="5426320" y="1840164"/>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1" name="Rounded Rectangle 40"/>
          <p:cNvSpPr/>
          <p:nvPr/>
        </p:nvSpPr>
        <p:spPr>
          <a:xfrm>
            <a:off x="3729567" y="1640799"/>
            <a:ext cx="457200" cy="457200"/>
          </a:xfrm>
          <a:prstGeom prst="roundRect">
            <a:avLst/>
          </a:prstGeom>
          <a:blipFill dpi="0" rotWithShape="1">
            <a:blip r:embed="rId6" cstate="print"/>
            <a:srcRect/>
            <a:stretch>
              <a:fillRect b="-21000"/>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2" name="Rounded Rectangle 41"/>
          <p:cNvSpPr/>
          <p:nvPr/>
        </p:nvSpPr>
        <p:spPr>
          <a:xfrm>
            <a:off x="3730413" y="2147106"/>
            <a:ext cx="457200" cy="457200"/>
          </a:xfrm>
          <a:prstGeom prst="roundRect">
            <a:avLst/>
          </a:prstGeom>
          <a:blipFill dpi="0" rotWithShape="1">
            <a:blip r:embed="rId7" cstate="print"/>
            <a:srcRect/>
            <a:stretch>
              <a:fillRect l="-84000" t="-8000" r="-100000" b="-59000"/>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3" name="Rounded Rectangle 42"/>
          <p:cNvSpPr/>
          <p:nvPr/>
        </p:nvSpPr>
        <p:spPr>
          <a:xfrm>
            <a:off x="3721100" y="1146387"/>
            <a:ext cx="457200" cy="457200"/>
          </a:xfrm>
          <a:prstGeom prst="roundRect">
            <a:avLst/>
          </a:prstGeom>
          <a:blipFill dpi="0" rotWithShape="1">
            <a:blip r:embed="rId8" cstate="print"/>
            <a:srcRect/>
            <a:stretch>
              <a:fillRect l="-10000" t="-5000" r="-8000" b="-34000"/>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4" name="Rounded Rectangle 43"/>
          <p:cNvSpPr/>
          <p:nvPr/>
        </p:nvSpPr>
        <p:spPr>
          <a:xfrm>
            <a:off x="3732954" y="2644140"/>
            <a:ext cx="457200" cy="457200"/>
          </a:xfrm>
          <a:prstGeom prst="round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5" name="Rounded Rectangle 44"/>
          <p:cNvSpPr/>
          <p:nvPr/>
        </p:nvSpPr>
        <p:spPr>
          <a:xfrm>
            <a:off x="3732954" y="3139440"/>
            <a:ext cx="457200" cy="457200"/>
          </a:xfrm>
          <a:prstGeom prst="round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6" name="TextBox 45"/>
          <p:cNvSpPr txBox="1"/>
          <p:nvPr/>
        </p:nvSpPr>
        <p:spPr>
          <a:xfrm>
            <a:off x="3793068" y="3086100"/>
            <a:ext cx="297180" cy="492443"/>
          </a:xfrm>
          <a:prstGeom prst="rect">
            <a:avLst/>
          </a:prstGeom>
          <a:noFill/>
        </p:spPr>
        <p:txBody>
          <a:bodyPr wrap="square" lIns="0" tIns="0" rIns="0" bIns="0" rtlCol="0">
            <a:spAutoFit/>
          </a:bodyPr>
          <a:lstStyle/>
          <a:p>
            <a:r>
              <a:rPr lang="en-US" sz="3200" b="1" dirty="0" smtClean="0">
                <a:latin typeface="+mn-lt"/>
              </a:rPr>
              <a:t>+</a:t>
            </a:r>
          </a:p>
        </p:txBody>
      </p:sp>
      <p:pic>
        <p:nvPicPr>
          <p:cNvPr id="49" name="Picture 2"/>
          <p:cNvPicPr>
            <a:picLocks noChangeAspect="1" noChangeArrowheads="1"/>
          </p:cNvPicPr>
          <p:nvPr/>
        </p:nvPicPr>
        <p:blipFill>
          <a:blip r:embed="rId9" cstate="print"/>
          <a:srcRect/>
          <a:stretch>
            <a:fillRect/>
          </a:stretch>
        </p:blipFill>
        <p:spPr bwMode="auto">
          <a:xfrm>
            <a:off x="3733801" y="2667000"/>
            <a:ext cx="304799" cy="304799"/>
          </a:xfrm>
          <a:prstGeom prst="rect">
            <a:avLst/>
          </a:prstGeom>
          <a:noFill/>
          <a:ln w="9525">
            <a:noFill/>
            <a:miter lim="800000"/>
            <a:headEnd/>
            <a:tailEnd/>
          </a:ln>
          <a:effectLst/>
        </p:spPr>
      </p:pic>
      <p:pic>
        <p:nvPicPr>
          <p:cNvPr id="1026" name="Picture 2"/>
          <p:cNvPicPr>
            <a:picLocks noChangeAspect="1" noChangeArrowheads="1"/>
          </p:cNvPicPr>
          <p:nvPr/>
        </p:nvPicPr>
        <p:blipFill>
          <a:blip r:embed="rId9" cstate="print"/>
          <a:srcRect/>
          <a:stretch>
            <a:fillRect/>
          </a:stretch>
        </p:blipFill>
        <p:spPr bwMode="auto">
          <a:xfrm>
            <a:off x="3890434" y="2772833"/>
            <a:ext cx="304799" cy="304799"/>
          </a:xfrm>
          <a:prstGeom prst="rect">
            <a:avLst/>
          </a:prstGeom>
          <a:noFill/>
          <a:ln w="9525">
            <a:noFill/>
            <a:miter lim="800000"/>
            <a:headEnd/>
            <a:tailEnd/>
          </a:ln>
          <a:effectLst/>
        </p:spPr>
      </p:pic>
      <p:sp>
        <p:nvSpPr>
          <p:cNvPr id="50" name="TextBox 49"/>
          <p:cNvSpPr txBox="1"/>
          <p:nvPr/>
        </p:nvSpPr>
        <p:spPr>
          <a:xfrm>
            <a:off x="4269620" y="1627414"/>
            <a:ext cx="1392767" cy="338554"/>
          </a:xfrm>
          <a:prstGeom prst="rect">
            <a:avLst/>
          </a:prstGeom>
          <a:noFill/>
        </p:spPr>
        <p:txBody>
          <a:bodyPr wrap="square" lIns="0" tIns="0" rIns="0" bIns="0" rtlCol="0">
            <a:spAutoFit/>
          </a:bodyPr>
          <a:lstStyle/>
          <a:p>
            <a:r>
              <a:rPr lang="en-US" sz="1100" b="1" dirty="0" smtClean="0">
                <a:solidFill>
                  <a:schemeClr val="bg1"/>
                </a:solidFill>
                <a:latin typeface="Arial" pitchFamily="34" charset="0"/>
                <a:cs typeface="Arial" pitchFamily="34" charset="0"/>
              </a:rPr>
              <a:t>Lynch, Jane</a:t>
            </a:r>
          </a:p>
          <a:p>
            <a:r>
              <a:rPr lang="en-US" sz="1050" b="1" dirty="0" smtClean="0">
                <a:solidFill>
                  <a:schemeClr val="bg1"/>
                </a:solidFill>
                <a:latin typeface="Arial" pitchFamily="34" charset="0"/>
                <a:cs typeface="Arial" pitchFamily="34" charset="0"/>
              </a:rPr>
              <a:t>First Prior</a:t>
            </a:r>
          </a:p>
        </p:txBody>
      </p:sp>
      <p:sp>
        <p:nvSpPr>
          <p:cNvPr id="51" name="TextBox 50"/>
          <p:cNvSpPr txBox="1"/>
          <p:nvPr/>
        </p:nvSpPr>
        <p:spPr>
          <a:xfrm>
            <a:off x="4291393" y="2634342"/>
            <a:ext cx="1069823" cy="338554"/>
          </a:xfrm>
          <a:prstGeom prst="rect">
            <a:avLst/>
          </a:prstGeom>
          <a:noFill/>
        </p:spPr>
        <p:txBody>
          <a:bodyPr wrap="square" lIns="0" tIns="0" rIns="0" bIns="0" rtlCol="0">
            <a:spAutoFit/>
          </a:bodyPr>
          <a:lstStyle/>
          <a:p>
            <a:r>
              <a:rPr lang="en-US" sz="1100" b="1" dirty="0" smtClean="0">
                <a:solidFill>
                  <a:schemeClr val="bg1"/>
                </a:solidFill>
                <a:latin typeface="Arial" pitchFamily="34" charset="0"/>
                <a:cs typeface="Arial" pitchFamily="34" charset="0"/>
              </a:rPr>
              <a:t>Group </a:t>
            </a:r>
          </a:p>
          <a:p>
            <a:r>
              <a:rPr lang="en-US" sz="1100" b="1" dirty="0" smtClean="0">
                <a:solidFill>
                  <a:schemeClr val="bg1"/>
                </a:solidFill>
                <a:latin typeface="Arial" pitchFamily="34" charset="0"/>
                <a:cs typeface="Arial" pitchFamily="34" charset="0"/>
              </a:rPr>
              <a:t>Performance</a:t>
            </a:r>
          </a:p>
        </p:txBody>
      </p:sp>
      <p:sp>
        <p:nvSpPr>
          <p:cNvPr id="52" name="TextBox 51"/>
          <p:cNvSpPr txBox="1"/>
          <p:nvPr/>
        </p:nvSpPr>
        <p:spPr>
          <a:xfrm>
            <a:off x="4280508" y="3118756"/>
            <a:ext cx="1069823" cy="338554"/>
          </a:xfrm>
          <a:prstGeom prst="rect">
            <a:avLst/>
          </a:prstGeom>
          <a:noFill/>
        </p:spPr>
        <p:txBody>
          <a:bodyPr wrap="square" lIns="0" tIns="0" rIns="0" bIns="0" rtlCol="0">
            <a:spAutoFit/>
          </a:bodyPr>
          <a:lstStyle/>
          <a:p>
            <a:r>
              <a:rPr lang="en-US" sz="1100" b="1" dirty="0" smtClean="0">
                <a:solidFill>
                  <a:schemeClr val="bg1"/>
                </a:solidFill>
                <a:latin typeface="Arial" pitchFamily="34" charset="0"/>
                <a:cs typeface="Arial" pitchFamily="34" charset="0"/>
              </a:rPr>
              <a:t>Add a new Mentee</a:t>
            </a:r>
          </a:p>
        </p:txBody>
      </p:sp>
      <p:grpSp>
        <p:nvGrpSpPr>
          <p:cNvPr id="31" name="Group 30"/>
          <p:cNvGrpSpPr/>
          <p:nvPr/>
        </p:nvGrpSpPr>
        <p:grpSpPr>
          <a:xfrm>
            <a:off x="3649755" y="3424518"/>
            <a:ext cx="1847811" cy="470645"/>
            <a:chOff x="3649755" y="3424518"/>
            <a:chExt cx="1847811" cy="470645"/>
          </a:xfrm>
        </p:grpSpPr>
        <p:sp>
          <p:nvSpPr>
            <p:cNvPr id="32" name="Rectangle 31"/>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33" name="Picture 4"/>
            <p:cNvPicPr>
              <a:picLocks noChangeAspect="1" noChangeArrowheads="1"/>
            </p:cNvPicPr>
            <p:nvPr/>
          </p:nvPicPr>
          <p:blipFill>
            <a:blip r:embed="rId10"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34" name="Picture 5"/>
            <p:cNvPicPr>
              <a:picLocks noChangeAspect="1" noChangeArrowheads="1"/>
            </p:cNvPicPr>
            <p:nvPr/>
          </p:nvPicPr>
          <p:blipFill>
            <a:blip r:embed="rId11"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35" name="Picture 6"/>
            <p:cNvPicPr>
              <a:picLocks noChangeAspect="1" noChangeArrowheads="1"/>
            </p:cNvPicPr>
            <p:nvPr/>
          </p:nvPicPr>
          <p:blipFill>
            <a:blip r:embed="rId12"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sp>
          <p:nvSpPr>
            <p:cNvPr id="36" name="TextBox 35"/>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37" name="TextBox 36"/>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38" name="TextBox 37"/>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39" name="TextBox 38"/>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pic>
          <p:nvPicPr>
            <p:cNvPr id="40" name="Picture 10" descr="C:\Users\t85a6rt\Documents\Active\NYLHack\iPhone images\ionicons-2.0.1\ionicons-2.0.1\png\512\ios7-videocam.png"/>
            <p:cNvPicPr>
              <a:picLocks noChangeAspect="1" noChangeArrowheads="1"/>
            </p:cNvPicPr>
            <p:nvPr/>
          </p:nvPicPr>
          <p:blipFill>
            <a:blip r:embed="rId13" cstate="print">
              <a:lum bright="100000"/>
            </a:blip>
            <a:srcRect/>
            <a:stretch>
              <a:fillRect/>
            </a:stretch>
          </p:blipFill>
          <p:spPr bwMode="auto">
            <a:xfrm>
              <a:off x="5052482" y="3439583"/>
              <a:ext cx="316652" cy="316652"/>
            </a:xfrm>
            <a:prstGeom prst="rect">
              <a:avLst/>
            </a:prstGeom>
            <a:noFill/>
          </p:spPr>
        </p:pic>
      </p:grpSp>
      <p:sp>
        <p:nvSpPr>
          <p:cNvPr id="53" name="TextBox 52"/>
          <p:cNvSpPr txBox="1"/>
          <p:nvPr/>
        </p:nvSpPr>
        <p:spPr>
          <a:xfrm>
            <a:off x="4269621" y="1137541"/>
            <a:ext cx="1392767" cy="338554"/>
          </a:xfrm>
          <a:prstGeom prst="rect">
            <a:avLst/>
          </a:prstGeom>
          <a:noFill/>
        </p:spPr>
        <p:txBody>
          <a:bodyPr wrap="square" lIns="0" tIns="0" rIns="0" bIns="0" rtlCol="0">
            <a:spAutoFit/>
          </a:bodyPr>
          <a:lstStyle/>
          <a:p>
            <a:r>
              <a:rPr lang="en-US" sz="1100" b="1" dirty="0" smtClean="0">
                <a:solidFill>
                  <a:schemeClr val="bg1"/>
                </a:solidFill>
                <a:latin typeface="Arial" pitchFamily="34" charset="0"/>
                <a:cs typeface="Arial" pitchFamily="34" charset="0"/>
              </a:rPr>
              <a:t>Brady, Wayne</a:t>
            </a:r>
          </a:p>
          <a:p>
            <a:r>
              <a:rPr lang="en-US" sz="1050" b="1" dirty="0" smtClean="0">
                <a:solidFill>
                  <a:schemeClr val="bg1"/>
                </a:solidFill>
                <a:latin typeface="Arial" pitchFamily="34" charset="0"/>
                <a:cs typeface="Arial" pitchFamily="34" charset="0"/>
              </a:rPr>
              <a:t>Second Prior</a:t>
            </a:r>
          </a:p>
        </p:txBody>
      </p:sp>
      <p:sp>
        <p:nvSpPr>
          <p:cNvPr id="54" name="TextBox 53"/>
          <p:cNvSpPr txBox="1"/>
          <p:nvPr/>
        </p:nvSpPr>
        <p:spPr>
          <a:xfrm>
            <a:off x="4269622" y="2133608"/>
            <a:ext cx="1392767" cy="338554"/>
          </a:xfrm>
          <a:prstGeom prst="rect">
            <a:avLst/>
          </a:prstGeom>
          <a:noFill/>
        </p:spPr>
        <p:txBody>
          <a:bodyPr wrap="square" lIns="0" tIns="0" rIns="0" bIns="0" rtlCol="0">
            <a:spAutoFit/>
          </a:bodyPr>
          <a:lstStyle/>
          <a:p>
            <a:r>
              <a:rPr lang="en-US" sz="1100" b="1" dirty="0" err="1" smtClean="0">
                <a:solidFill>
                  <a:schemeClr val="bg1"/>
                </a:solidFill>
                <a:latin typeface="Arial" pitchFamily="34" charset="0"/>
                <a:cs typeface="Arial" pitchFamily="34" charset="0"/>
              </a:rPr>
              <a:t>Sajak</a:t>
            </a:r>
            <a:r>
              <a:rPr lang="en-US" sz="1100" b="1" dirty="0" smtClean="0">
                <a:solidFill>
                  <a:schemeClr val="bg1"/>
                </a:solidFill>
                <a:latin typeface="Arial" pitchFamily="34" charset="0"/>
                <a:cs typeface="Arial" pitchFamily="34" charset="0"/>
              </a:rPr>
              <a:t>, Pat</a:t>
            </a:r>
          </a:p>
          <a:p>
            <a:r>
              <a:rPr lang="en-US" sz="1050" b="1" dirty="0" smtClean="0">
                <a:solidFill>
                  <a:schemeClr val="bg1"/>
                </a:solidFill>
                <a:latin typeface="Arial" pitchFamily="34" charset="0"/>
                <a:cs typeface="Arial" pitchFamily="34" charset="0"/>
              </a:rPr>
              <a:t>Established</a:t>
            </a:r>
          </a:p>
        </p:txBody>
      </p:sp>
      <p:sp>
        <p:nvSpPr>
          <p:cNvPr id="55" name="Oval 54"/>
          <p:cNvSpPr/>
          <p:nvPr/>
        </p:nvSpPr>
        <p:spPr>
          <a:xfrm>
            <a:off x="4060371" y="2117271"/>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6" name="TextBox 55"/>
          <p:cNvSpPr txBox="1"/>
          <p:nvPr/>
        </p:nvSpPr>
        <p:spPr>
          <a:xfrm>
            <a:off x="4109357" y="2111829"/>
            <a:ext cx="223157" cy="184666"/>
          </a:xfrm>
          <a:prstGeom prst="rect">
            <a:avLst/>
          </a:prstGeom>
          <a:noFill/>
        </p:spPr>
        <p:txBody>
          <a:bodyPr wrap="square" lIns="0" tIns="0" rIns="0" bIns="0" rtlCol="0">
            <a:spAutoFit/>
          </a:bodyPr>
          <a:lstStyle/>
          <a:p>
            <a:r>
              <a:rPr lang="en-US" sz="1200" b="1" dirty="0" smtClean="0">
                <a:solidFill>
                  <a:schemeClr val="bg1"/>
                </a:solidFill>
                <a:latin typeface="Arial" pitchFamily="34" charset="0"/>
                <a:cs typeface="Arial" pitchFamily="34" charset="0"/>
              </a:rPr>
              <a:t>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Mentor View</a:t>
            </a:r>
            <a:endParaRPr lang="en-US" dirty="0"/>
          </a:p>
        </p:txBody>
      </p:sp>
      <p:sp>
        <p:nvSpPr>
          <p:cNvPr id="3" name="Rounded Rectangle 2"/>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4" name="Picture 3"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5" name="Rectangle 4"/>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6" name="Picture 5"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7" name="Rectangle 6"/>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8" name="TextBox 7"/>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Chris,</a:t>
            </a:r>
            <a:br>
              <a:rPr lang="en-US" sz="800" dirty="0" smtClean="0">
                <a:solidFill>
                  <a:schemeClr val="bg1"/>
                </a:solidFill>
                <a:latin typeface="+mn-lt"/>
              </a:rPr>
            </a:br>
            <a:r>
              <a:rPr lang="en-US" sz="800" dirty="0" smtClean="0">
                <a:solidFill>
                  <a:schemeClr val="bg1"/>
                </a:solidFill>
                <a:latin typeface="+mn-lt"/>
              </a:rPr>
              <a:t>Check out your mentees’ status:</a:t>
            </a:r>
          </a:p>
        </p:txBody>
      </p:sp>
      <p:pic>
        <p:nvPicPr>
          <p:cNvPr id="9" name="Picture 8"/>
          <p:cNvPicPr>
            <a:picLocks noChangeAspect="1" noChangeArrowheads="1"/>
          </p:cNvPicPr>
          <p:nvPr/>
        </p:nvPicPr>
        <p:blipFill>
          <a:blip r:embed="rId5"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26" name="Rectangle 25"/>
          <p:cNvSpPr/>
          <p:nvPr/>
        </p:nvSpPr>
        <p:spPr>
          <a:xfrm>
            <a:off x="5391840" y="1008577"/>
            <a:ext cx="112059" cy="24147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7" name="Rounded Rectangle 26"/>
          <p:cNvSpPr/>
          <p:nvPr/>
        </p:nvSpPr>
        <p:spPr>
          <a:xfrm>
            <a:off x="5411667" y="1028341"/>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28" name="Isosceles Triangle 27"/>
          <p:cNvSpPr/>
          <p:nvPr/>
        </p:nvSpPr>
        <p:spPr>
          <a:xfrm>
            <a:off x="5426319" y="1042994"/>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9" name="Isosceles Triangle 28"/>
          <p:cNvSpPr/>
          <p:nvPr/>
        </p:nvSpPr>
        <p:spPr>
          <a:xfrm>
            <a:off x="5426320" y="1840164"/>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1" name="Rounded Rectangle 40"/>
          <p:cNvSpPr/>
          <p:nvPr/>
        </p:nvSpPr>
        <p:spPr>
          <a:xfrm>
            <a:off x="3729567" y="1640799"/>
            <a:ext cx="457200" cy="457200"/>
          </a:xfrm>
          <a:prstGeom prst="roundRect">
            <a:avLst/>
          </a:prstGeom>
          <a:blipFill dpi="0" rotWithShape="1">
            <a:blip r:embed="rId6" cstate="print"/>
            <a:srcRect/>
            <a:stretch>
              <a:fillRect b="-21000"/>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2" name="Rounded Rectangle 41"/>
          <p:cNvSpPr/>
          <p:nvPr/>
        </p:nvSpPr>
        <p:spPr>
          <a:xfrm>
            <a:off x="3730413" y="2147106"/>
            <a:ext cx="457200" cy="457200"/>
          </a:xfrm>
          <a:prstGeom prst="roundRect">
            <a:avLst/>
          </a:prstGeom>
          <a:blipFill dpi="0" rotWithShape="1">
            <a:blip r:embed="rId7" cstate="print"/>
            <a:srcRect/>
            <a:stretch>
              <a:fillRect l="-84000" t="-8000" r="-100000" b="-59000"/>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3" name="Rounded Rectangle 42"/>
          <p:cNvSpPr/>
          <p:nvPr/>
        </p:nvSpPr>
        <p:spPr>
          <a:xfrm>
            <a:off x="3721100" y="1146387"/>
            <a:ext cx="457200" cy="457200"/>
          </a:xfrm>
          <a:prstGeom prst="roundRect">
            <a:avLst/>
          </a:prstGeom>
          <a:blipFill dpi="0" rotWithShape="1">
            <a:blip r:embed="rId8" cstate="print"/>
            <a:srcRect/>
            <a:stretch>
              <a:fillRect l="-10000" t="-5000" r="-8000" b="-34000"/>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4" name="Rounded Rectangle 43"/>
          <p:cNvSpPr/>
          <p:nvPr/>
        </p:nvSpPr>
        <p:spPr>
          <a:xfrm>
            <a:off x="3732954" y="2644140"/>
            <a:ext cx="457200" cy="457200"/>
          </a:xfrm>
          <a:prstGeom prst="round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5" name="Rounded Rectangle 44"/>
          <p:cNvSpPr/>
          <p:nvPr/>
        </p:nvSpPr>
        <p:spPr>
          <a:xfrm>
            <a:off x="3732954" y="3139440"/>
            <a:ext cx="457200" cy="457200"/>
          </a:xfrm>
          <a:prstGeom prst="round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6" name="TextBox 45"/>
          <p:cNvSpPr txBox="1"/>
          <p:nvPr/>
        </p:nvSpPr>
        <p:spPr>
          <a:xfrm>
            <a:off x="3793068" y="3086100"/>
            <a:ext cx="297180" cy="492443"/>
          </a:xfrm>
          <a:prstGeom prst="rect">
            <a:avLst/>
          </a:prstGeom>
          <a:noFill/>
        </p:spPr>
        <p:txBody>
          <a:bodyPr wrap="square" lIns="0" tIns="0" rIns="0" bIns="0" rtlCol="0">
            <a:spAutoFit/>
          </a:bodyPr>
          <a:lstStyle/>
          <a:p>
            <a:r>
              <a:rPr lang="en-US" sz="3200" b="1" dirty="0" smtClean="0">
                <a:latin typeface="+mn-lt"/>
              </a:rPr>
              <a:t>+</a:t>
            </a:r>
          </a:p>
        </p:txBody>
      </p:sp>
      <p:pic>
        <p:nvPicPr>
          <p:cNvPr id="49" name="Picture 2"/>
          <p:cNvPicPr>
            <a:picLocks noChangeAspect="1" noChangeArrowheads="1"/>
          </p:cNvPicPr>
          <p:nvPr/>
        </p:nvPicPr>
        <p:blipFill>
          <a:blip r:embed="rId9" cstate="print"/>
          <a:srcRect/>
          <a:stretch>
            <a:fillRect/>
          </a:stretch>
        </p:blipFill>
        <p:spPr bwMode="auto">
          <a:xfrm>
            <a:off x="3733801" y="2667000"/>
            <a:ext cx="304799" cy="304799"/>
          </a:xfrm>
          <a:prstGeom prst="rect">
            <a:avLst/>
          </a:prstGeom>
          <a:noFill/>
          <a:ln w="9525">
            <a:noFill/>
            <a:miter lim="800000"/>
            <a:headEnd/>
            <a:tailEnd/>
          </a:ln>
          <a:effectLst/>
        </p:spPr>
      </p:pic>
      <p:pic>
        <p:nvPicPr>
          <p:cNvPr id="1026" name="Picture 2"/>
          <p:cNvPicPr>
            <a:picLocks noChangeAspect="1" noChangeArrowheads="1"/>
          </p:cNvPicPr>
          <p:nvPr/>
        </p:nvPicPr>
        <p:blipFill>
          <a:blip r:embed="rId9" cstate="print"/>
          <a:srcRect/>
          <a:stretch>
            <a:fillRect/>
          </a:stretch>
        </p:blipFill>
        <p:spPr bwMode="auto">
          <a:xfrm>
            <a:off x="3890434" y="2772833"/>
            <a:ext cx="304799" cy="304799"/>
          </a:xfrm>
          <a:prstGeom prst="rect">
            <a:avLst/>
          </a:prstGeom>
          <a:noFill/>
          <a:ln w="9525">
            <a:noFill/>
            <a:miter lim="800000"/>
            <a:headEnd/>
            <a:tailEnd/>
          </a:ln>
          <a:effectLst/>
        </p:spPr>
      </p:pic>
      <p:sp>
        <p:nvSpPr>
          <p:cNvPr id="50" name="TextBox 49"/>
          <p:cNvSpPr txBox="1"/>
          <p:nvPr/>
        </p:nvSpPr>
        <p:spPr>
          <a:xfrm>
            <a:off x="4269620" y="1627414"/>
            <a:ext cx="1392767" cy="338554"/>
          </a:xfrm>
          <a:prstGeom prst="rect">
            <a:avLst/>
          </a:prstGeom>
          <a:noFill/>
        </p:spPr>
        <p:txBody>
          <a:bodyPr wrap="square" lIns="0" tIns="0" rIns="0" bIns="0" rtlCol="0">
            <a:spAutoFit/>
          </a:bodyPr>
          <a:lstStyle/>
          <a:p>
            <a:r>
              <a:rPr lang="en-US" sz="1100" b="1" dirty="0" smtClean="0">
                <a:solidFill>
                  <a:schemeClr val="bg1"/>
                </a:solidFill>
                <a:latin typeface="Arial" pitchFamily="34" charset="0"/>
                <a:cs typeface="Arial" pitchFamily="34" charset="0"/>
              </a:rPr>
              <a:t>Lynch, Jane</a:t>
            </a:r>
          </a:p>
          <a:p>
            <a:r>
              <a:rPr lang="en-US" sz="1050" b="1" dirty="0" smtClean="0">
                <a:solidFill>
                  <a:schemeClr val="bg1"/>
                </a:solidFill>
                <a:latin typeface="Arial" pitchFamily="34" charset="0"/>
                <a:cs typeface="Arial" pitchFamily="34" charset="0"/>
              </a:rPr>
              <a:t>First Prior</a:t>
            </a:r>
          </a:p>
        </p:txBody>
      </p:sp>
      <p:sp>
        <p:nvSpPr>
          <p:cNvPr id="51" name="TextBox 50"/>
          <p:cNvSpPr txBox="1"/>
          <p:nvPr/>
        </p:nvSpPr>
        <p:spPr>
          <a:xfrm>
            <a:off x="4291393" y="2634342"/>
            <a:ext cx="1069823" cy="338554"/>
          </a:xfrm>
          <a:prstGeom prst="rect">
            <a:avLst/>
          </a:prstGeom>
          <a:noFill/>
        </p:spPr>
        <p:txBody>
          <a:bodyPr wrap="square" lIns="0" tIns="0" rIns="0" bIns="0" rtlCol="0">
            <a:spAutoFit/>
          </a:bodyPr>
          <a:lstStyle/>
          <a:p>
            <a:r>
              <a:rPr lang="en-US" sz="1100" b="1" dirty="0" smtClean="0">
                <a:solidFill>
                  <a:schemeClr val="bg1"/>
                </a:solidFill>
                <a:latin typeface="Arial" pitchFamily="34" charset="0"/>
                <a:cs typeface="Arial" pitchFamily="34" charset="0"/>
              </a:rPr>
              <a:t>Group </a:t>
            </a:r>
          </a:p>
          <a:p>
            <a:r>
              <a:rPr lang="en-US" sz="1100" b="1" dirty="0" smtClean="0">
                <a:solidFill>
                  <a:schemeClr val="bg1"/>
                </a:solidFill>
                <a:latin typeface="Arial" pitchFamily="34" charset="0"/>
                <a:cs typeface="Arial" pitchFamily="34" charset="0"/>
              </a:rPr>
              <a:t>Performance</a:t>
            </a:r>
          </a:p>
        </p:txBody>
      </p:sp>
      <p:sp>
        <p:nvSpPr>
          <p:cNvPr id="52" name="TextBox 51"/>
          <p:cNvSpPr txBox="1"/>
          <p:nvPr/>
        </p:nvSpPr>
        <p:spPr>
          <a:xfrm>
            <a:off x="4280508" y="3118756"/>
            <a:ext cx="1069823" cy="338554"/>
          </a:xfrm>
          <a:prstGeom prst="rect">
            <a:avLst/>
          </a:prstGeom>
          <a:noFill/>
        </p:spPr>
        <p:txBody>
          <a:bodyPr wrap="square" lIns="0" tIns="0" rIns="0" bIns="0" rtlCol="0">
            <a:spAutoFit/>
          </a:bodyPr>
          <a:lstStyle/>
          <a:p>
            <a:r>
              <a:rPr lang="en-US" sz="1100" b="1" dirty="0" smtClean="0">
                <a:solidFill>
                  <a:schemeClr val="bg1"/>
                </a:solidFill>
                <a:latin typeface="Arial" pitchFamily="34" charset="0"/>
                <a:cs typeface="Arial" pitchFamily="34" charset="0"/>
              </a:rPr>
              <a:t>Add a new Mentee</a:t>
            </a:r>
          </a:p>
        </p:txBody>
      </p:sp>
      <p:grpSp>
        <p:nvGrpSpPr>
          <p:cNvPr id="10" name="Group 30"/>
          <p:cNvGrpSpPr/>
          <p:nvPr/>
        </p:nvGrpSpPr>
        <p:grpSpPr>
          <a:xfrm>
            <a:off x="3649755" y="3424518"/>
            <a:ext cx="1847811" cy="470645"/>
            <a:chOff x="3649755" y="3424518"/>
            <a:chExt cx="1847811" cy="470645"/>
          </a:xfrm>
        </p:grpSpPr>
        <p:sp>
          <p:nvSpPr>
            <p:cNvPr id="32" name="Rectangle 31"/>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33" name="Picture 4"/>
            <p:cNvPicPr>
              <a:picLocks noChangeAspect="1" noChangeArrowheads="1"/>
            </p:cNvPicPr>
            <p:nvPr/>
          </p:nvPicPr>
          <p:blipFill>
            <a:blip r:embed="rId10"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34" name="Picture 5"/>
            <p:cNvPicPr>
              <a:picLocks noChangeAspect="1" noChangeArrowheads="1"/>
            </p:cNvPicPr>
            <p:nvPr/>
          </p:nvPicPr>
          <p:blipFill>
            <a:blip r:embed="rId11"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35" name="Picture 6"/>
            <p:cNvPicPr>
              <a:picLocks noChangeAspect="1" noChangeArrowheads="1"/>
            </p:cNvPicPr>
            <p:nvPr/>
          </p:nvPicPr>
          <p:blipFill>
            <a:blip r:embed="rId12"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sp>
          <p:nvSpPr>
            <p:cNvPr id="36" name="TextBox 35"/>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37" name="TextBox 36"/>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38" name="TextBox 37"/>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39" name="TextBox 38"/>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pic>
          <p:nvPicPr>
            <p:cNvPr id="40" name="Picture 10" descr="C:\Users\t85a6rt\Documents\Active\NYLHack\iPhone images\ionicons-2.0.1\ionicons-2.0.1\png\512\ios7-videocam.png"/>
            <p:cNvPicPr>
              <a:picLocks noChangeAspect="1" noChangeArrowheads="1"/>
            </p:cNvPicPr>
            <p:nvPr/>
          </p:nvPicPr>
          <p:blipFill>
            <a:blip r:embed="rId13" cstate="print">
              <a:lum bright="100000"/>
            </a:blip>
            <a:srcRect/>
            <a:stretch>
              <a:fillRect/>
            </a:stretch>
          </p:blipFill>
          <p:spPr bwMode="auto">
            <a:xfrm>
              <a:off x="5052482" y="3439583"/>
              <a:ext cx="316652" cy="316652"/>
            </a:xfrm>
            <a:prstGeom prst="rect">
              <a:avLst/>
            </a:prstGeom>
            <a:noFill/>
          </p:spPr>
        </p:pic>
      </p:grpSp>
      <p:sp>
        <p:nvSpPr>
          <p:cNvPr id="53" name="TextBox 52"/>
          <p:cNvSpPr txBox="1"/>
          <p:nvPr/>
        </p:nvSpPr>
        <p:spPr>
          <a:xfrm>
            <a:off x="4269621" y="1137541"/>
            <a:ext cx="1392767" cy="338554"/>
          </a:xfrm>
          <a:prstGeom prst="rect">
            <a:avLst/>
          </a:prstGeom>
          <a:noFill/>
        </p:spPr>
        <p:txBody>
          <a:bodyPr wrap="square" lIns="0" tIns="0" rIns="0" bIns="0" rtlCol="0">
            <a:spAutoFit/>
          </a:bodyPr>
          <a:lstStyle/>
          <a:p>
            <a:r>
              <a:rPr lang="en-US" sz="1100" b="1" dirty="0" smtClean="0">
                <a:solidFill>
                  <a:schemeClr val="bg1"/>
                </a:solidFill>
                <a:latin typeface="Arial" pitchFamily="34" charset="0"/>
                <a:cs typeface="Arial" pitchFamily="34" charset="0"/>
              </a:rPr>
              <a:t>Brady, Wayne</a:t>
            </a:r>
          </a:p>
          <a:p>
            <a:r>
              <a:rPr lang="en-US" sz="1050" b="1" dirty="0" smtClean="0">
                <a:solidFill>
                  <a:schemeClr val="bg1"/>
                </a:solidFill>
                <a:latin typeface="Arial" pitchFamily="34" charset="0"/>
                <a:cs typeface="Arial" pitchFamily="34" charset="0"/>
              </a:rPr>
              <a:t>Second Prior</a:t>
            </a:r>
          </a:p>
        </p:txBody>
      </p:sp>
      <p:sp>
        <p:nvSpPr>
          <p:cNvPr id="54" name="TextBox 53"/>
          <p:cNvSpPr txBox="1"/>
          <p:nvPr/>
        </p:nvSpPr>
        <p:spPr>
          <a:xfrm>
            <a:off x="4269622" y="2133608"/>
            <a:ext cx="1392767" cy="338554"/>
          </a:xfrm>
          <a:prstGeom prst="rect">
            <a:avLst/>
          </a:prstGeom>
          <a:noFill/>
        </p:spPr>
        <p:txBody>
          <a:bodyPr wrap="square" lIns="0" tIns="0" rIns="0" bIns="0" rtlCol="0">
            <a:spAutoFit/>
          </a:bodyPr>
          <a:lstStyle/>
          <a:p>
            <a:r>
              <a:rPr lang="en-US" sz="1100" b="1" dirty="0" err="1" smtClean="0">
                <a:solidFill>
                  <a:schemeClr val="bg1"/>
                </a:solidFill>
                <a:latin typeface="Arial" pitchFamily="34" charset="0"/>
                <a:cs typeface="Arial" pitchFamily="34" charset="0"/>
              </a:rPr>
              <a:t>Sajak</a:t>
            </a:r>
            <a:r>
              <a:rPr lang="en-US" sz="1100" b="1" dirty="0" smtClean="0">
                <a:solidFill>
                  <a:schemeClr val="bg1"/>
                </a:solidFill>
                <a:latin typeface="Arial" pitchFamily="34" charset="0"/>
                <a:cs typeface="Arial" pitchFamily="34" charset="0"/>
              </a:rPr>
              <a:t>, Pat</a:t>
            </a:r>
          </a:p>
          <a:p>
            <a:r>
              <a:rPr lang="en-US" sz="1050" b="1" dirty="0" smtClean="0">
                <a:solidFill>
                  <a:schemeClr val="bg1"/>
                </a:solidFill>
                <a:latin typeface="Arial" pitchFamily="34" charset="0"/>
                <a:cs typeface="Arial" pitchFamily="34" charset="0"/>
              </a:rPr>
              <a:t>Established</a:t>
            </a:r>
          </a:p>
        </p:txBody>
      </p:sp>
      <p:sp>
        <p:nvSpPr>
          <p:cNvPr id="55" name="Oval 54"/>
          <p:cNvSpPr/>
          <p:nvPr/>
        </p:nvSpPr>
        <p:spPr>
          <a:xfrm>
            <a:off x="4060371" y="2117271"/>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6" name="TextBox 55"/>
          <p:cNvSpPr txBox="1"/>
          <p:nvPr/>
        </p:nvSpPr>
        <p:spPr>
          <a:xfrm>
            <a:off x="4109357" y="2111829"/>
            <a:ext cx="223157" cy="184666"/>
          </a:xfrm>
          <a:prstGeom prst="rect">
            <a:avLst/>
          </a:prstGeom>
          <a:noFill/>
        </p:spPr>
        <p:txBody>
          <a:bodyPr wrap="square" lIns="0" tIns="0" rIns="0" bIns="0" rtlCol="0">
            <a:spAutoFit/>
          </a:bodyPr>
          <a:lstStyle/>
          <a:p>
            <a:r>
              <a:rPr lang="en-US" sz="1200" b="1" dirty="0" smtClean="0">
                <a:solidFill>
                  <a:schemeClr val="bg1"/>
                </a:solidFill>
                <a:latin typeface="Arial" pitchFamily="34" charset="0"/>
                <a:cs typeface="Arial" pitchFamily="34" charset="0"/>
              </a:rPr>
              <a:t>2</a:t>
            </a:r>
          </a:p>
        </p:txBody>
      </p:sp>
      <p:pic>
        <p:nvPicPr>
          <p:cNvPr id="48" name="Picture 47" descr="finger.jpg"/>
          <p:cNvPicPr>
            <a:picLocks noChangeAspect="1"/>
          </p:cNvPicPr>
          <p:nvPr/>
        </p:nvPicPr>
        <p:blipFill>
          <a:blip r:embed="rId14" cstate="print">
            <a:clrChange>
              <a:clrFrom>
                <a:srgbClr val="FEFEFE"/>
              </a:clrFrom>
              <a:clrTo>
                <a:srgbClr val="FEFEFE">
                  <a:alpha val="0"/>
                </a:srgbClr>
              </a:clrTo>
            </a:clrChange>
          </a:blip>
          <a:srcRect b="9272"/>
          <a:stretch>
            <a:fillRect/>
          </a:stretch>
        </p:blipFill>
        <p:spPr>
          <a:xfrm>
            <a:off x="2689094" y="2230120"/>
            <a:ext cx="1558947" cy="1739900"/>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100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anim calcmode="lin" valueType="num">
                                      <p:cBhvr>
                                        <p:cTn id="8" dur="500" fill="hold"/>
                                        <p:tgtEl>
                                          <p:spTgt spid="48"/>
                                        </p:tgtEl>
                                        <p:attrNameLst>
                                          <p:attrName>ppt_x</p:attrName>
                                        </p:attrNameLst>
                                      </p:cBhvr>
                                      <p:tavLst>
                                        <p:tav tm="0">
                                          <p:val>
                                            <p:strVal val="#ppt_x"/>
                                          </p:val>
                                        </p:tav>
                                        <p:tav tm="100000">
                                          <p:val>
                                            <p:strVal val="#ppt_x"/>
                                          </p:val>
                                        </p:tav>
                                      </p:tavLst>
                                    </p:anim>
                                    <p:anim calcmode="lin" valueType="num">
                                      <p:cBhvr>
                                        <p:cTn id="9" dur="5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2" presetClass="exit" presetSubtype="4" fill="hold" nodeType="afterEffect">
                                  <p:stCondLst>
                                    <p:cond delay="1000"/>
                                  </p:stCondLst>
                                  <p:childTnLst>
                                    <p:anim calcmode="lin" valueType="num">
                                      <p:cBhvr additive="base">
                                        <p:cTn id="12" dur="500"/>
                                        <p:tgtEl>
                                          <p:spTgt spid="48"/>
                                        </p:tgtEl>
                                        <p:attrNameLst>
                                          <p:attrName>ppt_x</p:attrName>
                                        </p:attrNameLst>
                                      </p:cBhvr>
                                      <p:tavLst>
                                        <p:tav tm="0">
                                          <p:val>
                                            <p:strVal val="ppt_x"/>
                                          </p:val>
                                        </p:tav>
                                        <p:tav tm="100000">
                                          <p:val>
                                            <p:strVal val="ppt_x"/>
                                          </p:val>
                                        </p:tav>
                                      </p:tavLst>
                                    </p:anim>
                                    <p:anim calcmode="lin" valueType="num">
                                      <p:cBhvr additive="base">
                                        <p:cTn id="13" dur="500"/>
                                        <p:tgtEl>
                                          <p:spTgt spid="48"/>
                                        </p:tgtEl>
                                        <p:attrNameLst>
                                          <p:attrName>ppt_y</p:attrName>
                                        </p:attrNameLst>
                                      </p:cBhvr>
                                      <p:tavLst>
                                        <p:tav tm="0">
                                          <p:val>
                                            <p:strVal val="ppt_y"/>
                                          </p:val>
                                        </p:tav>
                                        <p:tav tm="100000">
                                          <p:val>
                                            <p:strVal val="1+ppt_h/2"/>
                                          </p:val>
                                        </p:tav>
                                      </p:tavLst>
                                    </p:anim>
                                    <p:set>
                                      <p:cBhvr>
                                        <p:cTn id="14"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Mentor View</a:t>
            </a:r>
            <a:endParaRPr lang="en-US" dirty="0"/>
          </a:p>
        </p:txBody>
      </p:sp>
      <p:sp>
        <p:nvSpPr>
          <p:cNvPr id="3" name="Rounded Rectangle 2"/>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4" name="Picture 3"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5" name="Rectangle 4"/>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6" name="Picture 5"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7" name="Rectangle 6"/>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8" name="TextBox 7"/>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Chris,</a:t>
            </a:r>
            <a:br>
              <a:rPr lang="en-US" sz="800" dirty="0" smtClean="0">
                <a:solidFill>
                  <a:schemeClr val="bg1"/>
                </a:solidFill>
                <a:latin typeface="+mn-lt"/>
              </a:rPr>
            </a:br>
            <a:r>
              <a:rPr lang="en-US" sz="800" dirty="0" smtClean="0">
                <a:solidFill>
                  <a:schemeClr val="bg1"/>
                </a:solidFill>
                <a:latin typeface="+mn-lt"/>
              </a:rPr>
              <a:t>Pat </a:t>
            </a:r>
            <a:r>
              <a:rPr lang="en-US" sz="800" dirty="0" err="1" smtClean="0">
                <a:solidFill>
                  <a:schemeClr val="bg1"/>
                </a:solidFill>
                <a:latin typeface="+mn-lt"/>
              </a:rPr>
              <a:t>Sajak’s</a:t>
            </a:r>
            <a:r>
              <a:rPr lang="en-US" sz="800" dirty="0" smtClean="0">
                <a:solidFill>
                  <a:schemeClr val="bg1"/>
                </a:solidFill>
                <a:latin typeface="+mn-lt"/>
              </a:rPr>
              <a:t> progress:</a:t>
            </a:r>
          </a:p>
        </p:txBody>
      </p:sp>
      <p:sp>
        <p:nvSpPr>
          <p:cNvPr id="9" name="Rectangle 11"/>
          <p:cNvSpPr>
            <a:spLocks noChangeArrowheads="1"/>
          </p:cNvSpPr>
          <p:nvPr/>
        </p:nvSpPr>
        <p:spPr bwMode="auto">
          <a:xfrm>
            <a:off x="3825240" y="1104897"/>
            <a:ext cx="1687829" cy="261610"/>
          </a:xfrm>
          <a:prstGeom prst="rect">
            <a:avLst/>
          </a:prstGeom>
          <a:noFill/>
          <a:ln w="9525">
            <a:noFill/>
            <a:miter lim="800000"/>
            <a:headEnd/>
            <a:tailEnd/>
          </a:ln>
        </p:spPr>
        <p:txBody>
          <a:bodyPr wrap="square">
            <a:spAutoFit/>
          </a:bodyPr>
          <a:lstStyle/>
          <a:p>
            <a:r>
              <a:rPr lang="en-US" sz="1100" dirty="0" smtClean="0">
                <a:solidFill>
                  <a:schemeClr val="bg1"/>
                </a:solidFill>
              </a:rPr>
              <a:t>Name Flow</a:t>
            </a:r>
            <a:endParaRPr lang="en-US" sz="1100" dirty="0">
              <a:solidFill>
                <a:schemeClr val="bg1"/>
              </a:solidFill>
            </a:endParaRPr>
          </a:p>
        </p:txBody>
      </p:sp>
      <p:sp>
        <p:nvSpPr>
          <p:cNvPr id="10" name="Rounded Rectangle 9"/>
          <p:cNvSpPr/>
          <p:nvPr/>
        </p:nvSpPr>
        <p:spPr bwMode="auto">
          <a:xfrm>
            <a:off x="3722370" y="1341226"/>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1"/>
          <p:cNvSpPr>
            <a:spLocks noChangeArrowheads="1"/>
          </p:cNvSpPr>
          <p:nvPr/>
        </p:nvSpPr>
        <p:spPr bwMode="auto">
          <a:xfrm>
            <a:off x="3669030" y="1425030"/>
            <a:ext cx="1859280" cy="215444"/>
          </a:xfrm>
          <a:prstGeom prst="rect">
            <a:avLst/>
          </a:prstGeom>
          <a:noFill/>
          <a:ln w="9525">
            <a:noFill/>
            <a:miter lim="800000"/>
            <a:headEnd/>
            <a:tailEnd/>
          </a:ln>
        </p:spPr>
        <p:txBody>
          <a:bodyPr>
            <a:spAutoFit/>
          </a:bodyPr>
          <a:lstStyle/>
          <a:p>
            <a:r>
              <a:rPr lang="en-US" sz="800" dirty="0" smtClean="0">
                <a:solidFill>
                  <a:schemeClr val="bg1"/>
                </a:solidFill>
              </a:rPr>
              <a:t>75%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2" name="Rectangle 11"/>
          <p:cNvSpPr>
            <a:spLocks noChangeArrowheads="1"/>
          </p:cNvSpPr>
          <p:nvPr/>
        </p:nvSpPr>
        <p:spPr bwMode="auto">
          <a:xfrm>
            <a:off x="3838575" y="1592577"/>
            <a:ext cx="1674494" cy="261610"/>
          </a:xfrm>
          <a:prstGeom prst="rect">
            <a:avLst/>
          </a:prstGeom>
          <a:noFill/>
          <a:ln w="9525">
            <a:noFill/>
            <a:miter lim="800000"/>
            <a:headEnd/>
            <a:tailEnd/>
          </a:ln>
        </p:spPr>
        <p:txBody>
          <a:bodyPr wrap="square">
            <a:spAutoFit/>
          </a:bodyPr>
          <a:lstStyle/>
          <a:p>
            <a:r>
              <a:rPr lang="en-US" sz="1100" dirty="0">
                <a:solidFill>
                  <a:schemeClr val="bg1"/>
                </a:solidFill>
              </a:rPr>
              <a:t>Calls</a:t>
            </a:r>
          </a:p>
        </p:txBody>
      </p:sp>
      <p:sp>
        <p:nvSpPr>
          <p:cNvPr id="13" name="Rounded Rectangle 12"/>
          <p:cNvSpPr/>
          <p:nvPr/>
        </p:nvSpPr>
        <p:spPr bwMode="auto">
          <a:xfrm>
            <a:off x="3729990" y="182128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1"/>
          <p:cNvSpPr>
            <a:spLocks noChangeArrowheads="1"/>
          </p:cNvSpPr>
          <p:nvPr/>
        </p:nvSpPr>
        <p:spPr bwMode="auto">
          <a:xfrm>
            <a:off x="3676650" y="1905090"/>
            <a:ext cx="1859280" cy="215444"/>
          </a:xfrm>
          <a:prstGeom prst="rect">
            <a:avLst/>
          </a:prstGeom>
          <a:noFill/>
          <a:ln w="9525">
            <a:noFill/>
            <a:miter lim="800000"/>
            <a:headEnd/>
            <a:tailEnd/>
          </a:ln>
        </p:spPr>
        <p:txBody>
          <a:bodyPr>
            <a:spAutoFit/>
          </a:bodyPr>
          <a:lstStyle/>
          <a:p>
            <a:r>
              <a:rPr lang="en-US" sz="800" dirty="0" smtClean="0">
                <a:solidFill>
                  <a:schemeClr val="bg1"/>
                </a:solidFill>
              </a:rPr>
              <a:t>45%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5" name="Rectangle 11"/>
          <p:cNvSpPr>
            <a:spLocks noChangeArrowheads="1"/>
          </p:cNvSpPr>
          <p:nvPr/>
        </p:nvSpPr>
        <p:spPr bwMode="auto">
          <a:xfrm>
            <a:off x="3838575" y="2087877"/>
            <a:ext cx="1697354" cy="261610"/>
          </a:xfrm>
          <a:prstGeom prst="rect">
            <a:avLst/>
          </a:prstGeom>
          <a:noFill/>
          <a:ln w="9525">
            <a:noFill/>
            <a:miter lim="800000"/>
            <a:headEnd/>
            <a:tailEnd/>
          </a:ln>
        </p:spPr>
        <p:txBody>
          <a:bodyPr wrap="square">
            <a:spAutoFit/>
          </a:bodyPr>
          <a:lstStyle/>
          <a:p>
            <a:r>
              <a:rPr lang="en-US" sz="1100" dirty="0" smtClean="0">
                <a:solidFill>
                  <a:schemeClr val="bg1"/>
                </a:solidFill>
              </a:rPr>
              <a:t>Total Appointments</a:t>
            </a:r>
            <a:endParaRPr lang="en-US" sz="1100" dirty="0">
              <a:solidFill>
                <a:schemeClr val="bg1"/>
              </a:solidFill>
            </a:endParaRPr>
          </a:p>
        </p:txBody>
      </p:sp>
      <p:sp>
        <p:nvSpPr>
          <p:cNvPr id="16" name="Rounded Rectangle 15"/>
          <p:cNvSpPr/>
          <p:nvPr/>
        </p:nvSpPr>
        <p:spPr bwMode="auto">
          <a:xfrm>
            <a:off x="3752850" y="231658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1"/>
          <p:cNvSpPr>
            <a:spLocks noChangeArrowheads="1"/>
          </p:cNvSpPr>
          <p:nvPr/>
        </p:nvSpPr>
        <p:spPr bwMode="auto">
          <a:xfrm>
            <a:off x="3699510" y="2400390"/>
            <a:ext cx="1859280" cy="215444"/>
          </a:xfrm>
          <a:prstGeom prst="rect">
            <a:avLst/>
          </a:prstGeom>
          <a:noFill/>
          <a:ln w="9525">
            <a:noFill/>
            <a:miter lim="800000"/>
            <a:headEnd/>
            <a:tailEnd/>
          </a:ln>
        </p:spPr>
        <p:txBody>
          <a:bodyPr>
            <a:spAutoFit/>
          </a:bodyPr>
          <a:lstStyle/>
          <a:p>
            <a:r>
              <a:rPr lang="en-US" sz="800" dirty="0" smtClean="0">
                <a:solidFill>
                  <a:schemeClr val="bg1"/>
                </a:solidFill>
              </a:rPr>
              <a:t>37%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8" name="Flowchart: Decision 17"/>
          <p:cNvSpPr/>
          <p:nvPr/>
        </p:nvSpPr>
        <p:spPr>
          <a:xfrm>
            <a:off x="4782921" y="1341009"/>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9" name="Flowchart: Decision 18"/>
          <p:cNvSpPr/>
          <p:nvPr/>
        </p:nvSpPr>
        <p:spPr>
          <a:xfrm>
            <a:off x="4324350" y="1821177"/>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0" name="Flowchart: Decision 19"/>
          <p:cNvSpPr/>
          <p:nvPr/>
        </p:nvSpPr>
        <p:spPr>
          <a:xfrm>
            <a:off x="4187193" y="231823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1" name="Rectangle 20"/>
          <p:cNvSpPr/>
          <p:nvPr/>
        </p:nvSpPr>
        <p:spPr>
          <a:xfrm>
            <a:off x="3653204" y="2608729"/>
            <a:ext cx="1846383"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2" name="TextBox 21"/>
          <p:cNvSpPr txBox="1"/>
          <p:nvPr/>
        </p:nvSpPr>
        <p:spPr>
          <a:xfrm>
            <a:off x="3683578" y="2640106"/>
            <a:ext cx="1801090" cy="769441"/>
          </a:xfrm>
          <a:prstGeom prst="rect">
            <a:avLst/>
          </a:prstGeom>
          <a:noFill/>
        </p:spPr>
        <p:txBody>
          <a:bodyPr wrap="square" lIns="0" tIns="0" rIns="0" bIns="0" rtlCol="0">
            <a:spAutoFit/>
          </a:bodyPr>
          <a:lstStyle/>
          <a:p>
            <a:pPr>
              <a:spcAft>
                <a:spcPts val="600"/>
              </a:spcAft>
            </a:pPr>
            <a:r>
              <a:rPr lang="en-US" sz="700" b="1" dirty="0" smtClean="0">
                <a:solidFill>
                  <a:srgbClr val="3333FF"/>
                </a:solidFill>
                <a:latin typeface="+mn-lt"/>
              </a:rPr>
              <a:t>Pat: </a:t>
            </a:r>
            <a:r>
              <a:rPr lang="en-US" sz="700" dirty="0" smtClean="0">
                <a:latin typeface="+mn-lt"/>
              </a:rPr>
              <a:t>I could use those for a new client.</a:t>
            </a:r>
          </a:p>
          <a:p>
            <a:pPr>
              <a:spcAft>
                <a:spcPts val="600"/>
              </a:spcAft>
            </a:pPr>
            <a:r>
              <a:rPr lang="en-US" sz="700" b="1" dirty="0" smtClean="0">
                <a:latin typeface="+mn-lt"/>
              </a:rPr>
              <a:t>Chris:</a:t>
            </a:r>
            <a:r>
              <a:rPr lang="en-US" sz="700" dirty="0" smtClean="0">
                <a:latin typeface="+mn-lt"/>
              </a:rPr>
              <a:t> I have some illustration samples.</a:t>
            </a:r>
          </a:p>
          <a:p>
            <a:pPr>
              <a:spcAft>
                <a:spcPts val="600"/>
              </a:spcAft>
            </a:pPr>
            <a:r>
              <a:rPr lang="en-US" sz="700" b="1" dirty="0" smtClean="0">
                <a:solidFill>
                  <a:srgbClr val="3333FF"/>
                </a:solidFill>
                <a:latin typeface="+mn-lt"/>
              </a:rPr>
              <a:t>Pat: </a:t>
            </a:r>
            <a:r>
              <a:rPr lang="en-US" sz="700" dirty="0" smtClean="0">
                <a:latin typeface="+mn-lt"/>
              </a:rPr>
              <a:t>Thanks for explaining them so clearly.</a:t>
            </a:r>
          </a:p>
          <a:p>
            <a:pPr>
              <a:spcAft>
                <a:spcPts val="600"/>
              </a:spcAft>
            </a:pPr>
            <a:r>
              <a:rPr lang="en-US" sz="700" b="1" dirty="0" smtClean="0">
                <a:latin typeface="+mn-lt"/>
              </a:rPr>
              <a:t>Chris:</a:t>
            </a:r>
            <a:r>
              <a:rPr lang="en-US" sz="700" dirty="0" smtClean="0">
                <a:latin typeface="+mn-lt"/>
              </a:rPr>
              <a:t> Glad we had a chance to meet the other day to discuss term conversions.</a:t>
            </a:r>
          </a:p>
        </p:txBody>
      </p:sp>
      <p:sp>
        <p:nvSpPr>
          <p:cNvPr id="23" name="Rectangle 22"/>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4" name="Picture 4"/>
          <p:cNvPicPr>
            <a:picLocks noChangeAspect="1" noChangeArrowheads="1"/>
          </p:cNvPicPr>
          <p:nvPr/>
        </p:nvPicPr>
        <p:blipFill>
          <a:blip r:embed="rId5"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25" name="Picture 5"/>
          <p:cNvPicPr>
            <a:picLocks noChangeAspect="1" noChangeArrowheads="1"/>
          </p:cNvPicPr>
          <p:nvPr/>
        </p:nvPicPr>
        <p:blipFill>
          <a:blip r:embed="rId6"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26" name="Picture 6"/>
          <p:cNvPicPr>
            <a:picLocks noChangeAspect="1" noChangeArrowheads="1"/>
          </p:cNvPicPr>
          <p:nvPr/>
        </p:nvPicPr>
        <p:blipFill>
          <a:blip r:embed="rId7"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pic>
        <p:nvPicPr>
          <p:cNvPr id="27" name="Picture 8"/>
          <p:cNvPicPr>
            <a:picLocks noChangeAspect="1" noChangeArrowheads="1"/>
          </p:cNvPicPr>
          <p:nvPr/>
        </p:nvPicPr>
        <p:blipFill>
          <a:blip r:embed="rId8"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28" name="TextBox 27"/>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29" name="TextBox 28"/>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30" name="TextBox 29"/>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31" name="TextBox 30"/>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sp>
        <p:nvSpPr>
          <p:cNvPr id="32" name="Rectangle 31"/>
          <p:cNvSpPr/>
          <p:nvPr/>
        </p:nvSpPr>
        <p:spPr>
          <a:xfrm>
            <a:off x="5391840" y="1016522"/>
            <a:ext cx="112059" cy="1591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3" name="Rounded Rectangle 32"/>
          <p:cNvSpPr/>
          <p:nvPr/>
        </p:nvSpPr>
        <p:spPr>
          <a:xfrm>
            <a:off x="5411667" y="1022039"/>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34" name="Isosceles Triangle 33"/>
          <p:cNvSpPr/>
          <p:nvPr/>
        </p:nvSpPr>
        <p:spPr>
          <a:xfrm>
            <a:off x="5426319" y="1036692"/>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5" name="Isosceles Triangle 34"/>
          <p:cNvSpPr/>
          <p:nvPr/>
        </p:nvSpPr>
        <p:spPr>
          <a:xfrm>
            <a:off x="5426320" y="1833862"/>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36" name="Picture 10" descr="C:\Users\t85a6rt\Documents\Active\NYLHack\iPhone images\ionicons-2.0.1\ionicons-2.0.1\png\512\ios7-videocam.png"/>
          <p:cNvPicPr>
            <a:picLocks noChangeAspect="1" noChangeArrowheads="1"/>
          </p:cNvPicPr>
          <p:nvPr/>
        </p:nvPicPr>
        <p:blipFill>
          <a:blip r:embed="rId9" cstate="print">
            <a:lum bright="100000"/>
          </a:blip>
          <a:srcRect/>
          <a:stretch>
            <a:fillRect/>
          </a:stretch>
        </p:blipFill>
        <p:spPr bwMode="auto">
          <a:xfrm>
            <a:off x="5052482" y="3439583"/>
            <a:ext cx="316652" cy="316652"/>
          </a:xfrm>
          <a:prstGeom prst="rect">
            <a:avLst/>
          </a:prstGeom>
          <a:noFill/>
        </p:spPr>
      </p:pic>
      <p:pic>
        <p:nvPicPr>
          <p:cNvPr id="37" name="Picture 11"/>
          <p:cNvPicPr>
            <a:picLocks noChangeAspect="1" noChangeArrowheads="1"/>
          </p:cNvPicPr>
          <p:nvPr/>
        </p:nvPicPr>
        <p:blipFill>
          <a:blip r:embed="rId10" cstate="print">
            <a:lum bright="100000"/>
          </a:blip>
          <a:srcRect/>
          <a:stretch>
            <a:fillRect/>
          </a:stretch>
        </p:blipFill>
        <p:spPr bwMode="auto">
          <a:xfrm>
            <a:off x="5050914" y="2148415"/>
            <a:ext cx="304800" cy="152400"/>
          </a:xfrm>
          <a:prstGeom prst="rect">
            <a:avLst/>
          </a:prstGeom>
          <a:noFill/>
          <a:ln w="9525">
            <a:noFill/>
            <a:miter lim="800000"/>
            <a:headEnd/>
            <a:tailEnd/>
          </a:ln>
          <a:effectLst/>
        </p:spPr>
      </p:pic>
      <p:pic>
        <p:nvPicPr>
          <p:cNvPr id="38" name="Picture 37" descr="happy-face_happyface_smiley_2400x2400.jpg"/>
          <p:cNvPicPr>
            <a:picLocks noChangeAspect="1"/>
          </p:cNvPicPr>
          <p:nvPr/>
        </p:nvPicPr>
        <p:blipFill>
          <a:blip r:embed="rId11" cstate="print">
            <a:clrChange>
              <a:clrFrom>
                <a:srgbClr val="FFFFFF"/>
              </a:clrFrom>
              <a:clrTo>
                <a:srgbClr val="FFFFFF">
                  <a:alpha val="0"/>
                </a:srgbClr>
              </a:clrTo>
            </a:clrChange>
          </a:blip>
          <a:stretch>
            <a:fillRect/>
          </a:stretch>
        </p:blipFill>
        <p:spPr>
          <a:xfrm>
            <a:off x="5162550" y="1475316"/>
            <a:ext cx="107948" cy="107948"/>
          </a:xfrm>
          <a:prstGeom prst="rect">
            <a:avLst/>
          </a:prstGeom>
        </p:spPr>
      </p:pic>
      <p:sp>
        <p:nvSpPr>
          <p:cNvPr id="39" name="Oval 38"/>
          <p:cNvSpPr>
            <a:spLocks noChangeAspect="1"/>
          </p:cNvSpPr>
          <p:nvPr/>
        </p:nvSpPr>
        <p:spPr>
          <a:xfrm>
            <a:off x="5157237" y="1471061"/>
            <a:ext cx="118872" cy="11887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0" name="TextBox 39"/>
          <p:cNvSpPr txBox="1"/>
          <p:nvPr/>
        </p:nvSpPr>
        <p:spPr>
          <a:xfrm>
            <a:off x="4248150" y="1009650"/>
            <a:ext cx="657225" cy="107722"/>
          </a:xfrm>
          <a:prstGeom prst="rect">
            <a:avLst/>
          </a:prstGeom>
          <a:noFill/>
        </p:spPr>
        <p:txBody>
          <a:bodyPr wrap="square" lIns="0" tIns="0" rIns="0" bIns="0" rtlCol="0">
            <a:spAutoFit/>
          </a:bodyPr>
          <a:lstStyle/>
          <a:p>
            <a:pPr algn="ctr"/>
            <a:r>
              <a:rPr lang="en-US" sz="700" b="1" dirty="0" smtClean="0">
                <a:solidFill>
                  <a:schemeClr val="accent2">
                    <a:lumMod val="60000"/>
                    <a:lumOff val="40000"/>
                  </a:schemeClr>
                </a:solidFill>
                <a:latin typeface="+mn-lt"/>
              </a:rPr>
              <a:t>Activity</a:t>
            </a:r>
          </a:p>
        </p:txBody>
      </p:sp>
      <p:grpSp>
        <p:nvGrpSpPr>
          <p:cNvPr id="41" name="Group 40"/>
          <p:cNvGrpSpPr/>
          <p:nvPr/>
        </p:nvGrpSpPr>
        <p:grpSpPr>
          <a:xfrm>
            <a:off x="3728949" y="1171576"/>
            <a:ext cx="142614" cy="138695"/>
            <a:chOff x="2776449" y="1554481"/>
            <a:chExt cx="142614" cy="138695"/>
          </a:xfrm>
        </p:grpSpPr>
        <p:sp>
          <p:nvSpPr>
            <p:cNvPr id="42" name="Rounded Rectangle 41"/>
            <p:cNvSpPr/>
            <p:nvPr/>
          </p:nvSpPr>
          <p:spPr>
            <a:xfrm>
              <a:off x="2776449" y="1554481"/>
              <a:ext cx="142614" cy="1386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3" name="Oval Callout 42"/>
            <p:cNvSpPr/>
            <p:nvPr/>
          </p:nvSpPr>
          <p:spPr>
            <a:xfrm>
              <a:off x="2804159" y="1571625"/>
              <a:ext cx="106681" cy="91440"/>
            </a:xfrm>
            <a:prstGeom prst="wedgeEllipseCallout">
              <a:avLst>
                <a:gd name="adj1" fmla="val -67286"/>
                <a:gd name="adj2" fmla="val 5760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pSp>
      <p:grpSp>
        <p:nvGrpSpPr>
          <p:cNvPr id="44" name="Group 43"/>
          <p:cNvGrpSpPr/>
          <p:nvPr/>
        </p:nvGrpSpPr>
        <p:grpSpPr>
          <a:xfrm>
            <a:off x="3734664" y="1657351"/>
            <a:ext cx="142614" cy="138695"/>
            <a:chOff x="2776449" y="1554481"/>
            <a:chExt cx="142614" cy="138695"/>
          </a:xfrm>
        </p:grpSpPr>
        <p:sp>
          <p:nvSpPr>
            <p:cNvPr id="45" name="Rounded Rectangle 44"/>
            <p:cNvSpPr/>
            <p:nvPr/>
          </p:nvSpPr>
          <p:spPr>
            <a:xfrm>
              <a:off x="2776449" y="1554481"/>
              <a:ext cx="142614" cy="1386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6" name="Oval Callout 45"/>
            <p:cNvSpPr/>
            <p:nvPr/>
          </p:nvSpPr>
          <p:spPr>
            <a:xfrm>
              <a:off x="2804159" y="1571625"/>
              <a:ext cx="106681" cy="91440"/>
            </a:xfrm>
            <a:prstGeom prst="wedgeEllipseCallout">
              <a:avLst>
                <a:gd name="adj1" fmla="val -67286"/>
                <a:gd name="adj2" fmla="val 5760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pSp>
      <p:grpSp>
        <p:nvGrpSpPr>
          <p:cNvPr id="47" name="Group 46"/>
          <p:cNvGrpSpPr/>
          <p:nvPr/>
        </p:nvGrpSpPr>
        <p:grpSpPr>
          <a:xfrm>
            <a:off x="3733711" y="2147938"/>
            <a:ext cx="142614" cy="138695"/>
            <a:chOff x="2776449" y="1554481"/>
            <a:chExt cx="142614" cy="138695"/>
          </a:xfrm>
        </p:grpSpPr>
        <p:sp>
          <p:nvSpPr>
            <p:cNvPr id="48" name="Rounded Rectangle 47"/>
            <p:cNvSpPr/>
            <p:nvPr/>
          </p:nvSpPr>
          <p:spPr>
            <a:xfrm>
              <a:off x="2776449" y="1554481"/>
              <a:ext cx="142614" cy="1386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9" name="Oval Callout 48"/>
            <p:cNvSpPr/>
            <p:nvPr/>
          </p:nvSpPr>
          <p:spPr>
            <a:xfrm>
              <a:off x="2804159" y="1571625"/>
              <a:ext cx="106681" cy="91440"/>
            </a:xfrm>
            <a:prstGeom prst="wedgeEllipseCallout">
              <a:avLst>
                <a:gd name="adj1" fmla="val -67286"/>
                <a:gd name="adj2" fmla="val 5760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pSp>
      <p:grpSp>
        <p:nvGrpSpPr>
          <p:cNvPr id="52" name="Group 51"/>
          <p:cNvGrpSpPr/>
          <p:nvPr/>
        </p:nvGrpSpPr>
        <p:grpSpPr>
          <a:xfrm>
            <a:off x="4365173" y="2443844"/>
            <a:ext cx="239488" cy="123111"/>
            <a:chOff x="6166758" y="2394858"/>
            <a:chExt cx="239488" cy="123111"/>
          </a:xfrm>
        </p:grpSpPr>
        <p:sp>
          <p:nvSpPr>
            <p:cNvPr id="50" name="Oval 49"/>
            <p:cNvSpPr>
              <a:spLocks noChangeAspect="1"/>
            </p:cNvSpPr>
            <p:nvPr/>
          </p:nvSpPr>
          <p:spPr>
            <a:xfrm>
              <a:off x="6166758" y="2411186"/>
              <a:ext cx="91440" cy="914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1" name="TextBox 50"/>
            <p:cNvSpPr txBox="1"/>
            <p:nvPr/>
          </p:nvSpPr>
          <p:spPr>
            <a:xfrm>
              <a:off x="6183089" y="2394858"/>
              <a:ext cx="223157" cy="123111"/>
            </a:xfrm>
            <a:prstGeom prst="rect">
              <a:avLst/>
            </a:prstGeom>
            <a:noFill/>
          </p:spPr>
          <p:txBody>
            <a:bodyPr wrap="square" lIns="0" tIns="0" rIns="0" bIns="0" rtlCol="0">
              <a:spAutoFit/>
            </a:bodyPr>
            <a:lstStyle/>
            <a:p>
              <a:r>
                <a:rPr lang="en-US" sz="800" b="1" dirty="0" smtClean="0">
                  <a:solidFill>
                    <a:schemeClr val="bg1"/>
                  </a:solidFill>
                  <a:latin typeface="Arial" pitchFamily="34" charset="0"/>
                  <a:cs typeface="Arial" pitchFamily="34" charset="0"/>
                </a:rPr>
                <a:t>1</a:t>
              </a:r>
            </a:p>
          </p:txBody>
        </p:sp>
      </p:grpSp>
      <p:grpSp>
        <p:nvGrpSpPr>
          <p:cNvPr id="54" name="Group 53"/>
          <p:cNvGrpSpPr/>
          <p:nvPr/>
        </p:nvGrpSpPr>
        <p:grpSpPr>
          <a:xfrm>
            <a:off x="4332516" y="1943101"/>
            <a:ext cx="239488" cy="123111"/>
            <a:chOff x="6166758" y="2394858"/>
            <a:chExt cx="239488" cy="123111"/>
          </a:xfrm>
        </p:grpSpPr>
        <p:sp>
          <p:nvSpPr>
            <p:cNvPr id="55" name="Oval 54"/>
            <p:cNvSpPr>
              <a:spLocks noChangeAspect="1"/>
            </p:cNvSpPr>
            <p:nvPr/>
          </p:nvSpPr>
          <p:spPr>
            <a:xfrm>
              <a:off x="6166758" y="2411186"/>
              <a:ext cx="91440" cy="914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6" name="TextBox 55"/>
            <p:cNvSpPr txBox="1"/>
            <p:nvPr/>
          </p:nvSpPr>
          <p:spPr>
            <a:xfrm>
              <a:off x="6183089" y="2394858"/>
              <a:ext cx="223157" cy="123111"/>
            </a:xfrm>
            <a:prstGeom prst="rect">
              <a:avLst/>
            </a:prstGeom>
            <a:noFill/>
          </p:spPr>
          <p:txBody>
            <a:bodyPr wrap="square" lIns="0" tIns="0" rIns="0" bIns="0" rtlCol="0">
              <a:spAutoFit/>
            </a:bodyPr>
            <a:lstStyle/>
            <a:p>
              <a:r>
                <a:rPr lang="en-US" sz="800" b="1" dirty="0" smtClean="0">
                  <a:solidFill>
                    <a:schemeClr val="bg1"/>
                  </a:solidFill>
                  <a:latin typeface="Arial" pitchFamily="34" charset="0"/>
                  <a:cs typeface="Arial" pitchFamily="34" charset="0"/>
                </a:rPr>
                <a:t>1</a:t>
              </a: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Mentor View</a:t>
            </a:r>
            <a:endParaRPr lang="en-US" dirty="0"/>
          </a:p>
        </p:txBody>
      </p:sp>
      <p:sp>
        <p:nvSpPr>
          <p:cNvPr id="3" name="Rounded Rectangle 2"/>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4" name="Picture 3"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5" name="Rectangle 4"/>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6" name="Picture 5"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7" name="Rectangle 6"/>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8" name="TextBox 7"/>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Chris,</a:t>
            </a:r>
            <a:br>
              <a:rPr lang="en-US" sz="800" dirty="0" smtClean="0">
                <a:solidFill>
                  <a:schemeClr val="bg1"/>
                </a:solidFill>
                <a:latin typeface="+mn-lt"/>
              </a:rPr>
            </a:br>
            <a:r>
              <a:rPr lang="en-US" sz="800" dirty="0" smtClean="0">
                <a:solidFill>
                  <a:schemeClr val="bg1"/>
                </a:solidFill>
                <a:latin typeface="+mn-lt"/>
              </a:rPr>
              <a:t>Pat </a:t>
            </a:r>
            <a:r>
              <a:rPr lang="en-US" sz="800" dirty="0" err="1" smtClean="0">
                <a:solidFill>
                  <a:schemeClr val="bg1"/>
                </a:solidFill>
                <a:latin typeface="+mn-lt"/>
              </a:rPr>
              <a:t>Sajak’s</a:t>
            </a:r>
            <a:r>
              <a:rPr lang="en-US" sz="800" dirty="0" smtClean="0">
                <a:solidFill>
                  <a:schemeClr val="bg1"/>
                </a:solidFill>
                <a:latin typeface="+mn-lt"/>
              </a:rPr>
              <a:t> progress:</a:t>
            </a:r>
          </a:p>
        </p:txBody>
      </p:sp>
      <p:sp>
        <p:nvSpPr>
          <p:cNvPr id="9" name="Rectangle 11"/>
          <p:cNvSpPr>
            <a:spLocks noChangeArrowheads="1"/>
          </p:cNvSpPr>
          <p:nvPr/>
        </p:nvSpPr>
        <p:spPr bwMode="auto">
          <a:xfrm>
            <a:off x="3825240" y="1104897"/>
            <a:ext cx="1687829" cy="261610"/>
          </a:xfrm>
          <a:prstGeom prst="rect">
            <a:avLst/>
          </a:prstGeom>
          <a:noFill/>
          <a:ln w="9525">
            <a:noFill/>
            <a:miter lim="800000"/>
            <a:headEnd/>
            <a:tailEnd/>
          </a:ln>
        </p:spPr>
        <p:txBody>
          <a:bodyPr wrap="square">
            <a:spAutoFit/>
          </a:bodyPr>
          <a:lstStyle/>
          <a:p>
            <a:r>
              <a:rPr lang="en-US" sz="1100" dirty="0" smtClean="0">
                <a:solidFill>
                  <a:schemeClr val="bg1"/>
                </a:solidFill>
              </a:rPr>
              <a:t>Name Flow</a:t>
            </a:r>
            <a:endParaRPr lang="en-US" sz="1100" dirty="0">
              <a:solidFill>
                <a:schemeClr val="bg1"/>
              </a:solidFill>
            </a:endParaRPr>
          </a:p>
        </p:txBody>
      </p:sp>
      <p:sp>
        <p:nvSpPr>
          <p:cNvPr id="10" name="Rounded Rectangle 9"/>
          <p:cNvSpPr/>
          <p:nvPr/>
        </p:nvSpPr>
        <p:spPr bwMode="auto">
          <a:xfrm>
            <a:off x="3722370" y="1341226"/>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1"/>
          <p:cNvSpPr>
            <a:spLocks noChangeArrowheads="1"/>
          </p:cNvSpPr>
          <p:nvPr/>
        </p:nvSpPr>
        <p:spPr bwMode="auto">
          <a:xfrm>
            <a:off x="3669030" y="1425030"/>
            <a:ext cx="1859280" cy="215444"/>
          </a:xfrm>
          <a:prstGeom prst="rect">
            <a:avLst/>
          </a:prstGeom>
          <a:noFill/>
          <a:ln w="9525">
            <a:noFill/>
            <a:miter lim="800000"/>
            <a:headEnd/>
            <a:tailEnd/>
          </a:ln>
        </p:spPr>
        <p:txBody>
          <a:bodyPr>
            <a:spAutoFit/>
          </a:bodyPr>
          <a:lstStyle/>
          <a:p>
            <a:r>
              <a:rPr lang="en-US" sz="800" dirty="0" smtClean="0">
                <a:solidFill>
                  <a:schemeClr val="bg1"/>
                </a:solidFill>
              </a:rPr>
              <a:t>75%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2" name="Rectangle 11"/>
          <p:cNvSpPr>
            <a:spLocks noChangeArrowheads="1"/>
          </p:cNvSpPr>
          <p:nvPr/>
        </p:nvSpPr>
        <p:spPr bwMode="auto">
          <a:xfrm>
            <a:off x="3838575" y="1592577"/>
            <a:ext cx="1674494" cy="261610"/>
          </a:xfrm>
          <a:prstGeom prst="rect">
            <a:avLst/>
          </a:prstGeom>
          <a:noFill/>
          <a:ln w="9525">
            <a:noFill/>
            <a:miter lim="800000"/>
            <a:headEnd/>
            <a:tailEnd/>
          </a:ln>
        </p:spPr>
        <p:txBody>
          <a:bodyPr wrap="square">
            <a:spAutoFit/>
          </a:bodyPr>
          <a:lstStyle/>
          <a:p>
            <a:r>
              <a:rPr lang="en-US" sz="1100" dirty="0">
                <a:solidFill>
                  <a:schemeClr val="bg1"/>
                </a:solidFill>
              </a:rPr>
              <a:t>Calls</a:t>
            </a:r>
          </a:p>
        </p:txBody>
      </p:sp>
      <p:sp>
        <p:nvSpPr>
          <p:cNvPr id="13" name="Rounded Rectangle 12"/>
          <p:cNvSpPr/>
          <p:nvPr/>
        </p:nvSpPr>
        <p:spPr bwMode="auto">
          <a:xfrm>
            <a:off x="3729990" y="182128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1"/>
          <p:cNvSpPr>
            <a:spLocks noChangeArrowheads="1"/>
          </p:cNvSpPr>
          <p:nvPr/>
        </p:nvSpPr>
        <p:spPr bwMode="auto">
          <a:xfrm>
            <a:off x="3676650" y="1905090"/>
            <a:ext cx="1859280" cy="215444"/>
          </a:xfrm>
          <a:prstGeom prst="rect">
            <a:avLst/>
          </a:prstGeom>
          <a:noFill/>
          <a:ln w="9525">
            <a:noFill/>
            <a:miter lim="800000"/>
            <a:headEnd/>
            <a:tailEnd/>
          </a:ln>
        </p:spPr>
        <p:txBody>
          <a:bodyPr>
            <a:spAutoFit/>
          </a:bodyPr>
          <a:lstStyle/>
          <a:p>
            <a:r>
              <a:rPr lang="en-US" sz="800" dirty="0" smtClean="0">
                <a:solidFill>
                  <a:schemeClr val="bg1"/>
                </a:solidFill>
              </a:rPr>
              <a:t>45%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5" name="Rectangle 11"/>
          <p:cNvSpPr>
            <a:spLocks noChangeArrowheads="1"/>
          </p:cNvSpPr>
          <p:nvPr/>
        </p:nvSpPr>
        <p:spPr bwMode="auto">
          <a:xfrm>
            <a:off x="3838575" y="2087877"/>
            <a:ext cx="1697354" cy="261610"/>
          </a:xfrm>
          <a:prstGeom prst="rect">
            <a:avLst/>
          </a:prstGeom>
          <a:noFill/>
          <a:ln w="9525">
            <a:noFill/>
            <a:miter lim="800000"/>
            <a:headEnd/>
            <a:tailEnd/>
          </a:ln>
        </p:spPr>
        <p:txBody>
          <a:bodyPr wrap="square">
            <a:spAutoFit/>
          </a:bodyPr>
          <a:lstStyle/>
          <a:p>
            <a:r>
              <a:rPr lang="en-US" sz="1100" dirty="0" smtClean="0">
                <a:solidFill>
                  <a:schemeClr val="bg1"/>
                </a:solidFill>
              </a:rPr>
              <a:t>Total Appointments</a:t>
            </a:r>
            <a:endParaRPr lang="en-US" sz="1100" dirty="0">
              <a:solidFill>
                <a:schemeClr val="bg1"/>
              </a:solidFill>
            </a:endParaRPr>
          </a:p>
        </p:txBody>
      </p:sp>
      <p:sp>
        <p:nvSpPr>
          <p:cNvPr id="16" name="Rounded Rectangle 15"/>
          <p:cNvSpPr/>
          <p:nvPr/>
        </p:nvSpPr>
        <p:spPr bwMode="auto">
          <a:xfrm>
            <a:off x="3752850" y="231658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1"/>
          <p:cNvSpPr>
            <a:spLocks noChangeArrowheads="1"/>
          </p:cNvSpPr>
          <p:nvPr/>
        </p:nvSpPr>
        <p:spPr bwMode="auto">
          <a:xfrm>
            <a:off x="3699510" y="2400390"/>
            <a:ext cx="1859280" cy="215444"/>
          </a:xfrm>
          <a:prstGeom prst="rect">
            <a:avLst/>
          </a:prstGeom>
          <a:noFill/>
          <a:ln w="9525">
            <a:noFill/>
            <a:miter lim="800000"/>
            <a:headEnd/>
            <a:tailEnd/>
          </a:ln>
        </p:spPr>
        <p:txBody>
          <a:bodyPr>
            <a:spAutoFit/>
          </a:bodyPr>
          <a:lstStyle/>
          <a:p>
            <a:r>
              <a:rPr lang="en-US" sz="800" dirty="0" smtClean="0">
                <a:solidFill>
                  <a:schemeClr val="bg1"/>
                </a:solidFill>
              </a:rPr>
              <a:t>37%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8" name="Flowchart: Decision 17"/>
          <p:cNvSpPr/>
          <p:nvPr/>
        </p:nvSpPr>
        <p:spPr>
          <a:xfrm>
            <a:off x="4782921" y="1341009"/>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9" name="Flowchart: Decision 18"/>
          <p:cNvSpPr/>
          <p:nvPr/>
        </p:nvSpPr>
        <p:spPr>
          <a:xfrm>
            <a:off x="4324350" y="1821177"/>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0" name="Flowchart: Decision 19"/>
          <p:cNvSpPr/>
          <p:nvPr/>
        </p:nvSpPr>
        <p:spPr>
          <a:xfrm>
            <a:off x="4187193" y="231823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1" name="Rectangle 20"/>
          <p:cNvSpPr/>
          <p:nvPr/>
        </p:nvSpPr>
        <p:spPr>
          <a:xfrm>
            <a:off x="3653204" y="2608729"/>
            <a:ext cx="1846383"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2" name="TextBox 21"/>
          <p:cNvSpPr txBox="1"/>
          <p:nvPr/>
        </p:nvSpPr>
        <p:spPr>
          <a:xfrm>
            <a:off x="3683578" y="2640106"/>
            <a:ext cx="1801090" cy="769441"/>
          </a:xfrm>
          <a:prstGeom prst="rect">
            <a:avLst/>
          </a:prstGeom>
          <a:noFill/>
        </p:spPr>
        <p:txBody>
          <a:bodyPr wrap="square" lIns="0" tIns="0" rIns="0" bIns="0" rtlCol="0">
            <a:spAutoFit/>
          </a:bodyPr>
          <a:lstStyle/>
          <a:p>
            <a:pPr>
              <a:spcAft>
                <a:spcPts val="600"/>
              </a:spcAft>
            </a:pPr>
            <a:r>
              <a:rPr lang="en-US" sz="700" b="1" dirty="0" smtClean="0">
                <a:solidFill>
                  <a:srgbClr val="3333FF"/>
                </a:solidFill>
                <a:latin typeface="+mn-lt"/>
              </a:rPr>
              <a:t>Pat: </a:t>
            </a:r>
            <a:r>
              <a:rPr lang="en-US" sz="700" dirty="0" smtClean="0">
                <a:latin typeface="+mn-lt"/>
              </a:rPr>
              <a:t>I could use those for a new client.</a:t>
            </a:r>
          </a:p>
          <a:p>
            <a:pPr>
              <a:spcAft>
                <a:spcPts val="600"/>
              </a:spcAft>
            </a:pPr>
            <a:r>
              <a:rPr lang="en-US" sz="700" b="1" dirty="0" smtClean="0">
                <a:latin typeface="+mn-lt"/>
              </a:rPr>
              <a:t>Chris:</a:t>
            </a:r>
            <a:r>
              <a:rPr lang="en-US" sz="700" dirty="0" smtClean="0">
                <a:latin typeface="+mn-lt"/>
              </a:rPr>
              <a:t> I have some illustration samples.</a:t>
            </a:r>
          </a:p>
          <a:p>
            <a:pPr>
              <a:spcAft>
                <a:spcPts val="600"/>
              </a:spcAft>
            </a:pPr>
            <a:r>
              <a:rPr lang="en-US" sz="700" b="1" dirty="0" smtClean="0">
                <a:solidFill>
                  <a:srgbClr val="3333FF"/>
                </a:solidFill>
                <a:latin typeface="+mn-lt"/>
              </a:rPr>
              <a:t>Pat: </a:t>
            </a:r>
            <a:r>
              <a:rPr lang="en-US" sz="700" dirty="0" smtClean="0">
                <a:latin typeface="+mn-lt"/>
              </a:rPr>
              <a:t>Thanks for explaining them so clearly.</a:t>
            </a:r>
          </a:p>
          <a:p>
            <a:pPr>
              <a:spcAft>
                <a:spcPts val="600"/>
              </a:spcAft>
            </a:pPr>
            <a:r>
              <a:rPr lang="en-US" sz="700" b="1" dirty="0" smtClean="0">
                <a:latin typeface="+mn-lt"/>
              </a:rPr>
              <a:t>Chris:</a:t>
            </a:r>
            <a:r>
              <a:rPr lang="en-US" sz="700" dirty="0" smtClean="0">
                <a:latin typeface="+mn-lt"/>
              </a:rPr>
              <a:t> Glad we had a chance to meet the other day to discuss term conversions.</a:t>
            </a:r>
          </a:p>
        </p:txBody>
      </p:sp>
      <p:sp>
        <p:nvSpPr>
          <p:cNvPr id="23" name="Rectangle 22"/>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4" name="Picture 4"/>
          <p:cNvPicPr>
            <a:picLocks noChangeAspect="1" noChangeArrowheads="1"/>
          </p:cNvPicPr>
          <p:nvPr/>
        </p:nvPicPr>
        <p:blipFill>
          <a:blip r:embed="rId5"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25" name="Picture 5"/>
          <p:cNvPicPr>
            <a:picLocks noChangeAspect="1" noChangeArrowheads="1"/>
          </p:cNvPicPr>
          <p:nvPr/>
        </p:nvPicPr>
        <p:blipFill>
          <a:blip r:embed="rId6"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26" name="Picture 6"/>
          <p:cNvPicPr>
            <a:picLocks noChangeAspect="1" noChangeArrowheads="1"/>
          </p:cNvPicPr>
          <p:nvPr/>
        </p:nvPicPr>
        <p:blipFill>
          <a:blip r:embed="rId7"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pic>
        <p:nvPicPr>
          <p:cNvPr id="27" name="Picture 8"/>
          <p:cNvPicPr>
            <a:picLocks noChangeAspect="1" noChangeArrowheads="1"/>
          </p:cNvPicPr>
          <p:nvPr/>
        </p:nvPicPr>
        <p:blipFill>
          <a:blip r:embed="rId8"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28" name="TextBox 27"/>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29" name="TextBox 28"/>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30" name="TextBox 29"/>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31" name="TextBox 30"/>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sp>
        <p:nvSpPr>
          <p:cNvPr id="32" name="Rectangle 31"/>
          <p:cNvSpPr/>
          <p:nvPr/>
        </p:nvSpPr>
        <p:spPr>
          <a:xfrm>
            <a:off x="5391840" y="1016522"/>
            <a:ext cx="112059" cy="1591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3" name="Rounded Rectangle 32"/>
          <p:cNvSpPr/>
          <p:nvPr/>
        </p:nvSpPr>
        <p:spPr>
          <a:xfrm>
            <a:off x="5411667" y="1022039"/>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34" name="Isosceles Triangle 33"/>
          <p:cNvSpPr/>
          <p:nvPr/>
        </p:nvSpPr>
        <p:spPr>
          <a:xfrm>
            <a:off x="5426319" y="1036692"/>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5" name="Isosceles Triangle 34"/>
          <p:cNvSpPr/>
          <p:nvPr/>
        </p:nvSpPr>
        <p:spPr>
          <a:xfrm>
            <a:off x="5426320" y="1833862"/>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36" name="Picture 10" descr="C:\Users\t85a6rt\Documents\Active\NYLHack\iPhone images\ionicons-2.0.1\ionicons-2.0.1\png\512\ios7-videocam.png"/>
          <p:cNvPicPr>
            <a:picLocks noChangeAspect="1" noChangeArrowheads="1"/>
          </p:cNvPicPr>
          <p:nvPr/>
        </p:nvPicPr>
        <p:blipFill>
          <a:blip r:embed="rId9" cstate="print">
            <a:lum bright="100000"/>
          </a:blip>
          <a:srcRect/>
          <a:stretch>
            <a:fillRect/>
          </a:stretch>
        </p:blipFill>
        <p:spPr bwMode="auto">
          <a:xfrm>
            <a:off x="5052482" y="3439583"/>
            <a:ext cx="316652" cy="316652"/>
          </a:xfrm>
          <a:prstGeom prst="rect">
            <a:avLst/>
          </a:prstGeom>
          <a:noFill/>
        </p:spPr>
      </p:pic>
      <p:pic>
        <p:nvPicPr>
          <p:cNvPr id="37" name="Picture 11"/>
          <p:cNvPicPr>
            <a:picLocks noChangeAspect="1" noChangeArrowheads="1"/>
          </p:cNvPicPr>
          <p:nvPr/>
        </p:nvPicPr>
        <p:blipFill>
          <a:blip r:embed="rId10" cstate="print">
            <a:lum bright="100000"/>
          </a:blip>
          <a:srcRect/>
          <a:stretch>
            <a:fillRect/>
          </a:stretch>
        </p:blipFill>
        <p:spPr bwMode="auto">
          <a:xfrm>
            <a:off x="5050914" y="2148415"/>
            <a:ext cx="304800" cy="152400"/>
          </a:xfrm>
          <a:prstGeom prst="rect">
            <a:avLst/>
          </a:prstGeom>
          <a:noFill/>
          <a:ln w="9525">
            <a:noFill/>
            <a:miter lim="800000"/>
            <a:headEnd/>
            <a:tailEnd/>
          </a:ln>
          <a:effectLst/>
        </p:spPr>
      </p:pic>
      <p:pic>
        <p:nvPicPr>
          <p:cNvPr id="38" name="Picture 37" descr="happy-face_happyface_smiley_2400x2400.jpg"/>
          <p:cNvPicPr>
            <a:picLocks noChangeAspect="1"/>
          </p:cNvPicPr>
          <p:nvPr/>
        </p:nvPicPr>
        <p:blipFill>
          <a:blip r:embed="rId11" cstate="print">
            <a:clrChange>
              <a:clrFrom>
                <a:srgbClr val="FFFFFF"/>
              </a:clrFrom>
              <a:clrTo>
                <a:srgbClr val="FFFFFF">
                  <a:alpha val="0"/>
                </a:srgbClr>
              </a:clrTo>
            </a:clrChange>
          </a:blip>
          <a:stretch>
            <a:fillRect/>
          </a:stretch>
        </p:blipFill>
        <p:spPr>
          <a:xfrm>
            <a:off x="5162550" y="1475316"/>
            <a:ext cx="107948" cy="107948"/>
          </a:xfrm>
          <a:prstGeom prst="rect">
            <a:avLst/>
          </a:prstGeom>
        </p:spPr>
      </p:pic>
      <p:sp>
        <p:nvSpPr>
          <p:cNvPr id="39" name="Oval 38"/>
          <p:cNvSpPr>
            <a:spLocks noChangeAspect="1"/>
          </p:cNvSpPr>
          <p:nvPr/>
        </p:nvSpPr>
        <p:spPr>
          <a:xfrm>
            <a:off x="5157237" y="1471061"/>
            <a:ext cx="118872" cy="11887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0" name="TextBox 39"/>
          <p:cNvSpPr txBox="1"/>
          <p:nvPr/>
        </p:nvSpPr>
        <p:spPr>
          <a:xfrm>
            <a:off x="4248150" y="1009650"/>
            <a:ext cx="657225" cy="107722"/>
          </a:xfrm>
          <a:prstGeom prst="rect">
            <a:avLst/>
          </a:prstGeom>
          <a:noFill/>
        </p:spPr>
        <p:txBody>
          <a:bodyPr wrap="square" lIns="0" tIns="0" rIns="0" bIns="0" rtlCol="0">
            <a:spAutoFit/>
          </a:bodyPr>
          <a:lstStyle/>
          <a:p>
            <a:pPr algn="ctr"/>
            <a:r>
              <a:rPr lang="en-US" sz="700" b="1" dirty="0" smtClean="0">
                <a:solidFill>
                  <a:schemeClr val="accent2">
                    <a:lumMod val="60000"/>
                    <a:lumOff val="40000"/>
                  </a:schemeClr>
                </a:solidFill>
                <a:latin typeface="+mn-lt"/>
              </a:rPr>
              <a:t>Activity</a:t>
            </a:r>
          </a:p>
        </p:txBody>
      </p:sp>
      <p:grpSp>
        <p:nvGrpSpPr>
          <p:cNvPr id="41" name="Group 40"/>
          <p:cNvGrpSpPr/>
          <p:nvPr/>
        </p:nvGrpSpPr>
        <p:grpSpPr>
          <a:xfrm>
            <a:off x="3728949" y="1171576"/>
            <a:ext cx="142614" cy="138695"/>
            <a:chOff x="2776449" y="1554481"/>
            <a:chExt cx="142614" cy="138695"/>
          </a:xfrm>
        </p:grpSpPr>
        <p:sp>
          <p:nvSpPr>
            <p:cNvPr id="42" name="Rounded Rectangle 41"/>
            <p:cNvSpPr/>
            <p:nvPr/>
          </p:nvSpPr>
          <p:spPr>
            <a:xfrm>
              <a:off x="2776449" y="1554481"/>
              <a:ext cx="142614" cy="1386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3" name="Oval Callout 42"/>
            <p:cNvSpPr/>
            <p:nvPr/>
          </p:nvSpPr>
          <p:spPr>
            <a:xfrm>
              <a:off x="2804159" y="1571625"/>
              <a:ext cx="106681" cy="91440"/>
            </a:xfrm>
            <a:prstGeom prst="wedgeEllipseCallout">
              <a:avLst>
                <a:gd name="adj1" fmla="val -67286"/>
                <a:gd name="adj2" fmla="val 5760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pSp>
      <p:grpSp>
        <p:nvGrpSpPr>
          <p:cNvPr id="44" name="Group 43"/>
          <p:cNvGrpSpPr/>
          <p:nvPr/>
        </p:nvGrpSpPr>
        <p:grpSpPr>
          <a:xfrm>
            <a:off x="3734664" y="1657351"/>
            <a:ext cx="142614" cy="138695"/>
            <a:chOff x="2776449" y="1554481"/>
            <a:chExt cx="142614" cy="138695"/>
          </a:xfrm>
        </p:grpSpPr>
        <p:sp>
          <p:nvSpPr>
            <p:cNvPr id="45" name="Rounded Rectangle 44"/>
            <p:cNvSpPr/>
            <p:nvPr/>
          </p:nvSpPr>
          <p:spPr>
            <a:xfrm>
              <a:off x="2776449" y="1554481"/>
              <a:ext cx="142614" cy="1386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6" name="Oval Callout 45"/>
            <p:cNvSpPr/>
            <p:nvPr/>
          </p:nvSpPr>
          <p:spPr>
            <a:xfrm>
              <a:off x="2804159" y="1571625"/>
              <a:ext cx="106681" cy="91440"/>
            </a:xfrm>
            <a:prstGeom prst="wedgeEllipseCallout">
              <a:avLst>
                <a:gd name="adj1" fmla="val -67286"/>
                <a:gd name="adj2" fmla="val 5760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pSp>
      <p:grpSp>
        <p:nvGrpSpPr>
          <p:cNvPr id="47" name="Group 46"/>
          <p:cNvGrpSpPr/>
          <p:nvPr/>
        </p:nvGrpSpPr>
        <p:grpSpPr>
          <a:xfrm>
            <a:off x="3733711" y="2147938"/>
            <a:ext cx="142614" cy="138695"/>
            <a:chOff x="2776449" y="1554481"/>
            <a:chExt cx="142614" cy="138695"/>
          </a:xfrm>
        </p:grpSpPr>
        <p:sp>
          <p:nvSpPr>
            <p:cNvPr id="48" name="Rounded Rectangle 47"/>
            <p:cNvSpPr/>
            <p:nvPr/>
          </p:nvSpPr>
          <p:spPr>
            <a:xfrm>
              <a:off x="2776449" y="1554481"/>
              <a:ext cx="142614" cy="1386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9" name="Oval Callout 48"/>
            <p:cNvSpPr/>
            <p:nvPr/>
          </p:nvSpPr>
          <p:spPr>
            <a:xfrm>
              <a:off x="2804159" y="1571625"/>
              <a:ext cx="106681" cy="91440"/>
            </a:xfrm>
            <a:prstGeom prst="wedgeEllipseCallout">
              <a:avLst>
                <a:gd name="adj1" fmla="val -67286"/>
                <a:gd name="adj2" fmla="val 5760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pSp>
      <p:grpSp>
        <p:nvGrpSpPr>
          <p:cNvPr id="52" name="Group 51"/>
          <p:cNvGrpSpPr/>
          <p:nvPr/>
        </p:nvGrpSpPr>
        <p:grpSpPr>
          <a:xfrm>
            <a:off x="4365173" y="2443844"/>
            <a:ext cx="239488" cy="123111"/>
            <a:chOff x="6166758" y="2394858"/>
            <a:chExt cx="239488" cy="123111"/>
          </a:xfrm>
        </p:grpSpPr>
        <p:sp>
          <p:nvSpPr>
            <p:cNvPr id="50" name="Oval 49"/>
            <p:cNvSpPr>
              <a:spLocks noChangeAspect="1"/>
            </p:cNvSpPr>
            <p:nvPr/>
          </p:nvSpPr>
          <p:spPr>
            <a:xfrm>
              <a:off x="6166758" y="2411186"/>
              <a:ext cx="91440" cy="914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1" name="TextBox 50"/>
            <p:cNvSpPr txBox="1"/>
            <p:nvPr/>
          </p:nvSpPr>
          <p:spPr>
            <a:xfrm>
              <a:off x="6183089" y="2394858"/>
              <a:ext cx="223157" cy="123111"/>
            </a:xfrm>
            <a:prstGeom prst="rect">
              <a:avLst/>
            </a:prstGeom>
            <a:noFill/>
          </p:spPr>
          <p:txBody>
            <a:bodyPr wrap="square" lIns="0" tIns="0" rIns="0" bIns="0" rtlCol="0">
              <a:spAutoFit/>
            </a:bodyPr>
            <a:lstStyle/>
            <a:p>
              <a:r>
                <a:rPr lang="en-US" sz="800" b="1" dirty="0" smtClean="0">
                  <a:solidFill>
                    <a:schemeClr val="bg1"/>
                  </a:solidFill>
                  <a:latin typeface="Arial" pitchFamily="34" charset="0"/>
                  <a:cs typeface="Arial" pitchFamily="34" charset="0"/>
                </a:rPr>
                <a:t>1</a:t>
              </a:r>
            </a:p>
          </p:txBody>
        </p:sp>
      </p:grpSp>
      <p:grpSp>
        <p:nvGrpSpPr>
          <p:cNvPr id="53" name="Group 53"/>
          <p:cNvGrpSpPr/>
          <p:nvPr/>
        </p:nvGrpSpPr>
        <p:grpSpPr>
          <a:xfrm>
            <a:off x="4332516" y="1943101"/>
            <a:ext cx="239488" cy="123111"/>
            <a:chOff x="6166758" y="2394858"/>
            <a:chExt cx="239488" cy="123111"/>
          </a:xfrm>
        </p:grpSpPr>
        <p:sp>
          <p:nvSpPr>
            <p:cNvPr id="55" name="Oval 54"/>
            <p:cNvSpPr>
              <a:spLocks noChangeAspect="1"/>
            </p:cNvSpPr>
            <p:nvPr/>
          </p:nvSpPr>
          <p:spPr>
            <a:xfrm>
              <a:off x="6166758" y="2411186"/>
              <a:ext cx="91440" cy="914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6" name="TextBox 55"/>
            <p:cNvSpPr txBox="1"/>
            <p:nvPr/>
          </p:nvSpPr>
          <p:spPr>
            <a:xfrm>
              <a:off x="6183089" y="2394858"/>
              <a:ext cx="223157" cy="123111"/>
            </a:xfrm>
            <a:prstGeom prst="rect">
              <a:avLst/>
            </a:prstGeom>
            <a:noFill/>
          </p:spPr>
          <p:txBody>
            <a:bodyPr wrap="square" lIns="0" tIns="0" rIns="0" bIns="0" rtlCol="0">
              <a:spAutoFit/>
            </a:bodyPr>
            <a:lstStyle/>
            <a:p>
              <a:r>
                <a:rPr lang="en-US" sz="800" b="1" dirty="0" smtClean="0">
                  <a:solidFill>
                    <a:schemeClr val="bg1"/>
                  </a:solidFill>
                  <a:latin typeface="Arial" pitchFamily="34" charset="0"/>
                  <a:cs typeface="Arial" pitchFamily="34" charset="0"/>
                </a:rPr>
                <a:t>1</a:t>
              </a:r>
            </a:p>
          </p:txBody>
        </p:sp>
      </p:grpSp>
      <p:pic>
        <p:nvPicPr>
          <p:cNvPr id="57" name="Picture 56" descr="finger.jpg"/>
          <p:cNvPicPr>
            <a:picLocks noChangeAspect="1"/>
          </p:cNvPicPr>
          <p:nvPr/>
        </p:nvPicPr>
        <p:blipFill>
          <a:blip r:embed="rId12" cstate="print">
            <a:clrChange>
              <a:clrFrom>
                <a:srgbClr val="FEFEFE"/>
              </a:clrFrom>
              <a:clrTo>
                <a:srgbClr val="FEFEFE">
                  <a:alpha val="0"/>
                </a:srgbClr>
              </a:clrTo>
            </a:clrChange>
          </a:blip>
          <a:srcRect b="9272"/>
          <a:stretch>
            <a:fillRect/>
          </a:stretch>
        </p:blipFill>
        <p:spPr>
          <a:xfrm>
            <a:off x="2476823" y="1647734"/>
            <a:ext cx="1558947" cy="1739900"/>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100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anim calcmode="lin" valueType="num">
                                      <p:cBhvr>
                                        <p:cTn id="8" dur="500" fill="hold"/>
                                        <p:tgtEl>
                                          <p:spTgt spid="57"/>
                                        </p:tgtEl>
                                        <p:attrNameLst>
                                          <p:attrName>ppt_x</p:attrName>
                                        </p:attrNameLst>
                                      </p:cBhvr>
                                      <p:tavLst>
                                        <p:tav tm="0">
                                          <p:val>
                                            <p:strVal val="#ppt_x"/>
                                          </p:val>
                                        </p:tav>
                                        <p:tav tm="100000">
                                          <p:val>
                                            <p:strVal val="#ppt_x"/>
                                          </p:val>
                                        </p:tav>
                                      </p:tavLst>
                                    </p:anim>
                                    <p:anim calcmode="lin" valueType="num">
                                      <p:cBhvr>
                                        <p:cTn id="9" dur="500" fill="hold"/>
                                        <p:tgtEl>
                                          <p:spTgt spid="57"/>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2" presetClass="exit" presetSubtype="4" fill="hold" nodeType="afterEffect">
                                  <p:stCondLst>
                                    <p:cond delay="1000"/>
                                  </p:stCondLst>
                                  <p:childTnLst>
                                    <p:anim calcmode="lin" valueType="num">
                                      <p:cBhvr additive="base">
                                        <p:cTn id="12" dur="500"/>
                                        <p:tgtEl>
                                          <p:spTgt spid="57"/>
                                        </p:tgtEl>
                                        <p:attrNameLst>
                                          <p:attrName>ppt_x</p:attrName>
                                        </p:attrNameLst>
                                      </p:cBhvr>
                                      <p:tavLst>
                                        <p:tav tm="0">
                                          <p:val>
                                            <p:strVal val="ppt_x"/>
                                          </p:val>
                                        </p:tav>
                                        <p:tav tm="100000">
                                          <p:val>
                                            <p:strVal val="ppt_x"/>
                                          </p:val>
                                        </p:tav>
                                      </p:tavLst>
                                    </p:anim>
                                    <p:anim calcmode="lin" valueType="num">
                                      <p:cBhvr additive="base">
                                        <p:cTn id="13" dur="500"/>
                                        <p:tgtEl>
                                          <p:spTgt spid="57"/>
                                        </p:tgtEl>
                                        <p:attrNameLst>
                                          <p:attrName>ppt_y</p:attrName>
                                        </p:attrNameLst>
                                      </p:cBhvr>
                                      <p:tavLst>
                                        <p:tav tm="0">
                                          <p:val>
                                            <p:strVal val="ppt_y"/>
                                          </p:val>
                                        </p:tav>
                                        <p:tav tm="100000">
                                          <p:val>
                                            <p:strVal val="1+ppt_h/2"/>
                                          </p:val>
                                        </p:tav>
                                      </p:tavLst>
                                    </p:anim>
                                    <p:set>
                                      <p:cBhvr>
                                        <p:cTn id="14"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Mentor View</a:t>
            </a:r>
            <a:endParaRPr lang="en-US" dirty="0"/>
          </a:p>
        </p:txBody>
      </p:sp>
      <p:sp>
        <p:nvSpPr>
          <p:cNvPr id="3" name="Rounded Rectangle 2"/>
          <p:cNvSpPr/>
          <p:nvPr/>
        </p:nvSpPr>
        <p:spPr>
          <a:xfrm>
            <a:off x="3521202" y="91440"/>
            <a:ext cx="2103120" cy="42885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4" name="Picture 3" descr="iphone-6S-gold.jpg"/>
          <p:cNvPicPr>
            <a:picLocks noChangeAspect="1"/>
          </p:cNvPicPr>
          <p:nvPr/>
        </p:nvPicPr>
        <p:blipFill>
          <a:blip r:embed="rId3" cstate="print">
            <a:clrChange>
              <a:clrFrom>
                <a:srgbClr val="FFFFFF"/>
              </a:clrFrom>
              <a:clrTo>
                <a:srgbClr val="FFFFFF">
                  <a:alpha val="0"/>
                </a:srgbClr>
              </a:clrTo>
            </a:clrChange>
          </a:blip>
          <a:srcRect l="9491" t="6756" r="52175" b="5067"/>
          <a:stretch>
            <a:fillRect/>
          </a:stretch>
        </p:blipFill>
        <p:spPr>
          <a:xfrm>
            <a:off x="3374898" y="-18288"/>
            <a:ext cx="2578608" cy="4535424"/>
          </a:xfrm>
          <a:prstGeom prst="rect">
            <a:avLst/>
          </a:prstGeom>
        </p:spPr>
      </p:pic>
      <p:sp>
        <p:nvSpPr>
          <p:cNvPr id="5" name="Rectangle 4"/>
          <p:cNvSpPr/>
          <p:nvPr/>
        </p:nvSpPr>
        <p:spPr>
          <a:xfrm>
            <a:off x="3635620" y="582736"/>
            <a:ext cx="1875692" cy="3329354"/>
          </a:xfrm>
          <a:prstGeom prst="rect">
            <a:avLst/>
          </a:prstGeom>
          <a:solidFill>
            <a:srgbClr val="0000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6" name="Picture 5" descr="mimic-new-ios-7-look-ios-6-your-jailbroken-iphone.w654.jpg"/>
          <p:cNvPicPr>
            <a:picLocks noChangeAspect="1"/>
          </p:cNvPicPr>
          <p:nvPr/>
        </p:nvPicPr>
        <p:blipFill>
          <a:blip r:embed="rId4" cstate="print">
            <a:clrChange>
              <a:clrFrom>
                <a:srgbClr val="000000"/>
              </a:clrFrom>
              <a:clrTo>
                <a:srgbClr val="000000">
                  <a:alpha val="0"/>
                </a:srgbClr>
              </a:clrTo>
            </a:clrChange>
          </a:blip>
          <a:srcRect b="90814"/>
          <a:stretch>
            <a:fillRect/>
          </a:stretch>
        </p:blipFill>
        <p:spPr>
          <a:xfrm>
            <a:off x="3641261" y="593059"/>
            <a:ext cx="1860667" cy="151160"/>
          </a:xfrm>
          <a:prstGeom prst="rect">
            <a:avLst/>
          </a:prstGeom>
        </p:spPr>
      </p:pic>
      <p:sp>
        <p:nvSpPr>
          <p:cNvPr id="7" name="Rectangle 6"/>
          <p:cNvSpPr/>
          <p:nvPr/>
        </p:nvSpPr>
        <p:spPr>
          <a:xfrm>
            <a:off x="3650274" y="738554"/>
            <a:ext cx="1849314" cy="269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8" name="TextBox 7"/>
          <p:cNvSpPr txBox="1"/>
          <p:nvPr/>
        </p:nvSpPr>
        <p:spPr>
          <a:xfrm>
            <a:off x="3994897" y="744416"/>
            <a:ext cx="1461247" cy="246221"/>
          </a:xfrm>
          <a:prstGeom prst="rect">
            <a:avLst/>
          </a:prstGeom>
          <a:noFill/>
        </p:spPr>
        <p:txBody>
          <a:bodyPr wrap="square" lIns="0" tIns="0" rIns="0" bIns="0" rtlCol="0">
            <a:spAutoFit/>
          </a:bodyPr>
          <a:lstStyle/>
          <a:p>
            <a:r>
              <a:rPr lang="en-US" sz="800" dirty="0" smtClean="0">
                <a:solidFill>
                  <a:schemeClr val="bg1"/>
                </a:solidFill>
                <a:latin typeface="+mn-lt"/>
              </a:rPr>
              <a:t>Hi Chris,</a:t>
            </a:r>
            <a:br>
              <a:rPr lang="en-US" sz="800" dirty="0" smtClean="0">
                <a:solidFill>
                  <a:schemeClr val="bg1"/>
                </a:solidFill>
                <a:latin typeface="+mn-lt"/>
              </a:rPr>
            </a:br>
            <a:r>
              <a:rPr lang="en-US" sz="800" dirty="0" smtClean="0">
                <a:solidFill>
                  <a:schemeClr val="bg1"/>
                </a:solidFill>
                <a:latin typeface="+mn-lt"/>
              </a:rPr>
              <a:t>Pat </a:t>
            </a:r>
            <a:r>
              <a:rPr lang="en-US" sz="800" dirty="0" err="1" smtClean="0">
                <a:solidFill>
                  <a:schemeClr val="bg1"/>
                </a:solidFill>
                <a:latin typeface="+mn-lt"/>
              </a:rPr>
              <a:t>Sajak’s</a:t>
            </a:r>
            <a:r>
              <a:rPr lang="en-US" sz="800" dirty="0" smtClean="0">
                <a:solidFill>
                  <a:schemeClr val="bg1"/>
                </a:solidFill>
                <a:latin typeface="+mn-lt"/>
              </a:rPr>
              <a:t> progress:</a:t>
            </a:r>
          </a:p>
        </p:txBody>
      </p:sp>
      <p:sp>
        <p:nvSpPr>
          <p:cNvPr id="9" name="Rectangle 11"/>
          <p:cNvSpPr>
            <a:spLocks noChangeArrowheads="1"/>
          </p:cNvSpPr>
          <p:nvPr/>
        </p:nvSpPr>
        <p:spPr bwMode="auto">
          <a:xfrm>
            <a:off x="3825240" y="1104897"/>
            <a:ext cx="1687829" cy="261610"/>
          </a:xfrm>
          <a:prstGeom prst="rect">
            <a:avLst/>
          </a:prstGeom>
          <a:noFill/>
          <a:ln w="9525">
            <a:noFill/>
            <a:miter lim="800000"/>
            <a:headEnd/>
            <a:tailEnd/>
          </a:ln>
        </p:spPr>
        <p:txBody>
          <a:bodyPr wrap="square">
            <a:spAutoFit/>
          </a:bodyPr>
          <a:lstStyle/>
          <a:p>
            <a:r>
              <a:rPr lang="en-US" sz="1100" dirty="0" smtClean="0">
                <a:solidFill>
                  <a:schemeClr val="bg1"/>
                </a:solidFill>
              </a:rPr>
              <a:t>Name Flow</a:t>
            </a:r>
            <a:endParaRPr lang="en-US" sz="1100" dirty="0">
              <a:solidFill>
                <a:schemeClr val="bg1"/>
              </a:solidFill>
            </a:endParaRPr>
          </a:p>
        </p:txBody>
      </p:sp>
      <p:sp>
        <p:nvSpPr>
          <p:cNvPr id="10" name="Rounded Rectangle 9"/>
          <p:cNvSpPr/>
          <p:nvPr/>
        </p:nvSpPr>
        <p:spPr bwMode="auto">
          <a:xfrm>
            <a:off x="3722370" y="1341226"/>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1"/>
          <p:cNvSpPr>
            <a:spLocks noChangeArrowheads="1"/>
          </p:cNvSpPr>
          <p:nvPr/>
        </p:nvSpPr>
        <p:spPr bwMode="auto">
          <a:xfrm>
            <a:off x="3669030" y="1425030"/>
            <a:ext cx="1859280" cy="215444"/>
          </a:xfrm>
          <a:prstGeom prst="rect">
            <a:avLst/>
          </a:prstGeom>
          <a:noFill/>
          <a:ln w="9525">
            <a:noFill/>
            <a:miter lim="800000"/>
            <a:headEnd/>
            <a:tailEnd/>
          </a:ln>
        </p:spPr>
        <p:txBody>
          <a:bodyPr>
            <a:spAutoFit/>
          </a:bodyPr>
          <a:lstStyle/>
          <a:p>
            <a:r>
              <a:rPr lang="en-US" sz="800" dirty="0" smtClean="0">
                <a:solidFill>
                  <a:schemeClr val="bg1"/>
                </a:solidFill>
              </a:rPr>
              <a:t>75%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2" name="Rectangle 11"/>
          <p:cNvSpPr>
            <a:spLocks noChangeArrowheads="1"/>
          </p:cNvSpPr>
          <p:nvPr/>
        </p:nvSpPr>
        <p:spPr bwMode="auto">
          <a:xfrm>
            <a:off x="3838575" y="1592577"/>
            <a:ext cx="1674494" cy="261610"/>
          </a:xfrm>
          <a:prstGeom prst="rect">
            <a:avLst/>
          </a:prstGeom>
          <a:noFill/>
          <a:ln w="9525">
            <a:noFill/>
            <a:miter lim="800000"/>
            <a:headEnd/>
            <a:tailEnd/>
          </a:ln>
        </p:spPr>
        <p:txBody>
          <a:bodyPr wrap="square">
            <a:spAutoFit/>
          </a:bodyPr>
          <a:lstStyle/>
          <a:p>
            <a:r>
              <a:rPr lang="en-US" sz="1100" dirty="0">
                <a:solidFill>
                  <a:schemeClr val="bg1"/>
                </a:solidFill>
              </a:rPr>
              <a:t>Calls</a:t>
            </a:r>
          </a:p>
        </p:txBody>
      </p:sp>
      <p:sp>
        <p:nvSpPr>
          <p:cNvPr id="13" name="Rounded Rectangle 12"/>
          <p:cNvSpPr/>
          <p:nvPr/>
        </p:nvSpPr>
        <p:spPr bwMode="auto">
          <a:xfrm>
            <a:off x="3729990" y="182128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1"/>
          <p:cNvSpPr>
            <a:spLocks noChangeArrowheads="1"/>
          </p:cNvSpPr>
          <p:nvPr/>
        </p:nvSpPr>
        <p:spPr bwMode="auto">
          <a:xfrm>
            <a:off x="3676650" y="1905090"/>
            <a:ext cx="1859280" cy="215444"/>
          </a:xfrm>
          <a:prstGeom prst="rect">
            <a:avLst/>
          </a:prstGeom>
          <a:noFill/>
          <a:ln w="9525">
            <a:noFill/>
            <a:miter lim="800000"/>
            <a:headEnd/>
            <a:tailEnd/>
          </a:ln>
        </p:spPr>
        <p:txBody>
          <a:bodyPr>
            <a:spAutoFit/>
          </a:bodyPr>
          <a:lstStyle/>
          <a:p>
            <a:r>
              <a:rPr lang="en-US" sz="800" dirty="0" smtClean="0">
                <a:solidFill>
                  <a:schemeClr val="bg1"/>
                </a:solidFill>
              </a:rPr>
              <a:t>45%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5" name="Rectangle 11"/>
          <p:cNvSpPr>
            <a:spLocks noChangeArrowheads="1"/>
          </p:cNvSpPr>
          <p:nvPr/>
        </p:nvSpPr>
        <p:spPr bwMode="auto">
          <a:xfrm>
            <a:off x="3838575" y="2087877"/>
            <a:ext cx="1697354" cy="261610"/>
          </a:xfrm>
          <a:prstGeom prst="rect">
            <a:avLst/>
          </a:prstGeom>
          <a:noFill/>
          <a:ln w="9525">
            <a:noFill/>
            <a:miter lim="800000"/>
            <a:headEnd/>
            <a:tailEnd/>
          </a:ln>
        </p:spPr>
        <p:txBody>
          <a:bodyPr wrap="square">
            <a:spAutoFit/>
          </a:bodyPr>
          <a:lstStyle/>
          <a:p>
            <a:r>
              <a:rPr lang="en-US" sz="1100" dirty="0" smtClean="0">
                <a:solidFill>
                  <a:schemeClr val="bg1"/>
                </a:solidFill>
              </a:rPr>
              <a:t>Total Appointments</a:t>
            </a:r>
            <a:endParaRPr lang="en-US" sz="1100" dirty="0">
              <a:solidFill>
                <a:schemeClr val="bg1"/>
              </a:solidFill>
            </a:endParaRPr>
          </a:p>
        </p:txBody>
      </p:sp>
      <p:sp>
        <p:nvSpPr>
          <p:cNvPr id="16" name="Rounded Rectangle 15"/>
          <p:cNvSpPr/>
          <p:nvPr/>
        </p:nvSpPr>
        <p:spPr bwMode="auto">
          <a:xfrm>
            <a:off x="3752850" y="2316585"/>
            <a:ext cx="1554480" cy="91440"/>
          </a:xfrm>
          <a:prstGeom prst="roundRect">
            <a:avLst/>
          </a:prstGeom>
          <a:gradFill flip="none" rotWithShape="1">
            <a:gsLst>
              <a:gs pos="20000">
                <a:srgbClr val="FF0000"/>
              </a:gs>
              <a:gs pos="50000">
                <a:srgbClr val="FFFF00"/>
              </a:gs>
              <a:gs pos="50000">
                <a:srgbClr val="00B050"/>
              </a:gs>
            </a:gsLst>
            <a:lin ang="2700000" scaled="0"/>
            <a:tileRect/>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1"/>
          <p:cNvSpPr>
            <a:spLocks noChangeArrowheads="1"/>
          </p:cNvSpPr>
          <p:nvPr/>
        </p:nvSpPr>
        <p:spPr bwMode="auto">
          <a:xfrm>
            <a:off x="3699510" y="2400390"/>
            <a:ext cx="1859280" cy="215444"/>
          </a:xfrm>
          <a:prstGeom prst="rect">
            <a:avLst/>
          </a:prstGeom>
          <a:noFill/>
          <a:ln w="9525">
            <a:noFill/>
            <a:miter lim="800000"/>
            <a:headEnd/>
            <a:tailEnd/>
          </a:ln>
        </p:spPr>
        <p:txBody>
          <a:bodyPr>
            <a:spAutoFit/>
          </a:bodyPr>
          <a:lstStyle/>
          <a:p>
            <a:r>
              <a:rPr lang="en-US" sz="800" dirty="0" smtClean="0">
                <a:solidFill>
                  <a:schemeClr val="bg1"/>
                </a:solidFill>
              </a:rPr>
              <a:t>37% </a:t>
            </a:r>
            <a:r>
              <a:rPr lang="en-US" sz="800" dirty="0">
                <a:solidFill>
                  <a:schemeClr val="bg1"/>
                </a:solidFill>
              </a:rPr>
              <a:t>of </a:t>
            </a:r>
            <a:r>
              <a:rPr lang="en-US" sz="800" dirty="0" smtClean="0">
                <a:solidFill>
                  <a:schemeClr val="bg1"/>
                </a:solidFill>
              </a:rPr>
              <a:t>goal</a:t>
            </a:r>
            <a:endParaRPr lang="en-US" sz="800" dirty="0">
              <a:solidFill>
                <a:schemeClr val="bg1"/>
              </a:solidFill>
            </a:endParaRPr>
          </a:p>
        </p:txBody>
      </p:sp>
      <p:sp>
        <p:nvSpPr>
          <p:cNvPr id="18" name="Flowchart: Decision 17"/>
          <p:cNvSpPr/>
          <p:nvPr/>
        </p:nvSpPr>
        <p:spPr>
          <a:xfrm>
            <a:off x="4782921" y="1341009"/>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19" name="Flowchart: Decision 18"/>
          <p:cNvSpPr/>
          <p:nvPr/>
        </p:nvSpPr>
        <p:spPr>
          <a:xfrm>
            <a:off x="4324350" y="1821177"/>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0" name="Flowchart: Decision 19"/>
          <p:cNvSpPr/>
          <p:nvPr/>
        </p:nvSpPr>
        <p:spPr>
          <a:xfrm>
            <a:off x="4187193" y="2318235"/>
            <a:ext cx="91440" cy="9144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1" name="Rectangle 20"/>
          <p:cNvSpPr/>
          <p:nvPr/>
        </p:nvSpPr>
        <p:spPr>
          <a:xfrm>
            <a:off x="3653204" y="2608729"/>
            <a:ext cx="1846383"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22" name="TextBox 21"/>
          <p:cNvSpPr txBox="1"/>
          <p:nvPr/>
        </p:nvSpPr>
        <p:spPr>
          <a:xfrm>
            <a:off x="3683578" y="2640106"/>
            <a:ext cx="1801090" cy="769441"/>
          </a:xfrm>
          <a:prstGeom prst="rect">
            <a:avLst/>
          </a:prstGeom>
          <a:noFill/>
        </p:spPr>
        <p:txBody>
          <a:bodyPr wrap="square" lIns="0" tIns="0" rIns="0" bIns="0" rtlCol="0">
            <a:spAutoFit/>
          </a:bodyPr>
          <a:lstStyle/>
          <a:p>
            <a:pPr>
              <a:spcAft>
                <a:spcPts val="600"/>
              </a:spcAft>
            </a:pPr>
            <a:r>
              <a:rPr lang="en-US" sz="700" b="1" dirty="0" smtClean="0">
                <a:solidFill>
                  <a:srgbClr val="3333FF"/>
                </a:solidFill>
                <a:latin typeface="+mn-lt"/>
              </a:rPr>
              <a:t>Pat: </a:t>
            </a:r>
            <a:r>
              <a:rPr lang="en-US" sz="700" dirty="0" smtClean="0">
                <a:latin typeface="+mn-lt"/>
              </a:rPr>
              <a:t>Thanks!</a:t>
            </a:r>
          </a:p>
          <a:p>
            <a:pPr>
              <a:spcAft>
                <a:spcPts val="600"/>
              </a:spcAft>
            </a:pPr>
            <a:r>
              <a:rPr lang="en-US" sz="700" b="1" dirty="0" smtClean="0">
                <a:latin typeface="+mn-lt"/>
              </a:rPr>
              <a:t>Chris:</a:t>
            </a:r>
            <a:r>
              <a:rPr lang="en-US" sz="700" dirty="0" smtClean="0">
                <a:latin typeface="+mn-lt"/>
              </a:rPr>
              <a:t> </a:t>
            </a:r>
            <a:r>
              <a:rPr lang="en-US" sz="700" u="sng" dirty="0" smtClean="0">
                <a:solidFill>
                  <a:srgbClr val="3333FF"/>
                </a:solidFill>
                <a:latin typeface="+mn-lt"/>
              </a:rPr>
              <a:t>Link</a:t>
            </a:r>
            <a:r>
              <a:rPr lang="en-US" sz="700" dirty="0" smtClean="0">
                <a:latin typeface="+mn-lt"/>
              </a:rPr>
              <a:t> to phone scripts on Portal.</a:t>
            </a:r>
          </a:p>
          <a:p>
            <a:pPr>
              <a:spcAft>
                <a:spcPts val="600"/>
              </a:spcAft>
            </a:pPr>
            <a:r>
              <a:rPr lang="en-US" sz="700" b="1" dirty="0" smtClean="0">
                <a:solidFill>
                  <a:srgbClr val="3333FF"/>
                </a:solidFill>
                <a:latin typeface="+mn-lt"/>
              </a:rPr>
              <a:t>Pat: </a:t>
            </a:r>
            <a:r>
              <a:rPr lang="en-US" sz="700" dirty="0" smtClean="0">
                <a:latin typeface="+mn-lt"/>
              </a:rPr>
              <a:t>Having trouble starting conversations</a:t>
            </a:r>
          </a:p>
          <a:p>
            <a:pPr>
              <a:spcAft>
                <a:spcPts val="600"/>
              </a:spcAft>
            </a:pPr>
            <a:r>
              <a:rPr lang="en-US" sz="700" b="1" dirty="0" smtClean="0">
                <a:latin typeface="+mn-lt"/>
              </a:rPr>
              <a:t>Chris:</a:t>
            </a:r>
            <a:r>
              <a:rPr lang="en-US" sz="700" dirty="0" smtClean="0">
                <a:latin typeface="+mn-lt"/>
              </a:rPr>
              <a:t> Name flow looks good, but do you need help with calls?</a:t>
            </a:r>
          </a:p>
        </p:txBody>
      </p:sp>
      <p:sp>
        <p:nvSpPr>
          <p:cNvPr id="23" name="Rectangle 22"/>
          <p:cNvSpPr/>
          <p:nvPr/>
        </p:nvSpPr>
        <p:spPr>
          <a:xfrm>
            <a:off x="3649755" y="3424518"/>
            <a:ext cx="1847811" cy="470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4" name="Picture 4"/>
          <p:cNvPicPr>
            <a:picLocks noChangeAspect="1" noChangeArrowheads="1"/>
          </p:cNvPicPr>
          <p:nvPr/>
        </p:nvPicPr>
        <p:blipFill>
          <a:blip r:embed="rId5" cstate="print">
            <a:lum bright="100000"/>
          </a:blip>
          <a:srcRect/>
          <a:stretch>
            <a:fillRect/>
          </a:stretch>
        </p:blipFill>
        <p:spPr bwMode="auto">
          <a:xfrm>
            <a:off x="4111436" y="3496234"/>
            <a:ext cx="242049" cy="242049"/>
          </a:xfrm>
          <a:prstGeom prst="rect">
            <a:avLst/>
          </a:prstGeom>
          <a:noFill/>
          <a:ln w="9525">
            <a:noFill/>
            <a:miter lim="800000"/>
            <a:headEnd/>
            <a:tailEnd/>
          </a:ln>
          <a:effectLst/>
        </p:spPr>
      </p:pic>
      <p:pic>
        <p:nvPicPr>
          <p:cNvPr id="25" name="Picture 5"/>
          <p:cNvPicPr>
            <a:picLocks noChangeAspect="1" noChangeArrowheads="1"/>
          </p:cNvPicPr>
          <p:nvPr/>
        </p:nvPicPr>
        <p:blipFill>
          <a:blip r:embed="rId6" cstate="print">
            <a:lum bright="100000"/>
          </a:blip>
          <a:srcRect/>
          <a:stretch>
            <a:fillRect/>
          </a:stretch>
        </p:blipFill>
        <p:spPr bwMode="auto">
          <a:xfrm>
            <a:off x="4528297" y="3433482"/>
            <a:ext cx="318247" cy="318247"/>
          </a:xfrm>
          <a:prstGeom prst="rect">
            <a:avLst/>
          </a:prstGeom>
          <a:noFill/>
          <a:ln w="9525">
            <a:noFill/>
            <a:miter lim="800000"/>
            <a:headEnd/>
            <a:tailEnd/>
          </a:ln>
          <a:effectLst/>
        </p:spPr>
      </p:pic>
      <p:pic>
        <p:nvPicPr>
          <p:cNvPr id="26" name="Picture 6"/>
          <p:cNvPicPr>
            <a:picLocks noChangeAspect="1" noChangeArrowheads="1"/>
          </p:cNvPicPr>
          <p:nvPr/>
        </p:nvPicPr>
        <p:blipFill>
          <a:blip r:embed="rId7" cstate="print">
            <a:lum bright="100000"/>
          </a:blip>
          <a:srcRect/>
          <a:stretch>
            <a:fillRect/>
          </a:stretch>
        </p:blipFill>
        <p:spPr bwMode="auto">
          <a:xfrm flipH="1">
            <a:off x="3685603" y="3451410"/>
            <a:ext cx="304801" cy="304801"/>
          </a:xfrm>
          <a:prstGeom prst="rect">
            <a:avLst/>
          </a:prstGeom>
          <a:noFill/>
          <a:ln w="9525">
            <a:noFill/>
            <a:miter lim="800000"/>
            <a:headEnd/>
            <a:tailEnd/>
          </a:ln>
          <a:effectLst/>
        </p:spPr>
      </p:pic>
      <p:pic>
        <p:nvPicPr>
          <p:cNvPr id="27" name="Picture 8"/>
          <p:cNvPicPr>
            <a:picLocks noChangeAspect="1" noChangeArrowheads="1"/>
          </p:cNvPicPr>
          <p:nvPr/>
        </p:nvPicPr>
        <p:blipFill>
          <a:blip r:embed="rId8" cstate="print">
            <a:lum bright="74000"/>
          </a:blip>
          <a:srcRect/>
          <a:stretch>
            <a:fillRect/>
          </a:stretch>
        </p:blipFill>
        <p:spPr bwMode="auto">
          <a:xfrm>
            <a:off x="3578040" y="758879"/>
            <a:ext cx="439269" cy="227237"/>
          </a:xfrm>
          <a:prstGeom prst="rect">
            <a:avLst/>
          </a:prstGeom>
          <a:noFill/>
          <a:ln w="9525">
            <a:noFill/>
            <a:miter lim="800000"/>
            <a:headEnd/>
            <a:tailEnd/>
          </a:ln>
          <a:effectLst/>
        </p:spPr>
      </p:pic>
      <p:sp>
        <p:nvSpPr>
          <p:cNvPr id="28" name="TextBox 27"/>
          <p:cNvSpPr txBox="1"/>
          <p:nvPr/>
        </p:nvSpPr>
        <p:spPr>
          <a:xfrm>
            <a:off x="3703546"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call</a:t>
            </a:r>
          </a:p>
        </p:txBody>
      </p:sp>
      <p:sp>
        <p:nvSpPr>
          <p:cNvPr id="29" name="TextBox 28"/>
          <p:cNvSpPr txBox="1"/>
          <p:nvPr/>
        </p:nvSpPr>
        <p:spPr>
          <a:xfrm>
            <a:off x="4111445" y="3743110"/>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chat</a:t>
            </a:r>
          </a:p>
        </p:txBody>
      </p:sp>
      <p:sp>
        <p:nvSpPr>
          <p:cNvPr id="30" name="TextBox 29"/>
          <p:cNvSpPr txBox="1"/>
          <p:nvPr/>
        </p:nvSpPr>
        <p:spPr>
          <a:xfrm>
            <a:off x="4555197" y="3738628"/>
            <a:ext cx="264457" cy="123111"/>
          </a:xfrm>
          <a:prstGeom prst="rect">
            <a:avLst/>
          </a:prstGeom>
          <a:noFill/>
        </p:spPr>
        <p:txBody>
          <a:bodyPr wrap="square" lIns="0" tIns="0" rIns="0" bIns="0" rtlCol="0">
            <a:spAutoFit/>
          </a:bodyPr>
          <a:lstStyle/>
          <a:p>
            <a:pPr algn="ctr"/>
            <a:r>
              <a:rPr lang="en-US" sz="800" dirty="0" smtClean="0">
                <a:solidFill>
                  <a:schemeClr val="bg1"/>
                </a:solidFill>
                <a:latin typeface="+mn-lt"/>
              </a:rPr>
              <a:t>email</a:t>
            </a:r>
          </a:p>
        </p:txBody>
      </p:sp>
      <p:sp>
        <p:nvSpPr>
          <p:cNvPr id="31" name="TextBox 30"/>
          <p:cNvSpPr txBox="1"/>
          <p:nvPr/>
        </p:nvSpPr>
        <p:spPr>
          <a:xfrm>
            <a:off x="4981016" y="3743111"/>
            <a:ext cx="479610" cy="123111"/>
          </a:xfrm>
          <a:prstGeom prst="rect">
            <a:avLst/>
          </a:prstGeom>
          <a:noFill/>
        </p:spPr>
        <p:txBody>
          <a:bodyPr wrap="square" lIns="0" tIns="0" rIns="0" bIns="0" rtlCol="0">
            <a:spAutoFit/>
          </a:bodyPr>
          <a:lstStyle/>
          <a:p>
            <a:pPr algn="ctr"/>
            <a:r>
              <a:rPr lang="en-US" sz="800" dirty="0" smtClean="0">
                <a:solidFill>
                  <a:schemeClr val="bg1"/>
                </a:solidFill>
                <a:latin typeface="+mn-lt"/>
              </a:rPr>
              <a:t>Video chat</a:t>
            </a:r>
          </a:p>
        </p:txBody>
      </p:sp>
      <p:sp>
        <p:nvSpPr>
          <p:cNvPr id="32" name="Rectangle 31"/>
          <p:cNvSpPr/>
          <p:nvPr/>
        </p:nvSpPr>
        <p:spPr>
          <a:xfrm>
            <a:off x="5391840" y="1016522"/>
            <a:ext cx="112059" cy="1591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3" name="Rounded Rectangle 32"/>
          <p:cNvSpPr/>
          <p:nvPr/>
        </p:nvSpPr>
        <p:spPr>
          <a:xfrm>
            <a:off x="5411667" y="1022039"/>
            <a:ext cx="70338" cy="86750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err="1" smtClean="0"/>
          </a:p>
        </p:txBody>
      </p:sp>
      <p:sp>
        <p:nvSpPr>
          <p:cNvPr id="34" name="Isosceles Triangle 33"/>
          <p:cNvSpPr/>
          <p:nvPr/>
        </p:nvSpPr>
        <p:spPr>
          <a:xfrm>
            <a:off x="5426319" y="1036692"/>
            <a:ext cx="45719"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35" name="Isosceles Triangle 34"/>
          <p:cNvSpPr/>
          <p:nvPr/>
        </p:nvSpPr>
        <p:spPr>
          <a:xfrm>
            <a:off x="5426320" y="1833862"/>
            <a:ext cx="45719" cy="45719"/>
          </a:xfrm>
          <a:prstGeom prst="triangle">
            <a:avLst/>
          </a:prstGeom>
          <a:solidFill>
            <a:schemeClr val="tx1"/>
          </a:solidFill>
          <a:ln>
            <a:noFill/>
          </a:ln>
          <a:scene3d>
            <a:camera prst="orthographicFront">
              <a:rot lat="0" lon="10799999"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36" name="Picture 10" descr="C:\Users\t85a6rt\Documents\Active\NYLHack\iPhone images\ionicons-2.0.1\ionicons-2.0.1\png\512\ios7-videocam.png"/>
          <p:cNvPicPr>
            <a:picLocks noChangeAspect="1" noChangeArrowheads="1"/>
          </p:cNvPicPr>
          <p:nvPr/>
        </p:nvPicPr>
        <p:blipFill>
          <a:blip r:embed="rId9" cstate="print">
            <a:lum bright="100000"/>
          </a:blip>
          <a:srcRect/>
          <a:stretch>
            <a:fillRect/>
          </a:stretch>
        </p:blipFill>
        <p:spPr bwMode="auto">
          <a:xfrm>
            <a:off x="5052482" y="3439583"/>
            <a:ext cx="316652" cy="316652"/>
          </a:xfrm>
          <a:prstGeom prst="rect">
            <a:avLst/>
          </a:prstGeom>
          <a:noFill/>
        </p:spPr>
      </p:pic>
      <p:pic>
        <p:nvPicPr>
          <p:cNvPr id="37" name="Picture 11"/>
          <p:cNvPicPr>
            <a:picLocks noChangeAspect="1" noChangeArrowheads="1"/>
          </p:cNvPicPr>
          <p:nvPr/>
        </p:nvPicPr>
        <p:blipFill>
          <a:blip r:embed="rId10" cstate="print">
            <a:lum bright="100000"/>
          </a:blip>
          <a:srcRect/>
          <a:stretch>
            <a:fillRect/>
          </a:stretch>
        </p:blipFill>
        <p:spPr bwMode="auto">
          <a:xfrm>
            <a:off x="5050914" y="2148415"/>
            <a:ext cx="304800" cy="152400"/>
          </a:xfrm>
          <a:prstGeom prst="rect">
            <a:avLst/>
          </a:prstGeom>
          <a:noFill/>
          <a:ln w="9525">
            <a:noFill/>
            <a:miter lim="800000"/>
            <a:headEnd/>
            <a:tailEnd/>
          </a:ln>
          <a:effectLst/>
        </p:spPr>
      </p:pic>
      <p:pic>
        <p:nvPicPr>
          <p:cNvPr id="38" name="Picture 37" descr="happy-face_happyface_smiley_2400x2400.jpg"/>
          <p:cNvPicPr>
            <a:picLocks noChangeAspect="1"/>
          </p:cNvPicPr>
          <p:nvPr/>
        </p:nvPicPr>
        <p:blipFill>
          <a:blip r:embed="rId11" cstate="print">
            <a:clrChange>
              <a:clrFrom>
                <a:srgbClr val="FFFFFF"/>
              </a:clrFrom>
              <a:clrTo>
                <a:srgbClr val="FFFFFF">
                  <a:alpha val="0"/>
                </a:srgbClr>
              </a:clrTo>
            </a:clrChange>
          </a:blip>
          <a:stretch>
            <a:fillRect/>
          </a:stretch>
        </p:blipFill>
        <p:spPr>
          <a:xfrm>
            <a:off x="5162550" y="1475316"/>
            <a:ext cx="107948" cy="107948"/>
          </a:xfrm>
          <a:prstGeom prst="rect">
            <a:avLst/>
          </a:prstGeom>
        </p:spPr>
      </p:pic>
      <p:sp>
        <p:nvSpPr>
          <p:cNvPr id="39" name="Oval 38"/>
          <p:cNvSpPr>
            <a:spLocks noChangeAspect="1"/>
          </p:cNvSpPr>
          <p:nvPr/>
        </p:nvSpPr>
        <p:spPr>
          <a:xfrm>
            <a:off x="5157237" y="1471061"/>
            <a:ext cx="118872" cy="11887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0" name="TextBox 39"/>
          <p:cNvSpPr txBox="1"/>
          <p:nvPr/>
        </p:nvSpPr>
        <p:spPr>
          <a:xfrm>
            <a:off x="4248150" y="1009650"/>
            <a:ext cx="657225" cy="107722"/>
          </a:xfrm>
          <a:prstGeom prst="rect">
            <a:avLst/>
          </a:prstGeom>
          <a:noFill/>
        </p:spPr>
        <p:txBody>
          <a:bodyPr wrap="square" lIns="0" tIns="0" rIns="0" bIns="0" rtlCol="0">
            <a:spAutoFit/>
          </a:bodyPr>
          <a:lstStyle/>
          <a:p>
            <a:pPr algn="ctr"/>
            <a:r>
              <a:rPr lang="en-US" sz="700" b="1" dirty="0" smtClean="0">
                <a:solidFill>
                  <a:schemeClr val="accent2">
                    <a:lumMod val="60000"/>
                    <a:lumOff val="40000"/>
                  </a:schemeClr>
                </a:solidFill>
                <a:latin typeface="+mn-lt"/>
              </a:rPr>
              <a:t>Activity</a:t>
            </a:r>
          </a:p>
        </p:txBody>
      </p:sp>
      <p:grpSp>
        <p:nvGrpSpPr>
          <p:cNvPr id="41" name="Group 40"/>
          <p:cNvGrpSpPr/>
          <p:nvPr/>
        </p:nvGrpSpPr>
        <p:grpSpPr>
          <a:xfrm>
            <a:off x="3728949" y="1171576"/>
            <a:ext cx="142614" cy="138695"/>
            <a:chOff x="2776449" y="1554481"/>
            <a:chExt cx="142614" cy="138695"/>
          </a:xfrm>
        </p:grpSpPr>
        <p:sp>
          <p:nvSpPr>
            <p:cNvPr id="42" name="Rounded Rectangle 41"/>
            <p:cNvSpPr/>
            <p:nvPr/>
          </p:nvSpPr>
          <p:spPr>
            <a:xfrm>
              <a:off x="2776449" y="1554481"/>
              <a:ext cx="142614" cy="1386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3" name="Oval Callout 42"/>
            <p:cNvSpPr/>
            <p:nvPr/>
          </p:nvSpPr>
          <p:spPr>
            <a:xfrm>
              <a:off x="2804159" y="1571625"/>
              <a:ext cx="106681" cy="91440"/>
            </a:xfrm>
            <a:prstGeom prst="wedgeEllipseCallout">
              <a:avLst>
                <a:gd name="adj1" fmla="val -67286"/>
                <a:gd name="adj2" fmla="val 5760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pSp>
      <p:grpSp>
        <p:nvGrpSpPr>
          <p:cNvPr id="44" name="Group 43"/>
          <p:cNvGrpSpPr/>
          <p:nvPr/>
        </p:nvGrpSpPr>
        <p:grpSpPr>
          <a:xfrm>
            <a:off x="3734664" y="1657351"/>
            <a:ext cx="142614" cy="138695"/>
            <a:chOff x="2776449" y="1554481"/>
            <a:chExt cx="142614" cy="138695"/>
          </a:xfrm>
        </p:grpSpPr>
        <p:sp>
          <p:nvSpPr>
            <p:cNvPr id="45" name="Rounded Rectangle 44"/>
            <p:cNvSpPr/>
            <p:nvPr/>
          </p:nvSpPr>
          <p:spPr>
            <a:xfrm>
              <a:off x="2776449" y="1554481"/>
              <a:ext cx="142614" cy="1386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6" name="Oval Callout 45"/>
            <p:cNvSpPr/>
            <p:nvPr/>
          </p:nvSpPr>
          <p:spPr>
            <a:xfrm>
              <a:off x="2804159" y="1571625"/>
              <a:ext cx="106681" cy="91440"/>
            </a:xfrm>
            <a:prstGeom prst="wedgeEllipseCallout">
              <a:avLst>
                <a:gd name="adj1" fmla="val -67286"/>
                <a:gd name="adj2" fmla="val 5760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pSp>
      <p:grpSp>
        <p:nvGrpSpPr>
          <p:cNvPr id="47" name="Group 46"/>
          <p:cNvGrpSpPr/>
          <p:nvPr/>
        </p:nvGrpSpPr>
        <p:grpSpPr>
          <a:xfrm>
            <a:off x="3733711" y="2147938"/>
            <a:ext cx="142614" cy="138695"/>
            <a:chOff x="2776449" y="1554481"/>
            <a:chExt cx="142614" cy="138695"/>
          </a:xfrm>
        </p:grpSpPr>
        <p:sp>
          <p:nvSpPr>
            <p:cNvPr id="48" name="Rounded Rectangle 47"/>
            <p:cNvSpPr/>
            <p:nvPr/>
          </p:nvSpPr>
          <p:spPr>
            <a:xfrm>
              <a:off x="2776449" y="1554481"/>
              <a:ext cx="142614" cy="1386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49" name="Oval Callout 48"/>
            <p:cNvSpPr/>
            <p:nvPr/>
          </p:nvSpPr>
          <p:spPr>
            <a:xfrm>
              <a:off x="2804159" y="1571625"/>
              <a:ext cx="106681" cy="91440"/>
            </a:xfrm>
            <a:prstGeom prst="wedgeEllipseCallout">
              <a:avLst>
                <a:gd name="adj1" fmla="val -67286"/>
                <a:gd name="adj2" fmla="val 5760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grpSp>
      <p:grpSp>
        <p:nvGrpSpPr>
          <p:cNvPr id="52" name="Group 51"/>
          <p:cNvGrpSpPr/>
          <p:nvPr/>
        </p:nvGrpSpPr>
        <p:grpSpPr>
          <a:xfrm>
            <a:off x="4365173" y="2443844"/>
            <a:ext cx="239488" cy="123111"/>
            <a:chOff x="6166758" y="2394858"/>
            <a:chExt cx="239488" cy="123111"/>
          </a:xfrm>
        </p:grpSpPr>
        <p:sp>
          <p:nvSpPr>
            <p:cNvPr id="50" name="Oval 49"/>
            <p:cNvSpPr>
              <a:spLocks noChangeAspect="1"/>
            </p:cNvSpPr>
            <p:nvPr/>
          </p:nvSpPr>
          <p:spPr>
            <a:xfrm>
              <a:off x="6166758" y="2411186"/>
              <a:ext cx="91440" cy="914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sp>
          <p:nvSpPr>
            <p:cNvPr id="51" name="TextBox 50"/>
            <p:cNvSpPr txBox="1"/>
            <p:nvPr/>
          </p:nvSpPr>
          <p:spPr>
            <a:xfrm>
              <a:off x="6183089" y="2394858"/>
              <a:ext cx="223157" cy="123111"/>
            </a:xfrm>
            <a:prstGeom prst="rect">
              <a:avLst/>
            </a:prstGeom>
            <a:noFill/>
          </p:spPr>
          <p:txBody>
            <a:bodyPr wrap="square" lIns="0" tIns="0" rIns="0" bIns="0" rtlCol="0">
              <a:spAutoFit/>
            </a:bodyPr>
            <a:lstStyle/>
            <a:p>
              <a:r>
                <a:rPr lang="en-US" sz="800" b="1" dirty="0" smtClean="0">
                  <a:solidFill>
                    <a:schemeClr val="bg1"/>
                  </a:solidFill>
                  <a:latin typeface="Arial" pitchFamily="34" charset="0"/>
                  <a:cs typeface="Arial" pitchFamily="34" charset="0"/>
                </a:rPr>
                <a:t>1</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Mentee Views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entor Me Presentation - Team Apptastic Four">
  <a:themeElements>
    <a:clrScheme name="Custom 10">
      <a:dk1>
        <a:srgbClr val="000000"/>
      </a:dk1>
      <a:lt1>
        <a:srgbClr val="FFFFFF"/>
      </a:lt1>
      <a:dk2>
        <a:srgbClr val="E6E9F0"/>
      </a:dk2>
      <a:lt2>
        <a:srgbClr val="006993"/>
      </a:lt2>
      <a:accent1>
        <a:srgbClr val="0079C2"/>
      </a:accent1>
      <a:accent2>
        <a:srgbClr val="A49A00"/>
      </a:accent2>
      <a:accent3>
        <a:srgbClr val="1D5E75"/>
      </a:accent3>
      <a:accent4>
        <a:srgbClr val="E68F1A"/>
      </a:accent4>
      <a:accent5>
        <a:srgbClr val="006B3B"/>
      </a:accent5>
      <a:accent6>
        <a:srgbClr val="978981"/>
      </a:accent6>
      <a:hlink>
        <a:srgbClr val="0000FF"/>
      </a:hlink>
      <a:folHlink>
        <a:srgbClr val="800080"/>
      </a:folHlink>
    </a:clrScheme>
    <a:fontScheme name="New York Life PPT Fonts">
      <a:majorFont>
        <a:latin typeface="Georgi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err="1"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w York Life Fonts">
      <a:majorFont>
        <a:latin typeface="Georgi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w York Life Fonts">
      <a:majorFont>
        <a:latin typeface="Georgi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Mentor Me Presentation - Team Apptastic Four</Template>
  <TotalTime>765</TotalTime>
  <Words>1774</Words>
  <Application>Microsoft Office PowerPoint</Application>
  <PresentationFormat>On-screen Show (16:9)</PresentationFormat>
  <Paragraphs>333</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Mentor Me Presentation - Team Apptastic Four</vt:lpstr>
      <vt:lpstr>Mentor Me Presented by The Apptastic Four</vt:lpstr>
      <vt:lpstr>Mentor Me</vt:lpstr>
      <vt:lpstr>Mentor Me</vt:lpstr>
      <vt:lpstr>Mentor View</vt:lpstr>
      <vt:lpstr>Mentor View</vt:lpstr>
      <vt:lpstr>Mentor View</vt:lpstr>
      <vt:lpstr>Mentor View</vt:lpstr>
      <vt:lpstr>Mentor View</vt:lpstr>
      <vt:lpstr>Mentee Views</vt:lpstr>
      <vt:lpstr>Activity</vt:lpstr>
      <vt:lpstr>Activity</vt:lpstr>
      <vt:lpstr>Activity</vt:lpstr>
      <vt:lpstr>Activity</vt:lpstr>
      <vt:lpstr>Productivity</vt:lpstr>
      <vt:lpstr>Productivity</vt:lpstr>
      <vt:lpstr>Chat History</vt:lpstr>
      <vt:lpstr>Chat History</vt:lpstr>
      <vt:lpstr>Other Considerations</vt:lpstr>
      <vt:lpstr>Q&amp;A</vt:lpstr>
      <vt:lpstr>Slide 20</vt:lpstr>
    </vt:vector>
  </TitlesOfParts>
  <Company>New York Life Insurance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t85a6rt</dc:creator>
  <cp:lastModifiedBy>t72a8q9</cp:lastModifiedBy>
  <cp:revision>113</cp:revision>
  <dcterms:created xsi:type="dcterms:W3CDTF">2016-10-13T14:51:01Z</dcterms:created>
  <dcterms:modified xsi:type="dcterms:W3CDTF">2016-10-14T13:49:13Z</dcterms:modified>
</cp:coreProperties>
</file>