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notesMasterIdLst>
    <p:notesMasterId r:id="rId23"/>
  </p:notesMasterIdLst>
  <p:handoutMasterIdLst>
    <p:handoutMasterId r:id="rId24"/>
  </p:handoutMasterIdLst>
  <p:sldIdLst>
    <p:sldId id="490" r:id="rId2"/>
    <p:sldId id="572" r:id="rId3"/>
    <p:sldId id="573" r:id="rId4"/>
    <p:sldId id="574" r:id="rId5"/>
    <p:sldId id="575" r:id="rId6"/>
    <p:sldId id="576" r:id="rId7"/>
    <p:sldId id="577" r:id="rId8"/>
    <p:sldId id="578" r:id="rId9"/>
    <p:sldId id="568" r:id="rId10"/>
    <p:sldId id="581" r:id="rId11"/>
    <p:sldId id="550" r:id="rId12"/>
    <p:sldId id="582" r:id="rId13"/>
    <p:sldId id="552" r:id="rId14"/>
    <p:sldId id="553" r:id="rId15"/>
    <p:sldId id="590" r:id="rId16"/>
    <p:sldId id="588" r:id="rId17"/>
    <p:sldId id="532" r:id="rId18"/>
    <p:sldId id="593" r:id="rId19"/>
    <p:sldId id="561" r:id="rId20"/>
    <p:sldId id="282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A2FA6"/>
    <a:srgbClr val="BDFF0A"/>
    <a:srgbClr val="BD2739"/>
    <a:srgbClr val="BD272F"/>
    <a:srgbClr val="010CE1"/>
    <a:srgbClr val="FF1D28"/>
    <a:srgbClr val="FF1928"/>
    <a:srgbClr val="FF1D26"/>
    <a:srgbClr val="FF1D30"/>
    <a:srgbClr val="FF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47" autoAdjust="0"/>
    <p:restoredTop sz="93701" autoAdjust="0"/>
  </p:normalViewPr>
  <p:slideViewPr>
    <p:cSldViewPr snapToGrid="0">
      <p:cViewPr varScale="1">
        <p:scale>
          <a:sx n="85" d="100"/>
          <a:sy n="85" d="100"/>
        </p:scale>
        <p:origin x="-9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504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BFBE7-887A-4A4E-A606-E0A31FDCBBEE}" type="datetimeFigureOut">
              <a:rPr lang="en-US" smtClean="0"/>
              <a:t>1/14/16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AA3E5-D444-E44D-8C90-348EF8B93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280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676654B-924D-4C60-86E5-FD4FF8849096}" type="datetimeFigureOut">
              <a:rPr lang="en-US"/>
              <a:pPr>
                <a:defRPr/>
              </a:pPr>
              <a:t>1/14/16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565253D-70C0-4F24-AF04-8C63C30E3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033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1400F1CC-59AE-465E-A6C0-733C6C7FC01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F0E33D-3A37-B84C-9A27-AD497871D42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1482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DACF78-429D-7C48-9D25-4EC5B52BE26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482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02756" indent="-270291" defTabSz="911482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81164" indent="-216233" defTabSz="911482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13629" indent="-216233" defTabSz="911482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46095" indent="-216233" defTabSz="911482" eaLnBrk="0" hangingPunct="0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78560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11026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243491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675957" indent="-216233" defTabSz="9114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EA477-F94F-9246-9695-595F42D9E852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666632-2896-489A-A1D6-13BFC26B427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611D38-FD7F-471A-8102-D9FD37085E2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20B9D3-28E2-4CE5-977B-1A327A57763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8E8440-CA38-42D3-9FB0-9D3E4D85FE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78E248-4CBE-4CC0-89C4-ED265CE3024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2231C7-41D6-4F07-9C9A-4BA6C903222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Kermin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33244-289A-41B4-AFAC-F2663845F40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Tracy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D59112B-4C5D-400F-88B8-5A4DF09D3AC6}" type="slidenum">
              <a:rPr lang="en-US" smtClean="0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A43380-47E5-4690-86D7-BEA8676E3B43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100" dirty="0" smtClean="0"/>
              <a:t>SPMs can also be used to move individual atoms.  When used this way, the tip forms a bond – called a tunable bond – with an atom on the surface.  The researcher is then able to drag the atom around on the surface and put it where s/he wants.  By tuning the bond between the tip and the atom, the researcher is able to pick up, drag, and let go of the atom.</a:t>
            </a:r>
            <a:endParaRPr lang="en-US" sz="11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teachers play with </a:t>
            </a:r>
            <a:r>
              <a:rPr lang="en-US" dirty="0" err="1" smtClean="0"/>
              <a:t>AtomTouch</a:t>
            </a:r>
            <a:r>
              <a:rPr lang="en-US" dirty="0" smtClean="0"/>
              <a:t>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65253D-70C0-4F24-AF04-8C63C30E398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8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E17C7-B787-4E50-994D-5E804113A1E9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7A28-FA93-4136-BDC1-BCCB2687E678}" type="datetimeFigureOut">
              <a:rPr lang="en-US" smtClean="0"/>
              <a:pPr/>
              <a:t>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FBC0-13B8-4B1E-B170-BBEED4A77C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rgbClr val="FFC000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rgbClr val="C00000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87552"/>
          </a:xfrm>
        </p:spPr>
        <p:txBody>
          <a:bodyPr/>
          <a:lstStyle>
            <a:lvl1pPr>
              <a:defRPr cap="none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0"/>
          </p:nvPr>
        </p:nvSpPr>
        <p:spPr>
          <a:xfrm>
            <a:off x="381000" y="1752600"/>
            <a:ext cx="533400" cy="244475"/>
          </a:xfrm>
          <a:prstGeom prst="rect">
            <a:avLst/>
          </a:prstGeo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73D8C80-D6B4-4410-85C1-7E6461F516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12648" y="274638"/>
            <a:ext cx="8458200" cy="987552"/>
          </a:xfrm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9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5D68B-21AC-438B-BECE-4F17DA129F19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FCF-2EA5-4FF5-AF14-1CA9C8854AAB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781C6-1634-4A56-B2BE-62150BE83935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72AC2-3C75-4F5F-A929-48958086FE36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3D8C80-D6B4-4410-85C1-7E6461F516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9CF4-4C1A-45DC-BADA-6EFF91CB9ABB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951C0-B478-4858-ABC7-96406A1C0480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641A-9D94-4BD6-862F-F651067079BC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F0C02-0EF4-4745-9D82-E8D3F59464E3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700" y="6153150"/>
            <a:ext cx="1917700" cy="698500"/>
          </a:xfrm>
          <a:prstGeom prst="rect">
            <a:avLst/>
          </a:prstGeom>
          <a:solidFill>
            <a:srgbClr val="FFFFFF">
              <a:alpha val="46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7800-479D-41B0-B3F2-2DCE95BA1381}" type="datetime4">
              <a:rPr lang="en-US" smtClean="0"/>
              <a:pPr/>
              <a:t>January 14,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IEG_Logo_small.jpg"/>
          <p:cNvPicPr>
            <a:picLocks noChangeAspect="1"/>
          </p:cNvPicPr>
          <p:nvPr userDrawn="1"/>
        </p:nvPicPr>
        <p:blipFill>
          <a:blip r:embed="rId15" cstate="print">
            <a:alphaModFix amt="50000"/>
          </a:blip>
          <a:srcRect/>
          <a:stretch>
            <a:fillRect/>
          </a:stretch>
        </p:blipFill>
        <p:spPr bwMode="auto">
          <a:xfrm>
            <a:off x="7918450" y="6172200"/>
            <a:ext cx="1225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final_MRSEC_logo.png"/>
          <p:cNvPicPr>
            <a:picLocks noChangeAspect="1"/>
          </p:cNvPicPr>
          <p:nvPr userDrawn="1"/>
        </p:nvPicPr>
        <p:blipFill>
          <a:blip r:embed="rId1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191828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34" r:id="rId12"/>
    <p:sldLayoutId id="214748406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gif"/><Relationship Id="rId5" Type="http://schemas.openxmlformats.org/officeDocument/2006/relationships/image" Target="../media/image2.png"/><Relationship Id="rId6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4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microsoft.com/office/2007/relationships/hdphoto" Target="../media/hdphoto1.wdp"/><Relationship Id="rId5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2.png"/><Relationship Id="rId5" Type="http://schemas.openxmlformats.org/officeDocument/2006/relationships/image" Target="../media/image13.gi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14300" y="546101"/>
            <a:ext cx="9258300" cy="1987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4800" dirty="0" err="1" smtClean="0"/>
              <a:t>AtomTouch</a:t>
            </a:r>
            <a:endParaRPr lang="en" sz="4800" dirty="0"/>
          </a:p>
          <a:p>
            <a:pPr lvl="0"/>
            <a:r>
              <a:rPr lang="en-US" sz="3200" i="1" dirty="0" smtClean="0"/>
              <a:t>Learning about atom behavior through molecular simulation</a:t>
            </a:r>
            <a:endParaRPr lang="en" sz="3200" i="1" dirty="0"/>
          </a:p>
        </p:txBody>
      </p:sp>
      <p:cxnSp>
        <p:nvCxnSpPr>
          <p:cNvPr id="5" name="Straight Connector 7"/>
          <p:cNvCxnSpPr>
            <a:cxnSpLocks noChangeShapeType="1"/>
          </p:cNvCxnSpPr>
          <p:nvPr/>
        </p:nvCxnSpPr>
        <p:spPr bwMode="auto">
          <a:xfrm>
            <a:off x="406400" y="2894013"/>
            <a:ext cx="8229600" cy="1587"/>
          </a:xfrm>
          <a:prstGeom prst="line">
            <a:avLst/>
          </a:prstGeom>
          <a:noFill/>
          <a:ln w="19050">
            <a:solidFill>
              <a:srgbClr val="B7B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Subtitle 6"/>
          <p:cNvSpPr txBox="1">
            <a:spLocks/>
          </p:cNvSpPr>
          <p:nvPr/>
        </p:nvSpPr>
        <p:spPr>
          <a:xfrm>
            <a:off x="139700" y="3060700"/>
            <a:ext cx="8801100" cy="22733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4100" dirty="0" smtClean="0"/>
              <a:t>A.L. Gillian-Daniel, B. L. Taylor</a:t>
            </a:r>
          </a:p>
          <a:p>
            <a:pPr marL="0" indent="0">
              <a:buNone/>
              <a:defRPr/>
            </a:pPr>
            <a:r>
              <a:rPr lang="en-US" sz="3600" dirty="0" smtClean="0"/>
              <a:t>Materials Research Science and Engineering Center (MRSEC) </a:t>
            </a:r>
          </a:p>
          <a:p>
            <a:pPr marL="0" indent="0">
              <a:buNone/>
              <a:defRPr/>
            </a:pPr>
            <a:r>
              <a:rPr lang="en-US" sz="3600" dirty="0" smtClean="0"/>
              <a:t>University of Wisconsin-Madison</a:t>
            </a:r>
          </a:p>
        </p:txBody>
      </p:sp>
      <p:pic>
        <p:nvPicPr>
          <p:cNvPr id="7" name="Picture 6" descr="NSF_NewLogo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98" b="98802" l="0" r="100000">
                        <a14:foregroundMark x1="28313" y1="44910" x2="28313" y2="44910"/>
                        <a14:foregroundMark x1="34337" y1="54491" x2="34337" y2="54491"/>
                        <a14:foregroundMark x1="51205" y1="49102" x2="51205" y2="49102"/>
                        <a14:foregroundMark x1="57229" y1="52695" x2="57229" y2="52695"/>
                        <a14:foregroundMark x1="22892" y1="60479" x2="22892" y2="60479"/>
                        <a14:foregroundMark x1="22892" y1="41317" x2="22892" y2="41317"/>
                        <a14:foregroundMark x1="37952" y1="42515" x2="37952" y2="42515"/>
                        <a14:foregroundMark x1="44578" y1="58084" x2="44578" y2="58084"/>
                        <a14:foregroundMark x1="58434" y1="41317" x2="58434" y2="41317"/>
                        <a14:foregroundMark x1="46988" y1="42515" x2="46988" y2="42515"/>
                        <a14:foregroundMark x1="67470" y1="54491" x2="67470" y2="54491"/>
                        <a14:foregroundMark x1="68675" y1="44910" x2="68675" y2="44910"/>
                        <a14:foregroundMark x1="80120" y1="39521" x2="80120" y2="39521"/>
                        <a14:foregroundMark x1="75301" y1="50299" x2="75301" y2="50299"/>
                        <a14:foregroundMark x1="68072" y1="59281" x2="68072" y2="59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048" y="5479288"/>
            <a:ext cx="1363388" cy="1371600"/>
          </a:xfrm>
          <a:prstGeom prst="rect">
            <a:avLst/>
          </a:prstGeom>
        </p:spPr>
      </p:pic>
      <p:pic>
        <p:nvPicPr>
          <p:cNvPr id="8" name="Picture 7" descr="UW_logo_4C_r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3248" y="5455412"/>
            <a:ext cx="1371600" cy="133731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700" y="6153150"/>
            <a:ext cx="1917700" cy="6985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final_MRSEC_log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1918285" cy="685800"/>
          </a:xfrm>
          <a:prstGeom prst="rect">
            <a:avLst/>
          </a:prstGeom>
        </p:spPr>
      </p:pic>
      <p:pic>
        <p:nvPicPr>
          <p:cNvPr id="12" name="Picture 11" descr="IEG_Logo_small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18450" y="6172200"/>
            <a:ext cx="1225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9078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019300"/>
            <a:ext cx="8229600" cy="1143000"/>
          </a:xfrm>
        </p:spPr>
        <p:txBody>
          <a:bodyPr/>
          <a:lstStyle/>
          <a:p>
            <a:r>
              <a:rPr lang="en-US" dirty="0" smtClean="0"/>
              <a:t>What is a simulation?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3467100"/>
            <a:ext cx="8712200" cy="2794000"/>
          </a:xfrm>
        </p:spPr>
        <p:txBody>
          <a:bodyPr>
            <a:normAutofit/>
          </a:bodyPr>
          <a:lstStyle/>
          <a:p>
            <a:r>
              <a:rPr lang="en-US" dirty="0" smtClean="0"/>
              <a:t>The imitation </a:t>
            </a:r>
            <a:r>
              <a:rPr lang="en-US" dirty="0"/>
              <a:t>of how a real-world process or system operates over time. </a:t>
            </a:r>
          </a:p>
          <a:p>
            <a:r>
              <a:rPr lang="en-US" dirty="0"/>
              <a:t>Simulations </a:t>
            </a:r>
            <a:r>
              <a:rPr lang="en-US" dirty="0" smtClean="0"/>
              <a:t>are used </a:t>
            </a:r>
            <a:r>
              <a:rPr lang="en-US" dirty="0"/>
              <a:t>to study, understand, and predict how something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300" y="489635"/>
            <a:ext cx="87884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 err="1" smtClean="0"/>
              <a:t>AtomTouch</a:t>
            </a:r>
            <a:r>
              <a:rPr lang="en-US" sz="3200" dirty="0" smtClean="0"/>
              <a:t> is a molecular dynamics simulation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7726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2362"/>
            <a:ext cx="9144000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200" dirty="0" smtClean="0"/>
              <a:t>Simulations are used to investigate things </a:t>
            </a:r>
            <a:r>
              <a:rPr lang="en-US" sz="3200" dirty="0"/>
              <a:t>that are too expensive, difficult or dangerous to study in the real-world</a:t>
            </a:r>
          </a:p>
          <a:p>
            <a:pPr lvl="1"/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981200" y="6375401"/>
            <a:ext cx="48895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dic.academic.ru</a:t>
            </a:r>
            <a:r>
              <a:rPr lang="en-US" sz="1200" dirty="0"/>
              <a:t>/pictures/wiki/files/75/</a:t>
            </a:r>
            <a:r>
              <a:rPr lang="en-US" sz="1200" dirty="0" err="1"/>
              <a:t>KKG_Reactor_Core.jpg</a:t>
            </a:r>
            <a:endParaRPr lang="en-US" sz="1200" dirty="0"/>
          </a:p>
        </p:txBody>
      </p:sp>
      <p:pic>
        <p:nvPicPr>
          <p:cNvPr id="5" name="Picture 4" descr="KKG_Reactor_Core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8" t="4896" r="4556"/>
          <a:stretch/>
        </p:blipFill>
        <p:spPr>
          <a:xfrm>
            <a:off x="5588000" y="1333500"/>
            <a:ext cx="3556000" cy="24668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4600" y="4013200"/>
            <a:ext cx="241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Nuclear Reactor Core </a:t>
            </a:r>
            <a:endParaRPr lang="en-US" dirty="0"/>
          </a:p>
        </p:txBody>
      </p:sp>
      <p:pic>
        <p:nvPicPr>
          <p:cNvPr id="8" name="Picture 7" descr="ses-8-satellite-art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701800"/>
            <a:ext cx="3556000" cy="25603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81200" y="6129635"/>
            <a:ext cx="584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www.space.com</a:t>
            </a:r>
            <a:r>
              <a:rPr lang="en-US" sz="1200" dirty="0"/>
              <a:t>/23722-spacex-satellite-rocket-launch-florida-webcast.html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100" y="4368800"/>
            <a:ext cx="2071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Satellite Launches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981200" y="6572935"/>
            <a:ext cx="5105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www.riftenabled.com</a:t>
            </a:r>
            <a:r>
              <a:rPr lang="en-US" sz="1200" dirty="0"/>
              <a:t>/admin/app/108</a:t>
            </a:r>
          </a:p>
        </p:txBody>
      </p:sp>
      <p:pic>
        <p:nvPicPr>
          <p:cNvPr id="15" name="Picture 14" descr="136771217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1" y="3479800"/>
            <a:ext cx="3050931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340100" y="5778500"/>
            <a:ext cx="1788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Flight Simulator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44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736600"/>
            <a:ext cx="8775700" cy="369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use Molecular Dynamics Simulations to study materials at the </a:t>
            </a:r>
            <a:r>
              <a:rPr lang="en-US" dirty="0" err="1" smtClean="0"/>
              <a:t>nano</a:t>
            </a:r>
            <a:r>
              <a:rPr lang="en-US" dirty="0" smtClean="0"/>
              <a:t>- and atomic scales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Molecular Dynamics simulations allow us to predict how atoms will interact, what materials they will form, and what properties those materials will have </a:t>
            </a: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738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833F55EC-1308-8E45-8ED3-27516F4BD369}" type="slidenum">
              <a:rPr lang="en-US" sz="1000"/>
              <a:pPr eaLnBrk="1" hangingPunct="1"/>
              <a:t>13</a:t>
            </a:fld>
            <a:endParaRPr lang="en-US" sz="100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406400" y="838201"/>
            <a:ext cx="9232900" cy="1612899"/>
          </a:xfrm>
        </p:spPr>
        <p:txBody>
          <a:bodyPr>
            <a:noAutofit/>
          </a:bodyPr>
          <a:lstStyle/>
          <a:p>
            <a:pPr marL="457200" lvl="1" indent="0" eaLnBrk="1" hangingPunct="1">
              <a:buNone/>
            </a:pPr>
            <a:r>
              <a:rPr lang="en-US" sz="2400" dirty="0" smtClean="0">
                <a:latin typeface="Arial" charset="0"/>
                <a:ea typeface="ＭＳ Ｐゴシック" charset="0"/>
              </a:rPr>
              <a:t>A </a:t>
            </a:r>
            <a:r>
              <a:rPr lang="en-US" sz="2400" dirty="0">
                <a:latin typeface="Arial" charset="0"/>
                <a:ea typeface="ＭＳ Ｐゴシック" charset="0"/>
              </a:rPr>
              <a:t>technique to move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objects </a:t>
            </a:r>
            <a:r>
              <a:rPr lang="en-US" sz="2400" dirty="0">
                <a:latin typeface="Arial" charset="0"/>
                <a:ea typeface="ＭＳ Ｐゴシック" charset="0"/>
              </a:rPr>
              <a:t>along the paths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they should </a:t>
            </a:r>
            <a:r>
              <a:rPr lang="en-US" sz="2400" dirty="0">
                <a:latin typeface="Arial" charset="0"/>
                <a:ea typeface="ＭＳ Ｐゴシック" charset="0"/>
              </a:rPr>
              <a:t>follow according to F=ma (This is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called integrating </a:t>
            </a:r>
            <a:r>
              <a:rPr lang="en-US" sz="2400" dirty="0">
                <a:latin typeface="Arial" charset="0"/>
                <a:ea typeface="ＭＳ Ｐゴシック" charset="0"/>
              </a:rPr>
              <a:t>the equations of </a:t>
            </a:r>
            <a:r>
              <a:rPr lang="en-US" sz="2400" dirty="0" smtClean="0">
                <a:latin typeface="Arial" charset="0"/>
                <a:ea typeface="ＭＳ Ｐゴシック" charset="0"/>
              </a:rPr>
              <a:t>motion over time)</a:t>
            </a:r>
          </a:p>
          <a:p>
            <a:pPr marL="1085850" lvl="2">
              <a:buFont typeface="Arial"/>
              <a:buChar char="•"/>
            </a:pPr>
            <a:r>
              <a:rPr lang="en-US" dirty="0"/>
              <a:t>All systems evolve by F=ma (Newton’s law of motion)</a:t>
            </a:r>
          </a:p>
          <a:p>
            <a:pPr marL="1085850" lvl="2">
              <a:buFont typeface="Arial"/>
              <a:buChar char="•"/>
            </a:pPr>
            <a:r>
              <a:rPr lang="en-US" dirty="0"/>
              <a:t>F is specific to a specific system (ex. bat hitting a ball, gravity working on planets)</a:t>
            </a:r>
          </a:p>
          <a:p>
            <a:pPr marL="457200" lvl="1" indent="0" eaLnBrk="1" hangingPunct="1">
              <a:buNone/>
            </a:pPr>
            <a:endParaRPr lang="en-US" sz="2400" dirty="0">
              <a:latin typeface="Arial" charset="0"/>
              <a:ea typeface="ＭＳ Ｐゴシック" charset="0"/>
            </a:endParaRPr>
          </a:p>
        </p:txBody>
      </p:sp>
      <p:pic>
        <p:nvPicPr>
          <p:cNvPr id="19461" name="Picture 4" descr="MCj038714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1863"/>
            <a:ext cx="2293938" cy="321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Oval 5"/>
          <p:cNvSpPr>
            <a:spLocks noChangeArrowheads="1"/>
          </p:cNvSpPr>
          <p:nvPr/>
        </p:nvSpPr>
        <p:spPr bwMode="auto">
          <a:xfrm>
            <a:off x="2027238" y="50419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6"/>
          <p:cNvSpPr>
            <a:spLocks noChangeArrowheads="1"/>
          </p:cNvSpPr>
          <p:nvPr/>
        </p:nvSpPr>
        <p:spPr bwMode="auto">
          <a:xfrm>
            <a:off x="3398838" y="4143375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Oval 7"/>
          <p:cNvSpPr>
            <a:spLocks noChangeArrowheads="1"/>
          </p:cNvSpPr>
          <p:nvPr/>
        </p:nvSpPr>
        <p:spPr bwMode="auto">
          <a:xfrm>
            <a:off x="2667000" y="4508500"/>
            <a:ext cx="427038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4021138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Oval 9"/>
          <p:cNvSpPr>
            <a:spLocks noChangeArrowheads="1"/>
          </p:cNvSpPr>
          <p:nvPr/>
        </p:nvSpPr>
        <p:spPr bwMode="auto">
          <a:xfrm>
            <a:off x="5062538" y="41148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0"/>
          <p:cNvSpPr>
            <a:spLocks noChangeArrowheads="1"/>
          </p:cNvSpPr>
          <p:nvPr/>
        </p:nvSpPr>
        <p:spPr bwMode="auto">
          <a:xfrm>
            <a:off x="5789613" y="4432300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6400800" y="491966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Oval 12"/>
          <p:cNvSpPr>
            <a:spLocks noChangeArrowheads="1"/>
          </p:cNvSpPr>
          <p:nvPr/>
        </p:nvSpPr>
        <p:spPr bwMode="auto">
          <a:xfrm>
            <a:off x="6918325" y="5573713"/>
            <a:ext cx="427038" cy="427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V="1">
            <a:off x="1752600" y="5453063"/>
            <a:ext cx="320675" cy="442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 flipV="1">
            <a:off x="2346325" y="4811713"/>
            <a:ext cx="38100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2" name="Line 15"/>
          <p:cNvSpPr>
            <a:spLocks noChangeShapeType="1"/>
          </p:cNvSpPr>
          <p:nvPr/>
        </p:nvSpPr>
        <p:spPr bwMode="auto">
          <a:xfrm flipV="1">
            <a:off x="3046413" y="4398963"/>
            <a:ext cx="427037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 flipV="1">
            <a:off x="3778250" y="4214813"/>
            <a:ext cx="579438" cy="61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>
            <a:off x="4632325" y="4198938"/>
            <a:ext cx="517525" cy="60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Line 18"/>
          <p:cNvSpPr>
            <a:spLocks noChangeShapeType="1"/>
          </p:cNvSpPr>
          <p:nvPr/>
        </p:nvSpPr>
        <p:spPr bwMode="auto">
          <a:xfrm>
            <a:off x="5410200" y="4335463"/>
            <a:ext cx="441325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6111875" y="4716463"/>
            <a:ext cx="365125" cy="258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>
            <a:off x="6737350" y="5249863"/>
            <a:ext cx="274638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361238" y="6169025"/>
            <a:ext cx="427037" cy="4270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7226300" y="5889625"/>
            <a:ext cx="288925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Molecular Dynamics?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94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is MD Good For?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82700"/>
            <a:ext cx="8712200" cy="4826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Trajectories of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objects 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pool games and planetary orbitals</a:t>
            </a:r>
          </a:p>
          <a:p>
            <a:pPr marL="0" indent="0" eaLnBrk="1" hangingPunct="1"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Trajectories of atoms 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during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collisions, reactions,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diffusion paths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Thermodynamic averages</a:t>
            </a:r>
          </a:p>
          <a:p>
            <a:pPr lvl="1" eaLnBrk="1" hangingPunct="1">
              <a:buFont typeface="Arial"/>
              <a:buChar char="•"/>
            </a:pPr>
            <a:r>
              <a:rPr lang="en-US" dirty="0" smtClean="0">
                <a:latin typeface="Arial" charset="0"/>
                <a:ea typeface="ＭＳ Ｐゴシック" charset="0"/>
              </a:rPr>
              <a:t>basic </a:t>
            </a:r>
            <a:r>
              <a:rPr lang="en-US" dirty="0">
                <a:latin typeface="Arial" charset="0"/>
                <a:ea typeface="ＭＳ Ｐゴシック" charset="0"/>
              </a:rPr>
              <a:t>macroscopic properties (e.g., energy, pressure, </a:t>
            </a:r>
            <a:r>
              <a:rPr lang="en-US" dirty="0" smtClean="0">
                <a:latin typeface="Arial" charset="0"/>
                <a:ea typeface="ＭＳ Ｐゴシック" charset="0"/>
              </a:rPr>
              <a:t>volume)</a:t>
            </a:r>
            <a:endParaRPr lang="en-US" dirty="0">
              <a:latin typeface="Arial" charset="0"/>
              <a:ea typeface="ＭＳ Ｐゴシック" charset="0"/>
            </a:endParaRPr>
          </a:p>
          <a:p>
            <a:pPr marL="0" indent="0" eaLnBrk="1" hangingPunct="1"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2944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do you create a MD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54100"/>
            <a:ext cx="8597900" cy="118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Develop a potential (mathematical expression) that describes how the atoms behave and interact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39700" y="2460684"/>
            <a:ext cx="890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The potential you develop  </a:t>
            </a:r>
            <a:r>
              <a:rPr lang="en-US" sz="2800" dirty="0"/>
              <a:t>gives you </a:t>
            </a:r>
            <a:r>
              <a:rPr lang="en-US" sz="2800" dirty="0" smtClean="0"/>
              <a:t>F in F=ma</a:t>
            </a:r>
          </a:p>
          <a:p>
            <a:endParaRPr lang="en-US" sz="2800" dirty="0" smtClean="0"/>
          </a:p>
          <a:p>
            <a:r>
              <a:rPr lang="en-US" sz="2800" dirty="0" smtClean="0"/>
              <a:t>Potentials are: </a:t>
            </a:r>
            <a:endParaRPr lang="en-US" sz="2800" dirty="0"/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Based </a:t>
            </a:r>
            <a:r>
              <a:rPr lang="en-US" sz="2400" dirty="0"/>
              <a:t>on Coulombs law – </a:t>
            </a:r>
            <a:r>
              <a:rPr lang="en-US" sz="2400" dirty="0" smtClean="0"/>
              <a:t>attractive forces </a:t>
            </a:r>
            <a:r>
              <a:rPr lang="en-US" sz="2400" dirty="0"/>
              <a:t>between 2 </a:t>
            </a:r>
            <a:r>
              <a:rPr lang="en-US" sz="2400" dirty="0" smtClean="0"/>
              <a:t>charged particles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 smtClean="0"/>
              <a:t>And based on a repulsive </a:t>
            </a:r>
            <a:r>
              <a:rPr lang="en-US" sz="2400" dirty="0"/>
              <a:t>term that keeps atoms from collapsing on </a:t>
            </a:r>
            <a:r>
              <a:rPr lang="en-US" sz="2400" dirty="0" smtClean="0"/>
              <a:t>each other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0233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/>
          </a:p>
          <a:p>
            <a:pPr eaLnBrk="1" hangingPunct="1"/>
            <a:fld id="{D37DF349-E4DE-C349-B893-C0185D744179}" type="slidenum">
              <a:rPr lang="en-US" sz="1000"/>
              <a:pPr eaLnBrk="1" hangingPunct="1"/>
              <a:t>16</a:t>
            </a:fld>
            <a:endParaRPr lang="en-US" sz="100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-203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The Idea of Potentials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5326063"/>
            <a:ext cx="8801100" cy="1023937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We can fit the E</a:t>
            </a:r>
            <a:r>
              <a:rPr lang="en-US" sz="2000" dirty="0">
                <a:latin typeface="Arial" charset="0"/>
              </a:rPr>
              <a:t>(r) curve to a practical functional form </a:t>
            </a:r>
            <a:r>
              <a:rPr lang="en-US" sz="2000" dirty="0" smtClean="0">
                <a:latin typeface="Arial" charset="0"/>
              </a:rPr>
              <a:t> = the Potential</a:t>
            </a:r>
            <a:endParaRPr lang="en-US" sz="2000" dirty="0">
              <a:latin typeface="Arial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" charset="0"/>
              </a:rPr>
              <a:t>Once you create a potential, it may not apply in other environments (ex. other atoms)</a:t>
            </a:r>
            <a:endParaRPr lang="en-US" sz="2000" b="1" dirty="0">
              <a:solidFill>
                <a:schemeClr val="accent2"/>
              </a:solidFill>
              <a:latin typeface="Arial" charset="0"/>
            </a:endParaRP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65113" y="825500"/>
            <a:ext cx="8589962" cy="4316413"/>
            <a:chOff x="241" y="541"/>
            <a:chExt cx="5411" cy="2719"/>
          </a:xfrm>
        </p:grpSpPr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548" y="611"/>
              <a:ext cx="0" cy="26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>
              <a:off x="548" y="1911"/>
              <a:ext cx="38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7"/>
            <p:cNvSpPr>
              <a:spLocks/>
            </p:cNvSpPr>
            <p:nvPr/>
          </p:nvSpPr>
          <p:spPr bwMode="auto">
            <a:xfrm>
              <a:off x="1113" y="815"/>
              <a:ext cx="3319" cy="2038"/>
            </a:xfrm>
            <a:custGeom>
              <a:avLst/>
              <a:gdLst>
                <a:gd name="T0" fmla="*/ 4 w 3319"/>
                <a:gd name="T1" fmla="*/ 0 h 2038"/>
                <a:gd name="T2" fmla="*/ 32 w 3319"/>
                <a:gd name="T3" fmla="*/ 541 h 2038"/>
                <a:gd name="T4" fmla="*/ 194 w 3319"/>
                <a:gd name="T5" fmla="*/ 1363 h 2038"/>
                <a:gd name="T6" fmla="*/ 503 w 3319"/>
                <a:gd name="T7" fmla="*/ 1890 h 2038"/>
                <a:gd name="T8" fmla="*/ 875 w 3319"/>
                <a:gd name="T9" fmla="*/ 2037 h 2038"/>
                <a:gd name="T10" fmla="*/ 1318 w 3319"/>
                <a:gd name="T11" fmla="*/ 1897 h 2038"/>
                <a:gd name="T12" fmla="*/ 1809 w 3319"/>
                <a:gd name="T13" fmla="*/ 1426 h 2038"/>
                <a:gd name="T14" fmla="*/ 2336 w 3319"/>
                <a:gd name="T15" fmla="*/ 1152 h 2038"/>
                <a:gd name="T16" fmla="*/ 3319 w 3319"/>
                <a:gd name="T17" fmla="*/ 1096 h 20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19"/>
                <a:gd name="T28" fmla="*/ 0 h 2038"/>
                <a:gd name="T29" fmla="*/ 3319 w 3319"/>
                <a:gd name="T30" fmla="*/ 2038 h 20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19" h="2038">
                  <a:moveTo>
                    <a:pt x="4" y="0"/>
                  </a:moveTo>
                  <a:cubicBezTo>
                    <a:pt x="2" y="157"/>
                    <a:pt x="0" y="314"/>
                    <a:pt x="32" y="541"/>
                  </a:cubicBezTo>
                  <a:cubicBezTo>
                    <a:pt x="64" y="768"/>
                    <a:pt x="116" y="1138"/>
                    <a:pt x="194" y="1363"/>
                  </a:cubicBezTo>
                  <a:cubicBezTo>
                    <a:pt x="272" y="1588"/>
                    <a:pt x="390" y="1778"/>
                    <a:pt x="503" y="1890"/>
                  </a:cubicBezTo>
                  <a:cubicBezTo>
                    <a:pt x="616" y="2002"/>
                    <a:pt x="739" y="2036"/>
                    <a:pt x="875" y="2037"/>
                  </a:cubicBezTo>
                  <a:cubicBezTo>
                    <a:pt x="1011" y="2038"/>
                    <a:pt x="1162" y="1999"/>
                    <a:pt x="1318" y="1897"/>
                  </a:cubicBezTo>
                  <a:cubicBezTo>
                    <a:pt x="1474" y="1795"/>
                    <a:pt x="1639" y="1550"/>
                    <a:pt x="1809" y="1426"/>
                  </a:cubicBezTo>
                  <a:cubicBezTo>
                    <a:pt x="1979" y="1302"/>
                    <a:pt x="2084" y="1207"/>
                    <a:pt x="2336" y="1152"/>
                  </a:cubicBezTo>
                  <a:cubicBezTo>
                    <a:pt x="2588" y="1097"/>
                    <a:pt x="3114" y="1108"/>
                    <a:pt x="3319" y="1096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 rot="-5400000">
              <a:off x="86" y="1757"/>
              <a:ext cx="5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Energy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4458" y="1853"/>
              <a:ext cx="8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Separation r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554" y="541"/>
              <a:ext cx="38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dirty="0">
                  <a:solidFill>
                    <a:srgbClr val="FFFF00"/>
                  </a:solidFill>
                </a:rPr>
                <a:t>Idealized potential energy curve for a typical bond, e.g., H</a:t>
              </a:r>
              <a:r>
                <a:rPr lang="en-US" sz="1800" baseline="-25000" dirty="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>
              <a:off x="1988" y="1911"/>
              <a:ext cx="0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Text Box 12"/>
            <p:cNvSpPr txBox="1">
              <a:spLocks noChangeArrowheads="1"/>
            </p:cNvSpPr>
            <p:nvPr/>
          </p:nvSpPr>
          <p:spPr bwMode="auto">
            <a:xfrm>
              <a:off x="1886" y="1609"/>
              <a:ext cx="176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/>
                <a:t>r</a:t>
              </a:r>
              <a:r>
                <a:rPr lang="en-US" sz="1600" i="1" baseline="-25000"/>
                <a:t>0</a:t>
              </a:r>
              <a:r>
                <a:rPr lang="en-US" sz="1600"/>
                <a:t>= equilibrium bond distance</a:t>
              </a:r>
              <a:endParaRPr lang="en-US" sz="1600" baseline="-25000"/>
            </a:p>
          </p:txBody>
        </p:sp>
        <p:sp>
          <p:nvSpPr>
            <p:cNvPr id="21518" name="Text Box 13"/>
            <p:cNvSpPr txBox="1">
              <a:spLocks noChangeArrowheads="1"/>
            </p:cNvSpPr>
            <p:nvPr/>
          </p:nvSpPr>
          <p:spPr bwMode="auto">
            <a:xfrm>
              <a:off x="2045" y="2244"/>
              <a:ext cx="18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i="1">
                  <a:latin typeface="Symbol" charset="0"/>
                </a:rPr>
                <a:t>E</a:t>
              </a:r>
              <a:r>
                <a:rPr lang="en-US" sz="1600" i="1" baseline="-25000"/>
                <a:t>0</a:t>
              </a:r>
              <a:r>
                <a:rPr lang="en-US" sz="1600"/>
                <a:t>= equilibrium bonding energy</a:t>
              </a:r>
              <a:endParaRPr lang="en-US" sz="1600" baseline="-25000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1146" y="904"/>
              <a:ext cx="265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Sharp repulsion due to electrons overlapping</a:t>
              </a:r>
              <a:endParaRPr lang="en-US" sz="1600" baseline="-25000"/>
            </a:p>
          </p:txBody>
        </p:sp>
        <p:sp>
          <p:nvSpPr>
            <p:cNvPr id="21520" name="Text Box 15"/>
            <p:cNvSpPr txBox="1">
              <a:spLocks noChangeArrowheads="1"/>
            </p:cNvSpPr>
            <p:nvPr/>
          </p:nvSpPr>
          <p:spPr bwMode="auto">
            <a:xfrm>
              <a:off x="3920" y="1383"/>
              <a:ext cx="173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/>
                <a:t>Weak long-range attraction </a:t>
              </a:r>
            </a:p>
            <a:p>
              <a:pPr eaLnBrk="1" hangingPunct="1"/>
              <a:r>
                <a:rPr lang="en-US" sz="1600"/>
                <a:t>due to Van der Waals forces</a:t>
              </a:r>
              <a:endParaRPr lang="en-US" sz="1600" baseline="-25000"/>
            </a:p>
          </p:txBody>
        </p:sp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2110" y="2831"/>
              <a:ext cx="2177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/>
                <a:t>Binding due to electron hybridization</a:t>
              </a:r>
            </a:p>
            <a:p>
              <a:pPr eaLnBrk="1" hangingPunct="1"/>
              <a:r>
                <a:rPr lang="en-US" sz="1600" dirty="0"/>
                <a:t>forming bonding orbitals </a:t>
              </a:r>
              <a:endParaRPr lang="en-US" sz="16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229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Objectives and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8851900" cy="4978400"/>
          </a:xfrm>
        </p:spPr>
        <p:txBody>
          <a:bodyPr>
            <a:noAutofit/>
          </a:bodyPr>
          <a:lstStyle/>
          <a:p>
            <a:pPr marL="38100" lvl="0" indent="0">
              <a:buSzPct val="100000"/>
              <a:buNone/>
            </a:pPr>
            <a:r>
              <a:rPr lang="en" sz="2400" dirty="0"/>
              <a:t>Objectives:</a:t>
            </a:r>
          </a:p>
          <a:p>
            <a:pPr marL="914400" lvl="1" indent="-381000">
              <a:buClr>
                <a:schemeClr val="lt2"/>
              </a:buClr>
              <a:buSzPct val="120000"/>
              <a:buFont typeface="Arial"/>
              <a:buChar char="•"/>
            </a:pPr>
            <a:r>
              <a:rPr lang="en" sz="2400" dirty="0"/>
              <a:t>Observe </a:t>
            </a:r>
            <a:r>
              <a:rPr lang="en-US" sz="2400" dirty="0" smtClean="0"/>
              <a:t>atom behavior under different conditions</a:t>
            </a:r>
            <a:endParaRPr lang="en" sz="2400" dirty="0"/>
          </a:p>
          <a:p>
            <a:pPr marL="914400" lvl="1" indent="-381000">
              <a:buClr>
                <a:schemeClr val="lt2"/>
              </a:buClr>
              <a:buSzPct val="120000"/>
              <a:buFont typeface="Arial"/>
              <a:buChar char="•"/>
            </a:pPr>
            <a:r>
              <a:rPr lang="en-US" sz="2400" dirty="0" smtClean="0"/>
              <a:t>Determine how atoms behave as materials change state</a:t>
            </a:r>
            <a:endParaRPr lang="en" sz="2400" dirty="0"/>
          </a:p>
          <a:p>
            <a:pPr marL="914400" lvl="1" indent="-381000">
              <a:buClr>
                <a:schemeClr val="lt2"/>
              </a:buClr>
              <a:buSzPct val="120000"/>
              <a:buFont typeface="Arial"/>
              <a:buChar char="•"/>
            </a:pPr>
            <a:r>
              <a:rPr lang="en-US" sz="2400" dirty="0" smtClean="0"/>
              <a:t>Figure out the most stable structure for a molecule</a:t>
            </a:r>
            <a:endParaRPr lang="en" sz="2400" dirty="0"/>
          </a:p>
          <a:p>
            <a:pPr marL="38100" lvl="0" indent="0">
              <a:buSzPct val="100000"/>
              <a:buNone/>
            </a:pPr>
            <a:endParaRPr lang="en-US" sz="1000" dirty="0" smtClean="0"/>
          </a:p>
          <a:p>
            <a:pPr marL="38100" lvl="0" indent="0">
              <a:buSzPct val="100000"/>
              <a:buNone/>
            </a:pPr>
            <a:r>
              <a:rPr lang="en" sz="2400" dirty="0" smtClean="0"/>
              <a:t>Science Standards:</a:t>
            </a:r>
            <a:r>
              <a:rPr lang="en-US" sz="2400" dirty="0" smtClean="0"/>
              <a:t>Structure </a:t>
            </a:r>
            <a:r>
              <a:rPr lang="en-US" sz="2400" dirty="0"/>
              <a:t>and Properties of Matter</a:t>
            </a:r>
          </a:p>
          <a:p>
            <a:r>
              <a:rPr lang="en-US" sz="2400" dirty="0"/>
              <a:t>MS-PS1-4. Develop a model that predicts and describes changes in particle motion, temperature, and state of a pure substance when thermal energy is added or removed. Figure out the most stable structure for a molecule</a:t>
            </a:r>
          </a:p>
          <a:p>
            <a:endParaRPr lang="en-US" sz="1000" dirty="0"/>
          </a:p>
          <a:p>
            <a:r>
              <a:rPr lang="en-US" sz="2400" dirty="0"/>
              <a:t>HS-PS2-6. Communicate scientific and technical information about why the molecular-level structure is important in the functioning of designed materials.</a:t>
            </a:r>
          </a:p>
        </p:txBody>
      </p:sp>
      <p:sp>
        <p:nvSpPr>
          <p:cNvPr id="5" name="Rectangle 4"/>
          <p:cNvSpPr/>
          <p:nvPr/>
        </p:nvSpPr>
        <p:spPr>
          <a:xfrm>
            <a:off x="6985000" y="5810506"/>
            <a:ext cx="2159000" cy="10474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4" name="Shape 196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9734" y="5821295"/>
            <a:ext cx="2029532" cy="1025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3937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38"/>
            <a:ext cx="8229600" cy="1143000"/>
          </a:xfrm>
        </p:spPr>
        <p:txBody>
          <a:bodyPr/>
          <a:lstStyle/>
          <a:p>
            <a:r>
              <a:rPr lang="en-US" dirty="0"/>
              <a:t>Simulations are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079501"/>
            <a:ext cx="8648700" cy="266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NGSS Crosscutting Concept- </a:t>
            </a:r>
            <a:r>
              <a:rPr lang="en-US" dirty="0"/>
              <a:t>“Developing and Using Models”</a:t>
            </a:r>
          </a:p>
          <a:p>
            <a:r>
              <a:rPr lang="en-US" sz="2600" dirty="0"/>
              <a:t>Essential Practices of Science and Engineering</a:t>
            </a:r>
          </a:p>
          <a:p>
            <a:r>
              <a:rPr lang="en-US" sz="2600" dirty="0"/>
              <a:t>Develop and/or use a model to predict and/or describe phenomena.</a:t>
            </a:r>
          </a:p>
          <a:p>
            <a:r>
              <a:rPr lang="en-US" sz="2600" dirty="0"/>
              <a:t>Develop a model to describe unobservable </a:t>
            </a:r>
            <a:r>
              <a:rPr lang="en-US" sz="2600" dirty="0" smtClean="0"/>
              <a:t>mechanisms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900" y="3985161"/>
            <a:ext cx="962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Models bring certain features into focus while obscuring others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Models are evaluated and refined - “It </a:t>
            </a:r>
            <a:r>
              <a:rPr lang="en-US" sz="2800" dirty="0" smtClean="0"/>
              <a:t>is important </a:t>
            </a:r>
            <a:r>
              <a:rPr lang="en-US" sz="2800" dirty="0"/>
              <a:t>for students to recognize their limitations.”</a:t>
            </a:r>
          </a:p>
        </p:txBody>
      </p:sp>
    </p:spTree>
    <p:extLst>
      <p:ext uri="{BB962C8B-B14F-4D97-AF65-F5344CB8AC3E}">
        <p14:creationId xmlns:p14="http://schemas.microsoft.com/office/powerpoint/2010/main" val="1405605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47638"/>
            <a:ext cx="8229600" cy="1143000"/>
          </a:xfrm>
        </p:spPr>
        <p:txBody>
          <a:bodyPr/>
          <a:lstStyle/>
          <a:p>
            <a:r>
              <a:rPr lang="en-US" dirty="0" smtClean="0"/>
              <a:t>Size and Scale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5600" y="1828800"/>
            <a:ext cx="8230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teaspoon of </a:t>
            </a:r>
            <a:r>
              <a:rPr lang="en-US" sz="2000" dirty="0" err="1" smtClean="0"/>
              <a:t>NaCl</a:t>
            </a:r>
            <a:r>
              <a:rPr lang="en-US" sz="2000" dirty="0" smtClean="0"/>
              <a:t> weighs 5.69 g.  </a:t>
            </a:r>
          </a:p>
          <a:p>
            <a:r>
              <a:rPr lang="en-US" sz="2000" dirty="0" smtClean="0"/>
              <a:t>Therefore, there are 5.86x10</a:t>
            </a:r>
            <a:r>
              <a:rPr lang="en-US" sz="2000" baseline="30000" dirty="0" smtClean="0"/>
              <a:t>22</a:t>
            </a:r>
            <a:r>
              <a:rPr lang="en-US" sz="2000" dirty="0" smtClean="0"/>
              <a:t> molecules of </a:t>
            </a:r>
            <a:r>
              <a:rPr lang="en-US" sz="2000" dirty="0" err="1" smtClean="0"/>
              <a:t>NaCl</a:t>
            </a:r>
            <a:r>
              <a:rPr lang="en-US" sz="2000" dirty="0" smtClean="0"/>
              <a:t> in a teaspoon of salt.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31800" y="4165600"/>
            <a:ext cx="7745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 </a:t>
            </a:r>
            <a:r>
              <a:rPr lang="en-US" sz="2000" dirty="0" err="1" smtClean="0"/>
              <a:t>NaCl</a:t>
            </a:r>
            <a:r>
              <a:rPr lang="en-US" sz="2000" dirty="0" smtClean="0"/>
              <a:t> crystal (grain of salt) weighs 0.14 mg .</a:t>
            </a:r>
          </a:p>
          <a:p>
            <a:r>
              <a:rPr lang="en-US" sz="2000" dirty="0" smtClean="0"/>
              <a:t>Therefore, there are 1.44x10</a:t>
            </a:r>
            <a:r>
              <a:rPr lang="en-US" sz="2000" baseline="30000" dirty="0" smtClean="0"/>
              <a:t>18</a:t>
            </a:r>
            <a:r>
              <a:rPr lang="en-US" sz="2000" dirty="0" smtClean="0"/>
              <a:t> molecules of </a:t>
            </a:r>
            <a:r>
              <a:rPr lang="en-US" sz="2000" dirty="0" err="1" smtClean="0"/>
              <a:t>NaCl</a:t>
            </a:r>
            <a:r>
              <a:rPr lang="en-US" sz="2000" dirty="0" smtClean="0"/>
              <a:t> in a grain of salt.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28700" y="1270000"/>
            <a:ext cx="505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molecular mass of </a:t>
            </a:r>
            <a:r>
              <a:rPr lang="en-US" sz="2000" dirty="0" err="1" smtClean="0"/>
              <a:t>NaCl</a:t>
            </a:r>
            <a:r>
              <a:rPr lang="en-US" sz="2000" dirty="0" smtClean="0"/>
              <a:t> = 58.44 g/</a:t>
            </a:r>
            <a:r>
              <a:rPr lang="en-US" sz="2000" dirty="0" err="1" smtClean="0"/>
              <a:t>mol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692400"/>
            <a:ext cx="3697035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0" y="4864100"/>
            <a:ext cx="1813990" cy="164861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273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waynesword.palomar.edu</a:t>
            </a:r>
            <a:r>
              <a:rPr lang="en-US" sz="1400" dirty="0"/>
              <a:t>/lmexer1.htm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00700" y="3094335"/>
            <a:ext cx="3670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 smtClean="0"/>
              <a:t>www.wisegeek.org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8955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4800" y="2362200"/>
            <a:ext cx="8426450" cy="1531938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Nanotechnology</a:t>
            </a:r>
            <a:r>
              <a:rPr lang="en-US" sz="2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is the understanding and control of matter </a:t>
            </a:r>
            <a:r>
              <a:rPr lang="en-US" sz="2800" dirty="0">
                <a:solidFill>
                  <a:srgbClr val="B5BF00"/>
                </a:solidFill>
                <a:latin typeface="Arial" pitchFamily="34" charset="0"/>
                <a:cs typeface="Arial" pitchFamily="34" charset="0"/>
              </a:rPr>
              <a:t>1 to 100 nanometers in size</a:t>
            </a:r>
            <a:r>
              <a:rPr lang="en-US" sz="2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8852" name="TextBox 6"/>
          <p:cNvSpPr txBox="1">
            <a:spLocks noChangeArrowheads="1"/>
          </p:cNvSpPr>
          <p:nvPr/>
        </p:nvSpPr>
        <p:spPr bwMode="auto">
          <a:xfrm>
            <a:off x="3048000" y="4343400"/>
            <a:ext cx="5791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i="1" smtClean="0">
                <a:solidFill>
                  <a:prstClr val="white"/>
                </a:solidFill>
                <a:latin typeface="Arial" charset="0"/>
              </a:rPr>
              <a:t>. . . </a:t>
            </a:r>
            <a:r>
              <a:rPr lang="en-US" sz="3200" smtClean="0">
                <a:solidFill>
                  <a:prstClr val="white"/>
                </a:solidFill>
                <a:latin typeface="Arial" charset="0"/>
              </a:rPr>
              <a:t>But what does that </a:t>
            </a:r>
            <a:r>
              <a:rPr lang="en-US" sz="3200" i="1" smtClean="0">
                <a:solidFill>
                  <a:prstClr val="white"/>
                </a:solidFill>
                <a:latin typeface="Arial" charset="0"/>
              </a:rPr>
              <a:t>mean?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 smtClean="0">
                <a:solidFill>
                  <a:prstClr val="white"/>
                </a:solidFill>
                <a:latin typeface="+mj-lt"/>
                <a:cs typeface="Arial" charset="0"/>
              </a:rPr>
              <a:t>What </a:t>
            </a:r>
            <a:r>
              <a:rPr lang="en-US" sz="4000" dirty="0">
                <a:solidFill>
                  <a:prstClr val="white"/>
                </a:solidFill>
                <a:latin typeface="+mj-lt"/>
                <a:cs typeface="Arial" charset="0"/>
              </a:rPr>
              <a:t>is nanotechnology?</a:t>
            </a:r>
          </a:p>
        </p:txBody>
      </p:sp>
    </p:spTree>
    <p:extLst>
      <p:ext uri="{BB962C8B-B14F-4D97-AF65-F5344CB8AC3E}">
        <p14:creationId xmlns:p14="http://schemas.microsoft.com/office/powerpoint/2010/main" val="209368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Acknowledgments</a:t>
            </a:r>
            <a:endParaRPr lang="en-US" dirty="0"/>
          </a:p>
        </p:txBody>
      </p:sp>
      <p:sp>
        <p:nvSpPr>
          <p:cNvPr id="68620" name="TextBox 5"/>
          <p:cNvSpPr txBox="1">
            <a:spLocks noChangeArrowheads="1"/>
          </p:cNvSpPr>
          <p:nvPr/>
        </p:nvSpPr>
        <p:spPr bwMode="auto">
          <a:xfrm>
            <a:off x="457200" y="15240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MRSEC Personnel and Collaborators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457200" y="2870200"/>
            <a:ext cx="7391400" cy="14773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39725" indent="-2222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en-US" kern="0" dirty="0">
                <a:latin typeface="Calibri" pitchFamily="34" charset="0"/>
              </a:rPr>
              <a:t>NSF Materials Research Science and Engineering Center on Nanostructured Interfaces (DMR</a:t>
            </a:r>
            <a:r>
              <a:rPr lang="en-US" kern="0" dirty="0" smtClean="0">
                <a:latin typeface="Calibri" pitchFamily="34" charset="0"/>
              </a:rPr>
              <a:t>-1121288)</a:t>
            </a:r>
          </a:p>
          <a:p>
            <a:pPr marL="339725" indent="-2222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en-US" kern="0" dirty="0" smtClean="0">
                <a:latin typeface="Calibri" pitchFamily="34" charset="0"/>
              </a:rPr>
              <a:t>NSF Research Experience for Teachers (EEC-0908782)</a:t>
            </a:r>
          </a:p>
          <a:p>
            <a:pPr marL="339725" indent="-2222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en-US" kern="0" dirty="0" smtClean="0">
                <a:latin typeface="Calibri" pitchFamily="34" charset="0"/>
              </a:rPr>
              <a:t>NSF Partnership for Research and Education in Materials (DMR-0934115)</a:t>
            </a:r>
          </a:p>
          <a:p>
            <a:pPr marL="339725" indent="-222250" eaLnBrk="0" fontAlgn="auto" hangingPunct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Arial" pitchFamily="34" charset="0"/>
              <a:buChar char="•"/>
              <a:defRPr/>
            </a:pPr>
            <a:r>
              <a:rPr lang="en-US" dirty="0" smtClean="0">
                <a:latin typeface="Calibri"/>
                <a:cs typeface="Calibri"/>
              </a:rPr>
              <a:t>RET </a:t>
            </a:r>
            <a:r>
              <a:rPr lang="en-US" dirty="0">
                <a:latin typeface="Calibri"/>
                <a:cs typeface="Calibri"/>
              </a:rPr>
              <a:t>supplement from the NSF award ECCS-</a:t>
            </a:r>
            <a:r>
              <a:rPr lang="en-US" dirty="0" smtClean="0">
                <a:latin typeface="Calibri"/>
                <a:cs typeface="Calibri"/>
              </a:rPr>
              <a:t>1052074 to Dr. </a:t>
            </a:r>
            <a:r>
              <a:rPr lang="en-US" smtClean="0">
                <a:latin typeface="Calibri"/>
                <a:cs typeface="Calibri"/>
              </a:rPr>
              <a:t>Behdad</a:t>
            </a:r>
            <a:r>
              <a:rPr lang="en-US" dirty="0" smtClean="0">
                <a:latin typeface="Calibri"/>
                <a:cs typeface="Calibri"/>
              </a:rPr>
              <a:t>.</a:t>
            </a:r>
            <a:r>
              <a:rPr lang="en-US" kern="0" dirty="0" smtClean="0">
                <a:latin typeface="Calibri"/>
                <a:cs typeface="Calibri"/>
              </a:rPr>
              <a:t> </a:t>
            </a:r>
            <a:endParaRPr lang="en-US" kern="0" dirty="0">
              <a:latin typeface="Calibri"/>
              <a:cs typeface="Calibri"/>
            </a:endParaRPr>
          </a:p>
        </p:txBody>
      </p:sp>
      <p:sp>
        <p:nvSpPr>
          <p:cNvPr id="68618" name="TextBox 6"/>
          <p:cNvSpPr txBox="1">
            <a:spLocks noChangeArrowheads="1"/>
          </p:cNvSpPr>
          <p:nvPr/>
        </p:nvSpPr>
        <p:spPr bwMode="auto">
          <a:xfrm>
            <a:off x="457200" y="25654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National Science Foundation</a:t>
            </a:r>
          </a:p>
        </p:txBody>
      </p:sp>
      <p:sp>
        <p:nvSpPr>
          <p:cNvPr id="68614" name="TextBox 4"/>
          <p:cNvSpPr txBox="1">
            <a:spLocks noChangeArrowheads="1"/>
          </p:cNvSpPr>
          <p:nvPr/>
        </p:nvSpPr>
        <p:spPr bwMode="auto">
          <a:xfrm>
            <a:off x="469900" y="4711700"/>
            <a:ext cx="7391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This presentation is based upon work supported by the National Science Foundation under the following </a:t>
            </a:r>
            <a:r>
              <a:rPr lang="en-US" sz="1200" dirty="0" smtClean="0"/>
              <a:t>grants: DMR -1121288 (</a:t>
            </a:r>
            <a:r>
              <a:rPr lang="en-US" sz="1200" dirty="0"/>
              <a:t>MRSEC</a:t>
            </a:r>
            <a:r>
              <a:rPr lang="en-US" sz="1200" dirty="0" smtClean="0"/>
              <a:t>), EEC-0908782( RET), DMR-0934115 (PREM), and </a:t>
            </a:r>
            <a:r>
              <a:rPr lang="en-US" sz="1200" dirty="0"/>
              <a:t>NSF award ECCS-1052074</a:t>
            </a:r>
            <a:r>
              <a:rPr lang="en-US" sz="1200" dirty="0" smtClean="0"/>
              <a:t>.  Any </a:t>
            </a:r>
            <a:r>
              <a:rPr lang="en-US" sz="1200" dirty="0"/>
              <a:t>opinions, findings, and conclusions or recommendations expressed in this material are those of the authors and do not necessary reflect the views of the National Science Foundation. </a:t>
            </a:r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457200" y="2108200"/>
            <a:ext cx="403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smtClean="0">
                <a:latin typeface="Calibri" pitchFamily="34" charset="0"/>
              </a:rPr>
              <a:t>UW College </a:t>
            </a:r>
            <a:r>
              <a:rPr lang="en-US" sz="2000" dirty="0" smtClean="0">
                <a:latin typeface="Calibri" pitchFamily="34" charset="0"/>
              </a:rPr>
              <a:t>of Engineering </a:t>
            </a:r>
            <a:endParaRPr lang="en-US" sz="2000" dirty="0">
              <a:latin typeface="Calibri" pitchFamily="34" charset="0"/>
            </a:endParaRPr>
          </a:p>
        </p:txBody>
      </p:sp>
      <p:pic>
        <p:nvPicPr>
          <p:cNvPr id="11" name="Picture 10" descr="NSF_NewLogo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98" b="98802" l="0" r="100000">
                        <a14:foregroundMark x1="28313" y1="44910" x2="28313" y2="44910"/>
                        <a14:foregroundMark x1="34337" y1="54491" x2="34337" y2="54491"/>
                        <a14:foregroundMark x1="51205" y1="49102" x2="51205" y2="49102"/>
                        <a14:foregroundMark x1="57229" y1="52695" x2="57229" y2="52695"/>
                        <a14:foregroundMark x1="22892" y1="60479" x2="22892" y2="60479"/>
                        <a14:foregroundMark x1="22892" y1="41317" x2="22892" y2="41317"/>
                        <a14:foregroundMark x1="37952" y1="42515" x2="37952" y2="42515"/>
                        <a14:foregroundMark x1="44578" y1="58084" x2="44578" y2="58084"/>
                        <a14:foregroundMark x1="58434" y1="41317" x2="58434" y2="41317"/>
                        <a14:foregroundMark x1="46988" y1="42515" x2="46988" y2="42515"/>
                        <a14:foregroundMark x1="67470" y1="54491" x2="67470" y2="54491"/>
                        <a14:foregroundMark x1="68675" y1="44910" x2="68675" y2="44910"/>
                        <a14:foregroundMark x1="80120" y1="39521" x2="80120" y2="39521"/>
                        <a14:foregroundMark x1="75301" y1="50299" x2="75301" y2="50299"/>
                        <a14:foregroundMark x1="68072" y1="59281" x2="68072" y2="592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7048" y="5517388"/>
            <a:ext cx="1363388" cy="1371600"/>
          </a:xfrm>
          <a:prstGeom prst="rect">
            <a:avLst/>
          </a:prstGeom>
        </p:spPr>
      </p:pic>
      <p:pic>
        <p:nvPicPr>
          <p:cNvPr id="15" name="Picture 14" descr="UW_logo_4C_ro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76748" y="5506212"/>
            <a:ext cx="1371600" cy="133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215900" y="1244600"/>
            <a:ext cx="8928100" cy="452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Anne Lynn Gillian-Daniel, agillian@wisc.edu</a:t>
            </a:r>
          </a:p>
          <a:p>
            <a:pPr eaLnBrk="1" hangingPunct="1"/>
            <a:r>
              <a:rPr lang="en-US" dirty="0" smtClean="0"/>
              <a:t>Benjamin Taylor, bltaylor2@wisc.edu</a:t>
            </a:r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US" dirty="0" smtClean="0"/>
          </a:p>
          <a:p>
            <a:pPr marL="0" indent="0" eaLnBrk="1" hangingPunct="1">
              <a:buNone/>
            </a:pPr>
            <a:r>
              <a:rPr lang="en-US" sz="3600" dirty="0" smtClean="0"/>
              <a:t>Our Website:  </a:t>
            </a:r>
            <a:r>
              <a:rPr lang="en-US" sz="3600" dirty="0" err="1" smtClean="0"/>
              <a:t>www.education.mrsec.wisc.edu</a:t>
            </a:r>
            <a:endParaRPr lang="en-US" sz="3600" dirty="0" smtClean="0"/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Box 6"/>
          <p:cNvSpPr txBox="1">
            <a:spLocks noChangeArrowheads="1"/>
          </p:cNvSpPr>
          <p:nvPr/>
        </p:nvSpPr>
        <p:spPr bwMode="auto">
          <a:xfrm>
            <a:off x="2057400" y="5334000"/>
            <a:ext cx="6934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i="1"/>
              <a:t>…</a:t>
            </a:r>
            <a:r>
              <a:rPr lang="en-US" sz="3200"/>
              <a:t>How small is </a:t>
            </a:r>
            <a:r>
              <a:rPr lang="en-US" sz="3200" i="1">
                <a:solidFill>
                  <a:srgbClr val="B5BF00"/>
                </a:solidFill>
              </a:rPr>
              <a:t>extremely</a:t>
            </a:r>
            <a:r>
              <a:rPr lang="en-US" sz="3200"/>
              <a:t> small?</a:t>
            </a:r>
            <a:endParaRPr lang="en-US" sz="3200" i="1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0" y="1524000"/>
            <a:ext cx="9220200" cy="3439240"/>
          </a:xfrm>
          <a:prstGeom prst="round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nanometer is 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extremely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small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 the nanometer scale, many materials behave 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differently</a:t>
            </a: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 can harness this new behavior to make </a:t>
            </a:r>
            <a:r>
              <a:rPr lang="en-US" sz="28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materials.</a:t>
            </a:r>
            <a:endParaRPr lang="en-US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7800" y="1752600"/>
            <a:ext cx="914400" cy="457200"/>
          </a:xfrm>
          <a:prstGeom prst="rect">
            <a:avLst/>
          </a:prstGeom>
          <a:noFill/>
          <a:ln>
            <a:solidFill>
              <a:srgbClr val="B5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0000" y="3886200"/>
            <a:ext cx="762000" cy="457200"/>
          </a:xfrm>
          <a:prstGeom prst="rect">
            <a:avLst/>
          </a:prstGeom>
          <a:noFill/>
          <a:ln>
            <a:solidFill>
              <a:srgbClr val="B5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2971800"/>
            <a:ext cx="1676400" cy="533400"/>
          </a:xfrm>
          <a:prstGeom prst="rect">
            <a:avLst/>
          </a:prstGeom>
          <a:noFill/>
          <a:ln>
            <a:solidFill>
              <a:srgbClr val="B5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ctr"/>
          <a:lstStyle/>
          <a:p>
            <a:pPr algn="ctr">
              <a:defRPr/>
            </a:pPr>
            <a:r>
              <a:rPr lang="en-US" sz="4000" dirty="0">
                <a:ea typeface="+mj-ea"/>
                <a:cs typeface="Arial" charset="0"/>
              </a:rPr>
              <a:t>What is nanotechnology?</a:t>
            </a:r>
          </a:p>
        </p:txBody>
      </p:sp>
    </p:spTree>
    <p:extLst>
      <p:ext uri="{BB962C8B-B14F-4D97-AF65-F5344CB8AC3E}">
        <p14:creationId xmlns:p14="http://schemas.microsoft.com/office/powerpoint/2010/main" val="174870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Box 17"/>
          <p:cNvSpPr txBox="1">
            <a:spLocks noChangeArrowheads="1"/>
          </p:cNvSpPr>
          <p:nvPr/>
        </p:nvSpPr>
        <p:spPr bwMode="auto">
          <a:xfrm>
            <a:off x="1050925" y="3429000"/>
            <a:ext cx="1600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>
                <a:cs typeface="Arial" charset="0"/>
              </a:rPr>
              <a:t>meter</a:t>
            </a: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 cstate="print"/>
          <a:srcRect t="14934" b="16368"/>
          <a:stretch>
            <a:fillRect/>
          </a:stretch>
        </p:blipFill>
        <p:spPr bwMode="auto">
          <a:xfrm>
            <a:off x="4191000" y="1298575"/>
            <a:ext cx="2401957" cy="22098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3" descr="bikeandspace.png"/>
          <p:cNvPicPr>
            <a:picLocks noChangeAspect="1"/>
          </p:cNvPicPr>
          <p:nvPr/>
        </p:nvPicPr>
        <p:blipFill>
          <a:blip r:embed="rId4" cstate="print"/>
          <a:srcRect l="8581" t="16017" r="10464" b="18444"/>
          <a:stretch>
            <a:fillRect/>
          </a:stretch>
        </p:blipFill>
        <p:spPr>
          <a:xfrm>
            <a:off x="152400" y="1371600"/>
            <a:ext cx="3397956" cy="2133600"/>
          </a:xfrm>
          <a:prstGeom prst="roundRect">
            <a:avLst/>
          </a:prstGeom>
        </p:spPr>
      </p:pic>
      <p:sp>
        <p:nvSpPr>
          <p:cNvPr id="17415" name="TextBox 24"/>
          <p:cNvSpPr txBox="1">
            <a:spLocks noChangeArrowheads="1"/>
          </p:cNvSpPr>
          <p:nvPr/>
        </p:nvSpPr>
        <p:spPr bwMode="auto">
          <a:xfrm>
            <a:off x="6629400" y="1600200"/>
            <a:ext cx="2514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cs typeface="Arial" charset="0"/>
              </a:rPr>
              <a:t>1/100</a:t>
            </a:r>
            <a:r>
              <a:rPr lang="en-US" sz="2800" baseline="30000">
                <a:cs typeface="Arial" charset="0"/>
              </a:rPr>
              <a:t>th</a:t>
            </a:r>
            <a:r>
              <a:rPr lang="en-US" sz="2800">
                <a:cs typeface="Arial" charset="0"/>
              </a:rPr>
              <a:t> of a meter</a:t>
            </a:r>
          </a:p>
          <a:p>
            <a:r>
              <a:rPr lang="en-US" sz="2800">
                <a:cs typeface="Arial" charset="0"/>
              </a:rPr>
              <a:t>(centimeter)</a:t>
            </a:r>
          </a:p>
        </p:txBody>
      </p:sp>
      <p:sp>
        <p:nvSpPr>
          <p:cNvPr id="17416" name="TextBox 25"/>
          <p:cNvSpPr txBox="1">
            <a:spLocks noChangeArrowheads="1"/>
          </p:cNvSpPr>
          <p:nvPr/>
        </p:nvSpPr>
        <p:spPr bwMode="auto">
          <a:xfrm>
            <a:off x="2209800" y="4038600"/>
            <a:ext cx="2209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cs typeface="Arial" charset="0"/>
              </a:rPr>
              <a:t>1/1000</a:t>
            </a:r>
            <a:r>
              <a:rPr lang="en-US" sz="2800" baseline="30000" dirty="0">
                <a:cs typeface="Arial" charset="0"/>
              </a:rPr>
              <a:t>th</a:t>
            </a:r>
            <a:r>
              <a:rPr lang="en-US" sz="2800" dirty="0">
                <a:cs typeface="Arial" charset="0"/>
              </a:rPr>
              <a:t> of a meter (millimeter)</a:t>
            </a:r>
          </a:p>
        </p:txBody>
      </p:sp>
      <p:pic>
        <p:nvPicPr>
          <p:cNvPr id="12" name="Picture 11" descr="Sand in hand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3733800"/>
            <a:ext cx="2590800" cy="1945093"/>
          </a:xfrm>
          <a:prstGeom prst="round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rgbClr val="FFFFFF"/>
                </a:solidFill>
                <a:ea typeface="+mj-ea"/>
                <a:cs typeface="Arial" charset="0"/>
              </a:rPr>
              <a:t>Exactly </a:t>
            </a:r>
            <a:r>
              <a:rPr lang="en-US" sz="4000" i="1" kern="0" dirty="0">
                <a:solidFill>
                  <a:srgbClr val="B6BF00"/>
                </a:solidFill>
                <a:ea typeface="+mj-ea"/>
                <a:cs typeface="Arial" charset="0"/>
              </a:rPr>
              <a:t>how</a:t>
            </a:r>
            <a:r>
              <a:rPr lang="en-US" sz="4000" kern="0" dirty="0">
                <a:solidFill>
                  <a:srgbClr val="FFFFFF"/>
                </a:solidFill>
                <a:ea typeface="+mj-ea"/>
                <a:cs typeface="Arial" charset="0"/>
              </a:rPr>
              <a:t> small is a nanometer?</a:t>
            </a:r>
          </a:p>
        </p:txBody>
      </p:sp>
      <p:sp>
        <p:nvSpPr>
          <p:cNvPr id="17" name="TextBox 27"/>
          <p:cNvSpPr txBox="1">
            <a:spLocks noChangeArrowheads="1"/>
          </p:cNvSpPr>
          <p:nvPr/>
        </p:nvSpPr>
        <p:spPr bwMode="auto">
          <a:xfrm>
            <a:off x="3581400" y="5867400"/>
            <a:ext cx="3962400" cy="954088"/>
          </a:xfrm>
          <a:prstGeom prst="rect">
            <a:avLst/>
          </a:prstGeom>
          <a:noFill/>
          <a:ln w="19050">
            <a:solidFill>
              <a:srgbClr val="B6B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kern="0">
                <a:solidFill>
                  <a:srgbClr val="FFFFFF"/>
                </a:solidFill>
                <a:cs typeface="Arial" charset="0"/>
              </a:rPr>
              <a:t>All these are still visible with your </a:t>
            </a:r>
            <a:r>
              <a:rPr lang="en-US" sz="2800" kern="0">
                <a:solidFill>
                  <a:srgbClr val="B6BF00"/>
                </a:solidFill>
                <a:cs typeface="Arial" charset="0"/>
              </a:rPr>
              <a:t>eyes</a:t>
            </a:r>
            <a:r>
              <a:rPr lang="en-US" sz="2800" kern="0">
                <a:solidFill>
                  <a:srgbClr val="FFFFFF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820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2" descr="red_blood_cells"/>
          <p:cNvPicPr>
            <a:picLocks noChangeAspect="1" noChangeArrowheads="1"/>
          </p:cNvPicPr>
          <p:nvPr/>
        </p:nvPicPr>
        <p:blipFill>
          <a:blip r:embed="rId3" cstate="print"/>
          <a:srcRect r="6154"/>
          <a:stretch>
            <a:fillRect/>
          </a:stretch>
        </p:blipFill>
        <p:spPr bwMode="auto">
          <a:xfrm>
            <a:off x="304809" y="2819401"/>
            <a:ext cx="2353953" cy="1825813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3" name="TextBox 25"/>
          <p:cNvSpPr txBox="1">
            <a:spLocks noChangeArrowheads="1"/>
          </p:cNvSpPr>
          <p:nvPr/>
        </p:nvSpPr>
        <p:spPr bwMode="auto">
          <a:xfrm>
            <a:off x="914400" y="4886980"/>
            <a:ext cx="7696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cs typeface="Arial" charset="0"/>
              </a:rPr>
              <a:t>A </a:t>
            </a:r>
            <a:r>
              <a:rPr lang="en-US" sz="2800" dirty="0">
                <a:cs typeface="Arial" charset="0"/>
              </a:rPr>
              <a:t>micrometer (</a:t>
            </a:r>
            <a:r>
              <a:rPr lang="en-US" sz="2800" dirty="0" smtClean="0">
                <a:cs typeface="Arial" charset="0"/>
              </a:rPr>
              <a:t>µm) is one-millionth </a:t>
            </a:r>
            <a:r>
              <a:rPr lang="en-US" sz="2800" dirty="0">
                <a:cs typeface="Arial" charset="0"/>
              </a:rPr>
              <a:t>of a meter 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667000" y="3505200"/>
            <a:ext cx="9906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66" name="TextBox 10"/>
          <p:cNvSpPr txBox="1">
            <a:spLocks noChangeArrowheads="1"/>
          </p:cNvSpPr>
          <p:nvPr/>
        </p:nvSpPr>
        <p:spPr bwMode="auto">
          <a:xfrm>
            <a:off x="3733800" y="3200400"/>
            <a:ext cx="4724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 smtClean="0"/>
              <a:t>One red blood cell is 6</a:t>
            </a:r>
            <a:r>
              <a:rPr lang="en-US" sz="2800" dirty="0"/>
              <a:t>-8 </a:t>
            </a:r>
            <a:r>
              <a:rPr lang="en-US" sz="2800" dirty="0">
                <a:cs typeface="Arial" charset="0"/>
              </a:rPr>
              <a:t>µm</a:t>
            </a:r>
            <a:endParaRPr lang="en-US" sz="2800" dirty="0"/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685800" y="5410200"/>
            <a:ext cx="7924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kern="0" dirty="0">
                <a:solidFill>
                  <a:srgbClr val="FFFFFF"/>
                </a:solidFill>
                <a:cs typeface="Arial" charset="0"/>
              </a:rPr>
              <a:t>Nanoscale objects are 1,000 times </a:t>
            </a:r>
            <a:r>
              <a:rPr lang="en-US" sz="3600" kern="0" dirty="0">
                <a:solidFill>
                  <a:srgbClr val="B6BF00"/>
                </a:solidFill>
                <a:cs typeface="Arial" charset="0"/>
              </a:rPr>
              <a:t>smaller</a:t>
            </a:r>
            <a:r>
              <a:rPr lang="en-US" sz="3600" kern="0" dirty="0">
                <a:solidFill>
                  <a:srgbClr val="FFFFFF"/>
                </a:solidFill>
                <a:cs typeface="Arial" charset="0"/>
              </a:rPr>
              <a:t>!!!</a:t>
            </a:r>
          </a:p>
        </p:txBody>
      </p:sp>
      <p:pic>
        <p:nvPicPr>
          <p:cNvPr id="10" name="Picture 29" descr="hai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1295400"/>
            <a:ext cx="2013545" cy="15126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4495800" y="1600200"/>
            <a:ext cx="3974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human hair is ~40 </a:t>
            </a:r>
            <a:r>
              <a:rPr lang="en-US" sz="2800" dirty="0" smtClean="0">
                <a:cs typeface="Arial" charset="0"/>
              </a:rPr>
              <a:t>µm</a:t>
            </a:r>
            <a:endParaRPr lang="en-US" sz="2800" dirty="0"/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457200" y="-25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 dirty="0" smtClean="0">
                <a:solidFill>
                  <a:srgbClr val="FFFFFF"/>
                </a:solidFill>
                <a:ea typeface="+mj-ea"/>
                <a:cs typeface="Arial" charset="0"/>
              </a:rPr>
              <a:t>How small can you see?</a:t>
            </a:r>
            <a:endParaRPr lang="en-US" sz="4000" kern="0" dirty="0">
              <a:solidFill>
                <a:srgbClr val="FFFFFF"/>
              </a:solidFill>
              <a:ea typeface="+mj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21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2500" y="2133600"/>
            <a:ext cx="7239000" cy="4724400"/>
            <a:chOff x="495300" y="2133600"/>
            <a:chExt cx="7239000" cy="4724400"/>
          </a:xfrm>
        </p:grpSpPr>
        <p:pic>
          <p:nvPicPr>
            <p:cNvPr id="717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5300" y="2514600"/>
              <a:ext cx="3581400" cy="2686050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1524000" y="5360988"/>
              <a:ext cx="1524000" cy="103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800" dirty="0">
                  <a:cs typeface="Arial" charset="0"/>
                </a:rPr>
                <a:t>Viruses</a:t>
              </a:r>
              <a:endParaRPr lang="en-US" sz="2800" dirty="0"/>
            </a:p>
            <a:p>
              <a:pPr marL="342900" indent="-342900" algn="ctr">
                <a:spcBef>
                  <a:spcPct val="20000"/>
                </a:spcBef>
                <a:defRPr/>
              </a:pPr>
              <a:r>
                <a:rPr lang="en-US" sz="2800" dirty="0"/>
                <a:t>3-50 nm</a:t>
              </a:r>
              <a:endParaRPr lang="en-US" sz="2800" i="1" dirty="0">
                <a:cs typeface="Arial" charset="0"/>
              </a:endParaRPr>
            </a:p>
          </p:txBody>
        </p:sp>
        <p:sp>
          <p:nvSpPr>
            <p:cNvPr id="67591" name="TextBox 17"/>
            <p:cNvSpPr txBox="1">
              <a:spLocks noChangeArrowheads="1"/>
            </p:cNvSpPr>
            <p:nvPr/>
          </p:nvSpPr>
          <p:spPr bwMode="auto">
            <a:xfrm>
              <a:off x="5626100" y="5903912"/>
              <a:ext cx="1435100" cy="954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defTabSz="820738" eaLnBrk="0" hangingPunct="0"/>
              <a:r>
                <a:rPr lang="en-US" sz="2800" dirty="0">
                  <a:cs typeface="Arial" charset="0"/>
                </a:rPr>
                <a:t>DNA</a:t>
              </a:r>
            </a:p>
            <a:p>
              <a:pPr algn="ctr" defTabSz="820738" eaLnBrk="0" hangingPunct="0"/>
              <a:r>
                <a:rPr lang="en-US" sz="2800" dirty="0" smtClean="0">
                  <a:cs typeface="Arial" charset="0"/>
                </a:rPr>
                <a:t>1-2 </a:t>
              </a:r>
              <a:r>
                <a:rPr lang="en-US" sz="2800" dirty="0">
                  <a:cs typeface="Arial" charset="0"/>
                </a:rPr>
                <a:t>nm</a:t>
              </a:r>
              <a:endParaRPr lang="en-US" sz="2800" dirty="0"/>
            </a:p>
          </p:txBody>
        </p:sp>
        <p:pic>
          <p:nvPicPr>
            <p:cNvPr id="17" name="Picture 16" descr="DNA 1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53000" y="2133600"/>
              <a:ext cx="2781300" cy="3703670"/>
            </a:xfrm>
            <a:prstGeom prst="round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000" kern="0" dirty="0">
                <a:solidFill>
                  <a:srgbClr val="FFFFFF"/>
                </a:solidFill>
                <a:ea typeface="+mj-ea"/>
                <a:cs typeface="Arial" charset="0"/>
              </a:rPr>
              <a:t>. . . Smaller than you can see!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883920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3200" kern="0" dirty="0">
                <a:solidFill>
                  <a:srgbClr val="FFFFFF"/>
                </a:solidFill>
                <a:cs typeface="Arial" charset="0"/>
              </a:rPr>
              <a:t>A </a:t>
            </a:r>
            <a:r>
              <a:rPr lang="en-US" sz="3200" kern="0" dirty="0" smtClean="0">
                <a:solidFill>
                  <a:srgbClr val="FFFFFF"/>
                </a:solidFill>
                <a:cs typeface="Arial" charset="0"/>
              </a:rPr>
              <a:t>nanometer (nm) </a:t>
            </a:r>
            <a:r>
              <a:rPr lang="en-US" sz="3200" kern="0" dirty="0">
                <a:solidFill>
                  <a:srgbClr val="FFFFFF"/>
                </a:solidFill>
                <a:cs typeface="Arial" charset="0"/>
              </a:rPr>
              <a:t>is one </a:t>
            </a:r>
            <a:r>
              <a:rPr lang="en-US" sz="3200" kern="0" dirty="0">
                <a:solidFill>
                  <a:srgbClr val="B6BF00"/>
                </a:solidFill>
                <a:cs typeface="Arial" charset="0"/>
              </a:rPr>
              <a:t>billionth</a:t>
            </a:r>
            <a:r>
              <a:rPr lang="en-US" sz="3200" kern="0" dirty="0">
                <a:solidFill>
                  <a:sysClr val="windowText" lastClr="000000"/>
                </a:solidFill>
                <a:cs typeface="Arial" charset="0"/>
              </a:rPr>
              <a:t> </a:t>
            </a:r>
            <a:r>
              <a:rPr lang="en-US" sz="3200" kern="0" dirty="0">
                <a:solidFill>
                  <a:srgbClr val="FFFFFF"/>
                </a:solidFill>
                <a:cs typeface="Arial" charset="0"/>
              </a:rPr>
              <a:t>of a meter!!</a:t>
            </a:r>
          </a:p>
        </p:txBody>
      </p:sp>
    </p:spTree>
    <p:extLst>
      <p:ext uri="{BB962C8B-B14F-4D97-AF65-F5344CB8AC3E}">
        <p14:creationId xmlns:p14="http://schemas.microsoft.com/office/powerpoint/2010/main" val="5471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458200" cy="98755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Nanometer:</a:t>
            </a:r>
            <a:br>
              <a:rPr lang="en-US" dirty="0" smtClean="0"/>
            </a:br>
            <a:r>
              <a:rPr lang="en-US" dirty="0" smtClean="0"/>
              <a:t>Part of the Metric System</a:t>
            </a:r>
          </a:p>
        </p:txBody>
      </p:sp>
      <p:graphicFrame>
        <p:nvGraphicFramePr>
          <p:cNvPr id="4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10262"/>
              </p:ext>
            </p:extLst>
          </p:nvPr>
        </p:nvGraphicFramePr>
        <p:xfrm>
          <a:off x="152400" y="1828799"/>
          <a:ext cx="6477000" cy="3560764"/>
        </p:xfrm>
        <a:graphic>
          <a:graphicData uri="http://schemas.openxmlformats.org/drawingml/2006/table">
            <a:tbl>
              <a:tblPr/>
              <a:tblGrid>
                <a:gridCol w="1719880"/>
                <a:gridCol w="718520"/>
                <a:gridCol w="2763337"/>
                <a:gridCol w="1275263"/>
              </a:tblGrid>
              <a:tr h="5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kilometer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km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millimeter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micrometer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sym typeface="Symbol" pitchFamily="18" charset="2"/>
                        </a:rPr>
                        <a:t>m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1/1,000,000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-6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nanometer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nm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1/1,000,000,000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-9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</a:tr>
              <a:tr h="5937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picometer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pm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1/1,000,000,000,000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1X10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-12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Picture 29" descr="hai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62517" y="3395246"/>
            <a:ext cx="1295400" cy="9731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7153135" y="4385846"/>
            <a:ext cx="1305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600" dirty="0" smtClean="0"/>
              <a:t>Hair: ~40</a:t>
            </a:r>
            <a:r>
              <a:rPr lang="en-US" sz="1600" dirty="0">
                <a:latin typeface="Calibri" pitchFamily="34" charset="0"/>
                <a:sym typeface="Symbol" pitchFamily="18" charset="2"/>
              </a:rPr>
              <a:t></a:t>
            </a:r>
            <a:r>
              <a:rPr lang="en-US" sz="1600" dirty="0" smtClean="0">
                <a:latin typeface="Calibri" pitchFamily="34" charset="0"/>
                <a:sym typeface="Symbol" pitchFamily="18" charset="2"/>
              </a:rPr>
              <a:t>m</a:t>
            </a:r>
            <a:endParaRPr lang="en-US" sz="1600" dirty="0">
              <a:latin typeface="Calibri" pitchFamily="34" charset="0"/>
            </a:endParaRP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6600" y="4766846"/>
            <a:ext cx="1181100" cy="9445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7010400" y="5681246"/>
            <a:ext cx="137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DNA: 1-2 nm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010400" y="2667000"/>
            <a:ext cx="19068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11-year-old human</a:t>
            </a:r>
          </a:p>
          <a:p>
            <a:r>
              <a:rPr lang="en-US" sz="1600" dirty="0" smtClean="0"/>
              <a:t> ~ 1.4 m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086600" y="2133600"/>
            <a:ext cx="1849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WI is 420 km wide</a:t>
            </a:r>
            <a:endParaRPr lang="en-US" sz="1600" dirty="0"/>
          </a:p>
        </p:txBody>
      </p:sp>
      <p:pic>
        <p:nvPicPr>
          <p:cNvPr id="12" name="Picture 11" descr="Wisconsin-car-insurance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219200"/>
            <a:ext cx="1103971" cy="9144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705600" y="4572000"/>
            <a:ext cx="380999" cy="380999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705600" y="3886200"/>
            <a:ext cx="381000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05600" y="2819400"/>
            <a:ext cx="381000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705600" y="2057400"/>
            <a:ext cx="381000" cy="0"/>
          </a:xfrm>
          <a:prstGeom prst="straightConnector1">
            <a:avLst/>
          </a:prstGeom>
          <a:ln w="38100" cmpd="sng">
            <a:solidFill>
              <a:srgbClr val="FFFF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58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-80962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Nano Fun Facts</a:t>
            </a:r>
          </a:p>
        </p:txBody>
      </p:sp>
      <p:sp>
        <p:nvSpPr>
          <p:cNvPr id="24579" name="TextBox 2"/>
          <p:cNvSpPr txBox="1">
            <a:spLocks noChangeArrowheads="1"/>
          </p:cNvSpPr>
          <p:nvPr/>
        </p:nvSpPr>
        <p:spPr bwMode="auto">
          <a:xfrm>
            <a:off x="292100" y="947738"/>
            <a:ext cx="8851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In the time it takes to read this sentence, your fingernails will have grown approximately one nanometer (1 nm). </a:t>
            </a:r>
          </a:p>
        </p:txBody>
      </p:sp>
      <p:pic>
        <p:nvPicPr>
          <p:cNvPr id="24580" name="Picture 3" descr="fingernail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600" y="1828800"/>
            <a:ext cx="284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54000" y="4051300"/>
            <a:ext cx="873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everyone on earth was 1 nm, we would all fit into a Matchbox car.</a:t>
            </a:r>
            <a:endParaRPr lang="en-US" sz="2800" dirty="0"/>
          </a:p>
        </p:txBody>
      </p:sp>
      <p:pic>
        <p:nvPicPr>
          <p:cNvPr id="7" name="Picture 6" descr="hand-holding-small-blue-car-16879366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55" b="21050"/>
          <a:stretch/>
        </p:blipFill>
        <p:spPr>
          <a:xfrm>
            <a:off x="2679700" y="5029200"/>
            <a:ext cx="3962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03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2243138"/>
            <a:ext cx="7569200" cy="98755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5300" dirty="0" smtClean="0"/>
              <a:t>Let’s explore </a:t>
            </a:r>
            <a:r>
              <a:rPr lang="en-US" sz="5300" dirty="0" err="1" smtClean="0"/>
              <a:t>AtomTouch</a:t>
            </a: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u="sng" dirty="0"/>
              <a:t>https://</a:t>
            </a:r>
            <a:r>
              <a:rPr lang="en-US" u="sng" dirty="0" err="1"/>
              <a:t>mobile.wisc.edu</a:t>
            </a:r>
            <a:r>
              <a:rPr lang="en-US" u="sng" dirty="0"/>
              <a:t>/mli-projects/project-</a:t>
            </a:r>
            <a:r>
              <a:rPr lang="en-US" u="sng" dirty="0" err="1"/>
              <a:t>atomtouch</a:t>
            </a:r>
            <a:r>
              <a:rPr lang="en-US" u="sng" dirty="0"/>
              <a:t>/</a:t>
            </a:r>
            <a:endParaRPr lang="en-US" dirty="0"/>
          </a:p>
        </p:txBody>
      </p:sp>
      <p:sp>
        <p:nvSpPr>
          <p:cNvPr id="43013" name="TextBox 8"/>
          <p:cNvSpPr txBox="1">
            <a:spLocks noChangeArrowheads="1"/>
          </p:cNvSpPr>
          <p:nvPr/>
        </p:nvSpPr>
        <p:spPr bwMode="auto">
          <a:xfrm>
            <a:off x="4495800" y="2205335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Tip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3014" name="TextBox 9"/>
          <p:cNvSpPr txBox="1">
            <a:spLocks noChangeArrowheads="1"/>
          </p:cNvSpPr>
          <p:nvPr/>
        </p:nvSpPr>
        <p:spPr bwMode="auto">
          <a:xfrm>
            <a:off x="2971800" y="4114800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Atom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3015" name="TextBox 10"/>
          <p:cNvSpPr txBox="1">
            <a:spLocks noChangeArrowheads="1"/>
          </p:cNvSpPr>
          <p:nvPr/>
        </p:nvSpPr>
        <p:spPr bwMode="auto">
          <a:xfrm>
            <a:off x="3810000" y="5634335"/>
            <a:ext cx="152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Surface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3017" name="TextBox 13"/>
          <p:cNvSpPr txBox="1">
            <a:spLocks noChangeArrowheads="1"/>
          </p:cNvSpPr>
          <p:nvPr/>
        </p:nvSpPr>
        <p:spPr bwMode="auto">
          <a:xfrm>
            <a:off x="5562600" y="3886200"/>
            <a:ext cx="152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Tunable bond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660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17805</TotalTime>
  <Words>1257</Words>
  <Application>Microsoft Macintosh PowerPoint</Application>
  <PresentationFormat>On-screen Show (4:3)</PresentationFormat>
  <Paragraphs>180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Nanometer: Part of the Metric System</vt:lpstr>
      <vt:lpstr>Nano Fun Facts</vt:lpstr>
      <vt:lpstr>Let’s explore AtomTouch  https://mobile.wisc.edu/mli-projects/project-atomtouch/</vt:lpstr>
      <vt:lpstr>What is a simulation?</vt:lpstr>
      <vt:lpstr>PowerPoint Presentation</vt:lpstr>
      <vt:lpstr>PowerPoint Presentation</vt:lpstr>
      <vt:lpstr>What is Molecular Dynamics? </vt:lpstr>
      <vt:lpstr>What is MD Good For?</vt:lpstr>
      <vt:lpstr>How do you create a MD simulation</vt:lpstr>
      <vt:lpstr>The Idea of Potentials</vt:lpstr>
      <vt:lpstr>Objectives and Standards</vt:lpstr>
      <vt:lpstr>Simulations are Models</vt:lpstr>
      <vt:lpstr>Size and Scale</vt:lpstr>
      <vt:lpstr>Acknowledgments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Greta Zenner</dc:creator>
  <cp:lastModifiedBy>Anne Lynn Gillian-Daniel</cp:lastModifiedBy>
  <cp:revision>556</cp:revision>
  <cp:lastPrinted>2011-03-18T13:00:11Z</cp:lastPrinted>
  <dcterms:created xsi:type="dcterms:W3CDTF">2008-04-02T21:58:03Z</dcterms:created>
  <dcterms:modified xsi:type="dcterms:W3CDTF">2016-01-14T20:13:26Z</dcterms:modified>
</cp:coreProperties>
</file>