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7" r:id="rId2"/>
    <p:sldId id="282" r:id="rId3"/>
    <p:sldId id="280" r:id="rId4"/>
    <p:sldId id="281" r:id="rId5"/>
    <p:sldId id="292" r:id="rId6"/>
    <p:sldId id="286" r:id="rId7"/>
    <p:sldId id="289" r:id="rId8"/>
    <p:sldId id="288" r:id="rId9"/>
    <p:sldId id="287" r:id="rId10"/>
    <p:sldId id="290" r:id="rId11"/>
    <p:sldId id="291" r:id="rId12"/>
    <p:sldId id="293" r:id="rId13"/>
    <p:sldId id="295" r:id="rId14"/>
    <p:sldId id="296"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97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B7EC73FC-B97C-4F41-9939-D0E4F3CFDA66}" type="datetimeFigureOut">
              <a:rPr lang="en-US"/>
              <a:pPr>
                <a:defRPr/>
              </a:pPr>
              <a:t>9/12/2010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3029D97B-85C7-47D3-A8A9-C932F0EF8C3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26BF96D-F7C0-4966-8B2D-58FC3F5B9B73}" type="slidenum">
              <a:rPr lang="en-US"/>
              <a:pPr fontAlgn="base">
                <a:spcBef>
                  <a:spcPct val="0"/>
                </a:spcBef>
                <a:spcAft>
                  <a:spcPct val="0"/>
                </a:spcAft>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855A42-BCA6-433B-85D6-8DF60696EF28}" type="slidenum">
              <a:rPr lang="en-US"/>
              <a:pPr fontAlgn="base">
                <a:spcBef>
                  <a:spcPct val="0"/>
                </a:spcBef>
                <a:spcAft>
                  <a:spcPct val="0"/>
                </a:spcAft>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855A42-BCA6-433B-85D6-8DF60696EF28}" type="slidenum">
              <a:rPr lang="en-US"/>
              <a:pPr fontAlgn="base">
                <a:spcBef>
                  <a:spcPct val="0"/>
                </a:spcBef>
                <a:spcAft>
                  <a:spcPct val="0"/>
                </a:spcAft>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75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9836557-360F-4B91-B485-86C92DCAAB0D}" type="slidenum">
              <a:rPr lang="en-US" sz="1200">
                <a:latin typeface="Calibri" pitchFamily="34" charset="0"/>
              </a:rPr>
              <a:pPr algn="r"/>
              <a:t>12</a:t>
            </a:fld>
            <a:endParaRPr lang="en-US" sz="1200">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EF27B29-953D-42ED-95C6-226324ECA579}" type="slidenum">
              <a:rPr lang="en-US"/>
              <a:pPr fontAlgn="base">
                <a:spcBef>
                  <a:spcPct val="0"/>
                </a:spcBef>
                <a:spcAft>
                  <a:spcPct val="0"/>
                </a:spcAft>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EF27B29-953D-42ED-95C6-226324ECA579}" type="slidenum">
              <a:rPr lang="en-US"/>
              <a:pPr fontAlgn="base">
                <a:spcBef>
                  <a:spcPct val="0"/>
                </a:spcBef>
                <a:spcAft>
                  <a:spcPct val="0"/>
                </a:spcAft>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C361D8-889A-4D60-8C75-F8FD7E9A3650}" type="slidenum">
              <a:rPr lang="en-US"/>
              <a:pPr fontAlgn="base">
                <a:spcBef>
                  <a:spcPct val="0"/>
                </a:spcBef>
                <a:spcAft>
                  <a:spcPct val="0"/>
                </a:spcAft>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EF27B29-953D-42ED-95C6-226324ECA579}" type="slidenum">
              <a:rPr lang="en-US"/>
              <a:pPr fontAlgn="base">
                <a:spcBef>
                  <a:spcPct val="0"/>
                </a:spcBef>
                <a:spcAft>
                  <a:spcPct val="0"/>
                </a:spcAft>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75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9836557-360F-4B91-B485-86C92DCAAB0D}" type="slidenum">
              <a:rPr lang="en-US" sz="1200">
                <a:latin typeface="Calibri" pitchFamily="34" charset="0"/>
              </a:rPr>
              <a:pPr algn="r"/>
              <a:t>4</a:t>
            </a:fld>
            <a:endParaRPr lang="en-US"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75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9836557-360F-4B91-B485-86C92DCAAB0D}" type="slidenum">
              <a:rPr lang="en-US" sz="1200">
                <a:latin typeface="Calibri" pitchFamily="34" charset="0"/>
              </a:rPr>
              <a:pPr algn="r"/>
              <a:t>5</a:t>
            </a:fld>
            <a:endParaRPr 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855A42-BCA6-433B-85D6-8DF60696EF28}" type="slidenum">
              <a:rPr lang="en-US"/>
              <a:pPr fontAlgn="base">
                <a:spcBef>
                  <a:spcPct val="0"/>
                </a:spcBef>
                <a:spcAft>
                  <a:spcPct val="0"/>
                </a:spcAft>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855A42-BCA6-433B-85D6-8DF60696EF28}" type="slidenum">
              <a:rPr lang="en-US"/>
              <a:pPr fontAlgn="base">
                <a:spcBef>
                  <a:spcPct val="0"/>
                </a:spcBef>
                <a:spcAft>
                  <a:spcPct val="0"/>
                </a:spcAft>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855A42-BCA6-433B-85D6-8DF60696EF28}" type="slidenum">
              <a:rPr lang="en-US"/>
              <a:pPr fontAlgn="base">
                <a:spcBef>
                  <a:spcPct val="0"/>
                </a:spcBef>
                <a:spcAft>
                  <a:spcPct val="0"/>
                </a:spcAft>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855A42-BCA6-433B-85D6-8DF60696EF28}" type="slidenum">
              <a:rPr lang="en-US"/>
              <a:pPr fontAlgn="base">
                <a:spcBef>
                  <a:spcPct val="0"/>
                </a:spcBef>
                <a:spcAft>
                  <a:spcPct val="0"/>
                </a:spcAft>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59B507E-143F-4183-9952-076817391BBB}" type="datetimeFigureOut">
              <a:rPr lang="en-US"/>
              <a:pPr>
                <a:defRPr/>
              </a:pPr>
              <a:t>9/12/2010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931AA3-9E1E-4CBB-86E0-2BE0CDF6F4A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5A3A66-6083-4578-8F69-EB0037FE1E7E}" type="datetimeFigureOut">
              <a:rPr lang="en-US"/>
              <a:pPr>
                <a:defRPr/>
              </a:pPr>
              <a:t>9/12/2010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A9C049-58FB-4057-95D3-7613C5017F6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9DCA3BB-9B67-42EA-853C-7A4D74B6564B}" type="datetimeFigureOut">
              <a:rPr lang="en-US"/>
              <a:pPr>
                <a:defRPr/>
              </a:pPr>
              <a:t>9/12/2010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66B011-CF07-4F45-8E15-74F57D5996F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0B89888-1B22-4D5A-B5BF-B84712077F54}" type="datetimeFigureOut">
              <a:rPr lang="en-US"/>
              <a:pPr>
                <a:defRPr/>
              </a:pPr>
              <a:t>9/12/2010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CF8B1A-880A-40DC-BA2B-7F7F952FA78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F487DB0-C06D-478E-A1B9-88D86BB5546A}" type="datetimeFigureOut">
              <a:rPr lang="en-US"/>
              <a:pPr>
                <a:defRPr/>
              </a:pPr>
              <a:t>9/12/2010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CC66288-1EBC-4734-A429-D4437C1BFF0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7D2678F-5D90-42CD-96D1-D203086ECC1C}" type="datetimeFigureOut">
              <a:rPr lang="en-US"/>
              <a:pPr>
                <a:defRPr/>
              </a:pPr>
              <a:t>9/12/2010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35DE8-80DE-43FD-8535-B362CA9F9D8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2D24F05-9522-480C-9653-CAB952B2310F}" type="datetimeFigureOut">
              <a:rPr lang="en-US"/>
              <a:pPr>
                <a:defRPr/>
              </a:pPr>
              <a:t>9/12/2010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93A87B1-D223-46FB-BAFD-A65A793B107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692AB8A-C270-49D8-8603-BF95ECFA234A}" type="datetimeFigureOut">
              <a:rPr lang="en-US"/>
              <a:pPr>
                <a:defRPr/>
              </a:pPr>
              <a:t>9/12/2010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303425-5E53-4CF5-87C3-73566058D0E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306E09C-7BAF-4C76-A778-A09D45D7D69F}" type="datetimeFigureOut">
              <a:rPr lang="en-US"/>
              <a:pPr>
                <a:defRPr/>
              </a:pPr>
              <a:t>9/12/2010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55D75CB-BBFF-406B-AF26-BDC2D607A90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1550E2-C19B-4007-B236-DD4349598B9E}" type="datetimeFigureOut">
              <a:rPr lang="en-US"/>
              <a:pPr>
                <a:defRPr/>
              </a:pPr>
              <a:t>9/12/2010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0CCCC0A-6A27-4CE4-BAA8-E9CA930BED4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
          <p:cNvPicPr>
            <a:picLocks noChangeAspect="1" noChangeArrowheads="1"/>
          </p:cNvPicPr>
          <p:nvPr userDrawn="1"/>
        </p:nvPicPr>
        <p:blipFill>
          <a:blip r:embed="rId12"/>
          <a:srcRect/>
          <a:stretch>
            <a:fillRect/>
          </a:stretch>
        </p:blipFill>
        <p:spPr bwMode="auto">
          <a:xfrm>
            <a:off x="-1588" y="0"/>
            <a:ext cx="9147176" cy="6858000"/>
          </a:xfrm>
          <a:prstGeom prst="rect">
            <a:avLst/>
          </a:prstGeom>
          <a:noFill/>
          <a:ln w="9525">
            <a:noFill/>
            <a:miter lim="800000"/>
            <a:headEnd/>
            <a:tailEnd/>
          </a:ln>
        </p:spPr>
      </p:pic>
      <p:sp>
        <p:nvSpPr>
          <p:cNvPr id="1027"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F2C000A2-1528-49BD-B657-3AE13DDE9597}" type="datetimeFigureOut">
              <a:rPr lang="en-US"/>
              <a:pPr>
                <a:defRPr/>
              </a:pPr>
              <a:t>9/12/2010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696BFC5C-721D-47B6-B5E7-391B2616201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7" r:id="rId2"/>
    <p:sldLayoutId id="2147483656" r:id="rId3"/>
    <p:sldLayoutId id="2147483655" r:id="rId4"/>
    <p:sldLayoutId id="2147483654" r:id="rId5"/>
    <p:sldLayoutId id="2147483653" r:id="rId6"/>
    <p:sldLayoutId id="2147483652" r:id="rId7"/>
    <p:sldLayoutId id="2147483651" r:id="rId8"/>
    <p:sldLayoutId id="2147483650" r:id="rId9"/>
    <p:sldLayoutId id="2147483649" r:id="rId10"/>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81200"/>
            <a:ext cx="9144000" cy="16002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0" y="2209800"/>
            <a:ext cx="9144000" cy="1143000"/>
          </a:xfrm>
        </p:spPr>
        <p:txBody>
          <a:bodyPr rtlCol="0">
            <a:normAutofit fontScale="90000"/>
          </a:bodyPr>
          <a:lstStyle/>
          <a:p>
            <a:pPr fontAlgn="auto">
              <a:spcAft>
                <a:spcPts val="0"/>
              </a:spcAft>
              <a:defRPr/>
            </a:pPr>
            <a:r>
              <a:rPr lang="en-US" sz="4700" dirty="0" smtClean="0"/>
              <a:t>Computer </a:t>
            </a:r>
            <a:r>
              <a:rPr lang="en-US" sz="4700" dirty="0" smtClean="0"/>
              <a:t>Science Women’s </a:t>
            </a:r>
            <a:r>
              <a:rPr lang="en-US" sz="4700" dirty="0" smtClean="0"/>
              <a:t>Network</a:t>
            </a:r>
            <a:endParaRPr lang="en-US" sz="3100" dirty="0"/>
          </a:p>
        </p:txBody>
      </p:sp>
      <p:sp>
        <p:nvSpPr>
          <p:cNvPr id="14339" name="Subtitle 2"/>
          <p:cNvSpPr txBox="1">
            <a:spLocks/>
          </p:cNvSpPr>
          <p:nvPr/>
        </p:nvSpPr>
        <p:spPr bwMode="auto">
          <a:xfrm>
            <a:off x="0" y="3886200"/>
            <a:ext cx="9144000" cy="990600"/>
          </a:xfrm>
          <a:prstGeom prst="rect">
            <a:avLst/>
          </a:prstGeom>
          <a:solidFill>
            <a:schemeClr val="bg1">
              <a:alpha val="54901"/>
            </a:schemeClr>
          </a:solidFill>
          <a:ln w="9525">
            <a:noFill/>
            <a:miter lim="800000"/>
            <a:headEnd/>
            <a:tailEnd/>
          </a:ln>
        </p:spPr>
        <p:txBody>
          <a:bodyPr/>
          <a:lstStyle/>
          <a:p>
            <a:pPr marL="342900" indent="-342900" algn="ctr">
              <a:spcBef>
                <a:spcPct val="20000"/>
              </a:spcBef>
              <a:buFont typeface="Arial" charset="0"/>
              <a:buNone/>
            </a:pPr>
            <a:r>
              <a:rPr lang="en-US" sz="2800" dirty="0" smtClean="0">
                <a:latin typeface="Calibri" pitchFamily="34" charset="0"/>
              </a:rPr>
              <a:t>p</a:t>
            </a:r>
            <a:r>
              <a:rPr lang="en-US" sz="2800" dirty="0" smtClean="0">
                <a:latin typeface="Calibri" pitchFamily="34" charset="0"/>
              </a:rPr>
              <a:t>resented by: Lauren Stuart</a:t>
            </a:r>
          </a:p>
          <a:p>
            <a:pPr marL="342900" indent="-342900" algn="ctr">
              <a:spcBef>
                <a:spcPct val="20000"/>
              </a:spcBef>
              <a:buFont typeface="Arial" charset="0"/>
              <a:buNone/>
            </a:pPr>
            <a:r>
              <a:rPr lang="en-US" sz="2800" dirty="0" smtClean="0">
                <a:latin typeface="Calibri" pitchFamily="34" charset="0"/>
              </a:rPr>
              <a:t>lstuart</a:t>
            </a:r>
            <a:r>
              <a:rPr lang="en-US" sz="2800" dirty="0" smtClean="0">
                <a:latin typeface="Calibri" pitchFamily="34" charset="0"/>
              </a:rPr>
              <a:t>@purdue.edu</a:t>
            </a:r>
            <a:endParaRPr lang="en-US" sz="2800" dirty="0" smtClean="0">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16002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381000"/>
            <a:ext cx="8229600" cy="1143000"/>
          </a:xfrm>
        </p:spPr>
        <p:txBody>
          <a:bodyPr>
            <a:normAutofit/>
          </a:bodyPr>
          <a:lstStyle/>
          <a:p>
            <a:r>
              <a:rPr lang="en-US" sz="4000" dirty="0" smtClean="0"/>
              <a:t>The List:</a:t>
            </a:r>
            <a:r>
              <a:rPr lang="en-US" sz="4000" dirty="0" smtClean="0"/>
              <a:t/>
            </a:r>
            <a:br>
              <a:rPr lang="en-US" sz="4000" dirty="0" smtClean="0"/>
            </a:br>
            <a:r>
              <a:rPr lang="en-US" sz="2800" dirty="0" smtClean="0"/>
              <a:t>Informational Events and Resources</a:t>
            </a:r>
            <a:endParaRPr lang="en-US" sz="2800" dirty="0" smtClean="0"/>
          </a:p>
        </p:txBody>
      </p:sp>
      <p:sp>
        <p:nvSpPr>
          <p:cNvPr id="6" name="Content Placeholder 2"/>
          <p:cNvSpPr>
            <a:spLocks/>
          </p:cNvSpPr>
          <p:nvPr/>
        </p:nvSpPr>
        <p:spPr bwMode="auto">
          <a:xfrm>
            <a:off x="457200" y="1981200"/>
            <a:ext cx="8305800" cy="3810000"/>
          </a:xfrm>
          <a:prstGeom prst="rect">
            <a:avLst/>
          </a:prstGeom>
          <a:solidFill>
            <a:schemeClr val="bg1">
              <a:alpha val="54901"/>
            </a:schemeClr>
          </a:solidFill>
          <a:ln w="9525">
            <a:noFill/>
            <a:miter lim="800000"/>
            <a:headEnd/>
            <a:tailEnd/>
          </a:ln>
        </p:spPr>
        <p:txBody>
          <a:bodyPr/>
          <a:lstStyle/>
          <a:p>
            <a:pPr marL="342900" indent="-342900">
              <a:spcBef>
                <a:spcPct val="20000"/>
              </a:spcBef>
              <a:buFont typeface="Arial" pitchFamily="34" charset="0"/>
              <a:buChar char="•"/>
            </a:pPr>
            <a:r>
              <a:rPr lang="en-US" sz="3200" dirty="0" smtClean="0">
                <a:latin typeface="Calibri" pitchFamily="34" charset="0"/>
              </a:rPr>
              <a:t>Partner with other orgs</a:t>
            </a:r>
          </a:p>
          <a:p>
            <a:pPr marL="800100" lvl="1" indent="-342900">
              <a:spcBef>
                <a:spcPct val="20000"/>
              </a:spcBef>
              <a:buFont typeface="Arial" pitchFamily="34" charset="0"/>
              <a:buChar char="•"/>
            </a:pPr>
            <a:r>
              <a:rPr lang="en-US" sz="3200" dirty="0" smtClean="0">
                <a:latin typeface="Calibri" pitchFamily="34" charset="0"/>
              </a:rPr>
              <a:t>“How to survive…” events</a:t>
            </a:r>
            <a:endParaRPr lang="en-US" sz="3200" dirty="0" smtClean="0">
              <a:latin typeface="Calibri" pitchFamily="34" charset="0"/>
            </a:endParaRPr>
          </a:p>
          <a:p>
            <a:pPr marL="342900" indent="-342900">
              <a:spcBef>
                <a:spcPct val="20000"/>
              </a:spcBef>
            </a:pPr>
            <a:endParaRPr lang="en-US" sz="3200" dirty="0" smtClean="0">
              <a:latin typeface="Calibri" pitchFamily="34" charset="0"/>
            </a:endParaRPr>
          </a:p>
          <a:p>
            <a:pPr marL="342900" indent="-342900">
              <a:spcBef>
                <a:spcPct val="20000"/>
              </a:spcBef>
              <a:buFont typeface="Arial" pitchFamily="34" charset="0"/>
              <a:buChar char="•"/>
            </a:pPr>
            <a:r>
              <a:rPr lang="en-US" sz="3200" dirty="0" smtClean="0">
                <a:latin typeface="Calibri" pitchFamily="34" charset="0"/>
              </a:rPr>
              <a:t>Start our “</a:t>
            </a:r>
            <a:r>
              <a:rPr lang="en-US" sz="3200" dirty="0" smtClean="0">
                <a:latin typeface="Calibri" pitchFamily="34" charset="0"/>
              </a:rPr>
              <a:t>Gender &amp; STEM” </a:t>
            </a:r>
            <a:r>
              <a:rPr lang="en-US" sz="3200" dirty="0" smtClean="0">
                <a:latin typeface="Calibri" pitchFamily="34" charset="0"/>
              </a:rPr>
              <a:t>library</a:t>
            </a:r>
          </a:p>
          <a:p>
            <a:pPr marL="800100" lvl="1" indent="-342900">
              <a:spcBef>
                <a:spcPct val="20000"/>
              </a:spcBef>
              <a:buFont typeface="Arial" pitchFamily="34" charset="0"/>
              <a:buChar char="•"/>
            </a:pPr>
            <a:r>
              <a:rPr lang="en-US" sz="3200" dirty="0" smtClean="0">
                <a:latin typeface="Calibri" pitchFamily="34" charset="0"/>
              </a:rPr>
              <a:t>Prepare women for what they will face</a:t>
            </a:r>
          </a:p>
          <a:p>
            <a:pPr marL="800100" lvl="1" indent="-342900">
              <a:spcBef>
                <a:spcPct val="20000"/>
              </a:spcBef>
              <a:buFont typeface="Arial" pitchFamily="34" charset="0"/>
              <a:buChar char="•"/>
            </a:pPr>
            <a:r>
              <a:rPr lang="en-US" sz="3200" dirty="0" smtClean="0">
                <a:latin typeface="Calibri" pitchFamily="34" charset="0"/>
              </a:rPr>
              <a:t>…and all students to help tackle the issues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16002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381000"/>
            <a:ext cx="8229600" cy="1143000"/>
          </a:xfrm>
        </p:spPr>
        <p:txBody>
          <a:bodyPr>
            <a:normAutofit/>
          </a:bodyPr>
          <a:lstStyle/>
          <a:p>
            <a:r>
              <a:rPr lang="en-US" sz="4000" dirty="0" smtClean="0"/>
              <a:t>The List:</a:t>
            </a:r>
            <a:r>
              <a:rPr lang="en-US" sz="4000" dirty="0" smtClean="0"/>
              <a:t/>
            </a:r>
            <a:br>
              <a:rPr lang="en-US" sz="4000" dirty="0" smtClean="0"/>
            </a:br>
            <a:r>
              <a:rPr lang="en-US" sz="2800" dirty="0" smtClean="0"/>
              <a:t>Informational Events and Resources</a:t>
            </a:r>
            <a:endParaRPr lang="en-US" sz="2800" dirty="0" smtClean="0"/>
          </a:p>
        </p:txBody>
      </p:sp>
      <p:sp>
        <p:nvSpPr>
          <p:cNvPr id="6" name="Content Placeholder 2"/>
          <p:cNvSpPr>
            <a:spLocks/>
          </p:cNvSpPr>
          <p:nvPr/>
        </p:nvSpPr>
        <p:spPr bwMode="auto">
          <a:xfrm>
            <a:off x="457200" y="1981200"/>
            <a:ext cx="8305800" cy="4495800"/>
          </a:xfrm>
          <a:prstGeom prst="rect">
            <a:avLst/>
          </a:prstGeom>
          <a:solidFill>
            <a:schemeClr val="bg1">
              <a:alpha val="54901"/>
            </a:schemeClr>
          </a:solidFill>
          <a:ln w="9525">
            <a:noFill/>
            <a:miter lim="800000"/>
            <a:headEnd/>
            <a:tailEnd/>
          </a:ln>
        </p:spPr>
        <p:txBody>
          <a:bodyPr/>
          <a:lstStyle/>
          <a:p>
            <a:pPr marL="342900" indent="-342900">
              <a:spcBef>
                <a:spcPct val="20000"/>
              </a:spcBef>
              <a:buFont typeface="Arial" pitchFamily="34" charset="0"/>
              <a:buChar char="•"/>
            </a:pPr>
            <a:r>
              <a:rPr lang="en-US" sz="3200" dirty="0" smtClean="0">
                <a:latin typeface="Calibri" pitchFamily="34" charset="0"/>
              </a:rPr>
              <a:t>Information sessions on graduate school…</a:t>
            </a:r>
          </a:p>
          <a:p>
            <a:pPr marL="342900" indent="-342900">
              <a:spcBef>
                <a:spcPct val="20000"/>
              </a:spcBef>
              <a:buFont typeface="Arial" pitchFamily="34" charset="0"/>
              <a:buChar char="•"/>
            </a:pPr>
            <a:endParaRPr lang="en-US" sz="3200" dirty="0" smtClean="0">
              <a:latin typeface="Calibri" pitchFamily="34" charset="0"/>
            </a:endParaRPr>
          </a:p>
          <a:p>
            <a:pPr marL="342900" indent="-342900">
              <a:spcBef>
                <a:spcPct val="20000"/>
              </a:spcBef>
            </a:pPr>
            <a:endParaRPr lang="en-US" sz="3200" dirty="0" smtClean="0">
              <a:latin typeface="Calibri" pitchFamily="34" charset="0"/>
            </a:endParaRPr>
          </a:p>
          <a:p>
            <a:pPr marL="342900" indent="-342900">
              <a:spcBef>
                <a:spcPct val="20000"/>
              </a:spcBef>
              <a:buFont typeface="Arial" pitchFamily="34" charset="0"/>
              <a:buChar char="•"/>
            </a:pPr>
            <a:endParaRPr lang="en-US" sz="3200" dirty="0" smtClean="0">
              <a:latin typeface="Calibri" pitchFamily="34" charset="0"/>
            </a:endParaRPr>
          </a:p>
          <a:p>
            <a:pPr marL="342900" indent="-342900">
              <a:spcBef>
                <a:spcPct val="20000"/>
              </a:spcBef>
              <a:buFont typeface="Arial" pitchFamily="34" charset="0"/>
              <a:buChar char="•"/>
            </a:pPr>
            <a:r>
              <a:rPr lang="en-US" sz="3200" dirty="0" smtClean="0">
                <a:latin typeface="Calibri" pitchFamily="34" charset="0"/>
              </a:rPr>
              <a:t>…or grants and scholarships.</a:t>
            </a:r>
          </a:p>
          <a:p>
            <a:pPr marL="800100" lvl="1" indent="-342900">
              <a:spcBef>
                <a:spcPct val="20000"/>
              </a:spcBef>
              <a:buFont typeface="Arial" pitchFamily="34" charset="0"/>
              <a:buChar char="•"/>
            </a:pPr>
            <a:r>
              <a:rPr lang="en-US" sz="3200" dirty="0" smtClean="0">
                <a:latin typeface="Calibri" pitchFamily="34" charset="0"/>
              </a:rPr>
              <a:t>CREU</a:t>
            </a:r>
          </a:p>
          <a:p>
            <a:pPr marL="800100" lvl="1" indent="-342900">
              <a:spcBef>
                <a:spcPct val="20000"/>
              </a:spcBef>
              <a:buFont typeface="Arial" pitchFamily="34" charset="0"/>
              <a:buChar char="•"/>
            </a:pPr>
            <a:r>
              <a:rPr lang="en-US" sz="3200" dirty="0" smtClean="0">
                <a:latin typeface="Calibri" pitchFamily="34" charset="0"/>
              </a:rPr>
              <a:t>Anita Borg Scholarship</a:t>
            </a:r>
          </a:p>
        </p:txBody>
      </p:sp>
      <p:pic>
        <p:nvPicPr>
          <p:cNvPr id="3074" name="Picture 2"/>
          <p:cNvPicPr>
            <a:picLocks noChangeAspect="1" noChangeArrowheads="1"/>
          </p:cNvPicPr>
          <p:nvPr/>
        </p:nvPicPr>
        <p:blipFill>
          <a:blip r:embed="rId3"/>
          <a:srcRect/>
          <a:stretch>
            <a:fillRect/>
          </a:stretch>
        </p:blipFill>
        <p:spPr bwMode="auto">
          <a:xfrm>
            <a:off x="1200150" y="2805113"/>
            <a:ext cx="67437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362200"/>
            <a:ext cx="9144000" cy="9906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itle 1"/>
          <p:cNvSpPr txBox="1">
            <a:spLocks/>
          </p:cNvSpPr>
          <p:nvPr/>
        </p:nvSpPr>
        <p:spPr>
          <a:xfrm>
            <a:off x="457200" y="2438400"/>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400" noProof="0" dirty="0" smtClean="0">
                <a:latin typeface="+mj-lt"/>
                <a:ea typeface="+mj-ea"/>
                <a:cs typeface="+mj-cs"/>
              </a:rPr>
              <a:t>We need your support.</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Content Placeholder 2"/>
          <p:cNvSpPr>
            <a:spLocks/>
          </p:cNvSpPr>
          <p:nvPr/>
        </p:nvSpPr>
        <p:spPr bwMode="auto">
          <a:xfrm>
            <a:off x="914400" y="3581400"/>
            <a:ext cx="5867400" cy="685800"/>
          </a:xfrm>
          <a:prstGeom prst="rect">
            <a:avLst/>
          </a:prstGeom>
          <a:solidFill>
            <a:schemeClr val="bg1">
              <a:alpha val="54901"/>
            </a:schemeClr>
          </a:solidFill>
          <a:ln w="9525">
            <a:noFill/>
            <a:miter lim="800000"/>
            <a:headEnd/>
            <a:tailEnd/>
          </a:ln>
        </p:spPr>
        <p:txBody>
          <a:bodyPr/>
          <a:lstStyle/>
          <a:p>
            <a:pPr marL="342900" indent="-342900">
              <a:spcBef>
                <a:spcPct val="20000"/>
              </a:spcBef>
            </a:pPr>
            <a:r>
              <a:rPr lang="en-US" sz="3200" dirty="0" smtClean="0">
                <a:latin typeface="Calibri" pitchFamily="34" charset="0"/>
              </a:rPr>
              <a:t>We have 26 new women this year. </a:t>
            </a:r>
          </a:p>
        </p:txBody>
      </p:sp>
      <p:sp>
        <p:nvSpPr>
          <p:cNvPr id="7" name="Content Placeholder 2"/>
          <p:cNvSpPr>
            <a:spLocks/>
          </p:cNvSpPr>
          <p:nvPr/>
        </p:nvSpPr>
        <p:spPr bwMode="auto">
          <a:xfrm>
            <a:off x="4191000" y="4495800"/>
            <a:ext cx="3733800" cy="685800"/>
          </a:xfrm>
          <a:prstGeom prst="rect">
            <a:avLst/>
          </a:prstGeom>
          <a:solidFill>
            <a:schemeClr val="bg1">
              <a:alpha val="54901"/>
            </a:schemeClr>
          </a:solidFill>
          <a:ln w="9525">
            <a:noFill/>
            <a:miter lim="800000"/>
            <a:headEnd/>
            <a:tailEnd/>
          </a:ln>
        </p:spPr>
        <p:txBody>
          <a:bodyPr/>
          <a:lstStyle/>
          <a:p>
            <a:pPr marL="342900" indent="-342900" algn="r">
              <a:spcBef>
                <a:spcPct val="20000"/>
              </a:spcBef>
            </a:pPr>
            <a:r>
              <a:rPr lang="en-US" sz="3200" dirty="0" smtClean="0">
                <a:latin typeface="Calibri" pitchFamily="34" charset="0"/>
              </a:rPr>
              <a:t>Last year, we had 18.</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381000" y="1752600"/>
            <a:ext cx="8458200" cy="4724400"/>
          </a:xfrm>
          <a:solidFill>
            <a:schemeClr val="bg1">
              <a:alpha val="54901"/>
            </a:schemeClr>
          </a:solidFill>
        </p:spPr>
        <p:txBody>
          <a:bodyPr/>
          <a:lstStyle/>
          <a:p>
            <a:r>
              <a:rPr lang="en-US" dirty="0" smtClean="0"/>
              <a:t>Help us highlight and connect technical women</a:t>
            </a:r>
            <a:endParaRPr lang="en-US" dirty="0" smtClean="0"/>
          </a:p>
          <a:p>
            <a:endParaRPr lang="en-US" dirty="0" smtClean="0"/>
          </a:p>
          <a:p>
            <a:r>
              <a:rPr lang="en-US" dirty="0" smtClean="0"/>
              <a:t>H</a:t>
            </a:r>
            <a:r>
              <a:rPr lang="en-US" dirty="0" smtClean="0"/>
              <a:t>ost a social, professional development, or networking event</a:t>
            </a:r>
          </a:p>
          <a:p>
            <a:endParaRPr lang="en-US" dirty="0" smtClean="0"/>
          </a:p>
          <a:p>
            <a:r>
              <a:rPr lang="en-US" dirty="0" smtClean="0"/>
              <a:t>Contribute to our library or conference funds</a:t>
            </a:r>
          </a:p>
          <a:p>
            <a:endParaRPr lang="en-US" dirty="0" smtClean="0"/>
          </a:p>
          <a:p>
            <a:r>
              <a:rPr lang="en-US" dirty="0" smtClean="0"/>
              <a:t>General sponsorship or fundraising support</a:t>
            </a:r>
          </a:p>
        </p:txBody>
      </p:sp>
      <p:sp>
        <p:nvSpPr>
          <p:cNvPr id="6" name="Rectangle 5"/>
          <p:cNvSpPr/>
          <p:nvPr/>
        </p:nvSpPr>
        <p:spPr>
          <a:xfrm>
            <a:off x="0" y="381000"/>
            <a:ext cx="9144000" cy="9906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76" name="Title 1"/>
          <p:cNvSpPr>
            <a:spLocks noGrp="1"/>
          </p:cNvSpPr>
          <p:nvPr>
            <p:ph type="title"/>
          </p:nvPr>
        </p:nvSpPr>
        <p:spPr/>
        <p:txBody>
          <a:bodyPr/>
          <a:lstStyle/>
          <a:p>
            <a:r>
              <a:rPr lang="en-US" dirty="0" smtClean="0"/>
              <a:t>How to help</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71800"/>
            <a:ext cx="9144000" cy="9906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76" name="Title 1"/>
          <p:cNvSpPr>
            <a:spLocks noGrp="1"/>
          </p:cNvSpPr>
          <p:nvPr>
            <p:ph type="title"/>
          </p:nvPr>
        </p:nvSpPr>
        <p:spPr>
          <a:xfrm>
            <a:off x="457200" y="2865438"/>
            <a:ext cx="8229600" cy="1143000"/>
          </a:xfrm>
        </p:spPr>
        <p:txBody>
          <a:bodyPr/>
          <a:lstStyle/>
          <a:p>
            <a:r>
              <a:rPr lang="en-US" dirty="0" smtClean="0"/>
              <a:t>Questions?</a:t>
            </a:r>
            <a:endParaRPr lang="en-US" dirty="0" smtClean="0"/>
          </a:p>
        </p:txBody>
      </p:sp>
      <p:sp>
        <p:nvSpPr>
          <p:cNvPr id="8" name="Rectangle 4"/>
          <p:cNvSpPr>
            <a:spLocks noChangeArrowheads="1"/>
          </p:cNvSpPr>
          <p:nvPr/>
        </p:nvSpPr>
        <p:spPr bwMode="auto">
          <a:xfrm>
            <a:off x="457200" y="5257800"/>
            <a:ext cx="8229600" cy="1115690"/>
          </a:xfrm>
          <a:prstGeom prst="rect">
            <a:avLst/>
          </a:prstGeom>
          <a:solidFill>
            <a:schemeClr val="bg1">
              <a:alpha val="54901"/>
            </a:schemeClr>
          </a:solidFill>
          <a:ln w="9525">
            <a:noFill/>
            <a:miter lim="800000"/>
            <a:headEnd/>
            <a:tailEnd/>
          </a:ln>
        </p:spPr>
        <p:txBody>
          <a:bodyPr wrap="square">
            <a:spAutoFit/>
          </a:bodyPr>
          <a:lstStyle/>
          <a:p>
            <a:r>
              <a:rPr lang="en-US" sz="2800" dirty="0" smtClean="0">
                <a:latin typeface="+mn-lt"/>
              </a:rPr>
              <a:t>Website: http://www.cs.purdue.edu/cswn</a:t>
            </a:r>
          </a:p>
          <a:p>
            <a:endParaRPr lang="en-US" sz="1050" dirty="0" smtClean="0">
              <a:latin typeface="+mn-lt"/>
            </a:endParaRPr>
          </a:p>
          <a:p>
            <a:r>
              <a:rPr lang="en-US" sz="2800" dirty="0" smtClean="0">
                <a:latin typeface="+mn-lt"/>
              </a:rPr>
              <a:t>Corporate Liaison: Emily Friesen, efriesen@purdue.edu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438400"/>
            <a:ext cx="9144000" cy="16002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86" name="Title 1"/>
          <p:cNvSpPr>
            <a:spLocks noGrp="1"/>
          </p:cNvSpPr>
          <p:nvPr>
            <p:ph type="title"/>
          </p:nvPr>
        </p:nvSpPr>
        <p:spPr>
          <a:xfrm>
            <a:off x="457200" y="2667000"/>
            <a:ext cx="8229600" cy="1143000"/>
          </a:xfrm>
        </p:spPr>
        <p:txBody>
          <a:bodyPr/>
          <a:lstStyle/>
          <a:p>
            <a:r>
              <a:rPr lang="en-US" dirty="0" smtClean="0"/>
              <a:t>What is CSWN?</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81000"/>
            <a:ext cx="9144000" cy="9906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676" name="Title 1"/>
          <p:cNvSpPr>
            <a:spLocks noGrp="1"/>
          </p:cNvSpPr>
          <p:nvPr>
            <p:ph type="title"/>
          </p:nvPr>
        </p:nvSpPr>
        <p:spPr/>
        <p:txBody>
          <a:bodyPr/>
          <a:lstStyle/>
          <a:p>
            <a:r>
              <a:rPr lang="en-US" dirty="0" smtClean="0"/>
              <a:t>CSWN is…</a:t>
            </a:r>
            <a:endParaRPr lang="en-US" dirty="0" smtClean="0"/>
          </a:p>
        </p:txBody>
      </p:sp>
      <p:sp>
        <p:nvSpPr>
          <p:cNvPr id="8" name="Rectangle 4"/>
          <p:cNvSpPr>
            <a:spLocks noChangeArrowheads="1"/>
          </p:cNvSpPr>
          <p:nvPr/>
        </p:nvSpPr>
        <p:spPr bwMode="auto">
          <a:xfrm>
            <a:off x="609600" y="1905000"/>
            <a:ext cx="8001000" cy="3970318"/>
          </a:xfrm>
          <a:prstGeom prst="rect">
            <a:avLst/>
          </a:prstGeom>
          <a:solidFill>
            <a:schemeClr val="bg1">
              <a:alpha val="54901"/>
            </a:schemeClr>
          </a:solidFill>
          <a:ln w="9525">
            <a:noFill/>
            <a:miter lim="800000"/>
            <a:headEnd/>
            <a:tailEnd/>
          </a:ln>
        </p:spPr>
        <p:txBody>
          <a:bodyPr wrap="square">
            <a:spAutoFit/>
          </a:bodyPr>
          <a:lstStyle/>
          <a:p>
            <a:r>
              <a:rPr lang="en-US" sz="2800" dirty="0" smtClean="0">
                <a:latin typeface="+mn-lt"/>
              </a:rPr>
              <a:t>…an </a:t>
            </a:r>
            <a:r>
              <a:rPr lang="en-US" sz="2800" dirty="0" smtClean="0">
                <a:latin typeface="+mn-lt"/>
              </a:rPr>
              <a:t>organization </a:t>
            </a:r>
            <a:r>
              <a:rPr lang="en-US" sz="2800" dirty="0" smtClean="0">
                <a:latin typeface="+mn-lt"/>
              </a:rPr>
              <a:t>consisting </a:t>
            </a:r>
            <a:r>
              <a:rPr lang="en-US" sz="2800" dirty="0" smtClean="0">
                <a:latin typeface="+mn-lt"/>
              </a:rPr>
              <a:t>of people (both students and staff) who are dedicated to helping women in the computer science (CS) field. The leadership team that organizes most activities is made up of students who want to reach out and help all of the women in CS. </a:t>
            </a:r>
            <a:endParaRPr lang="en-US" sz="2800" dirty="0" smtClean="0">
              <a:latin typeface="+mn-lt"/>
            </a:endParaRPr>
          </a:p>
          <a:p>
            <a:endParaRPr lang="en-US" sz="2800" dirty="0" smtClean="0">
              <a:latin typeface="+mn-lt"/>
            </a:endParaRPr>
          </a:p>
          <a:p>
            <a:r>
              <a:rPr lang="en-US" sz="2800" dirty="0" smtClean="0">
                <a:latin typeface="+mn-lt"/>
              </a:rPr>
              <a:t>CSWN organizes different activities meant to encourage young women to meet one another and also learn more about their chosen field of study. </a:t>
            </a:r>
            <a:endParaRPr lang="en-US" sz="2800" dirty="0">
              <a:latin typeface="+mn-lt"/>
            </a:endParaRPr>
          </a:p>
        </p:txBody>
      </p:sp>
      <p:sp>
        <p:nvSpPr>
          <p:cNvPr id="9" name="TextBox 5"/>
          <p:cNvSpPr txBox="1">
            <a:spLocks noChangeArrowheads="1"/>
          </p:cNvSpPr>
          <p:nvPr/>
        </p:nvSpPr>
        <p:spPr bwMode="auto">
          <a:xfrm>
            <a:off x="0" y="1600200"/>
            <a:ext cx="762000" cy="1631950"/>
          </a:xfrm>
          <a:prstGeom prst="rect">
            <a:avLst/>
          </a:prstGeom>
          <a:noFill/>
          <a:ln w="9525">
            <a:noFill/>
            <a:miter lim="800000"/>
            <a:headEnd/>
            <a:tailEnd/>
          </a:ln>
        </p:spPr>
        <p:txBody>
          <a:bodyPr>
            <a:spAutoFit/>
          </a:bodyPr>
          <a:lstStyle/>
          <a:p>
            <a:r>
              <a:rPr lang="en-US" sz="10000" dirty="0">
                <a:latin typeface="Calibri" pitchFamily="34" charset="0"/>
              </a:rPr>
              <a:t>“</a:t>
            </a:r>
          </a:p>
        </p:txBody>
      </p:sp>
      <p:sp>
        <p:nvSpPr>
          <p:cNvPr id="10" name="TextBox 6"/>
          <p:cNvSpPr txBox="1">
            <a:spLocks noChangeArrowheads="1"/>
          </p:cNvSpPr>
          <p:nvPr/>
        </p:nvSpPr>
        <p:spPr bwMode="auto">
          <a:xfrm>
            <a:off x="8421687" y="5029200"/>
            <a:ext cx="722313" cy="1570038"/>
          </a:xfrm>
          <a:prstGeom prst="rect">
            <a:avLst/>
          </a:prstGeom>
          <a:noFill/>
          <a:ln w="9525">
            <a:noFill/>
            <a:miter lim="800000"/>
            <a:headEnd/>
            <a:tailEnd/>
          </a:ln>
        </p:spPr>
        <p:txBody>
          <a:bodyPr>
            <a:spAutoFit/>
          </a:bodyPr>
          <a:lstStyle/>
          <a:p>
            <a:r>
              <a:rPr lang="en-US" sz="9600" dirty="0">
                <a:latin typeface="Calibri" pitchFamily="34" charset="0"/>
              </a:rPr>
              <a:t>”</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Content Placeholder 2"/>
          <p:cNvSpPr>
            <a:spLocks/>
          </p:cNvSpPr>
          <p:nvPr/>
        </p:nvSpPr>
        <p:spPr bwMode="auto">
          <a:xfrm>
            <a:off x="0" y="2895600"/>
            <a:ext cx="9144000" cy="1371600"/>
          </a:xfrm>
          <a:prstGeom prst="rect">
            <a:avLst/>
          </a:prstGeom>
          <a:solidFill>
            <a:schemeClr val="bg1">
              <a:alpha val="54901"/>
            </a:schemeClr>
          </a:solidFill>
          <a:ln w="9525">
            <a:noFill/>
            <a:miter lim="800000"/>
            <a:headEnd/>
            <a:tailEnd/>
          </a:ln>
        </p:spPr>
        <p:txBody>
          <a:bodyPr/>
          <a:lstStyle/>
          <a:p>
            <a:pPr marL="342900" indent="-342900" algn="ctr">
              <a:spcBef>
                <a:spcPct val="20000"/>
              </a:spcBef>
              <a:buFont typeface="Arial" charset="0"/>
              <a:buNone/>
            </a:pPr>
            <a:r>
              <a:rPr lang="en-US" sz="3200" dirty="0" smtClean="0">
                <a:latin typeface="+mn-lt"/>
              </a:rPr>
              <a:t>Our </a:t>
            </a:r>
            <a:r>
              <a:rPr lang="en-US" sz="3200" dirty="0" smtClean="0">
                <a:latin typeface="+mn-lt"/>
              </a:rPr>
              <a:t>goal is to encourage women in computer science to stay in the field and prosper</a:t>
            </a:r>
            <a:r>
              <a:rPr lang="en-US" sz="3200" dirty="0" smtClean="0">
                <a:latin typeface="+mn-lt"/>
              </a:rPr>
              <a:t>.</a:t>
            </a:r>
          </a:p>
        </p:txBody>
      </p:sp>
      <p:sp>
        <p:nvSpPr>
          <p:cNvPr id="3" name="Rectangle 2"/>
          <p:cNvSpPr/>
          <p:nvPr/>
        </p:nvSpPr>
        <p:spPr>
          <a:xfrm>
            <a:off x="0" y="1600200"/>
            <a:ext cx="9144000" cy="9906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itle 1"/>
          <p:cNvSpPr txBox="1">
            <a:spLocks/>
          </p:cNvSpPr>
          <p:nvPr/>
        </p:nvSpPr>
        <p:spPr>
          <a:xfrm>
            <a:off x="457200" y="1676400"/>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Put simply:</a:t>
            </a:r>
          </a:p>
        </p:txBody>
      </p:sp>
      <p:sp>
        <p:nvSpPr>
          <p:cNvPr id="5" name="Content Placeholder 2"/>
          <p:cNvSpPr>
            <a:spLocks/>
          </p:cNvSpPr>
          <p:nvPr/>
        </p:nvSpPr>
        <p:spPr bwMode="auto">
          <a:xfrm>
            <a:off x="457200" y="5181600"/>
            <a:ext cx="5715000" cy="609600"/>
          </a:xfrm>
          <a:prstGeom prst="rect">
            <a:avLst/>
          </a:prstGeom>
          <a:solidFill>
            <a:schemeClr val="bg1">
              <a:alpha val="54901"/>
            </a:schemeClr>
          </a:solidFill>
          <a:ln w="9525">
            <a:noFill/>
            <a:miter lim="800000"/>
            <a:headEnd/>
            <a:tailEnd/>
          </a:ln>
        </p:spPr>
        <p:txBody>
          <a:bodyPr/>
          <a:lstStyle/>
          <a:p>
            <a:pPr marL="342900" indent="-342900">
              <a:spcBef>
                <a:spcPct val="20000"/>
              </a:spcBef>
              <a:buFont typeface="Arial" charset="0"/>
              <a:buNone/>
            </a:pPr>
            <a:r>
              <a:rPr lang="en-US" sz="3200" dirty="0" smtClean="0">
                <a:latin typeface="+mn-lt"/>
              </a:rPr>
              <a:t>So how do we accomplish this?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86000"/>
            <a:ext cx="9144000" cy="9906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itle 1"/>
          <p:cNvSpPr txBox="1">
            <a:spLocks/>
          </p:cNvSpPr>
          <p:nvPr/>
        </p:nvSpPr>
        <p:spPr>
          <a:xfrm>
            <a:off x="457200" y="2362200"/>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4400" noProof="0" dirty="0" smtClean="0">
                <a:latin typeface="+mj-lt"/>
                <a:ea typeface="+mj-ea"/>
                <a:cs typeface="+mj-cs"/>
              </a:rPr>
              <a:t>We have a list!</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Content Placeholder 2"/>
          <p:cNvSpPr>
            <a:spLocks/>
          </p:cNvSpPr>
          <p:nvPr/>
        </p:nvSpPr>
        <p:spPr bwMode="auto">
          <a:xfrm>
            <a:off x="0" y="3657600"/>
            <a:ext cx="9144000" cy="762000"/>
          </a:xfrm>
          <a:prstGeom prst="rect">
            <a:avLst/>
          </a:prstGeom>
          <a:solidFill>
            <a:schemeClr val="bg1">
              <a:alpha val="54901"/>
            </a:schemeClr>
          </a:solidFill>
          <a:ln w="9525">
            <a:noFill/>
            <a:miter lim="800000"/>
            <a:headEnd/>
            <a:tailEnd/>
          </a:ln>
        </p:spPr>
        <p:txBody>
          <a:bodyPr/>
          <a:lstStyle/>
          <a:p>
            <a:pPr marL="342900" indent="-342900" algn="ctr">
              <a:spcBef>
                <a:spcPct val="20000"/>
              </a:spcBef>
              <a:buFont typeface="Arial" charset="0"/>
              <a:buNone/>
            </a:pPr>
            <a:r>
              <a:rPr lang="en-US" sz="3200" dirty="0" smtClean="0">
                <a:latin typeface="+mn-lt"/>
              </a:rPr>
              <a:t>We try to pick a handful of these every semester.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16002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381000"/>
            <a:ext cx="8229600" cy="1143000"/>
          </a:xfrm>
        </p:spPr>
        <p:txBody>
          <a:bodyPr>
            <a:normAutofit/>
          </a:bodyPr>
          <a:lstStyle/>
          <a:p>
            <a:r>
              <a:rPr lang="en-US" sz="4000" dirty="0" smtClean="0"/>
              <a:t>The List:</a:t>
            </a:r>
            <a:r>
              <a:rPr lang="en-US" sz="4000" dirty="0" smtClean="0"/>
              <a:t/>
            </a:r>
            <a:br>
              <a:rPr lang="en-US" sz="4000" dirty="0" smtClean="0"/>
            </a:br>
            <a:r>
              <a:rPr lang="en-US" sz="2800" dirty="0" smtClean="0"/>
              <a:t>Professional Development</a:t>
            </a:r>
            <a:endParaRPr lang="en-US" sz="2800" dirty="0" smtClean="0"/>
          </a:p>
        </p:txBody>
      </p:sp>
      <p:sp>
        <p:nvSpPr>
          <p:cNvPr id="18436" name="Rectangle 4"/>
          <p:cNvSpPr>
            <a:spLocks noChangeArrowheads="1"/>
          </p:cNvSpPr>
          <p:nvPr/>
        </p:nvSpPr>
        <p:spPr bwMode="auto">
          <a:xfrm>
            <a:off x="609600" y="1981200"/>
            <a:ext cx="7848600" cy="4401205"/>
          </a:xfrm>
          <a:prstGeom prst="rect">
            <a:avLst/>
          </a:prstGeom>
          <a:solidFill>
            <a:schemeClr val="bg1">
              <a:alpha val="54901"/>
            </a:schemeClr>
          </a:solidFill>
          <a:ln w="9525">
            <a:noFill/>
            <a:miter lim="800000"/>
            <a:headEnd/>
            <a:tailEnd/>
          </a:ln>
        </p:spPr>
        <p:txBody>
          <a:bodyPr>
            <a:spAutoFit/>
          </a:bodyPr>
          <a:lstStyle/>
          <a:p>
            <a:pPr>
              <a:buFont typeface="Arial" pitchFamily="34" charset="0"/>
              <a:buChar char="•"/>
            </a:pPr>
            <a:r>
              <a:rPr lang="en-US" sz="2800" dirty="0" smtClean="0">
                <a:latin typeface="Calibri" pitchFamily="34" charset="0"/>
              </a:rPr>
              <a:t> Events for success</a:t>
            </a:r>
            <a:endParaRPr lang="en-US" sz="2800" dirty="0" smtClean="0">
              <a:latin typeface="Calibri" pitchFamily="34" charset="0"/>
            </a:endParaRPr>
          </a:p>
          <a:p>
            <a:pPr>
              <a:buFont typeface="Arial" pitchFamily="34" charset="0"/>
              <a:buChar char="•"/>
            </a:pPr>
            <a:endParaRPr lang="en-US" sz="2800" dirty="0" smtClean="0">
              <a:latin typeface="Calibri" pitchFamily="34" charset="0"/>
            </a:endParaRPr>
          </a:p>
          <a:p>
            <a:pPr>
              <a:buFont typeface="Arial" pitchFamily="34" charset="0"/>
              <a:buChar char="•"/>
            </a:pPr>
            <a:endParaRPr lang="en-US" sz="2800" dirty="0" smtClean="0">
              <a:latin typeface="Calibri" pitchFamily="34" charset="0"/>
            </a:endParaRPr>
          </a:p>
          <a:p>
            <a:pPr>
              <a:buFont typeface="Arial" pitchFamily="34" charset="0"/>
              <a:buChar char="•"/>
            </a:pPr>
            <a:endParaRPr lang="en-US" sz="2800" dirty="0" smtClean="0">
              <a:latin typeface="Calibri" pitchFamily="34" charset="0"/>
            </a:endParaRPr>
          </a:p>
          <a:p>
            <a:pPr>
              <a:buFont typeface="Arial" pitchFamily="34" charset="0"/>
              <a:buChar char="•"/>
            </a:pPr>
            <a:endParaRPr lang="en-US" sz="2800" dirty="0" smtClean="0">
              <a:latin typeface="Calibri" pitchFamily="34" charset="0"/>
            </a:endParaRPr>
          </a:p>
          <a:p>
            <a:r>
              <a:rPr lang="en-US" sz="2800" dirty="0" smtClean="0">
                <a:latin typeface="Calibri" pitchFamily="34" charset="0"/>
              </a:rPr>
              <a:t>Other event ideas:</a:t>
            </a:r>
          </a:p>
          <a:p>
            <a:pPr>
              <a:buFont typeface="Arial" pitchFamily="34" charset="0"/>
              <a:buChar char="•"/>
            </a:pPr>
            <a:r>
              <a:rPr lang="en-US" sz="2800" dirty="0" smtClean="0">
                <a:latin typeface="Calibri" pitchFamily="34" charset="0"/>
              </a:rPr>
              <a:t> </a:t>
            </a:r>
            <a:r>
              <a:rPr lang="en-US" sz="2800" dirty="0" smtClean="0">
                <a:latin typeface="Calibri" pitchFamily="34" charset="0"/>
              </a:rPr>
              <a:t> Networking How-To</a:t>
            </a:r>
          </a:p>
          <a:p>
            <a:pPr>
              <a:buFont typeface="Arial" pitchFamily="34" charset="0"/>
              <a:buChar char="•"/>
            </a:pPr>
            <a:r>
              <a:rPr lang="en-US" sz="2800" dirty="0" smtClean="0">
                <a:latin typeface="Calibri" pitchFamily="34" charset="0"/>
              </a:rPr>
              <a:t> </a:t>
            </a:r>
            <a:r>
              <a:rPr lang="en-US" sz="2800" dirty="0" smtClean="0">
                <a:latin typeface="Calibri" pitchFamily="34" charset="0"/>
              </a:rPr>
              <a:t> Networking Social</a:t>
            </a:r>
          </a:p>
          <a:p>
            <a:pPr>
              <a:buFont typeface="Arial" pitchFamily="34" charset="0"/>
              <a:buChar char="•"/>
            </a:pPr>
            <a:r>
              <a:rPr lang="en-US" sz="2800" dirty="0" smtClean="0">
                <a:latin typeface="Calibri" pitchFamily="34" charset="0"/>
              </a:rPr>
              <a:t> </a:t>
            </a:r>
            <a:r>
              <a:rPr lang="en-US" sz="2800" dirty="0" smtClean="0">
                <a:latin typeface="Calibri" pitchFamily="34" charset="0"/>
              </a:rPr>
              <a:t> Mock Interviews</a:t>
            </a:r>
          </a:p>
          <a:p>
            <a:r>
              <a:rPr lang="en-US" sz="2800" dirty="0" smtClean="0">
                <a:latin typeface="Calibri" pitchFamily="34" charset="0"/>
              </a:rPr>
              <a:t>…from a technical woman’s perspective?</a:t>
            </a:r>
          </a:p>
        </p:txBody>
      </p:sp>
      <p:pic>
        <p:nvPicPr>
          <p:cNvPr id="2050" name="Picture 2"/>
          <p:cNvPicPr>
            <a:picLocks noChangeAspect="1" noChangeArrowheads="1"/>
          </p:cNvPicPr>
          <p:nvPr/>
        </p:nvPicPr>
        <p:blipFill>
          <a:blip r:embed="rId3"/>
          <a:srcRect/>
          <a:stretch>
            <a:fillRect/>
          </a:stretch>
        </p:blipFill>
        <p:spPr bwMode="auto">
          <a:xfrm>
            <a:off x="1905000" y="2514600"/>
            <a:ext cx="5362575" cy="132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16002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381000"/>
            <a:ext cx="8229600" cy="1143000"/>
          </a:xfrm>
        </p:spPr>
        <p:txBody>
          <a:bodyPr>
            <a:normAutofit/>
          </a:bodyPr>
          <a:lstStyle/>
          <a:p>
            <a:r>
              <a:rPr lang="en-US" sz="4000" dirty="0" smtClean="0"/>
              <a:t>The List:</a:t>
            </a:r>
            <a:r>
              <a:rPr lang="en-US" sz="4000" dirty="0" smtClean="0"/>
              <a:t/>
            </a:r>
            <a:br>
              <a:rPr lang="en-US" sz="4000" dirty="0" smtClean="0"/>
            </a:br>
            <a:r>
              <a:rPr lang="en-US" sz="2800" dirty="0" smtClean="0"/>
              <a:t>Conference Opportunities</a:t>
            </a:r>
            <a:endParaRPr lang="en-US" sz="2800" dirty="0" smtClean="0"/>
          </a:p>
        </p:txBody>
      </p:sp>
      <p:pic>
        <p:nvPicPr>
          <p:cNvPr id="6" name="Picture 2"/>
          <p:cNvPicPr>
            <a:picLocks noChangeAspect="1" noChangeArrowheads="1"/>
          </p:cNvPicPr>
          <p:nvPr/>
        </p:nvPicPr>
        <p:blipFill>
          <a:blip r:embed="rId3"/>
          <a:srcRect/>
          <a:stretch>
            <a:fillRect/>
          </a:stretch>
        </p:blipFill>
        <p:spPr bwMode="auto">
          <a:xfrm>
            <a:off x="1" y="1752600"/>
            <a:ext cx="3886200" cy="5054656"/>
          </a:xfrm>
          <a:prstGeom prst="rect">
            <a:avLst/>
          </a:prstGeom>
          <a:noFill/>
          <a:ln w="9525">
            <a:noFill/>
            <a:miter lim="800000"/>
            <a:headEnd/>
            <a:tailEnd/>
          </a:ln>
        </p:spPr>
      </p:pic>
      <p:sp>
        <p:nvSpPr>
          <p:cNvPr id="7" name="Content Placeholder 2"/>
          <p:cNvSpPr>
            <a:spLocks/>
          </p:cNvSpPr>
          <p:nvPr/>
        </p:nvSpPr>
        <p:spPr bwMode="auto">
          <a:xfrm>
            <a:off x="3962400" y="1981200"/>
            <a:ext cx="4800600" cy="4876800"/>
          </a:xfrm>
          <a:prstGeom prst="rect">
            <a:avLst/>
          </a:prstGeom>
          <a:solidFill>
            <a:schemeClr val="bg1">
              <a:alpha val="54901"/>
            </a:schemeClr>
          </a:solidFill>
          <a:ln w="9525">
            <a:noFill/>
            <a:miter lim="800000"/>
            <a:headEnd/>
            <a:tailEnd/>
          </a:ln>
        </p:spPr>
        <p:txBody>
          <a:bodyPr/>
          <a:lstStyle/>
          <a:p>
            <a:pPr marL="342900" indent="-342900">
              <a:spcBef>
                <a:spcPct val="20000"/>
              </a:spcBef>
              <a:buFont typeface="Arial" pitchFamily="34" charset="0"/>
              <a:buChar char="•"/>
            </a:pPr>
            <a:r>
              <a:rPr lang="en-US" sz="3200" dirty="0" smtClean="0">
                <a:latin typeface="Calibri" pitchFamily="34" charset="0"/>
              </a:rPr>
              <a:t>GHC10: 4 students presenting!</a:t>
            </a:r>
          </a:p>
          <a:p>
            <a:pPr marL="800100" lvl="1" indent="-342900">
              <a:spcBef>
                <a:spcPct val="20000"/>
              </a:spcBef>
              <a:buFont typeface="Arial" pitchFamily="34" charset="0"/>
              <a:buChar char="•"/>
            </a:pPr>
            <a:r>
              <a:rPr lang="en-US" sz="3200" dirty="0" smtClean="0">
                <a:latin typeface="Calibri" pitchFamily="34" charset="0"/>
              </a:rPr>
              <a:t>1: New Investigators</a:t>
            </a:r>
          </a:p>
          <a:p>
            <a:pPr marL="800100" lvl="1" indent="-342900">
              <a:spcBef>
                <a:spcPct val="20000"/>
              </a:spcBef>
              <a:buFont typeface="Arial" pitchFamily="34" charset="0"/>
              <a:buChar char="•"/>
            </a:pPr>
            <a:r>
              <a:rPr lang="en-US" sz="3200" dirty="0" smtClean="0">
                <a:latin typeface="Calibri" pitchFamily="34" charset="0"/>
              </a:rPr>
              <a:t>1: poster competition</a:t>
            </a:r>
          </a:p>
          <a:p>
            <a:pPr marL="800100" lvl="1" indent="-342900">
              <a:spcBef>
                <a:spcPct val="20000"/>
              </a:spcBef>
              <a:buFont typeface="Arial" pitchFamily="34" charset="0"/>
              <a:buChar char="•"/>
            </a:pPr>
            <a:r>
              <a:rPr lang="en-US" sz="3200" dirty="0" smtClean="0">
                <a:latin typeface="Calibri" pitchFamily="34" charset="0"/>
              </a:rPr>
              <a:t>2: general session</a:t>
            </a:r>
          </a:p>
          <a:p>
            <a:pPr marL="800100" lvl="1" indent="-342900">
              <a:spcBef>
                <a:spcPct val="20000"/>
              </a:spcBef>
              <a:buFont typeface="Arial" pitchFamily="34" charset="0"/>
              <a:buChar char="•"/>
            </a:pPr>
            <a:endParaRPr lang="en-US" sz="3200" dirty="0" smtClean="0">
              <a:latin typeface="Calibri" pitchFamily="34" charset="0"/>
            </a:endParaRPr>
          </a:p>
          <a:p>
            <a:pPr marL="342900" indent="-342900">
              <a:spcBef>
                <a:spcPct val="20000"/>
              </a:spcBef>
              <a:buFont typeface="Arial" pitchFamily="34" charset="0"/>
              <a:buChar char="•"/>
            </a:pPr>
            <a:r>
              <a:rPr lang="en-US" sz="3200" dirty="0" smtClean="0">
                <a:latin typeface="Calibri" pitchFamily="34" charset="0"/>
              </a:rPr>
              <a:t>INWIC, </a:t>
            </a:r>
            <a:r>
              <a:rPr lang="en-US" sz="3200" dirty="0" err="1" smtClean="0">
                <a:latin typeface="Calibri" pitchFamily="34" charset="0"/>
              </a:rPr>
              <a:t>MidWIC</a:t>
            </a:r>
            <a:r>
              <a:rPr lang="en-US" sz="3200" dirty="0" smtClean="0">
                <a:latin typeface="Calibri" pitchFamily="34" charset="0"/>
              </a:rPr>
              <a:t>, etc.</a:t>
            </a:r>
            <a:r>
              <a:rPr lang="en-US" sz="3200" dirty="0" smtClean="0">
                <a:latin typeface="Calibri" pitchFamily="34" charset="0"/>
              </a:rPr>
              <a:t> </a:t>
            </a:r>
            <a:endParaRPr lang="en-US" sz="3200" dirty="0">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16002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381000"/>
            <a:ext cx="8229600" cy="1143000"/>
          </a:xfrm>
        </p:spPr>
        <p:txBody>
          <a:bodyPr>
            <a:normAutofit/>
          </a:bodyPr>
          <a:lstStyle/>
          <a:p>
            <a:r>
              <a:rPr lang="en-US" sz="4000" dirty="0" smtClean="0"/>
              <a:t>The List:</a:t>
            </a:r>
            <a:r>
              <a:rPr lang="en-US" sz="4000" dirty="0" smtClean="0"/>
              <a:t/>
            </a:r>
            <a:br>
              <a:rPr lang="en-US" sz="4000" dirty="0" smtClean="0"/>
            </a:br>
            <a:r>
              <a:rPr lang="en-US" sz="2800" dirty="0" smtClean="0"/>
              <a:t>Secure a sense of community and belonging</a:t>
            </a:r>
            <a:endParaRPr lang="en-US" sz="2800" dirty="0" smtClean="0"/>
          </a:p>
        </p:txBody>
      </p:sp>
      <p:sp>
        <p:nvSpPr>
          <p:cNvPr id="6" name="Content Placeholder 2"/>
          <p:cNvSpPr>
            <a:spLocks/>
          </p:cNvSpPr>
          <p:nvPr/>
        </p:nvSpPr>
        <p:spPr bwMode="auto">
          <a:xfrm>
            <a:off x="457200" y="1981200"/>
            <a:ext cx="8305800" cy="4191000"/>
          </a:xfrm>
          <a:prstGeom prst="rect">
            <a:avLst/>
          </a:prstGeom>
          <a:solidFill>
            <a:schemeClr val="bg1">
              <a:alpha val="54901"/>
            </a:schemeClr>
          </a:solidFill>
          <a:ln w="9525">
            <a:noFill/>
            <a:miter lim="800000"/>
            <a:headEnd/>
            <a:tailEnd/>
          </a:ln>
        </p:spPr>
        <p:txBody>
          <a:bodyPr/>
          <a:lstStyle/>
          <a:p>
            <a:pPr marL="342900" indent="-342900">
              <a:spcBef>
                <a:spcPct val="20000"/>
              </a:spcBef>
              <a:buFont typeface="Arial" pitchFamily="34" charset="0"/>
              <a:buChar char="•"/>
            </a:pPr>
            <a:r>
              <a:rPr lang="en-US" sz="3200" dirty="0" smtClean="0">
                <a:latin typeface="Calibri" pitchFamily="34" charset="0"/>
              </a:rPr>
              <a:t>Attending conferences is important, too:</a:t>
            </a:r>
          </a:p>
          <a:p>
            <a:pPr marL="800100" lvl="1" indent="-342900">
              <a:spcBef>
                <a:spcPct val="20000"/>
              </a:spcBef>
              <a:buFont typeface="Arial" pitchFamily="34" charset="0"/>
              <a:buChar char="•"/>
            </a:pPr>
            <a:r>
              <a:rPr lang="en-US" sz="3200" dirty="0" smtClean="0">
                <a:latin typeface="Calibri" pitchFamily="34" charset="0"/>
              </a:rPr>
              <a:t>More enthusiasm about CS</a:t>
            </a:r>
          </a:p>
          <a:p>
            <a:pPr marL="800100" lvl="1" indent="-342900">
              <a:spcBef>
                <a:spcPct val="20000"/>
              </a:spcBef>
              <a:buFont typeface="Arial" pitchFamily="34" charset="0"/>
              <a:buChar char="•"/>
            </a:pPr>
            <a:r>
              <a:rPr lang="en-US" sz="3200" dirty="0" smtClean="0">
                <a:latin typeface="Calibri" pitchFamily="34" charset="0"/>
              </a:rPr>
              <a:t>Networking and exploring interests</a:t>
            </a:r>
            <a:endParaRPr lang="en-US" sz="3200" dirty="0" smtClean="0">
              <a:latin typeface="Calibri" pitchFamily="34" charset="0"/>
            </a:endParaRPr>
          </a:p>
          <a:p>
            <a:pPr marL="342900" indent="-342900">
              <a:spcBef>
                <a:spcPct val="20000"/>
              </a:spcBef>
              <a:buFont typeface="Arial" pitchFamily="34" charset="0"/>
              <a:buChar char="•"/>
            </a:pPr>
            <a:endParaRPr lang="en-US" sz="3200" dirty="0" smtClean="0">
              <a:latin typeface="Calibri" pitchFamily="34" charset="0"/>
            </a:endParaRPr>
          </a:p>
          <a:p>
            <a:pPr marL="342900" indent="-342900">
              <a:spcBef>
                <a:spcPct val="20000"/>
              </a:spcBef>
              <a:buFont typeface="Arial" pitchFamily="34" charset="0"/>
              <a:buChar char="•"/>
            </a:pPr>
            <a:r>
              <a:rPr lang="en-US" sz="3200" dirty="0" smtClean="0">
                <a:latin typeface="Calibri" pitchFamily="34" charset="0"/>
              </a:rPr>
              <a:t>CSWN: a mini-GHC?</a:t>
            </a:r>
          </a:p>
          <a:p>
            <a:pPr marL="342900" indent="-342900">
              <a:spcBef>
                <a:spcPct val="20000"/>
              </a:spcBef>
              <a:buFont typeface="Arial" pitchFamily="34" charset="0"/>
              <a:buChar char="•"/>
            </a:pPr>
            <a:endParaRPr lang="en-US" sz="3200" dirty="0" smtClean="0">
              <a:latin typeface="Calibri" pitchFamily="34" charset="0"/>
            </a:endParaRPr>
          </a:p>
          <a:p>
            <a:pPr marL="342900" indent="-342900">
              <a:spcBef>
                <a:spcPct val="20000"/>
              </a:spcBef>
              <a:buFont typeface="Arial" pitchFamily="34" charset="0"/>
              <a:buChar char="•"/>
            </a:pPr>
            <a:r>
              <a:rPr lang="en-US" sz="3200" dirty="0" smtClean="0">
                <a:latin typeface="Calibri" pitchFamily="34" charset="0"/>
              </a:rPr>
              <a:t>Social events with other students</a:t>
            </a:r>
            <a:endParaRPr lang="en-US" sz="3200" dirty="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1600200"/>
          </a:xfrm>
          <a:prstGeom prst="rect">
            <a:avLst/>
          </a:prstGeom>
          <a:solidFill>
            <a:srgbClr val="84A9D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381000"/>
            <a:ext cx="8229600" cy="1143000"/>
          </a:xfrm>
        </p:spPr>
        <p:txBody>
          <a:bodyPr>
            <a:normAutofit/>
          </a:bodyPr>
          <a:lstStyle/>
          <a:p>
            <a:r>
              <a:rPr lang="en-US" sz="4000" dirty="0" smtClean="0"/>
              <a:t>The List:</a:t>
            </a:r>
            <a:r>
              <a:rPr lang="en-US" sz="4000" dirty="0" smtClean="0"/>
              <a:t/>
            </a:r>
            <a:br>
              <a:rPr lang="en-US" sz="4000" dirty="0" smtClean="0"/>
            </a:br>
            <a:r>
              <a:rPr lang="en-US" sz="2800" dirty="0" smtClean="0"/>
              <a:t>Promote Visibility</a:t>
            </a:r>
            <a:endParaRPr lang="en-US" sz="2800" dirty="0" smtClean="0"/>
          </a:p>
        </p:txBody>
      </p:sp>
      <p:sp>
        <p:nvSpPr>
          <p:cNvPr id="18436" name="Rectangle 4"/>
          <p:cNvSpPr>
            <a:spLocks noChangeArrowheads="1"/>
          </p:cNvSpPr>
          <p:nvPr/>
        </p:nvSpPr>
        <p:spPr bwMode="auto">
          <a:xfrm>
            <a:off x="609600" y="1981200"/>
            <a:ext cx="8077200" cy="3539430"/>
          </a:xfrm>
          <a:prstGeom prst="rect">
            <a:avLst/>
          </a:prstGeom>
          <a:solidFill>
            <a:schemeClr val="bg1">
              <a:alpha val="54901"/>
            </a:schemeClr>
          </a:solidFill>
          <a:ln w="9525">
            <a:noFill/>
            <a:miter lim="800000"/>
            <a:headEnd/>
            <a:tailEnd/>
          </a:ln>
        </p:spPr>
        <p:txBody>
          <a:bodyPr wrap="square">
            <a:spAutoFit/>
          </a:bodyPr>
          <a:lstStyle/>
          <a:p>
            <a:r>
              <a:rPr lang="en-US" sz="2800" dirty="0" smtClean="0">
                <a:latin typeface="Calibri" pitchFamily="34" charset="0"/>
              </a:rPr>
              <a:t>Tech talks featuring women researchers and engineers </a:t>
            </a:r>
            <a:r>
              <a:rPr lang="en-US" sz="2800" dirty="0" smtClean="0">
                <a:latin typeface="Calibri" pitchFamily="34" charset="0"/>
              </a:rPr>
              <a:t>– </a:t>
            </a:r>
            <a:r>
              <a:rPr lang="en-US" sz="2800" dirty="0" smtClean="0">
                <a:latin typeface="Calibri" pitchFamily="34" charset="0"/>
              </a:rPr>
              <a:t>like this one:</a:t>
            </a:r>
          </a:p>
          <a:p>
            <a:endParaRPr lang="en-US" sz="2800" dirty="0" smtClean="0">
              <a:latin typeface="Calibri" pitchFamily="34" charset="0"/>
            </a:endParaRPr>
          </a:p>
          <a:p>
            <a:endParaRPr lang="en-US" sz="2800" dirty="0" smtClean="0">
              <a:latin typeface="Calibri" pitchFamily="34" charset="0"/>
            </a:endParaRPr>
          </a:p>
          <a:p>
            <a:endParaRPr lang="en-US" sz="2800" dirty="0" smtClean="0">
              <a:latin typeface="Calibri" pitchFamily="34" charset="0"/>
            </a:endParaRPr>
          </a:p>
          <a:p>
            <a:endParaRPr lang="en-US" sz="2800" dirty="0" smtClean="0">
              <a:latin typeface="Calibri" pitchFamily="34" charset="0"/>
            </a:endParaRPr>
          </a:p>
          <a:p>
            <a:endParaRPr lang="en-US" sz="2800" dirty="0" smtClean="0">
              <a:latin typeface="Calibri" pitchFamily="34" charset="0"/>
            </a:endParaRPr>
          </a:p>
          <a:p>
            <a:r>
              <a:rPr lang="en-US" sz="2800" dirty="0" smtClean="0">
                <a:latin typeface="Calibri" pitchFamily="34" charset="0"/>
              </a:rPr>
              <a:t>–</a:t>
            </a:r>
            <a:r>
              <a:rPr lang="en-US" sz="2800" dirty="0" smtClean="0">
                <a:latin typeface="Calibri" pitchFamily="34" charset="0"/>
              </a:rPr>
              <a:t> or women from within the department.</a:t>
            </a:r>
            <a:endParaRPr lang="en-US" sz="2800" dirty="0" smtClean="0">
              <a:latin typeface="Calibri" pitchFamily="34" charset="0"/>
            </a:endParaRPr>
          </a:p>
        </p:txBody>
      </p:sp>
      <p:pic>
        <p:nvPicPr>
          <p:cNvPr id="1026" name="Picture 2"/>
          <p:cNvPicPr>
            <a:picLocks noChangeAspect="1" noChangeArrowheads="1"/>
          </p:cNvPicPr>
          <p:nvPr/>
        </p:nvPicPr>
        <p:blipFill>
          <a:blip r:embed="rId3"/>
          <a:srcRect/>
          <a:stretch>
            <a:fillRect/>
          </a:stretch>
        </p:blipFill>
        <p:spPr bwMode="auto">
          <a:xfrm>
            <a:off x="1676400" y="2895600"/>
            <a:ext cx="5791200" cy="1971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TotalTime>
  <Words>356</Words>
  <Application>Microsoft Office PowerPoint</Application>
  <PresentationFormat>On-screen Show (4:3)</PresentationFormat>
  <Paragraphs>93</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Computer Science Women’s Network</vt:lpstr>
      <vt:lpstr>What is CSWN?</vt:lpstr>
      <vt:lpstr>CSWN is…</vt:lpstr>
      <vt:lpstr>Slide 4</vt:lpstr>
      <vt:lpstr>Slide 5</vt:lpstr>
      <vt:lpstr>The List: Professional Development</vt:lpstr>
      <vt:lpstr>The List: Conference Opportunities</vt:lpstr>
      <vt:lpstr>The List: Secure a sense of community and belonging</vt:lpstr>
      <vt:lpstr>The List: Promote Visibility</vt:lpstr>
      <vt:lpstr>The List: Informational Events and Resources</vt:lpstr>
      <vt:lpstr>The List: Informational Events and Resources</vt:lpstr>
      <vt:lpstr>Slide 12</vt:lpstr>
      <vt:lpstr>How to help</vt:lpstr>
      <vt:lpstr>Questions?</vt:lpstr>
    </vt:vector>
  </TitlesOfParts>
  <Company>Department of Computer Sciences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lstuart</dc:creator>
  <cp:lastModifiedBy>Valued Acer Customer</cp:lastModifiedBy>
  <cp:revision>25</cp:revision>
  <dcterms:created xsi:type="dcterms:W3CDTF">2010-03-29T21:21:23Z</dcterms:created>
  <dcterms:modified xsi:type="dcterms:W3CDTF">2010-09-13T02:08:40Z</dcterms:modified>
</cp:coreProperties>
</file>