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1" r:id="rId4"/>
    <p:sldId id="297" r:id="rId5"/>
    <p:sldId id="262" r:id="rId6"/>
    <p:sldId id="264" r:id="rId7"/>
    <p:sldId id="293" r:id="rId8"/>
    <p:sldId id="269" r:id="rId9"/>
    <p:sldId id="265" r:id="rId10"/>
    <p:sldId id="258" r:id="rId11"/>
    <p:sldId id="298" r:id="rId12"/>
    <p:sldId id="259" r:id="rId13"/>
    <p:sldId id="266" r:id="rId14"/>
    <p:sldId id="270" r:id="rId15"/>
    <p:sldId id="271" r:id="rId16"/>
    <p:sldId id="299" r:id="rId17"/>
    <p:sldId id="268"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4" r:id="rId34"/>
    <p:sldId id="292"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_DJ\gPCD\python\cfg_reports\WorksheetNewGraphic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a:solidFill>
                  <a:sysClr val="windowText" lastClr="000000">
                    <a:lumMod val="65000"/>
                    <a:lumOff val="35000"/>
                  </a:sysClr>
                </a:solidFill>
              </a:rPr>
              <a:t>PQBRT Graphics Performance</a:t>
            </a:r>
          </a:p>
          <a:p>
            <a:pPr>
              <a:defRPr/>
            </a:pPr>
            <a:r>
              <a:rPr lang="en-US" sz="1400" b="0" i="0" u="none" strike="noStrike" kern="1200" spc="0" baseline="0">
                <a:solidFill>
                  <a:sysClr val="windowText" lastClr="000000">
                    <a:lumMod val="65000"/>
                    <a:lumOff val="35000"/>
                  </a:sysClr>
                </a:solidFill>
              </a:rPr>
              <a:t>Percent Error in LOG10 Residuals</a:t>
            </a:r>
          </a:p>
        </c:rich>
      </c:tx>
      <c:layout>
        <c:manualLayout>
          <c:xMode val="edge"/>
          <c:yMode val="edge"/>
          <c:x val="0.38810516073109497"/>
          <c:y val="2.4797745870001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33231107593509"/>
          <c:y val="9.5469755469755474E-2"/>
          <c:w val="0.84457114724359261"/>
          <c:h val="0.78097812097812103"/>
        </c:manualLayout>
      </c:layout>
      <c:scatterChart>
        <c:scatterStyle val="smoothMarker"/>
        <c:varyColors val="0"/>
        <c:ser>
          <c:idx val="0"/>
          <c:order val="0"/>
          <c:tx>
            <c:strRef>
              <c:f>'Graphics % Errors'!$P$23</c:f>
              <c:strCache>
                <c:ptCount val="1"/>
                <c:pt idx="0">
                  <c:v>PQBRT Graphics Data Linear Fit Residue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'PQBRT Calcs Segments'!$V$20:$V$69</c:f>
              <c:numCache>
                <c:formatCode>General</c:formatCode>
                <c:ptCount val="50"/>
                <c:pt idx="0">
                  <c:v>623616</c:v>
                </c:pt>
                <c:pt idx="1">
                  <c:v>705536</c:v>
                </c:pt>
                <c:pt idx="2">
                  <c:v>787456</c:v>
                </c:pt>
                <c:pt idx="3">
                  <c:v>934912</c:v>
                </c:pt>
                <c:pt idx="4">
                  <c:v>1098752</c:v>
                </c:pt>
                <c:pt idx="5">
                  <c:v>1262592</c:v>
                </c:pt>
                <c:pt idx="6">
                  <c:v>1426432</c:v>
                </c:pt>
                <c:pt idx="7">
                  <c:v>1590272</c:v>
                </c:pt>
                <c:pt idx="8">
                  <c:v>1754112</c:v>
                </c:pt>
                <c:pt idx="9">
                  <c:v>1917952</c:v>
                </c:pt>
                <c:pt idx="10">
                  <c:v>2081792</c:v>
                </c:pt>
                <c:pt idx="11">
                  <c:v>2245632</c:v>
                </c:pt>
                <c:pt idx="12">
                  <c:v>2409472</c:v>
                </c:pt>
                <c:pt idx="13">
                  <c:v>2573312</c:v>
                </c:pt>
                <c:pt idx="14">
                  <c:v>2737152</c:v>
                </c:pt>
                <c:pt idx="15">
                  <c:v>2900992</c:v>
                </c:pt>
                <c:pt idx="16">
                  <c:v>3064832</c:v>
                </c:pt>
                <c:pt idx="17">
                  <c:v>3228672</c:v>
                </c:pt>
                <c:pt idx="18">
                  <c:v>3392512</c:v>
                </c:pt>
                <c:pt idx="19">
                  <c:v>3539968</c:v>
                </c:pt>
                <c:pt idx="20">
                  <c:v>3703808</c:v>
                </c:pt>
                <c:pt idx="21">
                  <c:v>3867648</c:v>
                </c:pt>
                <c:pt idx="22">
                  <c:v>4031488</c:v>
                </c:pt>
                <c:pt idx="23">
                  <c:v>4195328</c:v>
                </c:pt>
                <c:pt idx="24">
                  <c:v>4359168</c:v>
                </c:pt>
                <c:pt idx="25">
                  <c:v>4523008</c:v>
                </c:pt>
                <c:pt idx="26">
                  <c:v>4686848</c:v>
                </c:pt>
                <c:pt idx="27">
                  <c:v>4850688</c:v>
                </c:pt>
                <c:pt idx="28">
                  <c:v>5014528</c:v>
                </c:pt>
                <c:pt idx="29">
                  <c:v>5178368</c:v>
                </c:pt>
                <c:pt idx="30">
                  <c:v>5342208</c:v>
                </c:pt>
                <c:pt idx="31">
                  <c:v>5506048</c:v>
                </c:pt>
                <c:pt idx="32">
                  <c:v>5669888</c:v>
                </c:pt>
                <c:pt idx="33">
                  <c:v>5833728</c:v>
                </c:pt>
                <c:pt idx="34">
                  <c:v>5997568</c:v>
                </c:pt>
                <c:pt idx="35">
                  <c:v>6112256</c:v>
                </c:pt>
                <c:pt idx="36">
                  <c:v>6243328</c:v>
                </c:pt>
                <c:pt idx="37">
                  <c:v>6276096</c:v>
                </c:pt>
                <c:pt idx="38">
                  <c:v>7324672</c:v>
                </c:pt>
                <c:pt idx="39">
                  <c:v>7427072</c:v>
                </c:pt>
                <c:pt idx="40">
                  <c:v>7529472</c:v>
                </c:pt>
                <c:pt idx="41">
                  <c:v>7631872</c:v>
                </c:pt>
                <c:pt idx="42">
                  <c:v>7734272</c:v>
                </c:pt>
                <c:pt idx="43">
                  <c:v>7836672</c:v>
                </c:pt>
                <c:pt idx="44">
                  <c:v>7939072</c:v>
                </c:pt>
                <c:pt idx="45">
                  <c:v>8373248</c:v>
                </c:pt>
                <c:pt idx="46">
                  <c:v>8475648</c:v>
                </c:pt>
                <c:pt idx="47">
                  <c:v>8578048</c:v>
                </c:pt>
                <c:pt idx="48">
                  <c:v>8680448</c:v>
                </c:pt>
                <c:pt idx="49">
                  <c:v>8782848</c:v>
                </c:pt>
              </c:numCache>
            </c:numRef>
          </c:xVal>
          <c:yVal>
            <c:numRef>
              <c:f>'PQBRT Calcs Segments'!$M$20:$M$69</c:f>
              <c:numCache>
                <c:formatCode>General</c:formatCode>
                <c:ptCount val="50"/>
                <c:pt idx="0">
                  <c:v>1.0790387279617089</c:v>
                </c:pt>
                <c:pt idx="1">
                  <c:v>-0.99718406910618418</c:v>
                </c:pt>
                <c:pt idx="2">
                  <c:v>-3.7698808992351349</c:v>
                </c:pt>
                <c:pt idx="3">
                  <c:v>-5.3029302517336419</c:v>
                </c:pt>
                <c:pt idx="4">
                  <c:v>-0.24335835840507783</c:v>
                </c:pt>
                <c:pt idx="5">
                  <c:v>-7.0559791897089985</c:v>
                </c:pt>
                <c:pt idx="6">
                  <c:v>-3.1736696355932943</c:v>
                </c:pt>
                <c:pt idx="7">
                  <c:v>-4.0473614447276685</c:v>
                </c:pt>
                <c:pt idx="8">
                  <c:v>-5.2206248987518542</c:v>
                </c:pt>
                <c:pt idx="9">
                  <c:v>-0.98959811227324634</c:v>
                </c:pt>
                <c:pt idx="10">
                  <c:v>0.4616926936531508</c:v>
                </c:pt>
                <c:pt idx="11">
                  <c:v>0.70324778079014549</c:v>
                </c:pt>
                <c:pt idx="12">
                  <c:v>-2.2016645552934375</c:v>
                </c:pt>
                <c:pt idx="13">
                  <c:v>-1.9249024116568667</c:v>
                </c:pt>
                <c:pt idx="14">
                  <c:v>-3.8266133692804094</c:v>
                </c:pt>
                <c:pt idx="15">
                  <c:v>0.99127059886828794</c:v>
                </c:pt>
                <c:pt idx="16">
                  <c:v>-3.5037359456730663</c:v>
                </c:pt>
                <c:pt idx="17">
                  <c:v>0.94996329671085522</c:v>
                </c:pt>
                <c:pt idx="18">
                  <c:v>-3.5854928341212413</c:v>
                </c:pt>
                <c:pt idx="19">
                  <c:v>-3.3774999298212496</c:v>
                </c:pt>
                <c:pt idx="20">
                  <c:v>0.16228055181864226</c:v>
                </c:pt>
                <c:pt idx="21">
                  <c:v>-2.2232308020465394</c:v>
                </c:pt>
                <c:pt idx="22">
                  <c:v>-1.4279443681942618</c:v>
                </c:pt>
                <c:pt idx="23">
                  <c:v>0.9758228411441946</c:v>
                </c:pt>
                <c:pt idx="24">
                  <c:v>-2.8942585870282307</c:v>
                </c:pt>
                <c:pt idx="25">
                  <c:v>-2.8903826452434984</c:v>
                </c:pt>
                <c:pt idx="26">
                  <c:v>1.0425592752629027</c:v>
                </c:pt>
                <c:pt idx="27">
                  <c:v>-2.0078140115006469</c:v>
                </c:pt>
                <c:pt idx="28">
                  <c:v>-1.9032614981697047</c:v>
                </c:pt>
                <c:pt idx="29">
                  <c:v>-2.1075660605876014</c:v>
                </c:pt>
                <c:pt idx="30">
                  <c:v>-1.8777572250470524</c:v>
                </c:pt>
                <c:pt idx="31">
                  <c:v>-1.3032855193278614</c:v>
                </c:pt>
                <c:pt idx="32">
                  <c:v>-1.6821007404382586</c:v>
                </c:pt>
                <c:pt idx="33">
                  <c:v>1.0498974469642197</c:v>
                </c:pt>
                <c:pt idx="34">
                  <c:v>-1.6808703623914063</c:v>
                </c:pt>
                <c:pt idx="35">
                  <c:v>-2.4306038349192809</c:v>
                </c:pt>
                <c:pt idx="36">
                  <c:v>0.96666017423780448</c:v>
                </c:pt>
                <c:pt idx="37">
                  <c:v>-1.7912608672030335</c:v>
                </c:pt>
                <c:pt idx="38">
                  <c:v>1.7229049823583542</c:v>
                </c:pt>
                <c:pt idx="39">
                  <c:v>-0.79112619958756658</c:v>
                </c:pt>
                <c:pt idx="40">
                  <c:v>-0.26240175961855222</c:v>
                </c:pt>
                <c:pt idx="41">
                  <c:v>0.27314412896650675</c:v>
                </c:pt>
                <c:pt idx="42">
                  <c:v>-1.0367828063397722</c:v>
                </c:pt>
                <c:pt idx="43">
                  <c:v>-0.35145580693186462</c:v>
                </c:pt>
                <c:pt idx="44">
                  <c:v>0.77722927556988208</c:v>
                </c:pt>
                <c:pt idx="45">
                  <c:v>-0.87984874490006326</c:v>
                </c:pt>
                <c:pt idx="46">
                  <c:v>-0.44979836361934378</c:v>
                </c:pt>
                <c:pt idx="47">
                  <c:v>-0.24987409977421168</c:v>
                </c:pt>
                <c:pt idx="48">
                  <c:v>-0.70141006993383426</c:v>
                </c:pt>
                <c:pt idx="49">
                  <c:v>-0.8129002485479595</c:v>
                </c:pt>
              </c:numCache>
            </c:numRef>
          </c:yVal>
          <c:smooth val="1"/>
          <c:extLst>
            <c:ext xmlns:c16="http://schemas.microsoft.com/office/drawing/2014/chart" uri="{C3380CC4-5D6E-409C-BE32-E72D297353CC}">
              <c16:uniqueId val="{00000000-1EE3-47B0-9140-FCE6FFB1F13F}"/>
            </c:ext>
          </c:extLst>
        </c:ser>
        <c:dLbls>
          <c:showLegendKey val="0"/>
          <c:showVal val="0"/>
          <c:showCatName val="0"/>
          <c:showSerName val="0"/>
          <c:showPercent val="0"/>
          <c:showBubbleSize val="0"/>
        </c:dLbls>
        <c:axId val="761089520"/>
        <c:axId val="761086160"/>
      </c:scatterChart>
      <c:valAx>
        <c:axId val="761089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Number particles ,n</a:t>
                </a:r>
              </a:p>
            </c:rich>
          </c:tx>
          <c:layout>
            <c:manualLayout>
              <c:xMode val="edge"/>
              <c:yMode val="edge"/>
              <c:x val="0.46913867842592916"/>
              <c:y val="0.8970398970398970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6160"/>
        <c:crosses val="autoZero"/>
        <c:crossBetween val="midCat"/>
      </c:valAx>
      <c:valAx>
        <c:axId val="761086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rPr>
                  <a:t>Percent Errors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1089520"/>
        <c:crosses val="autoZero"/>
        <c:crossBetween val="midCat"/>
      </c:valAx>
      <c:spPr>
        <a:noFill/>
        <a:ln>
          <a:noFill/>
        </a:ln>
        <a:effectLst/>
      </c:spPr>
    </c:plotArea>
    <c:legend>
      <c:legendPos val="r"/>
      <c:layout>
        <c:manualLayout>
          <c:xMode val="edge"/>
          <c:yMode val="edge"/>
          <c:x val="0.53707094237267561"/>
          <c:y val="0.66722170758067001"/>
          <c:w val="0.28533923406275247"/>
          <c:h val="0.110294889609387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QQ Plot Liear</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9528004254886636E-2"/>
          <c:y val="9.0193670265900375E-2"/>
          <c:w val="0.94397343466446926"/>
          <c:h val="0.82282027040592565"/>
        </c:manualLayout>
      </c:layout>
      <c:scatterChart>
        <c:scatterStyle val="smoothMarker"/>
        <c:varyColors val="0"/>
        <c:ser>
          <c:idx val="0"/>
          <c:order val="0"/>
          <c:tx>
            <c:v>QQ Plot</c:v>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QQPlot!$D$2:$D$65</c:f>
              <c:numCache>
                <c:formatCode>General</c:formatCode>
                <c:ptCount val="64"/>
                <c:pt idx="0">
                  <c:v>-2.4175590162365048</c:v>
                </c:pt>
                <c:pt idx="1">
                  <c:v>-1.9874278859298957</c:v>
                </c:pt>
                <c:pt idx="2">
                  <c:v>-1.7616704103630663</c:v>
                </c:pt>
                <c:pt idx="3">
                  <c:v>-1.6010086648860757</c:v>
                </c:pt>
                <c:pt idx="4">
                  <c:v>-1.4734675779471014</c:v>
                </c:pt>
                <c:pt idx="5">
                  <c:v>-1.3662038163720986</c:v>
                </c:pt>
                <c:pt idx="6">
                  <c:v>-1.2726986411905357</c:v>
                </c:pt>
                <c:pt idx="7">
                  <c:v>-1.1891643501993372</c:v>
                </c:pt>
                <c:pt idx="8">
                  <c:v>-1.1131942771609289</c:v>
                </c:pt>
                <c:pt idx="9">
                  <c:v>-1.043158263318454</c:v>
                </c:pt>
                <c:pt idx="10">
                  <c:v>-0.97789754394054018</c:v>
                </c:pt>
                <c:pt idx="11">
                  <c:v>-0.91655666753311338</c:v>
                </c:pt>
                <c:pt idx="12">
                  <c:v>-0.85848447414183249</c:v>
                </c:pt>
                <c:pt idx="13">
                  <c:v>-0.8031725655979175</c:v>
                </c:pt>
                <c:pt idx="14">
                  <c:v>-0.75021537546794015</c:v>
                </c:pt>
                <c:pt idx="15">
                  <c:v>-0.69928330238321956</c:v>
                </c:pt>
                <c:pt idx="16">
                  <c:v>-0.65010407064799569</c:v>
                </c:pt>
                <c:pt idx="17">
                  <c:v>-0.60244945316442367</c:v>
                </c:pt>
                <c:pt idx="18">
                  <c:v>-0.55612559361869141</c:v>
                </c:pt>
                <c:pt idx="19">
                  <c:v>-0.51096580673824743</c:v>
                </c:pt>
                <c:pt idx="20">
                  <c:v>-0.4668251228525897</c:v>
                </c:pt>
                <c:pt idx="21">
                  <c:v>-0.42357608420119958</c:v>
                </c:pt>
                <c:pt idx="22">
                  <c:v>-0.38110545476355656</c:v>
                </c:pt>
                <c:pt idx="23">
                  <c:v>-0.33931160653881726</c:v>
                </c:pt>
                <c:pt idx="24">
                  <c:v>-0.29810241293048689</c:v>
                </c:pt>
                <c:pt idx="25">
                  <c:v>-0.25739352610093835</c:v>
                </c:pt>
                <c:pt idx="26">
                  <c:v>-0.21710694721012977</c:v>
                </c:pt>
                <c:pt idx="27">
                  <c:v>-0.17716982099173983</c:v>
                </c:pt>
                <c:pt idx="28">
                  <c:v>-0.13751340214433597</c:v>
                </c:pt>
                <c:pt idx="29">
                  <c:v>-9.807215248866108E-2</c:v>
                </c:pt>
                <c:pt idx="30">
                  <c:v>-5.8782936068943067E-2</c:v>
                </c:pt>
                <c:pt idx="31">
                  <c:v>-1.9584285230126924E-2</c:v>
                </c:pt>
                <c:pt idx="32">
                  <c:v>1.9584285230126924E-2</c:v>
                </c:pt>
                <c:pt idx="33">
                  <c:v>5.8782936068943067E-2</c:v>
                </c:pt>
                <c:pt idx="34">
                  <c:v>9.807215248866108E-2</c:v>
                </c:pt>
                <c:pt idx="35">
                  <c:v>0.13751340214433597</c:v>
                </c:pt>
                <c:pt idx="36">
                  <c:v>0.17716982099173983</c:v>
                </c:pt>
                <c:pt idx="37">
                  <c:v>0.21710694721012977</c:v>
                </c:pt>
                <c:pt idx="38">
                  <c:v>0.25739352610093835</c:v>
                </c:pt>
                <c:pt idx="39">
                  <c:v>0.29810241293048689</c:v>
                </c:pt>
                <c:pt idx="40">
                  <c:v>0.33931160653881726</c:v>
                </c:pt>
                <c:pt idx="41">
                  <c:v>0.38110545476355656</c:v>
                </c:pt>
                <c:pt idx="42">
                  <c:v>0.42357608420119958</c:v>
                </c:pt>
                <c:pt idx="43">
                  <c:v>0.4668251228525897</c:v>
                </c:pt>
                <c:pt idx="44">
                  <c:v>0.51096580673824743</c:v>
                </c:pt>
                <c:pt idx="45">
                  <c:v>0.55612559361869141</c:v>
                </c:pt>
                <c:pt idx="46">
                  <c:v>0.60244945316442367</c:v>
                </c:pt>
                <c:pt idx="47">
                  <c:v>0.65010407064799569</c:v>
                </c:pt>
                <c:pt idx="48">
                  <c:v>0.69928330238321956</c:v>
                </c:pt>
                <c:pt idx="49">
                  <c:v>0.75021537546794015</c:v>
                </c:pt>
                <c:pt idx="50">
                  <c:v>0.8031725655979175</c:v>
                </c:pt>
                <c:pt idx="51">
                  <c:v>0.85848447414183249</c:v>
                </c:pt>
                <c:pt idx="52">
                  <c:v>0.91655666753311338</c:v>
                </c:pt>
                <c:pt idx="53">
                  <c:v>0.97789754394054018</c:v>
                </c:pt>
                <c:pt idx="54">
                  <c:v>1.043158263318454</c:v>
                </c:pt>
                <c:pt idx="55">
                  <c:v>1.1131942771609289</c:v>
                </c:pt>
                <c:pt idx="56">
                  <c:v>1.1891643501993372</c:v>
                </c:pt>
                <c:pt idx="57">
                  <c:v>1.2726986411905357</c:v>
                </c:pt>
                <c:pt idx="58">
                  <c:v>1.3662038163720986</c:v>
                </c:pt>
                <c:pt idx="59">
                  <c:v>1.4734675779471014</c:v>
                </c:pt>
                <c:pt idx="60">
                  <c:v>1.6010086648860757</c:v>
                </c:pt>
                <c:pt idx="61">
                  <c:v>1.7616704103630663</c:v>
                </c:pt>
                <c:pt idx="62">
                  <c:v>1.9874278859298957</c:v>
                </c:pt>
                <c:pt idx="63">
                  <c:v>2.4175590162365048</c:v>
                </c:pt>
              </c:numCache>
            </c:numRef>
          </c:xVal>
          <c:yVal>
            <c:numRef>
              <c:f>QQPlot!$A$2:$A$65</c:f>
              <c:numCache>
                <c:formatCode>General</c:formatCode>
                <c:ptCount val="64"/>
                <c:pt idx="0">
                  <c:v>8.8319999999999995E-6</c:v>
                </c:pt>
                <c:pt idx="1">
                  <c:v>2.0767999999999998E-5</c:v>
                </c:pt>
                <c:pt idx="2">
                  <c:v>3.5200000000000002E-5</c:v>
                </c:pt>
                <c:pt idx="3">
                  <c:v>4.384E-5</c:v>
                </c:pt>
                <c:pt idx="4">
                  <c:v>5.0591999999999999E-5</c:v>
                </c:pt>
                <c:pt idx="5">
                  <c:v>5.7920000000000001E-5</c:v>
                </c:pt>
                <c:pt idx="6">
                  <c:v>6.5407999999999994E-5</c:v>
                </c:pt>
                <c:pt idx="7">
                  <c:v>7.2639999999999996E-5</c:v>
                </c:pt>
                <c:pt idx="8">
                  <c:v>8.0352000000000006E-5</c:v>
                </c:pt>
                <c:pt idx="9">
                  <c:v>8.7231999999999994E-5</c:v>
                </c:pt>
                <c:pt idx="10">
                  <c:v>1.23776E-4</c:v>
                </c:pt>
                <c:pt idx="11">
                  <c:v>2.0016000000000001E-4</c:v>
                </c:pt>
                <c:pt idx="12">
                  <c:v>2.8844800000000001E-4</c:v>
                </c:pt>
                <c:pt idx="13">
                  <c:v>3.4371199999999998E-4</c:v>
                </c:pt>
                <c:pt idx="14">
                  <c:v>4.22784E-4</c:v>
                </c:pt>
                <c:pt idx="15">
                  <c:v>4.84224E-4</c:v>
                </c:pt>
                <c:pt idx="16">
                  <c:v>5.7811199999999998E-4</c:v>
                </c:pt>
                <c:pt idx="17">
                  <c:v>7.7171200000000003E-4</c:v>
                </c:pt>
                <c:pt idx="18">
                  <c:v>1.0607399999999999E-3</c:v>
                </c:pt>
                <c:pt idx="19">
                  <c:v>1.19366E-3</c:v>
                </c:pt>
                <c:pt idx="20">
                  <c:v>1.4170599999999999E-3</c:v>
                </c:pt>
                <c:pt idx="21">
                  <c:v>1.92589E-3</c:v>
                </c:pt>
                <c:pt idx="22">
                  <c:v>2.1817899999999999E-3</c:v>
                </c:pt>
                <c:pt idx="23">
                  <c:v>2.2879699999999998E-3</c:v>
                </c:pt>
                <c:pt idx="24">
                  <c:v>2.3161599999999998E-3</c:v>
                </c:pt>
                <c:pt idx="25">
                  <c:v>2.32198E-3</c:v>
                </c:pt>
                <c:pt idx="26">
                  <c:v>2.4906899999999998E-3</c:v>
                </c:pt>
                <c:pt idx="27">
                  <c:v>2.7325100000000001E-3</c:v>
                </c:pt>
                <c:pt idx="28">
                  <c:v>3.1962599999999998E-3</c:v>
                </c:pt>
                <c:pt idx="29">
                  <c:v>3.2628499999999999E-3</c:v>
                </c:pt>
                <c:pt idx="30">
                  <c:v>3.3782999999999999E-3</c:v>
                </c:pt>
                <c:pt idx="31">
                  <c:v>3.68739E-3</c:v>
                </c:pt>
                <c:pt idx="32">
                  <c:v>4.0294700000000003E-3</c:v>
                </c:pt>
                <c:pt idx="33">
                  <c:v>4.4651200000000004E-3</c:v>
                </c:pt>
                <c:pt idx="34">
                  <c:v>4.4877399999999996E-3</c:v>
                </c:pt>
                <c:pt idx="35">
                  <c:v>4.9390399999999996E-3</c:v>
                </c:pt>
                <c:pt idx="36">
                  <c:v>5.0010200000000001E-3</c:v>
                </c:pt>
                <c:pt idx="37">
                  <c:v>5.1751399999999999E-3</c:v>
                </c:pt>
                <c:pt idx="38">
                  <c:v>5.3500800000000001E-3</c:v>
                </c:pt>
                <c:pt idx="39">
                  <c:v>5.3654699999999998E-3</c:v>
                </c:pt>
                <c:pt idx="40">
                  <c:v>5.5732500000000001E-3</c:v>
                </c:pt>
                <c:pt idx="41">
                  <c:v>6.3092799999999996E-3</c:v>
                </c:pt>
                <c:pt idx="42">
                  <c:v>6.56406E-3</c:v>
                </c:pt>
                <c:pt idx="43">
                  <c:v>6.7669100000000001E-3</c:v>
                </c:pt>
                <c:pt idx="44">
                  <c:v>6.9789800000000001E-3</c:v>
                </c:pt>
                <c:pt idx="45">
                  <c:v>7.1224000000000001E-3</c:v>
                </c:pt>
                <c:pt idx="46">
                  <c:v>7.30234E-3</c:v>
                </c:pt>
                <c:pt idx="47">
                  <c:v>7.4677099999999998E-3</c:v>
                </c:pt>
                <c:pt idx="48">
                  <c:v>7.5009300000000003E-3</c:v>
                </c:pt>
                <c:pt idx="49">
                  <c:v>7.71683E-3</c:v>
                </c:pt>
                <c:pt idx="50">
                  <c:v>7.8917799999999993E-3</c:v>
                </c:pt>
                <c:pt idx="51">
                  <c:v>8.39056E-3</c:v>
                </c:pt>
                <c:pt idx="52">
                  <c:v>8.8638699999999994E-3</c:v>
                </c:pt>
                <c:pt idx="53">
                  <c:v>8.8825299999999996E-3</c:v>
                </c:pt>
                <c:pt idx="54">
                  <c:v>8.9121600000000006E-3</c:v>
                </c:pt>
                <c:pt idx="55">
                  <c:v>9.9785900000000007E-3</c:v>
                </c:pt>
                <c:pt idx="56">
                  <c:v>1.0075300000000001E-2</c:v>
                </c:pt>
                <c:pt idx="57">
                  <c:v>1.0169299999999999E-2</c:v>
                </c:pt>
                <c:pt idx="58">
                  <c:v>1.01904E-2</c:v>
                </c:pt>
                <c:pt idx="59">
                  <c:v>1.0574500000000001E-2</c:v>
                </c:pt>
                <c:pt idx="60">
                  <c:v>1.0754E-2</c:v>
                </c:pt>
                <c:pt idx="61">
                  <c:v>1.1583599999999999E-2</c:v>
                </c:pt>
                <c:pt idx="62">
                  <c:v>1.16341E-2</c:v>
                </c:pt>
                <c:pt idx="63">
                  <c:v>1.16519E-2</c:v>
                </c:pt>
              </c:numCache>
            </c:numRef>
          </c:yVal>
          <c:smooth val="1"/>
          <c:extLst>
            <c:ext xmlns:c16="http://schemas.microsoft.com/office/drawing/2014/chart" uri="{C3380CC4-5D6E-409C-BE32-E72D297353CC}">
              <c16:uniqueId val="{00000001-E4DC-4DE7-8144-49ACA91FED4D}"/>
            </c:ext>
          </c:extLst>
        </c:ser>
        <c:ser>
          <c:idx val="1"/>
          <c:order val="1"/>
          <c:tx>
            <c:strRef>
              <c:f>QQPlot!$J$2</c:f>
              <c:strCache>
                <c:ptCount val="1"/>
                <c:pt idx="0">
                  <c:v>QQ Outliers</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trendline>
            <c:spPr>
              <a:ln w="47625" cap="rnd">
                <a:solidFill>
                  <a:schemeClr val="accent3"/>
                </a:solidFill>
                <a:prstDash val="sysDot"/>
              </a:ln>
              <a:effectLst/>
            </c:spPr>
            <c:trendlineType val="linear"/>
            <c:dispRSqr val="1"/>
            <c:dispEq val="1"/>
            <c:trendlineLbl>
              <c:layout>
                <c:manualLayout>
                  <c:x val="-0.37698473044212938"/>
                  <c:y val="-3.2422640947274761E-2"/>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rendlineLbl>
          </c:trendline>
          <c:xVal>
            <c:numRef>
              <c:f>QQPlot!$D$19:$D$61</c:f>
              <c:numCache>
                <c:formatCode>General</c:formatCode>
                <c:ptCount val="43"/>
                <c:pt idx="0">
                  <c:v>-0.60244945316442367</c:v>
                </c:pt>
                <c:pt idx="1">
                  <c:v>-0.55612559361869141</c:v>
                </c:pt>
                <c:pt idx="2">
                  <c:v>-0.51096580673824743</c:v>
                </c:pt>
                <c:pt idx="3">
                  <c:v>-0.4668251228525897</c:v>
                </c:pt>
                <c:pt idx="4">
                  <c:v>-0.42357608420119958</c:v>
                </c:pt>
                <c:pt idx="5">
                  <c:v>-0.38110545476355656</c:v>
                </c:pt>
                <c:pt idx="6">
                  <c:v>-0.33931160653881726</c:v>
                </c:pt>
                <c:pt idx="7">
                  <c:v>-0.29810241293048689</c:v>
                </c:pt>
                <c:pt idx="8">
                  <c:v>-0.25739352610093835</c:v>
                </c:pt>
                <c:pt idx="9">
                  <c:v>-0.21710694721012977</c:v>
                </c:pt>
                <c:pt idx="10">
                  <c:v>-0.17716982099173983</c:v>
                </c:pt>
                <c:pt idx="11">
                  <c:v>-0.13751340214433597</c:v>
                </c:pt>
                <c:pt idx="12">
                  <c:v>-9.807215248866108E-2</c:v>
                </c:pt>
                <c:pt idx="13">
                  <c:v>-5.8782936068943067E-2</c:v>
                </c:pt>
                <c:pt idx="14">
                  <c:v>-1.9584285230126924E-2</c:v>
                </c:pt>
                <c:pt idx="15">
                  <c:v>1.9584285230126924E-2</c:v>
                </c:pt>
                <c:pt idx="16">
                  <c:v>5.8782936068943067E-2</c:v>
                </c:pt>
                <c:pt idx="17">
                  <c:v>9.807215248866108E-2</c:v>
                </c:pt>
                <c:pt idx="18">
                  <c:v>0.13751340214433597</c:v>
                </c:pt>
                <c:pt idx="19">
                  <c:v>0.17716982099173983</c:v>
                </c:pt>
                <c:pt idx="20">
                  <c:v>0.21710694721012977</c:v>
                </c:pt>
                <c:pt idx="21">
                  <c:v>0.25739352610093835</c:v>
                </c:pt>
                <c:pt idx="22">
                  <c:v>0.29810241293048689</c:v>
                </c:pt>
                <c:pt idx="23">
                  <c:v>0.33931160653881726</c:v>
                </c:pt>
                <c:pt idx="24">
                  <c:v>0.38110545476355656</c:v>
                </c:pt>
                <c:pt idx="25">
                  <c:v>0.42357608420119958</c:v>
                </c:pt>
                <c:pt idx="26">
                  <c:v>0.4668251228525897</c:v>
                </c:pt>
                <c:pt idx="27">
                  <c:v>0.51096580673824743</c:v>
                </c:pt>
                <c:pt idx="28">
                  <c:v>0.55612559361869141</c:v>
                </c:pt>
                <c:pt idx="29">
                  <c:v>0.60244945316442367</c:v>
                </c:pt>
                <c:pt idx="30">
                  <c:v>0.65010407064799569</c:v>
                </c:pt>
                <c:pt idx="31">
                  <c:v>0.69928330238321956</c:v>
                </c:pt>
                <c:pt idx="32">
                  <c:v>0.75021537546794015</c:v>
                </c:pt>
                <c:pt idx="33">
                  <c:v>0.8031725655979175</c:v>
                </c:pt>
                <c:pt idx="34">
                  <c:v>0.85848447414183249</c:v>
                </c:pt>
                <c:pt idx="35">
                  <c:v>0.91655666753311338</c:v>
                </c:pt>
                <c:pt idx="36">
                  <c:v>0.97789754394054018</c:v>
                </c:pt>
                <c:pt idx="37">
                  <c:v>1.043158263318454</c:v>
                </c:pt>
                <c:pt idx="38">
                  <c:v>1.1131942771609289</c:v>
                </c:pt>
                <c:pt idx="39">
                  <c:v>1.1891643501993372</c:v>
                </c:pt>
                <c:pt idx="40">
                  <c:v>1.2726986411905357</c:v>
                </c:pt>
                <c:pt idx="41">
                  <c:v>1.3662038163720986</c:v>
                </c:pt>
                <c:pt idx="42">
                  <c:v>1.4734675779471014</c:v>
                </c:pt>
              </c:numCache>
            </c:numRef>
          </c:xVal>
          <c:yVal>
            <c:numRef>
              <c:f>QQPlot!$A$19:$A$61</c:f>
              <c:numCache>
                <c:formatCode>General</c:formatCode>
                <c:ptCount val="43"/>
                <c:pt idx="0">
                  <c:v>7.7171200000000003E-4</c:v>
                </c:pt>
                <c:pt idx="1">
                  <c:v>1.0607399999999999E-3</c:v>
                </c:pt>
                <c:pt idx="2">
                  <c:v>1.19366E-3</c:v>
                </c:pt>
                <c:pt idx="3">
                  <c:v>1.4170599999999999E-3</c:v>
                </c:pt>
                <c:pt idx="4">
                  <c:v>1.92589E-3</c:v>
                </c:pt>
                <c:pt idx="5">
                  <c:v>2.1817899999999999E-3</c:v>
                </c:pt>
                <c:pt idx="6">
                  <c:v>2.2879699999999998E-3</c:v>
                </c:pt>
                <c:pt idx="7">
                  <c:v>2.3161599999999998E-3</c:v>
                </c:pt>
                <c:pt idx="8">
                  <c:v>2.32198E-3</c:v>
                </c:pt>
                <c:pt idx="9">
                  <c:v>2.4906899999999998E-3</c:v>
                </c:pt>
                <c:pt idx="10">
                  <c:v>2.7325100000000001E-3</c:v>
                </c:pt>
                <c:pt idx="11">
                  <c:v>3.1962599999999998E-3</c:v>
                </c:pt>
                <c:pt idx="12">
                  <c:v>3.2628499999999999E-3</c:v>
                </c:pt>
                <c:pt idx="13">
                  <c:v>3.3782999999999999E-3</c:v>
                </c:pt>
                <c:pt idx="14">
                  <c:v>3.68739E-3</c:v>
                </c:pt>
                <c:pt idx="15">
                  <c:v>4.0294700000000003E-3</c:v>
                </c:pt>
                <c:pt idx="16">
                  <c:v>4.4651200000000004E-3</c:v>
                </c:pt>
                <c:pt idx="17">
                  <c:v>4.4877399999999996E-3</c:v>
                </c:pt>
                <c:pt idx="18">
                  <c:v>4.9390399999999996E-3</c:v>
                </c:pt>
                <c:pt idx="19">
                  <c:v>5.0010200000000001E-3</c:v>
                </c:pt>
                <c:pt idx="20">
                  <c:v>5.1751399999999999E-3</c:v>
                </c:pt>
                <c:pt idx="21">
                  <c:v>5.3500800000000001E-3</c:v>
                </c:pt>
                <c:pt idx="22">
                  <c:v>5.3654699999999998E-3</c:v>
                </c:pt>
                <c:pt idx="23">
                  <c:v>5.5732500000000001E-3</c:v>
                </c:pt>
                <c:pt idx="24">
                  <c:v>6.3092799999999996E-3</c:v>
                </c:pt>
                <c:pt idx="25">
                  <c:v>6.56406E-3</c:v>
                </c:pt>
                <c:pt idx="26">
                  <c:v>6.7669100000000001E-3</c:v>
                </c:pt>
                <c:pt idx="27">
                  <c:v>6.9789800000000001E-3</c:v>
                </c:pt>
                <c:pt idx="28">
                  <c:v>7.1224000000000001E-3</c:v>
                </c:pt>
                <c:pt idx="29">
                  <c:v>7.30234E-3</c:v>
                </c:pt>
                <c:pt idx="30">
                  <c:v>7.4677099999999998E-3</c:v>
                </c:pt>
                <c:pt idx="31">
                  <c:v>7.5009300000000003E-3</c:v>
                </c:pt>
                <c:pt idx="32">
                  <c:v>7.71683E-3</c:v>
                </c:pt>
                <c:pt idx="33">
                  <c:v>7.8917799999999993E-3</c:v>
                </c:pt>
                <c:pt idx="34">
                  <c:v>8.39056E-3</c:v>
                </c:pt>
                <c:pt idx="35">
                  <c:v>8.8638699999999994E-3</c:v>
                </c:pt>
                <c:pt idx="36">
                  <c:v>8.8825299999999996E-3</c:v>
                </c:pt>
                <c:pt idx="37">
                  <c:v>8.9121600000000006E-3</c:v>
                </c:pt>
                <c:pt idx="38">
                  <c:v>9.9785900000000007E-3</c:v>
                </c:pt>
                <c:pt idx="39">
                  <c:v>1.0075300000000001E-2</c:v>
                </c:pt>
                <c:pt idx="40">
                  <c:v>1.0169299999999999E-2</c:v>
                </c:pt>
                <c:pt idx="41">
                  <c:v>1.01904E-2</c:v>
                </c:pt>
                <c:pt idx="42">
                  <c:v>1.0574500000000001E-2</c:v>
                </c:pt>
              </c:numCache>
            </c:numRef>
          </c:yVal>
          <c:smooth val="1"/>
          <c:extLst>
            <c:ext xmlns:c16="http://schemas.microsoft.com/office/drawing/2014/chart" uri="{C3380CC4-5D6E-409C-BE32-E72D297353CC}">
              <c16:uniqueId val="{00000003-E4DC-4DE7-8144-49ACA91FED4D}"/>
            </c:ext>
          </c:extLst>
        </c:ser>
        <c:dLbls>
          <c:showLegendKey val="0"/>
          <c:showVal val="0"/>
          <c:showCatName val="0"/>
          <c:showSerName val="0"/>
          <c:showPercent val="0"/>
          <c:showBubbleSize val="0"/>
        </c:dLbls>
        <c:axId val="1344103519"/>
        <c:axId val="1454156351"/>
      </c:scatterChart>
      <c:valAx>
        <c:axId val="13441035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4156351"/>
        <c:crosses val="autoZero"/>
        <c:crossBetween val="midCat"/>
      </c:valAx>
      <c:valAx>
        <c:axId val="1454156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4103519"/>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F035-7B95-95F2-7550-5A01DE93D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0384B7-ABE2-F3C0-D3FA-A5F795C1B6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C9E55-40B1-F67E-B899-0FB174781A7F}"/>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22DABCD1-01A2-3DAC-8090-D1C29A9EFB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6F986-0C57-E6FE-B502-90070BECEBD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406951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9535-D3A0-A158-52E6-52F6C3C4B2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8FC1E-F72E-9F5E-45A2-779B943D40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A08FC-E1CD-53FA-CCB1-9077D3566EEF}"/>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2696664D-45F1-8EFC-BA95-7866F5745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2DA55-7255-BC4E-BBCB-BEC226ACB980}"/>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717301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69F28-EAA5-05E2-2518-70EE4AC0CF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7DBF6A-4B63-DC7D-165F-F607392C8E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8EB2E-6901-C834-6989-75D91E22316C}"/>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00D0A069-6247-3E44-6533-A5A5CB4B9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E9008-FA31-81CF-F2AE-56189F56BB7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961483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91B4-7E77-D6A2-3E8D-676A73FC9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6E7CCA-CEFF-AE7F-EB76-BB107A1585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E72FD-03E1-106E-52DB-42E9FE3C8C5B}"/>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E4F77B69-5243-A299-24A9-140CE816A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70BC6-A21F-26B7-7D77-AF77EE8E4C86}"/>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755780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4B20-9E42-0011-92C6-255B6713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086D0F-6709-2490-9BA9-5ED2553138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83944-0E43-BC2C-D041-6CFC0E600257}"/>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6553E2DD-DD1D-DCF7-A41D-0AA1FEE8A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5203D-1A8D-C8DB-7C5E-90F6FC34FF45}"/>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567338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6DAB-B5EB-7D0E-65C8-BD24D4CE1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52588-4D73-E8EA-E373-8EC7BA9BF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E42109-44F5-DAB7-6F74-14CC57C002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2A6729-D951-288A-CA28-1B6741ACF14A}"/>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6" name="Footer Placeholder 5">
            <a:extLst>
              <a:ext uri="{FF2B5EF4-FFF2-40B4-BE49-F238E27FC236}">
                <a16:creationId xmlns:a16="http://schemas.microsoft.com/office/drawing/2014/main" id="{A82FD3FF-0D17-6649-8E83-653B1563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81BAD3-282E-932E-B761-6187775491AC}"/>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9806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F3FB1-DBA4-CC6E-CD62-7FE6BF4097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1B06E-0E0D-9C35-FA54-EEF1A6301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A14115-F629-0A3D-341A-091369A384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BB6A0-1EF8-DDF1-5593-024B6A1B70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2AAD58-0467-C143-84EC-62C6A79E6D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28963C-CB03-0275-C4AA-0059051E3939}"/>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8" name="Footer Placeholder 7">
            <a:extLst>
              <a:ext uri="{FF2B5EF4-FFF2-40B4-BE49-F238E27FC236}">
                <a16:creationId xmlns:a16="http://schemas.microsoft.com/office/drawing/2014/main" id="{230CBE41-EC14-B2B8-1ABF-718060AF70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0EBA1-484B-0DCB-6BC9-51CF82C81259}"/>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4667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AC48-6AC3-E883-0371-F69872A757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A3184B-E721-2629-B87D-855051C1FB09}"/>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4" name="Footer Placeholder 3">
            <a:extLst>
              <a:ext uri="{FF2B5EF4-FFF2-40B4-BE49-F238E27FC236}">
                <a16:creationId xmlns:a16="http://schemas.microsoft.com/office/drawing/2014/main" id="{28ABD217-32F6-35CA-07DF-7106FF4B0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F32333-F34E-3A38-518C-8293B71A3583}"/>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39654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D48A6-00B7-45C5-308F-C272B120B219}"/>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3" name="Footer Placeholder 2">
            <a:extLst>
              <a:ext uri="{FF2B5EF4-FFF2-40B4-BE49-F238E27FC236}">
                <a16:creationId xmlns:a16="http://schemas.microsoft.com/office/drawing/2014/main" id="{3272560F-C3C0-B8E4-94D3-8CBC61B4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7F59EA-53AC-68F8-6F25-AB9FBAE7258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20940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42E9-C51B-E6B1-F725-4065ED6B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99498B-CBA7-CB29-C596-F55A55253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3C1135-E89B-A348-967C-397761563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D6AC82-3B4E-BE03-8B61-667990C09035}"/>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6" name="Footer Placeholder 5">
            <a:extLst>
              <a:ext uri="{FF2B5EF4-FFF2-40B4-BE49-F238E27FC236}">
                <a16:creationId xmlns:a16="http://schemas.microsoft.com/office/drawing/2014/main" id="{A2F96368-E65B-EC68-C7D6-711EA26EB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1E70F-276B-6835-9FE7-14280DA4F831}"/>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2332677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BADD-CC4A-9A1C-D850-3247C8BAB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C2BAB-0357-A659-74FA-020FA0D2E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557C0D-197E-BA26-52CF-27434C353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BBD0B-6DB3-6447-F8ED-8AB4A7F3168B}"/>
              </a:ext>
            </a:extLst>
          </p:cNvPr>
          <p:cNvSpPr>
            <a:spLocks noGrp="1"/>
          </p:cNvSpPr>
          <p:nvPr>
            <p:ph type="dt" sz="half" idx="10"/>
          </p:nvPr>
        </p:nvSpPr>
        <p:spPr/>
        <p:txBody>
          <a:bodyPr/>
          <a:lstStyle/>
          <a:p>
            <a:fld id="{881A9FFB-1245-4C55-B1DA-652A95BDF5D2}" type="datetimeFigureOut">
              <a:rPr lang="en-US" smtClean="0"/>
              <a:t>8/21/2025</a:t>
            </a:fld>
            <a:endParaRPr lang="en-US"/>
          </a:p>
        </p:txBody>
      </p:sp>
      <p:sp>
        <p:nvSpPr>
          <p:cNvPr id="6" name="Footer Placeholder 5">
            <a:extLst>
              <a:ext uri="{FF2B5EF4-FFF2-40B4-BE49-F238E27FC236}">
                <a16:creationId xmlns:a16="http://schemas.microsoft.com/office/drawing/2014/main" id="{BCF6B469-4407-4832-DCEF-1BF952F61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0A8A2-A293-82C4-8008-6E3979E31417}"/>
              </a:ext>
            </a:extLst>
          </p:cNvPr>
          <p:cNvSpPr>
            <a:spLocks noGrp="1"/>
          </p:cNvSpPr>
          <p:nvPr>
            <p:ph type="sldNum" sz="quarter" idx="12"/>
          </p:nvPr>
        </p:nvSpPr>
        <p:spPr/>
        <p:txBody>
          <a:bodyPr/>
          <a:lstStyle/>
          <a:p>
            <a:fld id="{A4A163DB-A091-4ABB-A22D-BBE492E59241}" type="slidenum">
              <a:rPr lang="en-US" smtClean="0"/>
              <a:t>‹#›</a:t>
            </a:fld>
            <a:endParaRPr lang="en-US"/>
          </a:p>
        </p:txBody>
      </p:sp>
    </p:spTree>
    <p:extLst>
      <p:ext uri="{BB962C8B-B14F-4D97-AF65-F5344CB8AC3E}">
        <p14:creationId xmlns:p14="http://schemas.microsoft.com/office/powerpoint/2010/main" val="165977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964B6-E409-4168-56F2-65C00BA5D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14C36E-C948-56ED-879E-0B5C765F4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752B8-9286-2946-8A3C-1868E7382B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1A9FFB-1245-4C55-B1DA-652A95BDF5D2}" type="datetimeFigureOut">
              <a:rPr lang="en-US" smtClean="0"/>
              <a:t>8/21/2025</a:t>
            </a:fld>
            <a:endParaRPr lang="en-US"/>
          </a:p>
        </p:txBody>
      </p:sp>
      <p:sp>
        <p:nvSpPr>
          <p:cNvPr id="5" name="Footer Placeholder 4">
            <a:extLst>
              <a:ext uri="{FF2B5EF4-FFF2-40B4-BE49-F238E27FC236}">
                <a16:creationId xmlns:a16="http://schemas.microsoft.com/office/drawing/2014/main" id="{D98EE286-EEEC-A24E-85AD-D520E5437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E859A0-90E0-530C-350C-0E416B3D4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A163DB-A091-4ABB-A22D-BBE492E59241}" type="slidenum">
              <a:rPr lang="en-US" smtClean="0"/>
              <a:t>‹#›</a:t>
            </a:fld>
            <a:endParaRPr lang="en-US"/>
          </a:p>
        </p:txBody>
      </p:sp>
    </p:spTree>
    <p:extLst>
      <p:ext uri="{BB962C8B-B14F-4D97-AF65-F5344CB8AC3E}">
        <p14:creationId xmlns:p14="http://schemas.microsoft.com/office/powerpoint/2010/main" val="248384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file:///C:\_DJ\gPCD\python\cfg_reports\WorksheetNewGraphics.xlsx!Graphics%20Total%20Quad!%5bWorksheetNewGraphics.xlsx%5dGraphics%20Total%20Quad%20Chart%20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file:///C:\_DJ\gPCD\python\cfg_reports\WorksheetNewGraphics.xlsx!Graphics%20%25%20Errors!%5bWorksheetNewGraphics.xlsx%5dGraphics%20%25%20Errors%20Chart%202"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file:///C:\_DJ\gPCD\python\cfg_reports\WorksheetNewGraphics.xlsx!Graphics%20Total%20Linear!%5bWorksheetNewGraphics.xlsx%5dGraphics%20Total%20Linear%20Chart%203"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file:///C:\_DJ\gPCD\python\cfg_reports\WorksheetNewGraphics.xlsx!Graphics%20Total%20Linear!%5bWorksheetNewGraphics.xlsx%5dGraphics%20Total%20Linear%20Chart%20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file:///C:\_DJ\gPCD\python\cfg_reports\WorksheetNewGraphics.xlsx!Graphcs%20Log!%5bWorksheetNewGraphics.xlsx%5dGraphcs%20Log%20Chart%20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C:\_DJ\gPCD\python\cfg_reports\WorksheetNewGraphics.xlsx!Graphcs%20Log!%5bWorksheetNewGraphics.xlsx%5dGraphcs%20Log%20Chart%20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file:///C:\_DJ\gPCD\python\cfg_reports\WorksheetNewCompute.xlsx!Compute%20Total%20Quad!%5bWorksheetNewCompute.xlsx%5dCompute%20Total%20Quad%20Chart%20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file:///C:\_DJ\gPCD\python\cfg_reports\WorksheetNewCompute.xlsx!Compute%20Total%20Quad!%5bWorksheetNewCompute.xlsx%5dCompute%20Total%20Quad%20Chart%20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file:///C:\_DJ\gPCD\python\cfg_reports\WorksheetNewCompute.xlsx!Compute%20Total%20Linear!%5bWorksheetNewCompute.xlsx%5dCompute%20Total%20Linear%20Chart%203"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file:///C:\_DJ\gPCD\python\cfg_reports\WorksheetNewCompute.xlsx!Compute%20Total%20Linear!%5bWorksheetNewCompute.xlsx%5dCompute%20Total%20Linear%20Chart%205"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file:///C:\_DJ\gPCD\python\cfg_reports\WorksheetNewCompute.xlsx!Compute%20Log!%5bWorksheetNewCompute.xlsx%5dCompute%20Log%20Chart%201"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file:///C:\_DJ\gPCD\python\cfg_reports\WorksheetNewCompute.xlsx!Compute%20Log!%5bWorksheetNewCompute.xlsx%5dCompute%20Log%20Chart%202"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file:///C:\_DJ\gPCD\python\cfg_reports\WorksheetNewtotal.xlsx!Total%20Quad!%5bWorksheetNewtotal.xlsx%5dTotal%20Quad%20Chart%20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file:///C:\_DJ\gPCD\python\cfg_reports\WorksheetNewtotal.xlsx!Total%20Quad!%5bWorksheetNewtotal.xlsx%5dTotal%20Quad%20Chart%20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file:///C:\_DJ\gPCD\python\cfg_reports\WorksheetNewtotal.xlsx!Total%20Linear!%5bWorksheetNewtotal.xlsx%5dTotal%20Linear%20Chart%20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file:///C:\_DJ\gPCD\python\cfg_reports\WorksheetNewtotal.xlsx!Total%20Linear!%5bWorksheetNewtotal.xlsx%5dTotal%20Linear%20Chart%205"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file:///C:\_DJ\gPCD\python\cfg_reports\WorksheetNewtotal.xlsx!Total.Log!%5bWorksheetNewtotal.xlsx%5dTotal.Log%20Chart%202"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file:///C:\_DJ\gPCD\python\cfg_reports\WorksheetNewAll.xlsx!All%20Quad!%5bWorksheetNewAll.xlsx%5dAll%20Quad%20Chart%201"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file:///C:\_DJ\gPCD\python\cfg_reports\WorksheetNewAll.xlsx"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file:///C:\_DJ\gPCD\python\cfg_reports\WorksheetNewAll.xlsx!Compute-Graphics!%5bWorksheetNewAll.xlsx%5dCompute-Graphics%20Chart%205"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file:///C:\_DJ\gPCD\python\cfg_reports\WorksheetNewGraphics.xlsx!Graphics%20Total%20Quad!%5bWorksheetNewGraphics.xlsx%5dGraphics%20Total%20Quad%20Chart%20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BCB-477F-F01D-8483-B7D2656D1739}"/>
              </a:ext>
            </a:extLst>
          </p:cNvPr>
          <p:cNvSpPr>
            <a:spLocks noGrp="1"/>
          </p:cNvSpPr>
          <p:nvPr>
            <p:ph type="ctrTitle"/>
          </p:nvPr>
        </p:nvSpPr>
        <p:spPr/>
        <p:txBody>
          <a:bodyPr/>
          <a:lstStyle/>
          <a:p>
            <a:r>
              <a:rPr lang="en-US" dirty="0" err="1"/>
              <a:t>gPCD</a:t>
            </a:r>
            <a:r>
              <a:rPr lang="en-US" dirty="0"/>
              <a:t> Data Analysis</a:t>
            </a:r>
          </a:p>
        </p:txBody>
      </p:sp>
      <p:sp>
        <p:nvSpPr>
          <p:cNvPr id="3" name="Subtitle 2">
            <a:extLst>
              <a:ext uri="{FF2B5EF4-FFF2-40B4-BE49-F238E27FC236}">
                <a16:creationId xmlns:a16="http://schemas.microsoft.com/office/drawing/2014/main" id="{F13B7CF8-C48B-4D14-27DD-61EE28F391DF}"/>
              </a:ext>
            </a:extLst>
          </p:cNvPr>
          <p:cNvSpPr>
            <a:spLocks noGrp="1"/>
          </p:cNvSpPr>
          <p:nvPr>
            <p:ph type="subTitle" idx="1"/>
          </p:nvPr>
        </p:nvSpPr>
        <p:spPr/>
        <p:txBody>
          <a:bodyPr/>
          <a:lstStyle/>
          <a:p>
            <a:r>
              <a:rPr lang="en-US" dirty="0"/>
              <a:t>Best Fit Trendlines and Analysis</a:t>
            </a:r>
          </a:p>
        </p:txBody>
      </p:sp>
    </p:spTree>
    <p:extLst>
      <p:ext uri="{BB962C8B-B14F-4D97-AF65-F5344CB8AC3E}">
        <p14:creationId xmlns:p14="http://schemas.microsoft.com/office/powerpoint/2010/main" val="173405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D55827-C3F7-1BA1-639E-53DBF9EF91B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C393C863-9929-504E-7B55-11599F202D83}"/>
              </a:ext>
            </a:extLst>
          </p:cNvPr>
          <p:cNvSpPr txBox="1"/>
          <p:nvPr/>
        </p:nvSpPr>
        <p:spPr>
          <a:xfrm>
            <a:off x="2143412" y="835620"/>
            <a:ext cx="7794338" cy="923330"/>
          </a:xfrm>
          <a:prstGeom prst="rect">
            <a:avLst/>
          </a:prstGeom>
          <a:noFill/>
        </p:spPr>
        <p:txBody>
          <a:bodyPr wrap="square">
            <a:spAutoFit/>
          </a:bodyPr>
          <a:lstStyle/>
          <a:p>
            <a:r>
              <a:rPr lang="en-US" dirty="0"/>
              <a:t>The residuals of the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C27B5D14-1618-1BD1-41B8-7F71B3EA9E4F}"/>
              </a:ext>
            </a:extLst>
          </p:cNvPr>
          <p:cNvGraphicFramePr>
            <a:graphicFrameLocks noChangeAspect="1"/>
          </p:cNvGraphicFramePr>
          <p:nvPr>
            <p:extLst>
              <p:ext uri="{D42A27DB-BD31-4B8C-83A1-F6EECF244321}">
                <p14:modId xmlns:p14="http://schemas.microsoft.com/office/powerpoint/2010/main" val="3470740777"/>
              </p:ext>
            </p:extLst>
          </p:nvPr>
        </p:nvGraphicFramePr>
        <p:xfrm>
          <a:off x="1743075" y="18335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8335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114158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EBFA7E-B282-5180-AB06-BB991D03863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EFAEFE1-EACD-42D1-11E9-426E1AACEB15}"/>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91D1A561-F048-C230-AC68-1A7C02474CEA}"/>
              </a:ext>
            </a:extLst>
          </p:cNvPr>
          <p:cNvSpPr txBox="1"/>
          <p:nvPr/>
        </p:nvSpPr>
        <p:spPr>
          <a:xfrm>
            <a:off x="2143412" y="835620"/>
            <a:ext cx="7794338" cy="646331"/>
          </a:xfrm>
          <a:prstGeom prst="rect">
            <a:avLst/>
          </a:prstGeom>
          <a:noFill/>
        </p:spPr>
        <p:txBody>
          <a:bodyPr wrap="square">
            <a:spAutoFit/>
          </a:bodyPr>
          <a:lstStyle/>
          <a:p>
            <a:r>
              <a:rPr lang="en-US" dirty="0"/>
              <a:t>The percentage error is less than 20% after approximately 1.5 million particles and falls to less than ten percent after 5 million.</a:t>
            </a:r>
          </a:p>
        </p:txBody>
      </p:sp>
      <p:graphicFrame>
        <p:nvGraphicFramePr>
          <p:cNvPr id="2" name="Object 1">
            <a:extLst>
              <a:ext uri="{FF2B5EF4-FFF2-40B4-BE49-F238E27FC236}">
                <a16:creationId xmlns:a16="http://schemas.microsoft.com/office/drawing/2014/main" id="{88D6B302-D87F-8A59-9605-7B37F7D20E4A}"/>
              </a:ext>
            </a:extLst>
          </p:cNvPr>
          <p:cNvGraphicFramePr>
            <a:graphicFrameLocks noChangeAspect="1"/>
          </p:cNvGraphicFramePr>
          <p:nvPr>
            <p:extLst>
              <p:ext uri="{D42A27DB-BD31-4B8C-83A1-F6EECF244321}">
                <p14:modId xmlns:p14="http://schemas.microsoft.com/office/powerpoint/2010/main" val="937963920"/>
              </p:ext>
            </p:extLst>
          </p:nvPr>
        </p:nvGraphicFramePr>
        <p:xfrm>
          <a:off x="1743075" y="176371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76371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03013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A7567E-CA57-1487-0676-906930A2A87F}"/>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90058B83-36D3-C844-BA1F-C22B72864AAC}"/>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graphics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798C43D3-F05A-08C4-D2EF-2F0B5624197B}"/>
              </a:ext>
            </a:extLst>
          </p:cNvPr>
          <p:cNvGraphicFramePr>
            <a:graphicFrameLocks noChangeAspect="1"/>
          </p:cNvGraphicFramePr>
          <p:nvPr>
            <p:extLst>
              <p:ext uri="{D42A27DB-BD31-4B8C-83A1-F6EECF244321}">
                <p14:modId xmlns:p14="http://schemas.microsoft.com/office/powerpoint/2010/main" val="1223205169"/>
              </p:ext>
            </p:extLst>
          </p:nvPr>
        </p:nvGraphicFramePr>
        <p:xfrm>
          <a:off x="1587500"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87500"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45111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C63A2-D51A-C801-D11F-3A36076217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81A939-8F92-AF0F-8118-6E38C11E3034}"/>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C563682-715C-78F5-99D2-509B21F6C017}"/>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6" name="Object 5">
            <a:extLst>
              <a:ext uri="{FF2B5EF4-FFF2-40B4-BE49-F238E27FC236}">
                <a16:creationId xmlns:a16="http://schemas.microsoft.com/office/drawing/2014/main" id="{AC82F56B-78FA-5378-64E0-B2C0D9EA6C11}"/>
              </a:ext>
            </a:extLst>
          </p:cNvPr>
          <p:cNvGraphicFramePr>
            <a:graphicFrameLocks noChangeAspect="1"/>
          </p:cNvGraphicFramePr>
          <p:nvPr>
            <p:extLst>
              <p:ext uri="{D42A27DB-BD31-4B8C-83A1-F6EECF244321}">
                <p14:modId xmlns:p14="http://schemas.microsoft.com/office/powerpoint/2010/main" val="3726356067"/>
              </p:ext>
            </p:extLst>
          </p:nvPr>
        </p:nvGraphicFramePr>
        <p:xfrm>
          <a:off x="1165225"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165225"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177621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12CF-598E-8FCB-334A-05CEE348168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C3F60F-9F0D-76A5-8962-62FC3258208D}"/>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B577694-E0A1-08F1-7F68-BA9C8E6E49D6}"/>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graphics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26EC81E7-3381-74B1-AB78-8A9A6AC71E81}"/>
              </a:ext>
            </a:extLst>
          </p:cNvPr>
          <p:cNvGraphicFramePr>
            <a:graphicFrameLocks noChangeAspect="1"/>
          </p:cNvGraphicFramePr>
          <p:nvPr>
            <p:extLst>
              <p:ext uri="{D42A27DB-BD31-4B8C-83A1-F6EECF244321}">
                <p14:modId xmlns:p14="http://schemas.microsoft.com/office/powerpoint/2010/main" val="3413944505"/>
              </p:ext>
            </p:extLst>
          </p:nvPr>
        </p:nvGraphicFramePr>
        <p:xfrm>
          <a:off x="1179513" y="1360488"/>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60488"/>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59706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FC16E-7FDB-91F9-5D86-CEF11EAEDB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E8B726-D2F9-5ACD-08C0-DA1C39FC8F78}"/>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5E5F9CA2-831C-AC4C-DD7B-6E97D4C33200}"/>
              </a:ext>
            </a:extLst>
          </p:cNvPr>
          <p:cNvSpPr txBox="1"/>
          <p:nvPr/>
        </p:nvSpPr>
        <p:spPr>
          <a:xfrm>
            <a:off x="1036089" y="899894"/>
            <a:ext cx="9829800" cy="923330"/>
          </a:xfrm>
          <a:prstGeom prst="rect">
            <a:avLst/>
          </a:prstGeom>
          <a:noFill/>
        </p:spPr>
        <p:txBody>
          <a:bodyPr wrap="square">
            <a:spAutoFit/>
          </a:bodyPr>
          <a:lstStyle/>
          <a:p>
            <a:r>
              <a:rPr lang="en-US" dirty="0"/>
              <a:t>A plot of the log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6" name="Object 5">
            <a:extLst>
              <a:ext uri="{FF2B5EF4-FFF2-40B4-BE49-F238E27FC236}">
                <a16:creationId xmlns:a16="http://schemas.microsoft.com/office/drawing/2014/main" id="{374088B1-FDE9-1B32-825F-060B6DFE1371}"/>
              </a:ext>
            </a:extLst>
          </p:cNvPr>
          <p:cNvGraphicFramePr>
            <a:graphicFrameLocks noChangeAspect="1"/>
          </p:cNvGraphicFramePr>
          <p:nvPr>
            <p:extLst>
              <p:ext uri="{D42A27DB-BD31-4B8C-83A1-F6EECF244321}">
                <p14:modId xmlns:p14="http://schemas.microsoft.com/office/powerpoint/2010/main" val="2682377139"/>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808740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E2DF4-2BFA-472B-1FF5-A501F89D01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3F02A34-B9B8-5893-AEF8-A169A8301432}"/>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Residuals Log plot</a:t>
            </a:r>
          </a:p>
        </p:txBody>
      </p:sp>
      <p:sp>
        <p:nvSpPr>
          <p:cNvPr id="2" name="TextBox 1">
            <a:extLst>
              <a:ext uri="{FF2B5EF4-FFF2-40B4-BE49-F238E27FC236}">
                <a16:creationId xmlns:a16="http://schemas.microsoft.com/office/drawing/2014/main" id="{809B1158-6A5A-36FD-EEB6-967D6765317E}"/>
              </a:ext>
            </a:extLst>
          </p:cNvPr>
          <p:cNvSpPr txBox="1"/>
          <p:nvPr/>
        </p:nvSpPr>
        <p:spPr>
          <a:xfrm>
            <a:off x="1036089" y="899894"/>
            <a:ext cx="9829800" cy="923330"/>
          </a:xfrm>
          <a:prstGeom prst="rect">
            <a:avLst/>
          </a:prstGeom>
          <a:noFill/>
        </p:spPr>
        <p:txBody>
          <a:bodyPr wrap="square">
            <a:spAutoFit/>
          </a:bodyPr>
          <a:lstStyle/>
          <a:p>
            <a:r>
              <a:rPr lang="en-US" dirty="0"/>
              <a:t>A plot of the percentage error in log data residuals which shows the residuals decreasing as the number of particles grow and no particular pattern. Errors are less than 8 percent after  600,00 particles.</a:t>
            </a:r>
          </a:p>
        </p:txBody>
      </p:sp>
      <p:graphicFrame>
        <p:nvGraphicFramePr>
          <p:cNvPr id="3" name="Chart 2">
            <a:extLst>
              <a:ext uri="{FF2B5EF4-FFF2-40B4-BE49-F238E27FC236}">
                <a16:creationId xmlns:a16="http://schemas.microsoft.com/office/drawing/2014/main" id="{B1CDA98C-ECD4-4BC3-90BA-8FB347BF9527}"/>
              </a:ext>
            </a:extLst>
          </p:cNvPr>
          <p:cNvGraphicFramePr>
            <a:graphicFrameLocks/>
          </p:cNvGraphicFramePr>
          <p:nvPr>
            <p:extLst>
              <p:ext uri="{D42A27DB-BD31-4B8C-83A1-F6EECF244321}">
                <p14:modId xmlns:p14="http://schemas.microsoft.com/office/powerpoint/2010/main" val="3412537103"/>
              </p:ext>
            </p:extLst>
          </p:nvPr>
        </p:nvGraphicFramePr>
        <p:xfrm>
          <a:off x="1400365" y="1823224"/>
          <a:ext cx="8696326"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88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90BE1-878D-2A3C-8810-D919348E588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3F80236-E2B6-2AB6-32F4-5BC8F0BDE6EF}"/>
              </a:ext>
            </a:extLst>
          </p:cNvPr>
          <p:cNvPicPr>
            <a:picLocks noChangeAspect="1"/>
          </p:cNvPicPr>
          <p:nvPr/>
        </p:nvPicPr>
        <p:blipFill>
          <a:blip r:embed="rId2"/>
          <a:stretch>
            <a:fillRect/>
          </a:stretch>
        </p:blipFill>
        <p:spPr>
          <a:xfrm>
            <a:off x="4504631" y="185812"/>
            <a:ext cx="6855519" cy="5510900"/>
          </a:xfrm>
          <a:prstGeom prst="rect">
            <a:avLst/>
          </a:prstGeom>
        </p:spPr>
      </p:pic>
      <p:sp>
        <p:nvSpPr>
          <p:cNvPr id="2" name="Title 1">
            <a:extLst>
              <a:ext uri="{FF2B5EF4-FFF2-40B4-BE49-F238E27FC236}">
                <a16:creationId xmlns:a16="http://schemas.microsoft.com/office/drawing/2014/main" id="{87360299-9834-5FDD-6680-225807654922}"/>
              </a:ext>
            </a:extLst>
          </p:cNvPr>
          <p:cNvSpPr>
            <a:spLocks noGrp="1"/>
          </p:cNvSpPr>
          <p:nvPr>
            <p:ph type="title"/>
          </p:nvPr>
        </p:nvSpPr>
        <p:spPr>
          <a:xfrm>
            <a:off x="831850" y="1709738"/>
            <a:ext cx="4078478" cy="2852737"/>
          </a:xfrm>
        </p:spPr>
        <p:txBody>
          <a:bodyPr/>
          <a:lstStyle/>
          <a:p>
            <a:r>
              <a:rPr lang="en-US" dirty="0"/>
              <a:t>The Compute</a:t>
            </a:r>
            <a:br>
              <a:rPr lang="en-US" dirty="0"/>
            </a:br>
            <a:r>
              <a:rPr lang="en-US" dirty="0"/>
              <a:t> Pipeline</a:t>
            </a:r>
          </a:p>
        </p:txBody>
      </p:sp>
      <p:sp>
        <p:nvSpPr>
          <p:cNvPr id="3" name="Text Placeholder 2">
            <a:extLst>
              <a:ext uri="{FF2B5EF4-FFF2-40B4-BE49-F238E27FC236}">
                <a16:creationId xmlns:a16="http://schemas.microsoft.com/office/drawing/2014/main" id="{1FC651C8-E159-9061-1B5B-6D803ED582CA}"/>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410654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84439-F7AA-1213-41B5-2858F482159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893BCEA-CE08-D9AA-7BA2-53D5FF5166B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14EE64AF-C40F-8261-37F3-9D965391B032}"/>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2" name="Object 1">
            <a:extLst>
              <a:ext uri="{FF2B5EF4-FFF2-40B4-BE49-F238E27FC236}">
                <a16:creationId xmlns:a16="http://schemas.microsoft.com/office/drawing/2014/main" id="{730DBEA6-3975-EE80-A774-01A71692B26D}"/>
              </a:ext>
            </a:extLst>
          </p:cNvPr>
          <p:cNvGraphicFramePr>
            <a:graphicFrameLocks noChangeAspect="1"/>
          </p:cNvGraphicFramePr>
          <p:nvPr>
            <p:extLst>
              <p:ext uri="{D42A27DB-BD31-4B8C-83A1-F6EECF244321}">
                <p14:modId xmlns:p14="http://schemas.microsoft.com/office/powerpoint/2010/main" val="2648792634"/>
              </p:ext>
            </p:extLst>
          </p:nvPr>
        </p:nvGraphicFramePr>
        <p:xfrm>
          <a:off x="1298575" y="193675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298575" y="193675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071405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9F1DB-66F9-6610-D0CA-FE580E932F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E20174D-F9EC-9641-5C95-E781D42AB957}"/>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0629B4A2-6525-F8BD-C829-39B637A5B941}"/>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6" name="Object 5">
            <a:extLst>
              <a:ext uri="{FF2B5EF4-FFF2-40B4-BE49-F238E27FC236}">
                <a16:creationId xmlns:a16="http://schemas.microsoft.com/office/drawing/2014/main" id="{626DB271-5D76-448E-D425-B3882A0E3BC4}"/>
              </a:ext>
            </a:extLst>
          </p:cNvPr>
          <p:cNvGraphicFramePr>
            <a:graphicFrameLocks noChangeAspect="1"/>
          </p:cNvGraphicFramePr>
          <p:nvPr>
            <p:extLst>
              <p:ext uri="{D42A27DB-BD31-4B8C-83A1-F6EECF244321}">
                <p14:modId xmlns:p14="http://schemas.microsoft.com/office/powerpoint/2010/main" val="266919745"/>
              </p:ext>
            </p:extLst>
          </p:nvPr>
        </p:nvGraphicFramePr>
        <p:xfrm>
          <a:off x="18065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8065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7794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3FDE-8BFF-81EB-0FA4-DBD2E93446D4}"/>
              </a:ext>
            </a:extLst>
          </p:cNvPr>
          <p:cNvSpPr>
            <a:spLocks noGrp="1"/>
          </p:cNvSpPr>
          <p:nvPr>
            <p:ph type="title"/>
          </p:nvPr>
        </p:nvSpPr>
        <p:spPr>
          <a:xfrm>
            <a:off x="518160" y="502285"/>
            <a:ext cx="10515600" cy="1325563"/>
          </a:xfrm>
        </p:spPr>
        <p:txBody>
          <a:bodyPr/>
          <a:lstStyle/>
          <a:p>
            <a:pPr algn="ctr"/>
            <a:r>
              <a:rPr lang="en-US" dirty="0"/>
              <a:t>Table of Contents</a:t>
            </a:r>
          </a:p>
        </p:txBody>
      </p:sp>
      <p:sp>
        <p:nvSpPr>
          <p:cNvPr id="3" name="Content Placeholder 2">
            <a:extLst>
              <a:ext uri="{FF2B5EF4-FFF2-40B4-BE49-F238E27FC236}">
                <a16:creationId xmlns:a16="http://schemas.microsoft.com/office/drawing/2014/main" id="{A9367CFD-CF2D-F1EC-4D9A-FF751FA9C6E6}"/>
              </a:ext>
            </a:extLst>
          </p:cNvPr>
          <p:cNvSpPr>
            <a:spLocks noGrp="1"/>
          </p:cNvSpPr>
          <p:nvPr>
            <p:ph idx="1"/>
          </p:nvPr>
        </p:nvSpPr>
        <p:spPr>
          <a:xfrm>
            <a:off x="2746663" y="2518353"/>
            <a:ext cx="6698673" cy="2099830"/>
          </a:xfrm>
        </p:spPr>
        <p:txBody>
          <a:bodyPr>
            <a:normAutofit fontScale="70000" lnSpcReduction="20000"/>
          </a:bodyPr>
          <a:lstStyle/>
          <a:p>
            <a:pPr marL="571500" indent="-571500">
              <a:buFont typeface="+mj-lt"/>
              <a:buAutoNum type="romanUcPeriod"/>
            </a:pPr>
            <a:r>
              <a:rPr lang="en-US" dirty="0"/>
              <a:t>Summary</a:t>
            </a:r>
          </a:p>
          <a:p>
            <a:pPr marL="571500" indent="-571500">
              <a:buFont typeface="+mj-lt"/>
              <a:buAutoNum type="romanUcPeriod"/>
            </a:pPr>
            <a:r>
              <a:rPr lang="en-US" dirty="0"/>
              <a:t>Graphics Pipeline Reports</a:t>
            </a:r>
          </a:p>
          <a:p>
            <a:pPr marL="571500" indent="-571500">
              <a:buFont typeface="+mj-lt"/>
              <a:buAutoNum type="romanUcPeriod"/>
            </a:pPr>
            <a:r>
              <a:rPr lang="en-US" dirty="0"/>
              <a:t>Compute Pipeline Reports (</a:t>
            </a:r>
            <a:r>
              <a:rPr lang="en-US" dirty="0" err="1"/>
              <a:t>tbd</a:t>
            </a:r>
            <a:r>
              <a:rPr lang="en-US" dirty="0"/>
              <a:t>)</a:t>
            </a:r>
          </a:p>
          <a:p>
            <a:pPr marL="571500" indent="-571500">
              <a:buFont typeface="+mj-lt"/>
              <a:buAutoNum type="romanUcPeriod"/>
            </a:pPr>
            <a:r>
              <a:rPr lang="en-US" dirty="0"/>
              <a:t>Total Time Reports (</a:t>
            </a:r>
            <a:r>
              <a:rPr lang="en-US" dirty="0" err="1"/>
              <a:t>tbd</a:t>
            </a:r>
            <a:r>
              <a:rPr lang="en-US" dirty="0"/>
              <a:t>)</a:t>
            </a:r>
          </a:p>
          <a:p>
            <a:pPr marL="571500" indent="-571500">
              <a:buFont typeface="+mj-lt"/>
              <a:buAutoNum type="romanUcPeriod"/>
            </a:pPr>
            <a:r>
              <a:rPr lang="en-US" dirty="0"/>
              <a:t>All Plots</a:t>
            </a:r>
          </a:p>
          <a:p>
            <a:pPr marL="571500" indent="-571500">
              <a:buFont typeface="+mj-lt"/>
              <a:buAutoNum type="romanUcPeriod"/>
            </a:pPr>
            <a:r>
              <a:rPr lang="en-US" dirty="0"/>
              <a:t>Q-Q Plot </a:t>
            </a:r>
          </a:p>
        </p:txBody>
      </p:sp>
    </p:spTree>
    <p:extLst>
      <p:ext uri="{BB962C8B-B14F-4D97-AF65-F5344CB8AC3E}">
        <p14:creationId xmlns:p14="http://schemas.microsoft.com/office/powerpoint/2010/main" val="2714718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8804-2F14-ACEB-7C05-40EF5BE4EC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8F551C-620F-D591-232B-D8F0429D083B}"/>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EDF103FB-B949-A2D1-B13D-4E63BA5FC701}"/>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2" name="Object 1">
            <a:extLst>
              <a:ext uri="{FF2B5EF4-FFF2-40B4-BE49-F238E27FC236}">
                <a16:creationId xmlns:a16="http://schemas.microsoft.com/office/drawing/2014/main" id="{5386575C-7058-363C-4045-99CC8D0880CB}"/>
              </a:ext>
            </a:extLst>
          </p:cNvPr>
          <p:cNvGraphicFramePr>
            <a:graphicFrameLocks noChangeAspect="1"/>
          </p:cNvGraphicFramePr>
          <p:nvPr>
            <p:extLst>
              <p:ext uri="{D42A27DB-BD31-4B8C-83A1-F6EECF244321}">
                <p14:modId xmlns:p14="http://schemas.microsoft.com/office/powerpoint/2010/main" val="3505492607"/>
              </p:ext>
            </p:extLst>
          </p:nvPr>
        </p:nvGraphicFramePr>
        <p:xfrm>
          <a:off x="1550988" y="1955800"/>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550988" y="1955800"/>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962104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1469F-48BB-AFFE-82C6-9D330225DBC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580FF7-0886-3911-0C6D-BBB91FCE694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2434A910-2F83-D52D-3F5F-3F032C8B4C18}"/>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5" name="Object 4">
            <a:extLst>
              <a:ext uri="{FF2B5EF4-FFF2-40B4-BE49-F238E27FC236}">
                <a16:creationId xmlns:a16="http://schemas.microsoft.com/office/drawing/2014/main" id="{7D3A9946-669E-7FF2-3665-2DA373E68D6C}"/>
              </a:ext>
            </a:extLst>
          </p:cNvPr>
          <p:cNvGraphicFramePr>
            <a:graphicFrameLocks noChangeAspect="1"/>
          </p:cNvGraphicFramePr>
          <p:nvPr>
            <p:extLst>
              <p:ext uri="{D42A27DB-BD31-4B8C-83A1-F6EECF244321}">
                <p14:modId xmlns:p14="http://schemas.microsoft.com/office/powerpoint/2010/main" val="2057054474"/>
              </p:ext>
            </p:extLst>
          </p:nvPr>
        </p:nvGraphicFramePr>
        <p:xfrm>
          <a:off x="1485900" y="1803400"/>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803400"/>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406295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46A6-E0DB-10F9-80C4-402136A79AF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A7E3B9-BCEB-1384-E78A-D9CC03E6BF84}"/>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B106D2B3-B8D3-F6D3-F76D-0410D129B75B}"/>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5" name="Object 4">
            <a:extLst>
              <a:ext uri="{FF2B5EF4-FFF2-40B4-BE49-F238E27FC236}">
                <a16:creationId xmlns:a16="http://schemas.microsoft.com/office/drawing/2014/main" id="{FBF99044-8859-E837-B999-BCC5FE00AB30}"/>
              </a:ext>
            </a:extLst>
          </p:cNvPr>
          <p:cNvGraphicFramePr>
            <a:graphicFrameLocks noChangeAspect="1"/>
          </p:cNvGraphicFramePr>
          <p:nvPr>
            <p:extLst>
              <p:ext uri="{D42A27DB-BD31-4B8C-83A1-F6EECF244321}">
                <p14:modId xmlns:p14="http://schemas.microsoft.com/office/powerpoint/2010/main" val="3122158083"/>
              </p:ext>
            </p:extLst>
          </p:nvPr>
        </p:nvGraphicFramePr>
        <p:xfrm>
          <a:off x="1179513" y="1333500"/>
          <a:ext cx="9831387" cy="4791075"/>
        </p:xfrm>
        <a:graphic>
          <a:graphicData uri="http://schemas.openxmlformats.org/presentationml/2006/ole">
            <mc:AlternateContent xmlns:mc="http://schemas.openxmlformats.org/markup-compatibility/2006">
              <mc:Choice xmlns:v="urn:schemas-microsoft-com:vml" Requires="v">
                <p:oleObj name="Worksheet" r:id="rId2" imgW="9829877" imgH="4791109" progId="Excel.Sheet.12">
                  <p:link updateAutomatic="1"/>
                </p:oleObj>
              </mc:Choice>
              <mc:Fallback>
                <p:oleObj name="Worksheet" r:id="rId2" imgW="9829877" imgH="4791109" progId="Excel.Sheet.12">
                  <p:link updateAutomatic="1"/>
                  <p:pic>
                    <p:nvPicPr>
                      <p:cNvPr id="0" name=""/>
                      <p:cNvPicPr/>
                      <p:nvPr/>
                    </p:nvPicPr>
                    <p:blipFill>
                      <a:blip r:embed="rId3"/>
                      <a:stretch>
                        <a:fillRect/>
                      </a:stretch>
                    </p:blipFill>
                    <p:spPr>
                      <a:xfrm>
                        <a:off x="1179513" y="1333500"/>
                        <a:ext cx="9831387" cy="4791075"/>
                      </a:xfrm>
                      <a:prstGeom prst="rect">
                        <a:avLst/>
                      </a:prstGeom>
                    </p:spPr>
                  </p:pic>
                </p:oleObj>
              </mc:Fallback>
            </mc:AlternateContent>
          </a:graphicData>
        </a:graphic>
      </p:graphicFrame>
    </p:spTree>
    <p:extLst>
      <p:ext uri="{BB962C8B-B14F-4D97-AF65-F5344CB8AC3E}">
        <p14:creationId xmlns:p14="http://schemas.microsoft.com/office/powerpoint/2010/main" val="195447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E7BBA-93CF-FC72-1314-0BB90C2B924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D59601-B222-8969-96BA-D707DDCB2EF0}"/>
              </a:ext>
            </a:extLst>
          </p:cNvPr>
          <p:cNvSpPr txBox="1"/>
          <p:nvPr/>
        </p:nvSpPr>
        <p:spPr>
          <a:xfrm>
            <a:off x="3786909" y="120073"/>
            <a:ext cx="4876800" cy="646331"/>
          </a:xfrm>
          <a:prstGeom prst="rect">
            <a:avLst/>
          </a:prstGeom>
          <a:noFill/>
        </p:spPr>
        <p:txBody>
          <a:bodyPr wrap="square" rtlCol="0">
            <a:spAutoFit/>
          </a:bodyPr>
          <a:lstStyle/>
          <a:p>
            <a:pPr algn="ctr"/>
            <a:r>
              <a:rPr lang="en-US" dirty="0"/>
              <a:t>Compute Pipeline Total Frame Time Residuals Log plot</a:t>
            </a:r>
          </a:p>
        </p:txBody>
      </p:sp>
      <p:sp>
        <p:nvSpPr>
          <p:cNvPr id="2" name="TextBox 1">
            <a:extLst>
              <a:ext uri="{FF2B5EF4-FFF2-40B4-BE49-F238E27FC236}">
                <a16:creationId xmlns:a16="http://schemas.microsoft.com/office/drawing/2014/main" id="{E13FC8AC-23FD-E8C6-46C9-69F557C73E0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3" name="Object 2">
            <a:extLst>
              <a:ext uri="{FF2B5EF4-FFF2-40B4-BE49-F238E27FC236}">
                <a16:creationId xmlns:a16="http://schemas.microsoft.com/office/drawing/2014/main" id="{5F0C0278-B339-7CCC-D170-1D5E21D71153}"/>
              </a:ext>
            </a:extLst>
          </p:cNvPr>
          <p:cNvGraphicFramePr>
            <a:graphicFrameLocks noChangeAspect="1"/>
          </p:cNvGraphicFramePr>
          <p:nvPr>
            <p:extLst>
              <p:ext uri="{D42A27DB-BD31-4B8C-83A1-F6EECF244321}">
                <p14:modId xmlns:p14="http://schemas.microsoft.com/office/powerpoint/2010/main" val="435751767"/>
              </p:ext>
            </p:extLst>
          </p:nvPr>
        </p:nvGraphicFramePr>
        <p:xfrm>
          <a:off x="1150938" y="1822450"/>
          <a:ext cx="9888537"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1150938" y="1822450"/>
                        <a:ext cx="9888537" cy="4686300"/>
                      </a:xfrm>
                      <a:prstGeom prst="rect">
                        <a:avLst/>
                      </a:prstGeom>
                    </p:spPr>
                  </p:pic>
                </p:oleObj>
              </mc:Fallback>
            </mc:AlternateContent>
          </a:graphicData>
        </a:graphic>
      </p:graphicFrame>
    </p:spTree>
    <p:extLst>
      <p:ext uri="{BB962C8B-B14F-4D97-AF65-F5344CB8AC3E}">
        <p14:creationId xmlns:p14="http://schemas.microsoft.com/office/powerpoint/2010/main" val="163978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F2278-CAF6-DE17-F0B7-C8D9F44A92F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98A4D46-973C-11BE-4621-6C23D33D9A24}"/>
              </a:ext>
            </a:extLst>
          </p:cNvPr>
          <p:cNvPicPr>
            <a:picLocks noChangeAspect="1"/>
          </p:cNvPicPr>
          <p:nvPr/>
        </p:nvPicPr>
        <p:blipFill>
          <a:blip r:embed="rId2"/>
          <a:srcRect t="7875" r="2479"/>
          <a:stretch>
            <a:fillRect/>
          </a:stretch>
        </p:blipFill>
        <p:spPr>
          <a:xfrm>
            <a:off x="4880707" y="411480"/>
            <a:ext cx="7311293" cy="5678170"/>
          </a:xfrm>
          <a:prstGeom prst="rect">
            <a:avLst/>
          </a:prstGeom>
        </p:spPr>
      </p:pic>
      <p:sp>
        <p:nvSpPr>
          <p:cNvPr id="2" name="Title 1">
            <a:extLst>
              <a:ext uri="{FF2B5EF4-FFF2-40B4-BE49-F238E27FC236}">
                <a16:creationId xmlns:a16="http://schemas.microsoft.com/office/drawing/2014/main" id="{C5CCE6A8-B4C3-8099-BC25-A4833C4F05FD}"/>
              </a:ext>
            </a:extLst>
          </p:cNvPr>
          <p:cNvSpPr>
            <a:spLocks noGrp="1"/>
          </p:cNvSpPr>
          <p:nvPr>
            <p:ph type="title"/>
          </p:nvPr>
        </p:nvSpPr>
        <p:spPr/>
        <p:txBody>
          <a:bodyPr/>
          <a:lstStyle/>
          <a:p>
            <a:r>
              <a:rPr lang="en-US" dirty="0"/>
              <a:t>Total Time</a:t>
            </a:r>
            <a:br>
              <a:rPr lang="en-US" dirty="0"/>
            </a:br>
            <a:r>
              <a:rPr lang="en-US" dirty="0"/>
              <a:t> (Graphics</a:t>
            </a:r>
            <a:br>
              <a:rPr lang="en-US" dirty="0"/>
            </a:br>
            <a:r>
              <a:rPr lang="en-US" dirty="0"/>
              <a:t>+Compute)</a:t>
            </a:r>
          </a:p>
        </p:txBody>
      </p:sp>
      <p:sp>
        <p:nvSpPr>
          <p:cNvPr id="3" name="Text Placeholder 2">
            <a:extLst>
              <a:ext uri="{FF2B5EF4-FFF2-40B4-BE49-F238E27FC236}">
                <a16:creationId xmlns:a16="http://schemas.microsoft.com/office/drawing/2014/main" id="{F240AF01-FAF9-C153-3B1C-2A2EAF1F8DAD}"/>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1365453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9FD9C-6892-97C9-03E4-9F304BA9DE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D67342-913F-A1EA-E00A-F2AAE0EF497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B5B91DE3-63D9-683D-0E7A-BE91F14687AB}"/>
              </a:ext>
            </a:extLst>
          </p:cNvPr>
          <p:cNvSpPr txBox="1"/>
          <p:nvPr/>
        </p:nvSpPr>
        <p:spPr>
          <a:xfrm>
            <a:off x="1294244" y="1187716"/>
            <a:ext cx="7794338" cy="646331"/>
          </a:xfrm>
          <a:prstGeom prst="rect">
            <a:avLst/>
          </a:prstGeom>
          <a:noFill/>
        </p:spPr>
        <p:txBody>
          <a:bodyPr wrap="square">
            <a:spAutoFit/>
          </a:bodyPr>
          <a:lstStyle/>
          <a:p>
            <a:r>
              <a:rPr lang="en-US" dirty="0"/>
              <a:t>The quadratic trendline for the compute pipeline. A completing algorithm has a K=2.7785E-18 which is essentially zero.</a:t>
            </a:r>
          </a:p>
        </p:txBody>
      </p:sp>
      <p:graphicFrame>
        <p:nvGraphicFramePr>
          <p:cNvPr id="3" name="Object 2">
            <a:extLst>
              <a:ext uri="{FF2B5EF4-FFF2-40B4-BE49-F238E27FC236}">
                <a16:creationId xmlns:a16="http://schemas.microsoft.com/office/drawing/2014/main" id="{04A614F9-14F0-7866-2058-6097CD3EDD8A}"/>
              </a:ext>
            </a:extLst>
          </p:cNvPr>
          <p:cNvGraphicFramePr>
            <a:graphicFrameLocks noChangeAspect="1"/>
          </p:cNvGraphicFramePr>
          <p:nvPr>
            <p:extLst>
              <p:ext uri="{D42A27DB-BD31-4B8C-83A1-F6EECF244321}">
                <p14:modId xmlns:p14="http://schemas.microsoft.com/office/powerpoint/2010/main" val="2399105898"/>
              </p:ext>
            </p:extLst>
          </p:nvPr>
        </p:nvGraphicFramePr>
        <p:xfrm>
          <a:off x="1455738" y="1909763"/>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1455738" y="1909763"/>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2894417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9619A-2C2C-C41C-7F7C-BA38E20B97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0A5288D-C5EC-CAA3-AF9F-FFDCBCD37F0D}"/>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Polynomial Fit</a:t>
            </a:r>
          </a:p>
        </p:txBody>
      </p:sp>
      <p:sp>
        <p:nvSpPr>
          <p:cNvPr id="12" name="TextBox 11">
            <a:extLst>
              <a:ext uri="{FF2B5EF4-FFF2-40B4-BE49-F238E27FC236}">
                <a16:creationId xmlns:a16="http://schemas.microsoft.com/office/drawing/2014/main" id="{A599CA92-82ED-4749-2C4A-B0DBC7FCEB00}"/>
              </a:ext>
            </a:extLst>
          </p:cNvPr>
          <p:cNvSpPr txBox="1"/>
          <p:nvPr/>
        </p:nvSpPr>
        <p:spPr>
          <a:xfrm>
            <a:off x="2143412" y="835620"/>
            <a:ext cx="7794338" cy="923330"/>
          </a:xfrm>
          <a:prstGeom prst="rect">
            <a:avLst/>
          </a:prstGeom>
          <a:noFill/>
        </p:spPr>
        <p:txBody>
          <a:bodyPr wrap="square">
            <a:spAutoFit/>
          </a:bodyPr>
          <a:lstStyle/>
          <a:p>
            <a:r>
              <a:rPr lang="en-US" dirty="0"/>
              <a:t>The residuals of the compute quadratic fit showing the mean in orange the data is fairly random around the mean while increasing with increasing time and number of particles.</a:t>
            </a:r>
          </a:p>
        </p:txBody>
      </p:sp>
      <p:graphicFrame>
        <p:nvGraphicFramePr>
          <p:cNvPr id="3" name="Object 2">
            <a:extLst>
              <a:ext uri="{FF2B5EF4-FFF2-40B4-BE49-F238E27FC236}">
                <a16:creationId xmlns:a16="http://schemas.microsoft.com/office/drawing/2014/main" id="{703A56E5-123F-B82D-4FB3-C8AAF0F3D02D}"/>
              </a:ext>
            </a:extLst>
          </p:cNvPr>
          <p:cNvGraphicFramePr>
            <a:graphicFrameLocks noChangeAspect="1"/>
          </p:cNvGraphicFramePr>
          <p:nvPr>
            <p:extLst>
              <p:ext uri="{D42A27DB-BD31-4B8C-83A1-F6EECF244321}">
                <p14:modId xmlns:p14="http://schemas.microsoft.com/office/powerpoint/2010/main" val="2311449194"/>
              </p:ext>
            </p:extLst>
          </p:nvPr>
        </p:nvGraphicFramePr>
        <p:xfrm>
          <a:off x="1743075" y="1922463"/>
          <a:ext cx="8705850" cy="3886200"/>
        </p:xfrm>
        <a:graphic>
          <a:graphicData uri="http://schemas.openxmlformats.org/presentationml/2006/ole">
            <mc:AlternateContent xmlns:mc="http://schemas.openxmlformats.org/markup-compatibility/2006">
              <mc:Choice xmlns:v="urn:schemas-microsoft-com:vml" Requires="v">
                <p:oleObj name="Worksheet" r:id="rId2" imgW="8705946" imgH="3886098" progId="Excel.Sheet.12">
                  <p:link updateAutomatic="1"/>
                </p:oleObj>
              </mc:Choice>
              <mc:Fallback>
                <p:oleObj name="Worksheet" r:id="rId2" imgW="8705946" imgH="3886098" progId="Excel.Sheet.12">
                  <p:link updateAutomatic="1"/>
                  <p:pic>
                    <p:nvPicPr>
                      <p:cNvPr id="0" name=""/>
                      <p:cNvPicPr/>
                      <p:nvPr/>
                    </p:nvPicPr>
                    <p:blipFill>
                      <a:blip r:embed="rId3"/>
                      <a:stretch>
                        <a:fillRect/>
                      </a:stretch>
                    </p:blipFill>
                    <p:spPr>
                      <a:xfrm>
                        <a:off x="1743075" y="1922463"/>
                        <a:ext cx="8705850" cy="3886200"/>
                      </a:xfrm>
                      <a:prstGeom prst="rect">
                        <a:avLst/>
                      </a:prstGeom>
                    </p:spPr>
                  </p:pic>
                </p:oleObj>
              </mc:Fallback>
            </mc:AlternateContent>
          </a:graphicData>
        </a:graphic>
      </p:graphicFrame>
    </p:spTree>
    <p:extLst>
      <p:ext uri="{BB962C8B-B14F-4D97-AF65-F5344CB8AC3E}">
        <p14:creationId xmlns:p14="http://schemas.microsoft.com/office/powerpoint/2010/main" val="4166912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91C9F-0EE1-E9F9-CC86-8EB9617D46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EF054D-A439-361B-F1A1-9150B800599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5" name="TextBox 4">
            <a:extLst>
              <a:ext uri="{FF2B5EF4-FFF2-40B4-BE49-F238E27FC236}">
                <a16:creationId xmlns:a16="http://schemas.microsoft.com/office/drawing/2014/main" id="{D87D17C8-0DC5-2D1A-9263-9191478C1C29}"/>
              </a:ext>
            </a:extLst>
          </p:cNvPr>
          <p:cNvSpPr txBox="1"/>
          <p:nvPr/>
        </p:nvSpPr>
        <p:spPr>
          <a:xfrm>
            <a:off x="1445885" y="1187716"/>
            <a:ext cx="8753475" cy="646331"/>
          </a:xfrm>
          <a:prstGeom prst="rect">
            <a:avLst/>
          </a:prstGeom>
          <a:noFill/>
        </p:spPr>
        <p:txBody>
          <a:bodyPr wrap="square">
            <a:spAutoFit/>
          </a:bodyPr>
          <a:lstStyle/>
          <a:p>
            <a:r>
              <a:rPr lang="en-US" dirty="0"/>
              <a:t>The linear trendline for the compute pipeline. A completing algorithm has a base cost of </a:t>
            </a:r>
            <a:r>
              <a:rPr lang="en-US" baseline="0" dirty="0"/>
              <a:t>1.3624E-09 (s) </a:t>
            </a:r>
            <a:endParaRPr lang="en-US" dirty="0"/>
          </a:p>
        </p:txBody>
      </p:sp>
      <p:graphicFrame>
        <p:nvGraphicFramePr>
          <p:cNvPr id="3" name="Object 2">
            <a:extLst>
              <a:ext uri="{FF2B5EF4-FFF2-40B4-BE49-F238E27FC236}">
                <a16:creationId xmlns:a16="http://schemas.microsoft.com/office/drawing/2014/main" id="{F71BE5C5-6DD4-07B7-E009-DCE7F5CF0A7B}"/>
              </a:ext>
            </a:extLst>
          </p:cNvPr>
          <p:cNvGraphicFramePr>
            <a:graphicFrameLocks noChangeAspect="1"/>
          </p:cNvGraphicFramePr>
          <p:nvPr>
            <p:extLst>
              <p:ext uri="{D42A27DB-BD31-4B8C-83A1-F6EECF244321}">
                <p14:modId xmlns:p14="http://schemas.microsoft.com/office/powerpoint/2010/main" val="1898023722"/>
              </p:ext>
            </p:extLst>
          </p:nvPr>
        </p:nvGraphicFramePr>
        <p:xfrm>
          <a:off x="1614488" y="1833563"/>
          <a:ext cx="8743950" cy="3895725"/>
        </p:xfrm>
        <a:graphic>
          <a:graphicData uri="http://schemas.openxmlformats.org/presentationml/2006/ole">
            <mc:AlternateContent xmlns:mc="http://schemas.openxmlformats.org/markup-compatibility/2006">
              <mc:Choice xmlns:v="urn:schemas-microsoft-com:vml" Requires="v">
                <p:oleObj name="Worksheet" r:id="rId2" imgW="8743931" imgH="3895589" progId="Excel.Sheet.12">
                  <p:link updateAutomatic="1"/>
                </p:oleObj>
              </mc:Choice>
              <mc:Fallback>
                <p:oleObj name="Worksheet" r:id="rId2" imgW="8743931" imgH="3895589" progId="Excel.Sheet.12">
                  <p:link updateAutomatic="1"/>
                  <p:pic>
                    <p:nvPicPr>
                      <p:cNvPr id="0" name=""/>
                      <p:cNvPicPr/>
                      <p:nvPr/>
                    </p:nvPicPr>
                    <p:blipFill>
                      <a:blip r:embed="rId3"/>
                      <a:stretch>
                        <a:fillRect/>
                      </a:stretch>
                    </p:blipFill>
                    <p:spPr>
                      <a:xfrm>
                        <a:off x="1614488" y="1833563"/>
                        <a:ext cx="8743950" cy="3895725"/>
                      </a:xfrm>
                      <a:prstGeom prst="rect">
                        <a:avLst/>
                      </a:prstGeom>
                    </p:spPr>
                  </p:pic>
                </p:oleObj>
              </mc:Fallback>
            </mc:AlternateContent>
          </a:graphicData>
        </a:graphic>
      </p:graphicFrame>
    </p:spTree>
    <p:extLst>
      <p:ext uri="{BB962C8B-B14F-4D97-AF65-F5344CB8AC3E}">
        <p14:creationId xmlns:p14="http://schemas.microsoft.com/office/powerpoint/2010/main" val="187314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91CF-EB31-7192-0BF0-891248B28F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F94589A-16A7-FC76-AB54-7928144E10B6}"/>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Linear Fit</a:t>
            </a:r>
          </a:p>
        </p:txBody>
      </p:sp>
      <p:sp>
        <p:nvSpPr>
          <p:cNvPr id="2" name="TextBox 1">
            <a:extLst>
              <a:ext uri="{FF2B5EF4-FFF2-40B4-BE49-F238E27FC236}">
                <a16:creationId xmlns:a16="http://schemas.microsoft.com/office/drawing/2014/main" id="{4A604FB8-DDE1-159E-4D82-54849FFEA122}"/>
              </a:ext>
            </a:extLst>
          </p:cNvPr>
          <p:cNvSpPr txBox="1"/>
          <p:nvPr/>
        </p:nvSpPr>
        <p:spPr>
          <a:xfrm>
            <a:off x="1294244" y="1187716"/>
            <a:ext cx="7794338" cy="369332"/>
          </a:xfrm>
          <a:prstGeom prst="rect">
            <a:avLst/>
          </a:prstGeom>
          <a:noFill/>
        </p:spPr>
        <p:txBody>
          <a:bodyPr wrap="square">
            <a:spAutoFit/>
          </a:bodyPr>
          <a:lstStyle/>
          <a:p>
            <a:r>
              <a:rPr lang="en-US" dirty="0"/>
              <a:t>The residuals of the linear fit showing the mean in orange.</a:t>
            </a:r>
          </a:p>
        </p:txBody>
      </p:sp>
      <p:graphicFrame>
        <p:nvGraphicFramePr>
          <p:cNvPr id="3" name="Object 2">
            <a:extLst>
              <a:ext uri="{FF2B5EF4-FFF2-40B4-BE49-F238E27FC236}">
                <a16:creationId xmlns:a16="http://schemas.microsoft.com/office/drawing/2014/main" id="{C5F93DA6-5F25-7381-18D5-6391692C1D17}"/>
              </a:ext>
            </a:extLst>
          </p:cNvPr>
          <p:cNvGraphicFramePr>
            <a:graphicFrameLocks noChangeAspect="1"/>
          </p:cNvGraphicFramePr>
          <p:nvPr>
            <p:extLst>
              <p:ext uri="{D42A27DB-BD31-4B8C-83A1-F6EECF244321}">
                <p14:modId xmlns:p14="http://schemas.microsoft.com/office/powerpoint/2010/main" val="1485651941"/>
              </p:ext>
            </p:extLst>
          </p:nvPr>
        </p:nvGraphicFramePr>
        <p:xfrm>
          <a:off x="1485900" y="1671638"/>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485900" y="1671638"/>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870198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0C036-CA30-88AB-3DE9-17379A2288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B34327-87B7-1135-1A2A-EFC860012D88}"/>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a:t>
            </a:r>
            <a:r>
              <a:rPr lang="en-US" dirty="0" err="1"/>
              <a:t>spf</a:t>
            </a:r>
            <a:r>
              <a:rPr lang="en-US" dirty="0"/>
              <a:t>)</a:t>
            </a:r>
          </a:p>
          <a:p>
            <a:pPr algn="ctr"/>
            <a:r>
              <a:rPr lang="en-US" dirty="0"/>
              <a:t>Log plot</a:t>
            </a:r>
          </a:p>
        </p:txBody>
      </p:sp>
      <p:sp>
        <p:nvSpPr>
          <p:cNvPr id="2" name="TextBox 1">
            <a:extLst>
              <a:ext uri="{FF2B5EF4-FFF2-40B4-BE49-F238E27FC236}">
                <a16:creationId xmlns:a16="http://schemas.microsoft.com/office/drawing/2014/main" id="{F546181E-7C5C-DC0A-C2B2-862AB151047E}"/>
              </a:ext>
            </a:extLst>
          </p:cNvPr>
          <p:cNvSpPr txBox="1"/>
          <p:nvPr/>
        </p:nvSpPr>
        <p:spPr>
          <a:xfrm>
            <a:off x="1310409" y="827436"/>
            <a:ext cx="9829800" cy="646331"/>
          </a:xfrm>
          <a:prstGeom prst="rect">
            <a:avLst/>
          </a:prstGeom>
          <a:noFill/>
        </p:spPr>
        <p:txBody>
          <a:bodyPr wrap="square">
            <a:spAutoFit/>
          </a:bodyPr>
          <a:lstStyle/>
          <a:p>
            <a:r>
              <a:rPr lang="en-US" dirty="0"/>
              <a:t>A log</a:t>
            </a:r>
            <a:r>
              <a:rPr lang="en-US" baseline="-25000" dirty="0"/>
              <a:t>10</a:t>
            </a:r>
            <a:r>
              <a:rPr lang="en-US" dirty="0"/>
              <a:t> plot of compute pipeline performance data. This is done to remove the</a:t>
            </a:r>
            <a:r>
              <a:rPr lang="en-US" b="1" dirty="0"/>
              <a:t> h</a:t>
            </a:r>
            <a:r>
              <a:rPr lang="en-US" dirty="0"/>
              <a:t>eteroscedasticity. </a:t>
            </a:r>
          </a:p>
          <a:p>
            <a:endParaRPr lang="en-US" dirty="0"/>
          </a:p>
        </p:txBody>
      </p:sp>
      <p:graphicFrame>
        <p:nvGraphicFramePr>
          <p:cNvPr id="3" name="Object 2">
            <a:extLst>
              <a:ext uri="{FF2B5EF4-FFF2-40B4-BE49-F238E27FC236}">
                <a16:creationId xmlns:a16="http://schemas.microsoft.com/office/drawing/2014/main" id="{DF2E4D1A-FC58-D1FB-3713-739D9F0B9D1B}"/>
              </a:ext>
            </a:extLst>
          </p:cNvPr>
          <p:cNvGraphicFramePr>
            <a:graphicFrameLocks noChangeAspect="1"/>
          </p:cNvGraphicFramePr>
          <p:nvPr>
            <p:extLst>
              <p:ext uri="{D42A27DB-BD31-4B8C-83A1-F6EECF244321}">
                <p14:modId xmlns:p14="http://schemas.microsoft.com/office/powerpoint/2010/main" val="3162031757"/>
              </p:ext>
            </p:extLst>
          </p:nvPr>
        </p:nvGraphicFramePr>
        <p:xfrm>
          <a:off x="1177131" y="1231551"/>
          <a:ext cx="9837738" cy="4799013"/>
        </p:xfrm>
        <a:graphic>
          <a:graphicData uri="http://schemas.openxmlformats.org/presentationml/2006/ole">
            <mc:AlternateContent xmlns:mc="http://schemas.openxmlformats.org/markup-compatibility/2006">
              <mc:Choice xmlns:v="urn:schemas-microsoft-com:vml" Requires="v">
                <p:oleObj name="Worksheet" r:id="rId2" imgW="9837483" imgH="4799191" progId="Excel.Sheet.12">
                  <p:embed/>
                </p:oleObj>
              </mc:Choice>
              <mc:Fallback>
                <p:oleObj name="Worksheet" r:id="rId2" imgW="9837483" imgH="4799191" progId="Excel.Sheet.12">
                  <p:embed/>
                  <p:pic>
                    <p:nvPicPr>
                      <p:cNvPr id="0" name=""/>
                      <p:cNvPicPr/>
                      <p:nvPr/>
                    </p:nvPicPr>
                    <p:blipFill>
                      <a:blip r:embed="rId3"/>
                      <a:stretch>
                        <a:fillRect/>
                      </a:stretch>
                    </p:blipFill>
                    <p:spPr>
                      <a:xfrm>
                        <a:off x="1177131" y="1231551"/>
                        <a:ext cx="9837738" cy="4799013"/>
                      </a:xfrm>
                      <a:prstGeom prst="rect">
                        <a:avLst/>
                      </a:prstGeom>
                    </p:spPr>
                  </p:pic>
                </p:oleObj>
              </mc:Fallback>
            </mc:AlternateContent>
          </a:graphicData>
        </a:graphic>
      </p:graphicFrame>
    </p:spTree>
    <p:extLst>
      <p:ext uri="{BB962C8B-B14F-4D97-AF65-F5344CB8AC3E}">
        <p14:creationId xmlns:p14="http://schemas.microsoft.com/office/powerpoint/2010/main" val="21464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AAE6C9-BD54-B0C3-2E49-0AC7A10A68D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1EE279A-4CC2-771C-7ADA-93EA6E17BF09}"/>
              </a:ext>
            </a:extLst>
          </p:cNvPr>
          <p:cNvSpPr txBox="1"/>
          <p:nvPr/>
        </p:nvSpPr>
        <p:spPr>
          <a:xfrm>
            <a:off x="591127" y="2289484"/>
            <a:ext cx="11166764" cy="3416320"/>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Data interpolation is for comparative analysis. Specifically, how the algorithm compares to a generally equivalent quadratic or linear time algorithm with the same base cost.</a:t>
            </a:r>
          </a:p>
          <a:p>
            <a:pPr marL="342900" indent="-342900">
              <a:buFont typeface="+mj-lt"/>
              <a:buAutoNum type="arabicPeriod"/>
            </a:pPr>
            <a:endParaRPr lang="en-US" dirty="0"/>
          </a:p>
          <a:p>
            <a:pPr marL="342900" indent="-342900">
              <a:buFont typeface="+mj-lt"/>
              <a:buAutoNum type="arabicPeriod"/>
            </a:pPr>
            <a:r>
              <a:rPr lang="en-US" dirty="0"/>
              <a:t>The data is based on the maximum frames per second (minimum seconds per frame) which complicates recording of smooth data.</a:t>
            </a:r>
          </a:p>
          <a:p>
            <a:pPr marL="342900" indent="-342900">
              <a:buFont typeface="+mj-lt"/>
              <a:buAutoNum type="arabicPeriod"/>
            </a:pPr>
            <a:endParaRPr lang="en-US" dirty="0"/>
          </a:p>
          <a:p>
            <a:pPr marL="342900" indent="-342900">
              <a:buFont typeface="+mj-lt"/>
              <a:buAutoNum type="arabicPeriod"/>
            </a:pPr>
            <a:r>
              <a:rPr lang="en-US" dirty="0"/>
              <a:t>It is probably not possible to get an exact data fit for the frame times because the GPU makes decisions based on the commands, configuration, size of the data, and thermal condition. Quadratic and linear residuals and QQ plot show a non-normal distribution of residuals.  </a:t>
            </a:r>
          </a:p>
          <a:p>
            <a:pPr marL="342900" indent="-342900">
              <a:buFont typeface="+mj-lt"/>
              <a:buAutoNum type="arabicPeriod"/>
            </a:pPr>
            <a:endParaRPr lang="en-US" dirty="0"/>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79FD8071-CBEA-B435-01D4-B24C652A4C62}"/>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178590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4D55E-9CFC-2EEC-A519-812250F77AA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459248C-18B6-C5F1-8248-5377E5A681E5}"/>
              </a:ext>
            </a:extLst>
          </p:cNvPr>
          <p:cNvSpPr txBox="1"/>
          <p:nvPr/>
        </p:nvSpPr>
        <p:spPr>
          <a:xfrm>
            <a:off x="3786909" y="120073"/>
            <a:ext cx="4876800" cy="646331"/>
          </a:xfrm>
          <a:prstGeom prst="rect">
            <a:avLst/>
          </a:prstGeom>
          <a:noFill/>
        </p:spPr>
        <p:txBody>
          <a:bodyPr wrap="square" rtlCol="0">
            <a:spAutoFit/>
          </a:bodyPr>
          <a:lstStyle/>
          <a:p>
            <a:pPr algn="ctr"/>
            <a:r>
              <a:rPr lang="en-US" dirty="0"/>
              <a:t>Total Pipeline Total Frame Time Residuals Log plot</a:t>
            </a:r>
          </a:p>
        </p:txBody>
      </p:sp>
      <p:sp>
        <p:nvSpPr>
          <p:cNvPr id="2" name="TextBox 1">
            <a:extLst>
              <a:ext uri="{FF2B5EF4-FFF2-40B4-BE49-F238E27FC236}">
                <a16:creationId xmlns:a16="http://schemas.microsoft.com/office/drawing/2014/main" id="{BC6B5F10-40EA-DF2F-8B1D-9AFD4CF0979F}"/>
              </a:ext>
            </a:extLst>
          </p:cNvPr>
          <p:cNvSpPr txBox="1"/>
          <p:nvPr/>
        </p:nvSpPr>
        <p:spPr>
          <a:xfrm>
            <a:off x="1036089" y="899894"/>
            <a:ext cx="9829800" cy="923330"/>
          </a:xfrm>
          <a:prstGeom prst="rect">
            <a:avLst/>
          </a:prstGeom>
          <a:noFill/>
        </p:spPr>
        <p:txBody>
          <a:bodyPr wrap="square">
            <a:spAutoFit/>
          </a:bodyPr>
          <a:lstStyle/>
          <a:p>
            <a:r>
              <a:rPr lang="en-US" dirty="0"/>
              <a:t>A plot of the log compute data residuals which shows the residuals decreasing as the number of particles grow and no particular pattern. </a:t>
            </a:r>
            <a:r>
              <a:rPr lang="en-US" i="1" dirty="0">
                <a:solidFill>
                  <a:srgbClr val="C00000"/>
                </a:solidFill>
              </a:rPr>
              <a:t>When corrected for heteroscedasticity the residuals shrink implying that the fit gets better as the number of particles processed increases</a:t>
            </a:r>
            <a:r>
              <a:rPr lang="en-US" dirty="0"/>
              <a:t>. </a:t>
            </a:r>
          </a:p>
        </p:txBody>
      </p:sp>
      <p:graphicFrame>
        <p:nvGraphicFramePr>
          <p:cNvPr id="5" name="Object 4">
            <a:extLst>
              <a:ext uri="{FF2B5EF4-FFF2-40B4-BE49-F238E27FC236}">
                <a16:creationId xmlns:a16="http://schemas.microsoft.com/office/drawing/2014/main" id="{3C8D5F86-9A11-DF09-2A82-77A9207AE63F}"/>
              </a:ext>
            </a:extLst>
          </p:cNvPr>
          <p:cNvGraphicFramePr>
            <a:graphicFrameLocks noChangeAspect="1"/>
          </p:cNvGraphicFramePr>
          <p:nvPr>
            <p:extLst>
              <p:ext uri="{D42A27DB-BD31-4B8C-83A1-F6EECF244321}">
                <p14:modId xmlns:p14="http://schemas.microsoft.com/office/powerpoint/2010/main" val="1589381358"/>
              </p:ext>
            </p:extLst>
          </p:nvPr>
        </p:nvGraphicFramePr>
        <p:xfrm>
          <a:off x="974725" y="1822450"/>
          <a:ext cx="9886950" cy="4686300"/>
        </p:xfrm>
        <a:graphic>
          <a:graphicData uri="http://schemas.openxmlformats.org/presentationml/2006/ole">
            <mc:AlternateContent xmlns:mc="http://schemas.openxmlformats.org/markup-compatibility/2006">
              <mc:Choice xmlns:v="urn:schemas-microsoft-com:vml" Requires="v">
                <p:oleObj name="Worksheet" r:id="rId2" imgW="9886854" imgH="4686402" progId="Excel.Sheet.12">
                  <p:link updateAutomatic="1"/>
                </p:oleObj>
              </mc:Choice>
              <mc:Fallback>
                <p:oleObj name="Worksheet" r:id="rId2" imgW="9886854" imgH="4686402" progId="Excel.Sheet.12">
                  <p:link updateAutomatic="1"/>
                  <p:pic>
                    <p:nvPicPr>
                      <p:cNvPr id="0" name=""/>
                      <p:cNvPicPr/>
                      <p:nvPr/>
                    </p:nvPicPr>
                    <p:blipFill>
                      <a:blip r:embed="rId3"/>
                      <a:stretch>
                        <a:fillRect/>
                      </a:stretch>
                    </p:blipFill>
                    <p:spPr>
                      <a:xfrm>
                        <a:off x="974725" y="1822450"/>
                        <a:ext cx="9886950" cy="4686300"/>
                      </a:xfrm>
                      <a:prstGeom prst="rect">
                        <a:avLst/>
                      </a:prstGeom>
                    </p:spPr>
                  </p:pic>
                </p:oleObj>
              </mc:Fallback>
            </mc:AlternateContent>
          </a:graphicData>
        </a:graphic>
      </p:graphicFrame>
    </p:spTree>
    <p:extLst>
      <p:ext uri="{BB962C8B-B14F-4D97-AF65-F5344CB8AC3E}">
        <p14:creationId xmlns:p14="http://schemas.microsoft.com/office/powerpoint/2010/main" val="845437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9413A-E7C8-D808-D8DA-BF2BFF8FA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B4E2A-EAB8-8886-A845-AB69306D5A1B}"/>
              </a:ext>
            </a:extLst>
          </p:cNvPr>
          <p:cNvSpPr>
            <a:spLocks noGrp="1"/>
          </p:cNvSpPr>
          <p:nvPr>
            <p:ph type="title"/>
          </p:nvPr>
        </p:nvSpPr>
        <p:spPr/>
        <p:txBody>
          <a:bodyPr/>
          <a:lstStyle/>
          <a:p>
            <a:r>
              <a:rPr lang="en-US" dirty="0"/>
              <a:t>All Plots </a:t>
            </a:r>
            <a:r>
              <a:rPr lang="en-US" dirty="0" err="1"/>
              <a:t>Graphics+Compute+Total</a:t>
            </a:r>
            <a:endParaRPr lang="en-US" dirty="0"/>
          </a:p>
        </p:txBody>
      </p:sp>
      <p:sp>
        <p:nvSpPr>
          <p:cNvPr id="3" name="Text Placeholder 2">
            <a:extLst>
              <a:ext uri="{FF2B5EF4-FFF2-40B4-BE49-F238E27FC236}">
                <a16:creationId xmlns:a16="http://schemas.microsoft.com/office/drawing/2014/main" id="{6C6D786A-4B5B-1130-A449-37E69596FC1B}"/>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412968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E9F9D-657F-4205-E10B-4F69202F9AF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EED1F4-5878-4643-176E-3880619C5213}"/>
              </a:ext>
            </a:extLst>
          </p:cNvPr>
          <p:cNvSpPr txBox="1"/>
          <p:nvPr/>
        </p:nvSpPr>
        <p:spPr>
          <a:xfrm>
            <a:off x="3302277" y="465215"/>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8342ABFB-E271-7040-4DC9-ED09694A068F}"/>
              </a:ext>
            </a:extLst>
          </p:cNvPr>
          <p:cNvSpPr txBox="1"/>
          <p:nvPr/>
        </p:nvSpPr>
        <p:spPr>
          <a:xfrm>
            <a:off x="1627633" y="973046"/>
            <a:ext cx="8430768" cy="646331"/>
          </a:xfrm>
          <a:prstGeom prst="rect">
            <a:avLst/>
          </a:prstGeom>
          <a:noFill/>
        </p:spPr>
        <p:txBody>
          <a:bodyPr wrap="square">
            <a:spAutoFit/>
          </a:bodyPr>
          <a:lstStyle/>
          <a:p>
            <a:r>
              <a:rPr lang="en-US" dirty="0"/>
              <a:t>A quadratic fit plot of the compute, graphics, and total performance . The compute consumes most of the time and grows at a rate greater than does graphics.  </a:t>
            </a:r>
          </a:p>
        </p:txBody>
      </p:sp>
      <p:graphicFrame>
        <p:nvGraphicFramePr>
          <p:cNvPr id="6" name="Object 5">
            <a:extLst>
              <a:ext uri="{FF2B5EF4-FFF2-40B4-BE49-F238E27FC236}">
                <a16:creationId xmlns:a16="http://schemas.microsoft.com/office/drawing/2014/main" id="{A2431B86-53E6-0034-7891-DFA9FABB80A8}"/>
              </a:ext>
            </a:extLst>
          </p:cNvPr>
          <p:cNvGraphicFramePr>
            <a:graphicFrameLocks noChangeAspect="1"/>
          </p:cNvGraphicFramePr>
          <p:nvPr>
            <p:extLst>
              <p:ext uri="{D42A27DB-BD31-4B8C-83A1-F6EECF244321}">
                <p14:modId xmlns:p14="http://schemas.microsoft.com/office/powerpoint/2010/main" val="1606646806"/>
              </p:ext>
            </p:extLst>
          </p:nvPr>
        </p:nvGraphicFramePr>
        <p:xfrm>
          <a:off x="1492250" y="1901825"/>
          <a:ext cx="8696325" cy="4562475"/>
        </p:xfrm>
        <a:graphic>
          <a:graphicData uri="http://schemas.openxmlformats.org/presentationml/2006/ole">
            <mc:AlternateContent xmlns:mc="http://schemas.openxmlformats.org/markup-compatibility/2006">
              <mc:Choice xmlns:v="urn:schemas-microsoft-com:vml" Requires="v">
                <p:oleObj name="Worksheet" r:id="rId2" imgW="8696449" imgH="4562407" progId="Excel.Sheet.12">
                  <p:link updateAutomatic="1"/>
                </p:oleObj>
              </mc:Choice>
              <mc:Fallback>
                <p:oleObj name="Worksheet" r:id="rId2" imgW="8696449" imgH="4562407" progId="Excel.Sheet.12">
                  <p:link updateAutomatic="1"/>
                  <p:pic>
                    <p:nvPicPr>
                      <p:cNvPr id="0" name=""/>
                      <p:cNvPicPr/>
                      <p:nvPr/>
                    </p:nvPicPr>
                    <p:blipFill>
                      <a:blip r:embed="rId3"/>
                      <a:stretch>
                        <a:fillRect/>
                      </a:stretch>
                    </p:blipFill>
                    <p:spPr>
                      <a:xfrm>
                        <a:off x="1492250" y="1901825"/>
                        <a:ext cx="8696325" cy="4562475"/>
                      </a:xfrm>
                      <a:prstGeom prst="rect">
                        <a:avLst/>
                      </a:prstGeom>
                    </p:spPr>
                  </p:pic>
                </p:oleObj>
              </mc:Fallback>
            </mc:AlternateContent>
          </a:graphicData>
        </a:graphic>
      </p:graphicFrame>
    </p:spTree>
    <p:extLst>
      <p:ext uri="{BB962C8B-B14F-4D97-AF65-F5344CB8AC3E}">
        <p14:creationId xmlns:p14="http://schemas.microsoft.com/office/powerpoint/2010/main" val="2452277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E8FA-0AE2-3E31-6AEA-DC988C62B2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806562-80B5-2CC2-11BE-EE9CFDF0F91B}"/>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904E68C1-7634-9A50-78BD-5B8AAD0722DB}"/>
              </a:ext>
            </a:extLst>
          </p:cNvPr>
          <p:cNvSpPr txBox="1"/>
          <p:nvPr/>
        </p:nvSpPr>
        <p:spPr>
          <a:xfrm>
            <a:off x="1265047" y="973046"/>
            <a:ext cx="8696325" cy="646331"/>
          </a:xfrm>
          <a:prstGeom prst="rect">
            <a:avLst/>
          </a:prstGeom>
          <a:noFill/>
        </p:spPr>
        <p:txBody>
          <a:bodyPr wrap="square">
            <a:spAutoFit/>
          </a:bodyPr>
          <a:lstStyle/>
          <a:p>
            <a:r>
              <a:rPr lang="en-US" dirty="0"/>
              <a:t>A linear fit plot of the compute, graphics, and total performance. The compute consumes most of the time and grows at a rate greater than does graphics.  </a:t>
            </a:r>
          </a:p>
        </p:txBody>
      </p:sp>
      <p:graphicFrame>
        <p:nvGraphicFramePr>
          <p:cNvPr id="3" name="Object 2">
            <a:extLst>
              <a:ext uri="{FF2B5EF4-FFF2-40B4-BE49-F238E27FC236}">
                <a16:creationId xmlns:a16="http://schemas.microsoft.com/office/drawing/2014/main" id="{6992D879-400E-00DB-8DFC-16CA1B8560CD}"/>
              </a:ext>
            </a:extLst>
          </p:cNvPr>
          <p:cNvGraphicFramePr>
            <a:graphicFrameLocks noChangeAspect="1"/>
          </p:cNvGraphicFramePr>
          <p:nvPr>
            <p:extLst>
              <p:ext uri="{D42A27DB-BD31-4B8C-83A1-F6EECF244321}">
                <p14:modId xmlns:p14="http://schemas.microsoft.com/office/powerpoint/2010/main" val="3341495829"/>
              </p:ext>
            </p:extLst>
          </p:nvPr>
        </p:nvGraphicFramePr>
        <p:xfrm>
          <a:off x="731838" y="1881188"/>
          <a:ext cx="9763125" cy="4581525"/>
        </p:xfrm>
        <a:graphic>
          <a:graphicData uri="http://schemas.openxmlformats.org/presentationml/2006/ole">
            <mc:AlternateContent xmlns:mc="http://schemas.openxmlformats.org/markup-compatibility/2006">
              <mc:Choice xmlns:v="urn:schemas-microsoft-com:vml" Requires="v">
                <p:oleObj name="Worksheet" r:id="rId2" imgW="9763096" imgH="4581389" progId="Excel.Sheet.12">
                  <p:link updateAutomatic="1"/>
                </p:oleObj>
              </mc:Choice>
              <mc:Fallback>
                <p:oleObj name="Worksheet" r:id="rId2" imgW="9763096" imgH="4581389" progId="Excel.Sheet.12">
                  <p:link updateAutomatic="1"/>
                  <p:pic>
                    <p:nvPicPr>
                      <p:cNvPr id="3" name="Object 2">
                        <a:extLst>
                          <a:ext uri="{FF2B5EF4-FFF2-40B4-BE49-F238E27FC236}">
                            <a16:creationId xmlns:a16="http://schemas.microsoft.com/office/drawing/2014/main" id="{9B88AE22-FCC3-A67E-69CD-110EEE0D1C1B}"/>
                          </a:ext>
                        </a:extLst>
                      </p:cNvPr>
                      <p:cNvPicPr/>
                      <p:nvPr/>
                    </p:nvPicPr>
                    <p:blipFill>
                      <a:blip r:embed="rId3"/>
                      <a:stretch>
                        <a:fillRect/>
                      </a:stretch>
                    </p:blipFill>
                    <p:spPr>
                      <a:xfrm>
                        <a:off x="731838" y="1881188"/>
                        <a:ext cx="9763125" cy="4581525"/>
                      </a:xfrm>
                      <a:prstGeom prst="rect">
                        <a:avLst/>
                      </a:prstGeom>
                    </p:spPr>
                  </p:pic>
                </p:oleObj>
              </mc:Fallback>
            </mc:AlternateContent>
          </a:graphicData>
        </a:graphic>
      </p:graphicFrame>
    </p:spTree>
    <p:extLst>
      <p:ext uri="{BB962C8B-B14F-4D97-AF65-F5344CB8AC3E}">
        <p14:creationId xmlns:p14="http://schemas.microsoft.com/office/powerpoint/2010/main" val="179396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EF1D-9C44-42CD-2FDA-CC0ABC1DDFA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59E641-7B54-EFD1-3AF3-7E3189513AE4}"/>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578BB52E-5FD3-590F-A162-101CF9604A06}"/>
              </a:ext>
            </a:extLst>
          </p:cNvPr>
          <p:cNvSpPr txBox="1"/>
          <p:nvPr/>
        </p:nvSpPr>
        <p:spPr>
          <a:xfrm>
            <a:off x="1585913" y="973046"/>
            <a:ext cx="8782050" cy="646331"/>
          </a:xfrm>
          <a:prstGeom prst="rect">
            <a:avLst/>
          </a:prstGeom>
          <a:noFill/>
        </p:spPr>
        <p:txBody>
          <a:bodyPr wrap="square">
            <a:spAutoFit/>
          </a:bodyPr>
          <a:lstStyle/>
          <a:p>
            <a:r>
              <a:rPr lang="en-US" dirty="0"/>
              <a:t>A plot of the compute, graphics, and total performance. The compute consumes most of the time and grows at a rate greater than does graphics.  </a:t>
            </a:r>
          </a:p>
        </p:txBody>
      </p:sp>
      <p:graphicFrame>
        <p:nvGraphicFramePr>
          <p:cNvPr id="5" name="Object 4">
            <a:extLst>
              <a:ext uri="{FF2B5EF4-FFF2-40B4-BE49-F238E27FC236}">
                <a16:creationId xmlns:a16="http://schemas.microsoft.com/office/drawing/2014/main" id="{EBE454A3-AF05-2739-D457-33FBC0547EFE}"/>
              </a:ext>
            </a:extLst>
          </p:cNvPr>
          <p:cNvGraphicFramePr>
            <a:graphicFrameLocks noChangeAspect="1"/>
          </p:cNvGraphicFramePr>
          <p:nvPr>
            <p:extLst>
              <p:ext uri="{D42A27DB-BD31-4B8C-83A1-F6EECF244321}">
                <p14:modId xmlns:p14="http://schemas.microsoft.com/office/powerpoint/2010/main" val="2475723049"/>
              </p:ext>
            </p:extLst>
          </p:nvPr>
        </p:nvGraphicFramePr>
        <p:xfrm>
          <a:off x="1585913" y="1985963"/>
          <a:ext cx="8782050" cy="4000500"/>
        </p:xfrm>
        <a:graphic>
          <a:graphicData uri="http://schemas.openxmlformats.org/presentationml/2006/ole">
            <mc:AlternateContent xmlns:mc="http://schemas.openxmlformats.org/markup-compatibility/2006">
              <mc:Choice xmlns:v="urn:schemas-microsoft-com:vml" Requires="v">
                <p:oleObj name="Worksheet" r:id="rId2" imgW="8781916" imgH="4000602" progId="Excel.Sheet.12">
                  <p:link updateAutomatic="1"/>
                </p:oleObj>
              </mc:Choice>
              <mc:Fallback>
                <p:oleObj name="Worksheet" r:id="rId2" imgW="8781916" imgH="4000602" progId="Excel.Sheet.12">
                  <p:link updateAutomatic="1"/>
                  <p:pic>
                    <p:nvPicPr>
                      <p:cNvPr id="0" name=""/>
                      <p:cNvPicPr/>
                      <p:nvPr/>
                    </p:nvPicPr>
                    <p:blipFill>
                      <a:blip r:embed="rId3"/>
                      <a:stretch>
                        <a:fillRect/>
                      </a:stretch>
                    </p:blipFill>
                    <p:spPr>
                      <a:xfrm>
                        <a:off x="1585913" y="1985963"/>
                        <a:ext cx="8782050" cy="4000500"/>
                      </a:xfrm>
                      <a:prstGeom prst="rect">
                        <a:avLst/>
                      </a:prstGeom>
                    </p:spPr>
                  </p:pic>
                </p:oleObj>
              </mc:Fallback>
            </mc:AlternateContent>
          </a:graphicData>
        </a:graphic>
      </p:graphicFrame>
    </p:spTree>
    <p:extLst>
      <p:ext uri="{BB962C8B-B14F-4D97-AF65-F5344CB8AC3E}">
        <p14:creationId xmlns:p14="http://schemas.microsoft.com/office/powerpoint/2010/main" val="3948293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BB3A4-3356-ECCE-E795-864AC21EB9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CB8E2-CE5D-A741-DC66-4ACFA7251D5B}"/>
              </a:ext>
            </a:extLst>
          </p:cNvPr>
          <p:cNvSpPr>
            <a:spLocks noGrp="1"/>
          </p:cNvSpPr>
          <p:nvPr>
            <p:ph type="title"/>
          </p:nvPr>
        </p:nvSpPr>
        <p:spPr/>
        <p:txBody>
          <a:bodyPr>
            <a:normAutofit/>
          </a:bodyPr>
          <a:lstStyle/>
          <a:p>
            <a:r>
              <a:rPr lang="en-US" dirty="0"/>
              <a:t>Q-Q Plot </a:t>
            </a:r>
            <a:br>
              <a:rPr lang="en-US" dirty="0"/>
            </a:br>
            <a:r>
              <a:rPr lang="en-US" dirty="0"/>
              <a:t>for Normal Distribution of Residuals</a:t>
            </a:r>
          </a:p>
        </p:txBody>
      </p:sp>
      <p:sp>
        <p:nvSpPr>
          <p:cNvPr id="3" name="Text Placeholder 2">
            <a:extLst>
              <a:ext uri="{FF2B5EF4-FFF2-40B4-BE49-F238E27FC236}">
                <a16:creationId xmlns:a16="http://schemas.microsoft.com/office/drawing/2014/main" id="{AA06F8F5-0D22-60AB-51CD-27E679DCD007}"/>
              </a:ext>
            </a:extLst>
          </p:cNvPr>
          <p:cNvSpPr>
            <a:spLocks noGrp="1"/>
          </p:cNvSpPr>
          <p:nvPr>
            <p:ph type="body" idx="1"/>
          </p:nvPr>
        </p:nvSpPr>
        <p:spPr/>
        <p:txBody>
          <a:bodyPr/>
          <a:lstStyle/>
          <a:p>
            <a:r>
              <a:rPr lang="en-US" dirty="0"/>
              <a:t>Performance data interpretation</a:t>
            </a:r>
          </a:p>
        </p:txBody>
      </p:sp>
    </p:spTree>
    <p:extLst>
      <p:ext uri="{BB962C8B-B14F-4D97-AF65-F5344CB8AC3E}">
        <p14:creationId xmlns:p14="http://schemas.microsoft.com/office/powerpoint/2010/main" val="37921999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77DB-787A-C74D-1775-D230B1ADC6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1A316B-6078-755C-0576-03CDDDFEB5CF}"/>
              </a:ext>
            </a:extLst>
          </p:cNvPr>
          <p:cNvSpPr txBox="1"/>
          <p:nvPr/>
        </p:nvSpPr>
        <p:spPr>
          <a:xfrm>
            <a:off x="3786909" y="120073"/>
            <a:ext cx="4876800" cy="369332"/>
          </a:xfrm>
          <a:prstGeom prst="rect">
            <a:avLst/>
          </a:prstGeom>
          <a:noFill/>
        </p:spPr>
        <p:txBody>
          <a:bodyPr wrap="square" rtlCol="0">
            <a:spAutoFit/>
          </a:bodyPr>
          <a:lstStyle/>
          <a:p>
            <a:pPr algn="ctr"/>
            <a:r>
              <a:rPr lang="en-US" dirty="0"/>
              <a:t>All trendlines</a:t>
            </a:r>
          </a:p>
        </p:txBody>
      </p:sp>
      <p:sp>
        <p:nvSpPr>
          <p:cNvPr id="2" name="TextBox 1">
            <a:extLst>
              <a:ext uri="{FF2B5EF4-FFF2-40B4-BE49-F238E27FC236}">
                <a16:creationId xmlns:a16="http://schemas.microsoft.com/office/drawing/2014/main" id="{A82C5700-6753-64F9-A83B-5261AF3B01D4}"/>
              </a:ext>
            </a:extLst>
          </p:cNvPr>
          <p:cNvSpPr txBox="1"/>
          <p:nvPr/>
        </p:nvSpPr>
        <p:spPr>
          <a:xfrm>
            <a:off x="1036089" y="631328"/>
            <a:ext cx="9159471" cy="646331"/>
          </a:xfrm>
          <a:prstGeom prst="rect">
            <a:avLst/>
          </a:prstGeom>
          <a:noFill/>
        </p:spPr>
        <p:txBody>
          <a:bodyPr wrap="square">
            <a:spAutoFit/>
          </a:bodyPr>
          <a:lstStyle/>
          <a:p>
            <a:r>
              <a:rPr lang="en-US" dirty="0"/>
              <a:t>A Q-Q Plot of the linear fit of the graphics pipeline performance. The S-shape can indicate outliers. A segment that represented a straight line is in orange.</a:t>
            </a:r>
          </a:p>
        </p:txBody>
      </p:sp>
      <p:graphicFrame>
        <p:nvGraphicFramePr>
          <p:cNvPr id="3" name="Chart 2">
            <a:extLst>
              <a:ext uri="{FF2B5EF4-FFF2-40B4-BE49-F238E27FC236}">
                <a16:creationId xmlns:a16="http://schemas.microsoft.com/office/drawing/2014/main" id="{B01555DE-05D6-2F67-2B24-14791E0BD94C}"/>
              </a:ext>
            </a:extLst>
          </p:cNvPr>
          <p:cNvGraphicFramePr>
            <a:graphicFrameLocks/>
          </p:cNvGraphicFramePr>
          <p:nvPr>
            <p:extLst>
              <p:ext uri="{D42A27DB-BD31-4B8C-83A1-F6EECF244321}">
                <p14:modId xmlns:p14="http://schemas.microsoft.com/office/powerpoint/2010/main" val="556588565"/>
              </p:ext>
            </p:extLst>
          </p:nvPr>
        </p:nvGraphicFramePr>
        <p:xfrm>
          <a:off x="2728245" y="1751361"/>
          <a:ext cx="6424613" cy="4672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5406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FE921-33BC-BF98-A990-F638A37D5C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FB33A9-4085-0B9E-717F-6F4DA64AD61C}"/>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3" name="TextBox 2">
            <a:extLst>
              <a:ext uri="{FF2B5EF4-FFF2-40B4-BE49-F238E27FC236}">
                <a16:creationId xmlns:a16="http://schemas.microsoft.com/office/drawing/2014/main" id="{A0E7E551-8A72-65EC-1660-2B9A568487A4}"/>
              </a:ext>
            </a:extLst>
          </p:cNvPr>
          <p:cNvSpPr txBox="1"/>
          <p:nvPr/>
        </p:nvSpPr>
        <p:spPr>
          <a:xfrm>
            <a:off x="591127" y="2289484"/>
            <a:ext cx="11166764" cy="2308324"/>
          </a:xfrm>
          <a:prstGeom prst="rect">
            <a:avLst/>
          </a:prstGeom>
          <a:noFill/>
        </p:spPr>
        <p:txBody>
          <a:bodyPr wrap="square" rtlCol="0">
            <a:spAutoFit/>
          </a:bodyPr>
          <a:lstStyle/>
          <a:p>
            <a:pPr marL="342900" indent="-342900">
              <a:buFont typeface="+mj-lt"/>
              <a:buAutoNum type="arabicPeriod"/>
            </a:pPr>
            <a:endParaRPr lang="en-US" dirty="0"/>
          </a:p>
          <a:p>
            <a:pPr marL="342900" indent="-342900">
              <a:buFont typeface="+mj-lt"/>
              <a:buAutoNum type="arabicPeriod"/>
            </a:pPr>
            <a:r>
              <a:rPr lang="en-US" dirty="0"/>
              <a:t>The GPU performance profile has a number of outliers and dramatic change occurs around 7E5 particles where it then settles into a more linear trend.</a:t>
            </a:r>
          </a:p>
          <a:p>
            <a:pPr marL="342900" indent="-342900">
              <a:buFont typeface="+mj-lt"/>
              <a:buAutoNum type="arabicPeriod"/>
            </a:pPr>
            <a:endParaRPr lang="en-US" dirty="0"/>
          </a:p>
          <a:p>
            <a:pPr marL="342900" indent="-342900">
              <a:buFont typeface="+mj-lt"/>
              <a:buAutoNum type="arabicPeriod"/>
            </a:pPr>
            <a:r>
              <a:rPr lang="en-US" dirty="0"/>
              <a:t>The data is heteroscedastic so that variation in time grows as the time scale grows. A log plot was performed to remove scale variations. It showed that that the time variation does grow in direct proportion to the number of particles.</a:t>
            </a:r>
          </a:p>
          <a:p>
            <a:pPr marL="342900" indent="-342900">
              <a:buFont typeface="+mj-lt"/>
              <a:buAutoNum type="arabicPeriod"/>
            </a:pPr>
            <a:endParaRPr lang="en-US" dirty="0"/>
          </a:p>
        </p:txBody>
      </p:sp>
      <p:sp>
        <p:nvSpPr>
          <p:cNvPr id="4" name="TextBox 3">
            <a:extLst>
              <a:ext uri="{FF2B5EF4-FFF2-40B4-BE49-F238E27FC236}">
                <a16:creationId xmlns:a16="http://schemas.microsoft.com/office/drawing/2014/main" id="{A41194D9-A6C1-DCAA-5C1A-DE86B9E0055B}"/>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Tree>
    <p:extLst>
      <p:ext uri="{BB962C8B-B14F-4D97-AF65-F5344CB8AC3E}">
        <p14:creationId xmlns:p14="http://schemas.microsoft.com/office/powerpoint/2010/main" val="37890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FD702-6821-35B1-B40E-C84F018E769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40DC3D-6F79-65BA-1D10-CB6ED7ED6FE2}"/>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1BF2F224-8155-37FD-9F64-3BA3BEA6DE73}"/>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22938611-EF74-492C-73E6-917951A39D9A}"/>
              </a:ext>
            </a:extLst>
          </p:cNvPr>
          <p:cNvSpPr txBox="1"/>
          <p:nvPr/>
        </p:nvSpPr>
        <p:spPr>
          <a:xfrm>
            <a:off x="706582" y="2289484"/>
            <a:ext cx="9649691" cy="3600986"/>
          </a:xfrm>
          <a:prstGeom prst="rect">
            <a:avLst/>
          </a:prstGeom>
          <a:noFill/>
        </p:spPr>
        <p:txBody>
          <a:bodyPr wrap="square" rtlCol="0">
            <a:spAutoFit/>
          </a:bodyPr>
          <a:lstStyle/>
          <a:p>
            <a:pPr marL="342900" indent="-342900">
              <a:buFont typeface="+mj-lt"/>
              <a:buAutoNum type="arabicPeriod"/>
            </a:pPr>
            <a:r>
              <a:rPr lang="en-US" dirty="0"/>
              <a:t>Total time is the sum of the graphics and compute pipeline processing time.</a:t>
            </a:r>
            <a:r>
              <a:rPr lang="en-US" b="1" dirty="0"/>
              <a:t> O(N + M)</a:t>
            </a:r>
          </a:p>
          <a:p>
            <a:pPr marL="342900" indent="-342900">
              <a:buFont typeface="+mj-lt"/>
              <a:buAutoNum type="arabicPeriod"/>
            </a:pPr>
            <a:endParaRPr lang="en-US" b="1" dirty="0"/>
          </a:p>
          <a:p>
            <a:pPr marL="342900" indent="-342900">
              <a:buFont typeface="+mj-lt"/>
              <a:buAutoNum type="arabicPeriod"/>
            </a:pPr>
            <a:r>
              <a:rPr lang="en-US" dirty="0"/>
              <a:t>The theoretical complexity of total time is known to be </a:t>
            </a:r>
            <a:r>
              <a:rPr lang="en-US" sz="2400" dirty="0">
                <a:latin typeface="Brush Script MT" panose="03060802040406070304" pitchFamily="66" charset="0"/>
              </a:rPr>
              <a:t>O</a:t>
            </a:r>
            <a:r>
              <a:rPr lang="en-US" dirty="0"/>
              <a:t>(n</a:t>
            </a:r>
            <a:r>
              <a:rPr lang="en-US" baseline="30000" dirty="0"/>
              <a:t>2</a:t>
            </a:r>
            <a:r>
              <a:rPr lang="en-US" dirty="0"/>
              <a:t>). </a:t>
            </a:r>
          </a:p>
          <a:p>
            <a:pPr marL="342900" indent="-342900">
              <a:buFont typeface="+mj-lt"/>
              <a:buAutoNum type="arabicPeriod"/>
            </a:pPr>
            <a:endParaRPr lang="en-US" dirty="0"/>
          </a:p>
          <a:p>
            <a:pPr marL="342900" indent="-342900">
              <a:buFont typeface="+mj-lt"/>
              <a:buAutoNum type="arabicPeriod"/>
            </a:pPr>
            <a:r>
              <a:rPr lang="en-US" dirty="0"/>
              <a:t>A very small base cost per frame (</a:t>
            </a:r>
            <a:r>
              <a:rPr lang="en-US" dirty="0" err="1"/>
              <a:t>bcpf</a:t>
            </a:r>
            <a:r>
              <a:rPr lang="en-US" dirty="0"/>
              <a:t>) (K) puts a tiny interval very close to the minima of the fit function such that it is essentially linear. The trendlines must be considered “as if and only on this interval” or ‘if there were a competing algorithm with this base cost, and this interval, what would it look like?”.</a:t>
            </a:r>
          </a:p>
          <a:p>
            <a:pPr marL="342900" indent="-342900">
              <a:buFont typeface="+mj-lt"/>
              <a:buAutoNum type="arabicPeriod"/>
            </a:pPr>
            <a:endParaRPr lang="en-US" dirty="0"/>
          </a:p>
          <a:p>
            <a:pPr marL="342900" indent="-342900">
              <a:buFont typeface="+mj-lt"/>
              <a:buAutoNum type="arabicPeriod"/>
            </a:pPr>
            <a:r>
              <a:rPr lang="en-US" dirty="0"/>
              <a:t>The degree of parallelization can grow to a point where there is an </a:t>
            </a:r>
            <a:r>
              <a:rPr lang="en-US" b="1" i="1" dirty="0"/>
              <a:t>effective</a:t>
            </a:r>
            <a:r>
              <a:rPr lang="en-US" dirty="0"/>
              <a:t> reduction of order from the original complexity (in this case </a:t>
            </a:r>
            <a:r>
              <a:rPr lang="en-US" sz="2400" dirty="0">
                <a:latin typeface="Brush Script MT" panose="03060802040406070304" pitchFamily="66" charset="0"/>
              </a:rPr>
              <a:t>O</a:t>
            </a:r>
            <a:r>
              <a:rPr lang="en-US" dirty="0"/>
              <a:t>(n</a:t>
            </a:r>
            <a:r>
              <a:rPr lang="en-US" baseline="30000" dirty="0"/>
              <a:t>2</a:t>
            </a:r>
            <a:r>
              <a:rPr lang="en-US" dirty="0"/>
              <a:t>)) to a linear one (</a:t>
            </a:r>
            <a:r>
              <a:rPr lang="en-US" sz="2000" dirty="0">
                <a:latin typeface="Brush Script MT" panose="03060802040406070304" pitchFamily="66" charset="0"/>
              </a:rPr>
              <a:t>O</a:t>
            </a:r>
            <a:r>
              <a:rPr lang="en-US" dirty="0"/>
              <a:t>(n) in this case). </a:t>
            </a:r>
          </a:p>
          <a:p>
            <a:endParaRPr lang="en-US" i="1" dirty="0"/>
          </a:p>
        </p:txBody>
      </p:sp>
    </p:spTree>
    <p:extLst>
      <p:ext uri="{BB962C8B-B14F-4D97-AF65-F5344CB8AC3E}">
        <p14:creationId xmlns:p14="http://schemas.microsoft.com/office/powerpoint/2010/main" val="307052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3426A-5B7A-6124-77D8-6364CE725E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33642E-CF3C-0689-FDED-F1FE1A48F5FC}"/>
              </a:ext>
            </a:extLst>
          </p:cNvPr>
          <p:cNvSpPr txBox="1"/>
          <p:nvPr/>
        </p:nvSpPr>
        <p:spPr>
          <a:xfrm>
            <a:off x="3786909" y="120073"/>
            <a:ext cx="4876800" cy="646331"/>
          </a:xfrm>
          <a:prstGeom prst="rect">
            <a:avLst/>
          </a:prstGeom>
          <a:noFill/>
        </p:spPr>
        <p:txBody>
          <a:bodyPr wrap="square" rtlCol="0">
            <a:spAutoFit/>
          </a:bodyPr>
          <a:lstStyle/>
          <a:p>
            <a:pPr algn="ctr"/>
            <a:r>
              <a:rPr lang="en-US" dirty="0" err="1"/>
              <a:t>Grpahics</a:t>
            </a:r>
            <a:r>
              <a:rPr lang="en-US" dirty="0"/>
              <a:t> Performance Analysis </a:t>
            </a:r>
          </a:p>
          <a:p>
            <a:pPr algn="ctr"/>
            <a:r>
              <a:rPr lang="en-US" dirty="0"/>
              <a:t>Summary of interpretation</a:t>
            </a:r>
          </a:p>
        </p:txBody>
      </p:sp>
      <p:sp>
        <p:nvSpPr>
          <p:cNvPr id="4" name="TextBox 3">
            <a:extLst>
              <a:ext uri="{FF2B5EF4-FFF2-40B4-BE49-F238E27FC236}">
                <a16:creationId xmlns:a16="http://schemas.microsoft.com/office/drawing/2014/main" id="{3273C20A-3DD9-489A-6101-FE5EB1E7E20F}"/>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14811494-4149-7750-584B-914CAB1A0173}"/>
              </a:ext>
            </a:extLst>
          </p:cNvPr>
          <p:cNvSpPr txBox="1"/>
          <p:nvPr/>
        </p:nvSpPr>
        <p:spPr>
          <a:xfrm>
            <a:off x="706582" y="2289484"/>
            <a:ext cx="9649691" cy="2585323"/>
          </a:xfrm>
          <a:prstGeom prst="rect">
            <a:avLst/>
          </a:prstGeom>
          <a:noFill/>
        </p:spPr>
        <p:txBody>
          <a:bodyPr wrap="square" rtlCol="0">
            <a:spAutoFit/>
          </a:bodyPr>
          <a:lstStyle/>
          <a:p>
            <a:pPr marL="342900" indent="-342900">
              <a:buFont typeface="+mj-lt"/>
              <a:buAutoNum type="arabicPeriod"/>
            </a:pPr>
            <a:r>
              <a:rPr lang="en-US" dirty="0"/>
              <a:t>A competing quadratic algorithm for the frame time of the graphics pipeline, has a base cost of 6.6453E-19 </a:t>
            </a:r>
            <a:r>
              <a:rPr lang="en-US" baseline="0" dirty="0"/>
              <a:t>(s)</a:t>
            </a:r>
            <a:r>
              <a:rPr lang="en-US" baseline="30000" dirty="0"/>
              <a:t>  </a:t>
            </a:r>
            <a:r>
              <a:rPr lang="en-US" dirty="0"/>
              <a:t>where </a:t>
            </a:r>
            <a:r>
              <a:rPr lang="en-US" i="1" dirty="0"/>
              <a:t>x</a:t>
            </a:r>
            <a:r>
              <a:rPr lang="en-US" dirty="0"/>
              <a:t> is the number of particles and </a:t>
            </a:r>
            <a:r>
              <a:rPr lang="en-US" i="1" dirty="0"/>
              <a:t>t(s)</a:t>
            </a:r>
            <a:r>
              <a:rPr lang="en-US" dirty="0"/>
              <a:t> is the time to process one frame   </a:t>
            </a:r>
            <a:r>
              <a:rPr lang="en-US" i="1" dirty="0"/>
              <a:t>(t = </a:t>
            </a:r>
            <a:r>
              <a:rPr lang="en-US" dirty="0"/>
              <a:t>3E-18x</a:t>
            </a:r>
            <a:r>
              <a:rPr lang="en-US" baseline="30000" dirty="0"/>
              <a:t>2</a:t>
            </a:r>
            <a:r>
              <a:rPr lang="en-US" dirty="0"/>
              <a:t> + 1E-09x - 6E-05</a:t>
            </a:r>
            <a:r>
              <a:rPr lang="en-US" i="1" baseline="0" dirty="0"/>
              <a:t>, R² = </a:t>
            </a:r>
            <a:r>
              <a:rPr lang="en-US" dirty="0"/>
              <a:t>0.9917</a:t>
            </a:r>
            <a:r>
              <a:rPr lang="en-US" i="1" baseline="0" dirty="0"/>
              <a:t>.</a:t>
            </a:r>
          </a:p>
          <a:p>
            <a:pPr marL="342900" indent="-342900">
              <a:buFont typeface="+mj-lt"/>
              <a:buAutoNum type="arabicPeriod"/>
            </a:pPr>
            <a:endParaRPr lang="en-US" i="1" dirty="0"/>
          </a:p>
          <a:p>
            <a:pPr marL="342900" indent="-342900">
              <a:buFont typeface="+mj-lt"/>
              <a:buAutoNum type="arabicPeriod"/>
            </a:pPr>
            <a:r>
              <a:rPr lang="en-US" dirty="0"/>
              <a:t>A competing linear algorithm for the frame time of the graphics pipeline, has a base cost of 1.3624E-09(s)</a:t>
            </a:r>
            <a:r>
              <a:rPr lang="en-US" baseline="30000" dirty="0"/>
              <a:t>  </a:t>
            </a:r>
            <a:r>
              <a:rPr lang="en-US" dirty="0"/>
              <a:t>where </a:t>
            </a:r>
            <a:r>
              <a:rPr lang="en-US" i="1" dirty="0"/>
              <a:t>x</a:t>
            </a:r>
            <a:r>
              <a:rPr lang="en-US" dirty="0"/>
              <a:t> is the number of particles and </a:t>
            </a:r>
            <a:r>
              <a:rPr lang="en-US" i="1" dirty="0"/>
              <a:t>t(s)</a:t>
            </a:r>
            <a:r>
              <a:rPr lang="en-US" dirty="0"/>
              <a:t> is the time to process one frame        </a:t>
            </a:r>
            <a:r>
              <a:rPr lang="en-US" i="1" dirty="0"/>
              <a:t>t = </a:t>
            </a:r>
            <a:r>
              <a:rPr lang="en-US" dirty="0"/>
              <a:t>1.3624E-09x - 7.4949E-05, R² = 9.9188E-01</a:t>
            </a: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683704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DFF9-EB2F-3976-C6A5-FA5FD5CAE8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CB7B61-66F0-AD88-862E-9D72472CF98E}"/>
              </a:ext>
            </a:extLst>
          </p:cNvPr>
          <p:cNvSpPr txBox="1"/>
          <p:nvPr/>
        </p:nvSpPr>
        <p:spPr>
          <a:xfrm>
            <a:off x="3786909" y="120073"/>
            <a:ext cx="4876800" cy="646331"/>
          </a:xfrm>
          <a:prstGeom prst="rect">
            <a:avLst/>
          </a:prstGeom>
          <a:noFill/>
        </p:spPr>
        <p:txBody>
          <a:bodyPr wrap="square" rtlCol="0">
            <a:spAutoFit/>
          </a:bodyPr>
          <a:lstStyle/>
          <a:p>
            <a:pPr algn="ctr"/>
            <a:r>
              <a:rPr lang="en-US" dirty="0"/>
              <a:t>Performance Analysis </a:t>
            </a:r>
          </a:p>
          <a:p>
            <a:pPr algn="ctr"/>
            <a:r>
              <a:rPr lang="en-US" dirty="0"/>
              <a:t>Summary of interpretation</a:t>
            </a:r>
          </a:p>
        </p:txBody>
      </p:sp>
      <p:sp>
        <p:nvSpPr>
          <p:cNvPr id="4" name="TextBox 3">
            <a:extLst>
              <a:ext uri="{FF2B5EF4-FFF2-40B4-BE49-F238E27FC236}">
                <a16:creationId xmlns:a16="http://schemas.microsoft.com/office/drawing/2014/main" id="{EB768F01-5F07-ACCB-1DC6-B55825AFB401}"/>
              </a:ext>
            </a:extLst>
          </p:cNvPr>
          <p:cNvSpPr txBox="1"/>
          <p:nvPr/>
        </p:nvSpPr>
        <p:spPr>
          <a:xfrm>
            <a:off x="706582" y="1066279"/>
            <a:ext cx="11051309" cy="923330"/>
          </a:xfrm>
          <a:prstGeom prst="rect">
            <a:avLst/>
          </a:prstGeom>
          <a:noFill/>
        </p:spPr>
        <p:txBody>
          <a:bodyPr wrap="square" rtlCol="0">
            <a:spAutoFit/>
          </a:bodyPr>
          <a:lstStyle/>
          <a:p>
            <a:r>
              <a:rPr lang="en-US" b="1" i="1" dirty="0"/>
              <a:t>The data being analyzed  is the time to detect collisions while the number of particles and collisions grow. The collisions are always half of the number of particles so that they grow linearly with the number of particles.</a:t>
            </a:r>
          </a:p>
        </p:txBody>
      </p:sp>
      <p:sp>
        <p:nvSpPr>
          <p:cNvPr id="6" name="TextBox 5">
            <a:extLst>
              <a:ext uri="{FF2B5EF4-FFF2-40B4-BE49-F238E27FC236}">
                <a16:creationId xmlns:a16="http://schemas.microsoft.com/office/drawing/2014/main" id="{D07FAB8B-7094-BA1C-D273-57A34145DDE0}"/>
              </a:ext>
            </a:extLst>
          </p:cNvPr>
          <p:cNvSpPr txBox="1"/>
          <p:nvPr/>
        </p:nvSpPr>
        <p:spPr>
          <a:xfrm>
            <a:off x="706582" y="2289484"/>
            <a:ext cx="9649691" cy="2862322"/>
          </a:xfrm>
          <a:prstGeom prst="rect">
            <a:avLst/>
          </a:prstGeom>
          <a:noFill/>
        </p:spPr>
        <p:txBody>
          <a:bodyPr wrap="square" rtlCol="0">
            <a:spAutoFit/>
          </a:bodyPr>
          <a:lstStyle/>
          <a:p>
            <a:pPr marL="342900" indent="-342900">
              <a:buFont typeface="+mj-lt"/>
              <a:buAutoNum type="arabicPeriod"/>
            </a:pPr>
            <a:r>
              <a:rPr lang="en-US" dirty="0"/>
              <a:t>A competing quadratic algorithm for the frame time of the compute pipeline, has a base cost of 5.3656E-18 </a:t>
            </a:r>
            <a:r>
              <a:rPr lang="en-US" baseline="0" dirty="0"/>
              <a:t>(s)</a:t>
            </a:r>
            <a:r>
              <a:rPr lang="en-US" baseline="30000" dirty="0"/>
              <a:t>  </a:t>
            </a:r>
            <a:r>
              <a:rPr lang="en-US" dirty="0"/>
              <a:t>where </a:t>
            </a:r>
            <a:r>
              <a:rPr lang="en-US" i="1" dirty="0"/>
              <a:t>x</a:t>
            </a:r>
            <a:r>
              <a:rPr lang="en-US" dirty="0"/>
              <a:t> is the number of particles and </a:t>
            </a:r>
            <a:r>
              <a:rPr lang="en-US" i="1" dirty="0"/>
              <a:t>t(s)</a:t>
            </a:r>
            <a:r>
              <a:rPr lang="en-US" dirty="0"/>
              <a:t> is the time to process one frame   </a:t>
            </a:r>
            <a:r>
              <a:rPr lang="en-US" i="1" dirty="0"/>
              <a:t>(t = </a:t>
            </a:r>
            <a:r>
              <a:rPr lang="en-US" dirty="0"/>
              <a:t>5.3656E-18x</a:t>
            </a:r>
            <a:r>
              <a:rPr lang="en-US" baseline="30000" dirty="0"/>
              <a:t>2</a:t>
            </a:r>
            <a:r>
              <a:rPr lang="en-US" dirty="0"/>
              <a:t> + 6.5170E-09x - 2.1597E-04</a:t>
            </a:r>
            <a:r>
              <a:rPr lang="en-US" i="1" baseline="0" dirty="0"/>
              <a:t>, R² = </a:t>
            </a:r>
            <a:r>
              <a:rPr lang="en-US" dirty="0"/>
              <a:t>9.9977E-01</a:t>
            </a:r>
            <a:r>
              <a:rPr lang="en-US" i="1" baseline="0" dirty="0"/>
              <a:t>).</a:t>
            </a:r>
          </a:p>
          <a:p>
            <a:pPr marL="342900" indent="-342900">
              <a:buFont typeface="+mj-lt"/>
              <a:buAutoNum type="arabicPeriod"/>
            </a:pPr>
            <a:endParaRPr lang="en-US" i="1" dirty="0"/>
          </a:p>
          <a:p>
            <a:pPr marL="342900" indent="-342900">
              <a:buFont typeface="+mj-lt"/>
              <a:buAutoNum type="arabicPeriod"/>
            </a:pPr>
            <a:r>
              <a:rPr lang="en-US" dirty="0"/>
              <a:t>A competing linear algorithm for the frame time of the compute pipeline, has a base cost of 6.5582E-09 (s)</a:t>
            </a:r>
            <a:r>
              <a:rPr lang="en-US" baseline="30000" dirty="0"/>
              <a:t>  </a:t>
            </a:r>
            <a:r>
              <a:rPr lang="en-US" dirty="0"/>
              <a:t>where </a:t>
            </a:r>
            <a:r>
              <a:rPr lang="en-US" i="1" dirty="0"/>
              <a:t>x</a:t>
            </a:r>
            <a:r>
              <a:rPr lang="en-US" dirty="0"/>
              <a:t> is the number of particles and </a:t>
            </a:r>
            <a:r>
              <a:rPr lang="en-US" i="1" dirty="0"/>
              <a:t>t(s)</a:t>
            </a:r>
            <a:r>
              <a:rPr lang="en-US" dirty="0"/>
              <a:t> is the time to process one frame        </a:t>
            </a:r>
            <a:r>
              <a:rPr lang="en-US" i="1" dirty="0"/>
              <a:t>t = </a:t>
            </a:r>
            <a:r>
              <a:rPr lang="en-US" dirty="0"/>
              <a:t> 6.5582E-09x - 2.5284E-04, R² = 9.9977E-01</a:t>
            </a:r>
          </a:p>
          <a:p>
            <a:pPr marL="342900" indent="-342900">
              <a:buFont typeface="+mj-lt"/>
              <a:buAutoNum type="arabicPeriod"/>
            </a:pPr>
            <a:endParaRPr lang="en-US" i="1" baseline="0" dirty="0"/>
          </a:p>
          <a:p>
            <a:pPr marL="342900" indent="-342900">
              <a:buFont typeface="+mj-lt"/>
              <a:buAutoNum type="arabicPeriod"/>
            </a:pPr>
            <a:endParaRPr lang="en-US" dirty="0"/>
          </a:p>
          <a:p>
            <a:endParaRPr lang="en-US" i="1" dirty="0"/>
          </a:p>
        </p:txBody>
      </p:sp>
    </p:spTree>
    <p:extLst>
      <p:ext uri="{BB962C8B-B14F-4D97-AF65-F5344CB8AC3E}">
        <p14:creationId xmlns:p14="http://schemas.microsoft.com/office/powerpoint/2010/main" val="177759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7B584-CCAE-ACCB-6D22-B8828E4AB2A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AEDDEA6-1F29-5E2D-93DE-EEDF9DFF77A9}"/>
              </a:ext>
            </a:extLst>
          </p:cNvPr>
          <p:cNvPicPr>
            <a:picLocks noChangeAspect="1"/>
          </p:cNvPicPr>
          <p:nvPr/>
        </p:nvPicPr>
        <p:blipFill>
          <a:blip r:embed="rId2"/>
          <a:srcRect r="7805"/>
          <a:stretch>
            <a:fillRect/>
          </a:stretch>
        </p:blipFill>
        <p:spPr>
          <a:xfrm>
            <a:off x="5097309" y="132954"/>
            <a:ext cx="6625299" cy="5380878"/>
          </a:xfrm>
          <a:prstGeom prst="rect">
            <a:avLst/>
          </a:prstGeom>
        </p:spPr>
      </p:pic>
      <p:sp>
        <p:nvSpPr>
          <p:cNvPr id="2" name="Title 1">
            <a:extLst>
              <a:ext uri="{FF2B5EF4-FFF2-40B4-BE49-F238E27FC236}">
                <a16:creationId xmlns:a16="http://schemas.microsoft.com/office/drawing/2014/main" id="{913230BA-05C7-607C-E693-F3D93FE09F91}"/>
              </a:ext>
            </a:extLst>
          </p:cNvPr>
          <p:cNvSpPr>
            <a:spLocks noGrp="1"/>
          </p:cNvSpPr>
          <p:nvPr>
            <p:ph type="title"/>
          </p:nvPr>
        </p:nvSpPr>
        <p:spPr/>
        <p:txBody>
          <a:bodyPr/>
          <a:lstStyle/>
          <a:p>
            <a:r>
              <a:rPr lang="en-US" dirty="0"/>
              <a:t>The Graphics</a:t>
            </a:r>
            <a:br>
              <a:rPr lang="en-US" dirty="0"/>
            </a:br>
            <a:r>
              <a:rPr lang="en-US" dirty="0"/>
              <a:t> Pipeline</a:t>
            </a:r>
          </a:p>
        </p:txBody>
      </p:sp>
      <p:sp>
        <p:nvSpPr>
          <p:cNvPr id="3" name="Text Placeholder 2">
            <a:extLst>
              <a:ext uri="{FF2B5EF4-FFF2-40B4-BE49-F238E27FC236}">
                <a16:creationId xmlns:a16="http://schemas.microsoft.com/office/drawing/2014/main" id="{B87BE237-6F0C-1401-BB45-366B5A5E9021}"/>
              </a:ext>
            </a:extLst>
          </p:cNvPr>
          <p:cNvSpPr>
            <a:spLocks noGrp="1"/>
          </p:cNvSpPr>
          <p:nvPr>
            <p:ph type="body" idx="1"/>
          </p:nvPr>
        </p:nvSpPr>
        <p:spPr>
          <a:xfrm>
            <a:off x="831850" y="4525645"/>
            <a:ext cx="10515600" cy="1500187"/>
          </a:xfrm>
        </p:spPr>
        <p:txBody>
          <a:bodyPr/>
          <a:lstStyle/>
          <a:p>
            <a:r>
              <a:rPr lang="en-US" dirty="0"/>
              <a:t>Performance data interpretation</a:t>
            </a:r>
          </a:p>
        </p:txBody>
      </p:sp>
    </p:spTree>
    <p:extLst>
      <p:ext uri="{BB962C8B-B14F-4D97-AF65-F5344CB8AC3E}">
        <p14:creationId xmlns:p14="http://schemas.microsoft.com/office/powerpoint/2010/main" val="81839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32A5D-56F8-3C5F-3B73-D842EDA7C6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A7D73B7-7C84-B547-5706-ECD193D5319B}"/>
              </a:ext>
            </a:extLst>
          </p:cNvPr>
          <p:cNvSpPr txBox="1"/>
          <p:nvPr/>
        </p:nvSpPr>
        <p:spPr>
          <a:xfrm>
            <a:off x="3786909" y="120073"/>
            <a:ext cx="4876800" cy="646331"/>
          </a:xfrm>
          <a:prstGeom prst="rect">
            <a:avLst/>
          </a:prstGeom>
          <a:noFill/>
        </p:spPr>
        <p:txBody>
          <a:bodyPr wrap="square" rtlCol="0">
            <a:spAutoFit/>
          </a:bodyPr>
          <a:lstStyle/>
          <a:p>
            <a:pPr algn="ctr"/>
            <a:r>
              <a:rPr lang="en-US" dirty="0"/>
              <a:t>Graphics Pipeline Total Frame Time (</a:t>
            </a:r>
            <a:r>
              <a:rPr lang="en-US" dirty="0" err="1"/>
              <a:t>spf</a:t>
            </a:r>
            <a:r>
              <a:rPr lang="en-US" dirty="0"/>
              <a:t>)</a:t>
            </a:r>
          </a:p>
          <a:p>
            <a:pPr algn="ctr"/>
            <a:r>
              <a:rPr lang="en-US" dirty="0"/>
              <a:t>Polynomial Fit</a:t>
            </a:r>
          </a:p>
        </p:txBody>
      </p:sp>
      <p:sp>
        <p:nvSpPr>
          <p:cNvPr id="10" name="TextBox 9">
            <a:extLst>
              <a:ext uri="{FF2B5EF4-FFF2-40B4-BE49-F238E27FC236}">
                <a16:creationId xmlns:a16="http://schemas.microsoft.com/office/drawing/2014/main" id="{FCABF191-48F5-3062-97B2-C527C5C99639}"/>
              </a:ext>
            </a:extLst>
          </p:cNvPr>
          <p:cNvSpPr txBox="1"/>
          <p:nvPr/>
        </p:nvSpPr>
        <p:spPr>
          <a:xfrm>
            <a:off x="632016" y="1297444"/>
            <a:ext cx="7794338" cy="646331"/>
          </a:xfrm>
          <a:prstGeom prst="rect">
            <a:avLst/>
          </a:prstGeom>
          <a:noFill/>
        </p:spPr>
        <p:txBody>
          <a:bodyPr wrap="square">
            <a:spAutoFit/>
          </a:bodyPr>
          <a:lstStyle/>
          <a:p>
            <a:r>
              <a:rPr lang="en-US" dirty="0"/>
              <a:t>The quadratic trendline for the graphics pipeline. A completing algorithm has a K=2.6135E-18 which is essentially zero.</a:t>
            </a:r>
          </a:p>
        </p:txBody>
      </p:sp>
      <p:graphicFrame>
        <p:nvGraphicFramePr>
          <p:cNvPr id="4" name="Object 3">
            <a:extLst>
              <a:ext uri="{FF2B5EF4-FFF2-40B4-BE49-F238E27FC236}">
                <a16:creationId xmlns:a16="http://schemas.microsoft.com/office/drawing/2014/main" id="{65396FB7-D597-C630-E09D-3EFF1A8E9C61}"/>
              </a:ext>
            </a:extLst>
          </p:cNvPr>
          <p:cNvGraphicFramePr>
            <a:graphicFrameLocks noChangeAspect="1"/>
          </p:cNvGraphicFramePr>
          <p:nvPr>
            <p:extLst>
              <p:ext uri="{D42A27DB-BD31-4B8C-83A1-F6EECF244321}">
                <p14:modId xmlns:p14="http://schemas.microsoft.com/office/powerpoint/2010/main" val="3334815238"/>
              </p:ext>
            </p:extLst>
          </p:nvPr>
        </p:nvGraphicFramePr>
        <p:xfrm>
          <a:off x="632016" y="2036890"/>
          <a:ext cx="8696325" cy="3895725"/>
        </p:xfrm>
        <a:graphic>
          <a:graphicData uri="http://schemas.openxmlformats.org/presentationml/2006/ole">
            <mc:AlternateContent xmlns:mc="http://schemas.openxmlformats.org/markup-compatibility/2006">
              <mc:Choice xmlns:v="urn:schemas-microsoft-com:vml" Requires="v">
                <p:oleObj name="Worksheet" r:id="rId2" imgW="8696449" imgH="3895589" progId="Excel.Sheet.12">
                  <p:link updateAutomatic="1"/>
                </p:oleObj>
              </mc:Choice>
              <mc:Fallback>
                <p:oleObj name="Worksheet" r:id="rId2" imgW="8696449" imgH="3895589" progId="Excel.Sheet.12">
                  <p:link updateAutomatic="1"/>
                  <p:pic>
                    <p:nvPicPr>
                      <p:cNvPr id="0" name=""/>
                      <p:cNvPicPr/>
                      <p:nvPr/>
                    </p:nvPicPr>
                    <p:blipFill>
                      <a:blip r:embed="rId3"/>
                      <a:stretch>
                        <a:fillRect/>
                      </a:stretch>
                    </p:blipFill>
                    <p:spPr>
                      <a:xfrm>
                        <a:off x="632016" y="2036890"/>
                        <a:ext cx="8696325" cy="3895725"/>
                      </a:xfrm>
                      <a:prstGeom prst="rect">
                        <a:avLst/>
                      </a:prstGeom>
                    </p:spPr>
                  </p:pic>
                </p:oleObj>
              </mc:Fallback>
            </mc:AlternateContent>
          </a:graphicData>
        </a:graphic>
      </p:graphicFrame>
    </p:spTree>
    <p:extLst>
      <p:ext uri="{BB962C8B-B14F-4D97-AF65-F5344CB8AC3E}">
        <p14:creationId xmlns:p14="http://schemas.microsoft.com/office/powerpoint/2010/main" val="153264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1853</TotalTime>
  <Words>1663</Words>
  <Application>Microsoft Office PowerPoint</Application>
  <PresentationFormat>Widescreen</PresentationFormat>
  <Paragraphs>127</Paragraphs>
  <Slides>36</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Links</vt:lpstr>
      </vt:variant>
      <vt:variant>
        <vt:i4>21</vt:i4>
      </vt:variant>
      <vt:variant>
        <vt:lpstr>Embedded OLE Servers</vt:lpstr>
      </vt:variant>
      <vt:variant>
        <vt:i4>1</vt:i4>
      </vt:variant>
      <vt:variant>
        <vt:lpstr>Slide Titles</vt:lpstr>
      </vt:variant>
      <vt:variant>
        <vt:i4>36</vt:i4>
      </vt:variant>
    </vt:vector>
  </HeadingPairs>
  <TitlesOfParts>
    <vt:vector size="63" baseType="lpstr">
      <vt:lpstr>Aptos</vt:lpstr>
      <vt:lpstr>Aptos Display</vt:lpstr>
      <vt:lpstr>Arial</vt:lpstr>
      <vt:lpstr>Brush Script MT</vt:lpstr>
      <vt:lpstr>Office Theme</vt:lpstr>
      <vt:lpstr>C:\_DJ\gPCD\python\cfg_reports\WorksheetNewGraphics.xlsx!Graphics Total Quad![WorksheetNewGraphics.xlsx]Graphics Total Quad Chart 1</vt:lpstr>
      <vt:lpstr>C:\_DJ\gPCD\python\cfg_reports\WorksheetNewGraphics.xlsx!Graphics Total Quad![WorksheetNewGraphics.xlsx]Graphics Total Quad Chart 4</vt:lpstr>
      <vt:lpstr>C:\_DJ\gPCD\python\cfg_reports\WorksheetNewGraphics.xlsx!Graphics Total Linear![WorksheetNewGraphics.xlsx]Graphics Total Linear Chart 3</vt:lpstr>
      <vt:lpstr>C:\_DJ\gPCD\python\cfg_reports\WorksheetNewGraphics.xlsx!Graphics Total Linear![WorksheetNewGraphics.xlsx]Graphics Total Linear Chart 5</vt:lpstr>
      <vt:lpstr>C:\_DJ\gPCD\python\cfg_reports\WorksheetNewGraphics.xlsx!Graphcs Log![WorksheetNewGraphics.xlsx]Graphcs Log Chart 1</vt:lpstr>
      <vt:lpstr>C:\_DJ\gPCD\python\cfg_reports\WorksheetNewGraphics.xlsx!Graphcs Log![WorksheetNewGraphics.xlsx]Graphcs Log Chart 2</vt:lpstr>
      <vt:lpstr>C:\_DJ\gPCD\python\cfg_reports\WorksheetNewCompute.xlsx!Compute Total Quad![WorksheetNewCompute.xlsx]Compute Total Quad Chart 1</vt:lpstr>
      <vt:lpstr>C:\_DJ\gPCD\python\cfg_reports\WorksheetNewCompute.xlsx!Compute Total Quad![WorksheetNewCompute.xlsx]Compute Total Quad Chart 4</vt:lpstr>
      <vt:lpstr>C:\_DJ\gPCD\python\cfg_reports\WorksheetNewCompute.xlsx!Compute Total Linear![WorksheetNewCompute.xlsx]Compute Total Linear Chart 3</vt:lpstr>
      <vt:lpstr>C:\_DJ\gPCD\python\cfg_reports\WorksheetNewCompute.xlsx!Compute Total Linear![WorksheetNewCompute.xlsx]Compute Total Linear Chart 5</vt:lpstr>
      <vt:lpstr>C:\_DJ\gPCD\python\cfg_reports\WorksheetNewCompute.xlsx!Compute Log![WorksheetNewCompute.xlsx]Compute Log Chart 1</vt:lpstr>
      <vt:lpstr>C:\_DJ\gPCD\python\cfg_reports\WorksheetNewCompute.xlsx!Compute Log![WorksheetNewCompute.xlsx]Compute Log Chart 2</vt:lpstr>
      <vt:lpstr>C:\_DJ\gPCD\python\cfg_reports\WorksheetNewtotal.xlsx!Total Quad![WorksheetNewtotal.xlsx]Total Quad Chart 1</vt:lpstr>
      <vt:lpstr>C:\_DJ\gPCD\python\cfg_reports\WorksheetNewtotal.xlsx!Total Quad![WorksheetNewtotal.xlsx]Total Quad Chart 4</vt:lpstr>
      <vt:lpstr>C:\_DJ\gPCD\python\cfg_reports\WorksheetNewtotal.xlsx!Total Linear![WorksheetNewtotal.xlsx]Total Linear Chart 3</vt:lpstr>
      <vt:lpstr>C:\_DJ\gPCD\python\cfg_reports\WorksheetNewtotal.xlsx!Total Linear![WorksheetNewtotal.xlsx]Total Linear Chart 5</vt:lpstr>
      <vt:lpstr>C:\_DJ\gPCD\python\cfg_reports\WorksheetNewtotal.xlsx!Total.Log![WorksheetNewtotal.xlsx]Total.Log Chart 2</vt:lpstr>
      <vt:lpstr>C:\_DJ\gPCD\python\cfg_reports\WorksheetNewAll.xlsx!All Quad![WorksheetNewAll.xlsx]All Quad Chart 1</vt:lpstr>
      <vt:lpstr>C:\_DJ\gPCD\python\cfg_reports\WorksheetNewAll.xlsx</vt:lpstr>
      <vt:lpstr>C:\_DJ\gPCD\python\cfg_reports\WorksheetNewAll.xlsx!Compute-Graphics![WorksheetNewAll.xlsx]Compute-Graphics Chart 5</vt:lpstr>
      <vt:lpstr>C:\_DJ\gPCD\python\cfg_reports\WorksheetNewGraphics.xlsx!Graphics % Errors![WorksheetNewGraphics.xlsx]Graphics % Errors Chart 2</vt:lpstr>
      <vt:lpstr>Worksheet</vt:lpstr>
      <vt:lpstr>gPCD Data Analysis</vt:lpstr>
      <vt:lpstr>Table of Contents</vt:lpstr>
      <vt:lpstr>PowerPoint Presentation</vt:lpstr>
      <vt:lpstr>PowerPoint Presentation</vt:lpstr>
      <vt:lpstr>PowerPoint Presentation</vt:lpstr>
      <vt:lpstr>PowerPoint Presentation</vt:lpstr>
      <vt:lpstr>PowerPoint Presentation</vt:lpstr>
      <vt:lpstr>The Graphics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Compute  Pipeline</vt:lpstr>
      <vt:lpstr>PowerPoint Presentation</vt:lpstr>
      <vt:lpstr>PowerPoint Presentation</vt:lpstr>
      <vt:lpstr>PowerPoint Presentation</vt:lpstr>
      <vt:lpstr>PowerPoint Presentation</vt:lpstr>
      <vt:lpstr>PowerPoint Presentation</vt:lpstr>
      <vt:lpstr>PowerPoint Presentation</vt:lpstr>
      <vt:lpstr>Total Time  (Graphics +Compute)</vt:lpstr>
      <vt:lpstr>PowerPoint Presentation</vt:lpstr>
      <vt:lpstr>PowerPoint Presentation</vt:lpstr>
      <vt:lpstr>PowerPoint Presentation</vt:lpstr>
      <vt:lpstr>PowerPoint Presentation</vt:lpstr>
      <vt:lpstr>PowerPoint Presentation</vt:lpstr>
      <vt:lpstr>PowerPoint Presentation</vt:lpstr>
      <vt:lpstr>All Plots Graphics+Compute+Total</vt:lpstr>
      <vt:lpstr>PowerPoint Presentation</vt:lpstr>
      <vt:lpstr>PowerPoint Presentation</vt:lpstr>
      <vt:lpstr>PowerPoint Presentation</vt:lpstr>
      <vt:lpstr>Q-Q Plot  for Normal Distribution of Residuals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Bell,Jackie M</dc:creator>
  <cp:lastModifiedBy>Bell,Jackie M</cp:lastModifiedBy>
  <cp:revision>20</cp:revision>
  <dcterms:created xsi:type="dcterms:W3CDTF">2025-08-19T16:38:29Z</dcterms:created>
  <dcterms:modified xsi:type="dcterms:W3CDTF">2025-08-21T21:07:29Z</dcterms:modified>
</cp:coreProperties>
</file>