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1" r:id="rId4"/>
    <p:sldId id="297" r:id="rId5"/>
    <p:sldId id="262" r:id="rId6"/>
    <p:sldId id="264" r:id="rId7"/>
    <p:sldId id="293" r:id="rId8"/>
    <p:sldId id="300" r:id="rId9"/>
    <p:sldId id="269" r:id="rId10"/>
    <p:sldId id="265" r:id="rId11"/>
    <p:sldId id="258" r:id="rId12"/>
    <p:sldId id="298" r:id="rId13"/>
    <p:sldId id="259" r:id="rId14"/>
    <p:sldId id="266" r:id="rId15"/>
    <p:sldId id="270" r:id="rId16"/>
    <p:sldId id="271" r:id="rId17"/>
    <p:sldId id="299" r:id="rId18"/>
    <p:sldId id="268"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4" r:id="rId35"/>
    <p:sldId id="292" r:id="rId36"/>
    <p:sldId id="295" r:id="rId37"/>
    <p:sldId id="296"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_DJ\gPCD\python\cfg_reports\WorksheetNewGraphic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PQBRT Graphics Performance</a:t>
            </a:r>
          </a:p>
          <a:p>
            <a:pPr>
              <a:defRPr/>
            </a:pPr>
            <a:r>
              <a:rPr lang="en-US" sz="1400" b="0" i="0" u="none" strike="noStrike" kern="1200" spc="0" baseline="0">
                <a:solidFill>
                  <a:sysClr val="windowText" lastClr="000000">
                    <a:lumMod val="65000"/>
                    <a:lumOff val="35000"/>
                  </a:sysClr>
                </a:solidFill>
              </a:rPr>
              <a:t>Percent Error in LOG10 Residuals</a:t>
            </a:r>
          </a:p>
        </c:rich>
      </c:tx>
      <c:layout>
        <c:manualLayout>
          <c:xMode val="edge"/>
          <c:yMode val="edge"/>
          <c:x val="0.38810516073109497"/>
          <c:y val="2.4797745870001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33231107593509"/>
          <c:y val="9.5469755469755474E-2"/>
          <c:w val="0.84457114724359261"/>
          <c:h val="0.78097812097812103"/>
        </c:manualLayout>
      </c:layout>
      <c:scatterChart>
        <c:scatterStyle val="smoothMarker"/>
        <c:varyColors val="0"/>
        <c:ser>
          <c:idx val="0"/>
          <c:order val="0"/>
          <c:tx>
            <c:strRef>
              <c:f>'Graphics % Errors'!$P$23</c:f>
              <c:strCache>
                <c:ptCount val="1"/>
                <c:pt idx="0">
                  <c:v>PQBRT Graphics Data Linear Fit Residue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'PQBRT Calcs Segments'!$V$20:$V$69</c:f>
              <c:numCache>
                <c:formatCode>General</c:formatCode>
                <c:ptCount val="50"/>
                <c:pt idx="0">
                  <c:v>623616</c:v>
                </c:pt>
                <c:pt idx="1">
                  <c:v>705536</c:v>
                </c:pt>
                <c:pt idx="2">
                  <c:v>787456</c:v>
                </c:pt>
                <c:pt idx="3">
                  <c:v>934912</c:v>
                </c:pt>
                <c:pt idx="4">
                  <c:v>1098752</c:v>
                </c:pt>
                <c:pt idx="5">
                  <c:v>1262592</c:v>
                </c:pt>
                <c:pt idx="6">
                  <c:v>1426432</c:v>
                </c:pt>
                <c:pt idx="7">
                  <c:v>1590272</c:v>
                </c:pt>
                <c:pt idx="8">
                  <c:v>1754112</c:v>
                </c:pt>
                <c:pt idx="9">
                  <c:v>1917952</c:v>
                </c:pt>
                <c:pt idx="10">
                  <c:v>2081792</c:v>
                </c:pt>
                <c:pt idx="11">
                  <c:v>2245632</c:v>
                </c:pt>
                <c:pt idx="12">
                  <c:v>2409472</c:v>
                </c:pt>
                <c:pt idx="13">
                  <c:v>2573312</c:v>
                </c:pt>
                <c:pt idx="14">
                  <c:v>2737152</c:v>
                </c:pt>
                <c:pt idx="15">
                  <c:v>2900992</c:v>
                </c:pt>
                <c:pt idx="16">
                  <c:v>3064832</c:v>
                </c:pt>
                <c:pt idx="17">
                  <c:v>3228672</c:v>
                </c:pt>
                <c:pt idx="18">
                  <c:v>3392512</c:v>
                </c:pt>
                <c:pt idx="19">
                  <c:v>3539968</c:v>
                </c:pt>
                <c:pt idx="20">
                  <c:v>3703808</c:v>
                </c:pt>
                <c:pt idx="21">
                  <c:v>3867648</c:v>
                </c:pt>
                <c:pt idx="22">
                  <c:v>4031488</c:v>
                </c:pt>
                <c:pt idx="23">
                  <c:v>4195328</c:v>
                </c:pt>
                <c:pt idx="24">
                  <c:v>4359168</c:v>
                </c:pt>
                <c:pt idx="25">
                  <c:v>4523008</c:v>
                </c:pt>
                <c:pt idx="26">
                  <c:v>4686848</c:v>
                </c:pt>
                <c:pt idx="27">
                  <c:v>4850688</c:v>
                </c:pt>
                <c:pt idx="28">
                  <c:v>5014528</c:v>
                </c:pt>
                <c:pt idx="29">
                  <c:v>5178368</c:v>
                </c:pt>
                <c:pt idx="30">
                  <c:v>5342208</c:v>
                </c:pt>
                <c:pt idx="31">
                  <c:v>5506048</c:v>
                </c:pt>
                <c:pt idx="32">
                  <c:v>5669888</c:v>
                </c:pt>
                <c:pt idx="33">
                  <c:v>5833728</c:v>
                </c:pt>
                <c:pt idx="34">
                  <c:v>5997568</c:v>
                </c:pt>
                <c:pt idx="35">
                  <c:v>6112256</c:v>
                </c:pt>
                <c:pt idx="36">
                  <c:v>6243328</c:v>
                </c:pt>
                <c:pt idx="37">
                  <c:v>6276096</c:v>
                </c:pt>
                <c:pt idx="38">
                  <c:v>7324672</c:v>
                </c:pt>
                <c:pt idx="39">
                  <c:v>7427072</c:v>
                </c:pt>
                <c:pt idx="40">
                  <c:v>7529472</c:v>
                </c:pt>
                <c:pt idx="41">
                  <c:v>7631872</c:v>
                </c:pt>
                <c:pt idx="42">
                  <c:v>7734272</c:v>
                </c:pt>
                <c:pt idx="43">
                  <c:v>7836672</c:v>
                </c:pt>
                <c:pt idx="44">
                  <c:v>7939072</c:v>
                </c:pt>
                <c:pt idx="45">
                  <c:v>8373248</c:v>
                </c:pt>
                <c:pt idx="46">
                  <c:v>8475648</c:v>
                </c:pt>
                <c:pt idx="47">
                  <c:v>8578048</c:v>
                </c:pt>
                <c:pt idx="48">
                  <c:v>8680448</c:v>
                </c:pt>
                <c:pt idx="49">
                  <c:v>8782848</c:v>
                </c:pt>
              </c:numCache>
            </c:numRef>
          </c:xVal>
          <c:yVal>
            <c:numRef>
              <c:f>'PQBRT Calcs Segments'!$M$20:$M$69</c:f>
              <c:numCache>
                <c:formatCode>General</c:formatCode>
                <c:ptCount val="50"/>
                <c:pt idx="0">
                  <c:v>1.0790387279617089</c:v>
                </c:pt>
                <c:pt idx="1">
                  <c:v>-0.99718406910618418</c:v>
                </c:pt>
                <c:pt idx="2">
                  <c:v>-3.7698808992351349</c:v>
                </c:pt>
                <c:pt idx="3">
                  <c:v>-5.3029302517336419</c:v>
                </c:pt>
                <c:pt idx="4">
                  <c:v>-0.24335835840507783</c:v>
                </c:pt>
                <c:pt idx="5">
                  <c:v>-7.0559791897089985</c:v>
                </c:pt>
                <c:pt idx="6">
                  <c:v>-3.1736696355932943</c:v>
                </c:pt>
                <c:pt idx="7">
                  <c:v>-4.0473614447276685</c:v>
                </c:pt>
                <c:pt idx="8">
                  <c:v>-5.2206248987518542</c:v>
                </c:pt>
                <c:pt idx="9">
                  <c:v>-0.98959811227324634</c:v>
                </c:pt>
                <c:pt idx="10">
                  <c:v>0.4616926936531508</c:v>
                </c:pt>
                <c:pt idx="11">
                  <c:v>0.70324778079014549</c:v>
                </c:pt>
                <c:pt idx="12">
                  <c:v>-2.2016645552934375</c:v>
                </c:pt>
                <c:pt idx="13">
                  <c:v>-1.9249024116568667</c:v>
                </c:pt>
                <c:pt idx="14">
                  <c:v>-3.8266133692804094</c:v>
                </c:pt>
                <c:pt idx="15">
                  <c:v>0.99127059886828794</c:v>
                </c:pt>
                <c:pt idx="16">
                  <c:v>-3.5037359456730663</c:v>
                </c:pt>
                <c:pt idx="17">
                  <c:v>0.94996329671085522</c:v>
                </c:pt>
                <c:pt idx="18">
                  <c:v>-3.5854928341212413</c:v>
                </c:pt>
                <c:pt idx="19">
                  <c:v>-3.3774999298212496</c:v>
                </c:pt>
                <c:pt idx="20">
                  <c:v>0.16228055181864226</c:v>
                </c:pt>
                <c:pt idx="21">
                  <c:v>-2.2232308020465394</c:v>
                </c:pt>
                <c:pt idx="22">
                  <c:v>-1.4279443681942618</c:v>
                </c:pt>
                <c:pt idx="23">
                  <c:v>0.9758228411441946</c:v>
                </c:pt>
                <c:pt idx="24">
                  <c:v>-2.8942585870282307</c:v>
                </c:pt>
                <c:pt idx="25">
                  <c:v>-2.8903826452434984</c:v>
                </c:pt>
                <c:pt idx="26">
                  <c:v>1.0425592752629027</c:v>
                </c:pt>
                <c:pt idx="27">
                  <c:v>-2.0078140115006469</c:v>
                </c:pt>
                <c:pt idx="28">
                  <c:v>-1.9032614981697047</c:v>
                </c:pt>
                <c:pt idx="29">
                  <c:v>-2.1075660605876014</c:v>
                </c:pt>
                <c:pt idx="30">
                  <c:v>-1.8777572250470524</c:v>
                </c:pt>
                <c:pt idx="31">
                  <c:v>-1.3032855193278614</c:v>
                </c:pt>
                <c:pt idx="32">
                  <c:v>-1.6821007404382586</c:v>
                </c:pt>
                <c:pt idx="33">
                  <c:v>1.0498974469642197</c:v>
                </c:pt>
                <c:pt idx="34">
                  <c:v>-1.6808703623914063</c:v>
                </c:pt>
                <c:pt idx="35">
                  <c:v>-2.4306038349192809</c:v>
                </c:pt>
                <c:pt idx="36">
                  <c:v>0.96666017423780448</c:v>
                </c:pt>
                <c:pt idx="37">
                  <c:v>-1.7912608672030335</c:v>
                </c:pt>
                <c:pt idx="38">
                  <c:v>1.7229049823583542</c:v>
                </c:pt>
                <c:pt idx="39">
                  <c:v>-0.79112619958756658</c:v>
                </c:pt>
                <c:pt idx="40">
                  <c:v>-0.26240175961855222</c:v>
                </c:pt>
                <c:pt idx="41">
                  <c:v>0.27314412896650675</c:v>
                </c:pt>
                <c:pt idx="42">
                  <c:v>-1.0367828063397722</c:v>
                </c:pt>
                <c:pt idx="43">
                  <c:v>-0.35145580693186462</c:v>
                </c:pt>
                <c:pt idx="44">
                  <c:v>0.77722927556988208</c:v>
                </c:pt>
                <c:pt idx="45">
                  <c:v>-0.87984874490006326</c:v>
                </c:pt>
                <c:pt idx="46">
                  <c:v>-0.44979836361934378</c:v>
                </c:pt>
                <c:pt idx="47">
                  <c:v>-0.24987409977421168</c:v>
                </c:pt>
                <c:pt idx="48">
                  <c:v>-0.70141006993383426</c:v>
                </c:pt>
                <c:pt idx="49">
                  <c:v>-0.8129002485479595</c:v>
                </c:pt>
              </c:numCache>
            </c:numRef>
          </c:yVal>
          <c:smooth val="1"/>
          <c:extLst>
            <c:ext xmlns:c16="http://schemas.microsoft.com/office/drawing/2014/chart" uri="{C3380CC4-5D6E-409C-BE32-E72D297353CC}">
              <c16:uniqueId val="{00000000-1EE3-47B0-9140-FCE6FFB1F13F}"/>
            </c:ext>
          </c:extLst>
        </c:ser>
        <c:dLbls>
          <c:showLegendKey val="0"/>
          <c:showVal val="0"/>
          <c:showCatName val="0"/>
          <c:showSerName val="0"/>
          <c:showPercent val="0"/>
          <c:showBubbleSize val="0"/>
        </c:dLbls>
        <c:axId val="761089520"/>
        <c:axId val="761086160"/>
      </c:scatterChart>
      <c:valAx>
        <c:axId val="7610895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Number particles ,n</a:t>
                </a:r>
              </a:p>
            </c:rich>
          </c:tx>
          <c:layout>
            <c:manualLayout>
              <c:xMode val="edge"/>
              <c:yMode val="edge"/>
              <c:x val="0.46913867842592916"/>
              <c:y val="0.8970398970398970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086160"/>
        <c:crosses val="autoZero"/>
        <c:crossBetween val="midCat"/>
      </c:valAx>
      <c:valAx>
        <c:axId val="761086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Percent Errors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089520"/>
        <c:crosses val="autoZero"/>
        <c:crossBetween val="midCat"/>
      </c:valAx>
      <c:spPr>
        <a:noFill/>
        <a:ln>
          <a:noFill/>
        </a:ln>
        <a:effectLst/>
      </c:spPr>
    </c:plotArea>
    <c:legend>
      <c:legendPos val="r"/>
      <c:layout>
        <c:manualLayout>
          <c:xMode val="edge"/>
          <c:yMode val="edge"/>
          <c:x val="0.53707094237267561"/>
          <c:y val="0.66722170758067001"/>
          <c:w val="0.28533923406275247"/>
          <c:h val="0.1102948896093870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QQ Plot Liear</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9528004254886636E-2"/>
          <c:y val="9.0193670265900375E-2"/>
          <c:w val="0.94397343466446926"/>
          <c:h val="0.82282027040592565"/>
        </c:manualLayout>
      </c:layout>
      <c:scatterChart>
        <c:scatterStyle val="smoothMarker"/>
        <c:varyColors val="0"/>
        <c:ser>
          <c:idx val="0"/>
          <c:order val="0"/>
          <c:tx>
            <c:v>QQ Plot</c:v>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QQPlot!$D$2:$D$65</c:f>
              <c:numCache>
                <c:formatCode>General</c:formatCode>
                <c:ptCount val="64"/>
                <c:pt idx="0">
                  <c:v>-2.4175590162365048</c:v>
                </c:pt>
                <c:pt idx="1">
                  <c:v>-1.9874278859298957</c:v>
                </c:pt>
                <c:pt idx="2">
                  <c:v>-1.7616704103630663</c:v>
                </c:pt>
                <c:pt idx="3">
                  <c:v>-1.6010086648860757</c:v>
                </c:pt>
                <c:pt idx="4">
                  <c:v>-1.4734675779471014</c:v>
                </c:pt>
                <c:pt idx="5">
                  <c:v>-1.3662038163720986</c:v>
                </c:pt>
                <c:pt idx="6">
                  <c:v>-1.2726986411905357</c:v>
                </c:pt>
                <c:pt idx="7">
                  <c:v>-1.1891643501993372</c:v>
                </c:pt>
                <c:pt idx="8">
                  <c:v>-1.1131942771609289</c:v>
                </c:pt>
                <c:pt idx="9">
                  <c:v>-1.043158263318454</c:v>
                </c:pt>
                <c:pt idx="10">
                  <c:v>-0.97789754394054018</c:v>
                </c:pt>
                <c:pt idx="11">
                  <c:v>-0.91655666753311338</c:v>
                </c:pt>
                <c:pt idx="12">
                  <c:v>-0.85848447414183249</c:v>
                </c:pt>
                <c:pt idx="13">
                  <c:v>-0.8031725655979175</c:v>
                </c:pt>
                <c:pt idx="14">
                  <c:v>-0.75021537546794015</c:v>
                </c:pt>
                <c:pt idx="15">
                  <c:v>-0.69928330238321956</c:v>
                </c:pt>
                <c:pt idx="16">
                  <c:v>-0.65010407064799569</c:v>
                </c:pt>
                <c:pt idx="17">
                  <c:v>-0.60244945316442367</c:v>
                </c:pt>
                <c:pt idx="18">
                  <c:v>-0.55612559361869141</c:v>
                </c:pt>
                <c:pt idx="19">
                  <c:v>-0.51096580673824743</c:v>
                </c:pt>
                <c:pt idx="20">
                  <c:v>-0.4668251228525897</c:v>
                </c:pt>
                <c:pt idx="21">
                  <c:v>-0.42357608420119958</c:v>
                </c:pt>
                <c:pt idx="22">
                  <c:v>-0.38110545476355656</c:v>
                </c:pt>
                <c:pt idx="23">
                  <c:v>-0.33931160653881726</c:v>
                </c:pt>
                <c:pt idx="24">
                  <c:v>-0.29810241293048689</c:v>
                </c:pt>
                <c:pt idx="25">
                  <c:v>-0.25739352610093835</c:v>
                </c:pt>
                <c:pt idx="26">
                  <c:v>-0.21710694721012977</c:v>
                </c:pt>
                <c:pt idx="27">
                  <c:v>-0.17716982099173983</c:v>
                </c:pt>
                <c:pt idx="28">
                  <c:v>-0.13751340214433597</c:v>
                </c:pt>
                <c:pt idx="29">
                  <c:v>-9.807215248866108E-2</c:v>
                </c:pt>
                <c:pt idx="30">
                  <c:v>-5.8782936068943067E-2</c:v>
                </c:pt>
                <c:pt idx="31">
                  <c:v>-1.9584285230126924E-2</c:v>
                </c:pt>
                <c:pt idx="32">
                  <c:v>1.9584285230126924E-2</c:v>
                </c:pt>
                <c:pt idx="33">
                  <c:v>5.8782936068943067E-2</c:v>
                </c:pt>
                <c:pt idx="34">
                  <c:v>9.807215248866108E-2</c:v>
                </c:pt>
                <c:pt idx="35">
                  <c:v>0.13751340214433597</c:v>
                </c:pt>
                <c:pt idx="36">
                  <c:v>0.17716982099173983</c:v>
                </c:pt>
                <c:pt idx="37">
                  <c:v>0.21710694721012977</c:v>
                </c:pt>
                <c:pt idx="38">
                  <c:v>0.25739352610093835</c:v>
                </c:pt>
                <c:pt idx="39">
                  <c:v>0.29810241293048689</c:v>
                </c:pt>
                <c:pt idx="40">
                  <c:v>0.33931160653881726</c:v>
                </c:pt>
                <c:pt idx="41">
                  <c:v>0.38110545476355656</c:v>
                </c:pt>
                <c:pt idx="42">
                  <c:v>0.42357608420119958</c:v>
                </c:pt>
                <c:pt idx="43">
                  <c:v>0.4668251228525897</c:v>
                </c:pt>
                <c:pt idx="44">
                  <c:v>0.51096580673824743</c:v>
                </c:pt>
                <c:pt idx="45">
                  <c:v>0.55612559361869141</c:v>
                </c:pt>
                <c:pt idx="46">
                  <c:v>0.60244945316442367</c:v>
                </c:pt>
                <c:pt idx="47">
                  <c:v>0.65010407064799569</c:v>
                </c:pt>
                <c:pt idx="48">
                  <c:v>0.69928330238321956</c:v>
                </c:pt>
                <c:pt idx="49">
                  <c:v>0.75021537546794015</c:v>
                </c:pt>
                <c:pt idx="50">
                  <c:v>0.8031725655979175</c:v>
                </c:pt>
                <c:pt idx="51">
                  <c:v>0.85848447414183249</c:v>
                </c:pt>
                <c:pt idx="52">
                  <c:v>0.91655666753311338</c:v>
                </c:pt>
                <c:pt idx="53">
                  <c:v>0.97789754394054018</c:v>
                </c:pt>
                <c:pt idx="54">
                  <c:v>1.043158263318454</c:v>
                </c:pt>
                <c:pt idx="55">
                  <c:v>1.1131942771609289</c:v>
                </c:pt>
                <c:pt idx="56">
                  <c:v>1.1891643501993372</c:v>
                </c:pt>
                <c:pt idx="57">
                  <c:v>1.2726986411905357</c:v>
                </c:pt>
                <c:pt idx="58">
                  <c:v>1.3662038163720986</c:v>
                </c:pt>
                <c:pt idx="59">
                  <c:v>1.4734675779471014</c:v>
                </c:pt>
                <c:pt idx="60">
                  <c:v>1.6010086648860757</c:v>
                </c:pt>
                <c:pt idx="61">
                  <c:v>1.7616704103630663</c:v>
                </c:pt>
                <c:pt idx="62">
                  <c:v>1.9874278859298957</c:v>
                </c:pt>
                <c:pt idx="63">
                  <c:v>2.4175590162365048</c:v>
                </c:pt>
              </c:numCache>
            </c:numRef>
          </c:xVal>
          <c:yVal>
            <c:numRef>
              <c:f>QQPlot!$A$2:$A$65</c:f>
              <c:numCache>
                <c:formatCode>General</c:formatCode>
                <c:ptCount val="64"/>
                <c:pt idx="0">
                  <c:v>8.8319999999999995E-6</c:v>
                </c:pt>
                <c:pt idx="1">
                  <c:v>2.0767999999999998E-5</c:v>
                </c:pt>
                <c:pt idx="2">
                  <c:v>3.5200000000000002E-5</c:v>
                </c:pt>
                <c:pt idx="3">
                  <c:v>4.384E-5</c:v>
                </c:pt>
                <c:pt idx="4">
                  <c:v>5.0591999999999999E-5</c:v>
                </c:pt>
                <c:pt idx="5">
                  <c:v>5.7920000000000001E-5</c:v>
                </c:pt>
                <c:pt idx="6">
                  <c:v>6.5407999999999994E-5</c:v>
                </c:pt>
                <c:pt idx="7">
                  <c:v>7.2639999999999996E-5</c:v>
                </c:pt>
                <c:pt idx="8">
                  <c:v>8.0352000000000006E-5</c:v>
                </c:pt>
                <c:pt idx="9">
                  <c:v>8.7231999999999994E-5</c:v>
                </c:pt>
                <c:pt idx="10">
                  <c:v>1.23776E-4</c:v>
                </c:pt>
                <c:pt idx="11">
                  <c:v>2.0016000000000001E-4</c:v>
                </c:pt>
                <c:pt idx="12">
                  <c:v>2.8844800000000001E-4</c:v>
                </c:pt>
                <c:pt idx="13">
                  <c:v>3.4371199999999998E-4</c:v>
                </c:pt>
                <c:pt idx="14">
                  <c:v>4.22784E-4</c:v>
                </c:pt>
                <c:pt idx="15">
                  <c:v>4.84224E-4</c:v>
                </c:pt>
                <c:pt idx="16">
                  <c:v>5.7811199999999998E-4</c:v>
                </c:pt>
                <c:pt idx="17">
                  <c:v>7.7171200000000003E-4</c:v>
                </c:pt>
                <c:pt idx="18">
                  <c:v>1.0607399999999999E-3</c:v>
                </c:pt>
                <c:pt idx="19">
                  <c:v>1.19366E-3</c:v>
                </c:pt>
                <c:pt idx="20">
                  <c:v>1.4170599999999999E-3</c:v>
                </c:pt>
                <c:pt idx="21">
                  <c:v>1.92589E-3</c:v>
                </c:pt>
                <c:pt idx="22">
                  <c:v>2.1817899999999999E-3</c:v>
                </c:pt>
                <c:pt idx="23">
                  <c:v>2.2879699999999998E-3</c:v>
                </c:pt>
                <c:pt idx="24">
                  <c:v>2.3161599999999998E-3</c:v>
                </c:pt>
                <c:pt idx="25">
                  <c:v>2.32198E-3</c:v>
                </c:pt>
                <c:pt idx="26">
                  <c:v>2.4906899999999998E-3</c:v>
                </c:pt>
                <c:pt idx="27">
                  <c:v>2.7325100000000001E-3</c:v>
                </c:pt>
                <c:pt idx="28">
                  <c:v>3.1962599999999998E-3</c:v>
                </c:pt>
                <c:pt idx="29">
                  <c:v>3.2628499999999999E-3</c:v>
                </c:pt>
                <c:pt idx="30">
                  <c:v>3.3782999999999999E-3</c:v>
                </c:pt>
                <c:pt idx="31">
                  <c:v>3.68739E-3</c:v>
                </c:pt>
                <c:pt idx="32">
                  <c:v>4.0294700000000003E-3</c:v>
                </c:pt>
                <c:pt idx="33">
                  <c:v>4.4651200000000004E-3</c:v>
                </c:pt>
                <c:pt idx="34">
                  <c:v>4.4877399999999996E-3</c:v>
                </c:pt>
                <c:pt idx="35">
                  <c:v>4.9390399999999996E-3</c:v>
                </c:pt>
                <c:pt idx="36">
                  <c:v>5.0010200000000001E-3</c:v>
                </c:pt>
                <c:pt idx="37">
                  <c:v>5.1751399999999999E-3</c:v>
                </c:pt>
                <c:pt idx="38">
                  <c:v>5.3500800000000001E-3</c:v>
                </c:pt>
                <c:pt idx="39">
                  <c:v>5.3654699999999998E-3</c:v>
                </c:pt>
                <c:pt idx="40">
                  <c:v>5.5732500000000001E-3</c:v>
                </c:pt>
                <c:pt idx="41">
                  <c:v>6.3092799999999996E-3</c:v>
                </c:pt>
                <c:pt idx="42">
                  <c:v>6.56406E-3</c:v>
                </c:pt>
                <c:pt idx="43">
                  <c:v>6.7669100000000001E-3</c:v>
                </c:pt>
                <c:pt idx="44">
                  <c:v>6.9789800000000001E-3</c:v>
                </c:pt>
                <c:pt idx="45">
                  <c:v>7.1224000000000001E-3</c:v>
                </c:pt>
                <c:pt idx="46">
                  <c:v>7.30234E-3</c:v>
                </c:pt>
                <c:pt idx="47">
                  <c:v>7.4677099999999998E-3</c:v>
                </c:pt>
                <c:pt idx="48">
                  <c:v>7.5009300000000003E-3</c:v>
                </c:pt>
                <c:pt idx="49">
                  <c:v>7.71683E-3</c:v>
                </c:pt>
                <c:pt idx="50">
                  <c:v>7.8917799999999993E-3</c:v>
                </c:pt>
                <c:pt idx="51">
                  <c:v>8.39056E-3</c:v>
                </c:pt>
                <c:pt idx="52">
                  <c:v>8.8638699999999994E-3</c:v>
                </c:pt>
                <c:pt idx="53">
                  <c:v>8.8825299999999996E-3</c:v>
                </c:pt>
                <c:pt idx="54">
                  <c:v>8.9121600000000006E-3</c:v>
                </c:pt>
                <c:pt idx="55">
                  <c:v>9.9785900000000007E-3</c:v>
                </c:pt>
                <c:pt idx="56">
                  <c:v>1.0075300000000001E-2</c:v>
                </c:pt>
                <c:pt idx="57">
                  <c:v>1.0169299999999999E-2</c:v>
                </c:pt>
                <c:pt idx="58">
                  <c:v>1.01904E-2</c:v>
                </c:pt>
                <c:pt idx="59">
                  <c:v>1.0574500000000001E-2</c:v>
                </c:pt>
                <c:pt idx="60">
                  <c:v>1.0754E-2</c:v>
                </c:pt>
                <c:pt idx="61">
                  <c:v>1.1583599999999999E-2</c:v>
                </c:pt>
                <c:pt idx="62">
                  <c:v>1.16341E-2</c:v>
                </c:pt>
                <c:pt idx="63">
                  <c:v>1.16519E-2</c:v>
                </c:pt>
              </c:numCache>
            </c:numRef>
          </c:yVal>
          <c:smooth val="1"/>
          <c:extLst>
            <c:ext xmlns:c16="http://schemas.microsoft.com/office/drawing/2014/chart" uri="{C3380CC4-5D6E-409C-BE32-E72D297353CC}">
              <c16:uniqueId val="{00000001-E4DC-4DE7-8144-49ACA91FED4D}"/>
            </c:ext>
          </c:extLst>
        </c:ser>
        <c:ser>
          <c:idx val="1"/>
          <c:order val="1"/>
          <c:tx>
            <c:strRef>
              <c:f>QQPlot!$J$2</c:f>
              <c:strCache>
                <c:ptCount val="1"/>
                <c:pt idx="0">
                  <c:v>QQ Outliers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trendline>
            <c:spPr>
              <a:ln w="47625" cap="rnd">
                <a:solidFill>
                  <a:schemeClr val="accent3"/>
                </a:solidFill>
                <a:prstDash val="sysDot"/>
              </a:ln>
              <a:effectLst/>
            </c:spPr>
            <c:trendlineType val="linear"/>
            <c:dispRSqr val="1"/>
            <c:dispEq val="1"/>
            <c:trendlineLbl>
              <c:layout>
                <c:manualLayout>
                  <c:x val="-0.37698473044212938"/>
                  <c:y val="-3.2422640947274761E-2"/>
                </c:manualLayout>
              </c:layout>
              <c:numFmt formatCode="General"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rendlineLbl>
          </c:trendline>
          <c:xVal>
            <c:numRef>
              <c:f>QQPlot!$D$19:$D$61</c:f>
              <c:numCache>
                <c:formatCode>General</c:formatCode>
                <c:ptCount val="43"/>
                <c:pt idx="0">
                  <c:v>-0.60244945316442367</c:v>
                </c:pt>
                <c:pt idx="1">
                  <c:v>-0.55612559361869141</c:v>
                </c:pt>
                <c:pt idx="2">
                  <c:v>-0.51096580673824743</c:v>
                </c:pt>
                <c:pt idx="3">
                  <c:v>-0.4668251228525897</c:v>
                </c:pt>
                <c:pt idx="4">
                  <c:v>-0.42357608420119958</c:v>
                </c:pt>
                <c:pt idx="5">
                  <c:v>-0.38110545476355656</c:v>
                </c:pt>
                <c:pt idx="6">
                  <c:v>-0.33931160653881726</c:v>
                </c:pt>
                <c:pt idx="7">
                  <c:v>-0.29810241293048689</c:v>
                </c:pt>
                <c:pt idx="8">
                  <c:v>-0.25739352610093835</c:v>
                </c:pt>
                <c:pt idx="9">
                  <c:v>-0.21710694721012977</c:v>
                </c:pt>
                <c:pt idx="10">
                  <c:v>-0.17716982099173983</c:v>
                </c:pt>
                <c:pt idx="11">
                  <c:v>-0.13751340214433597</c:v>
                </c:pt>
                <c:pt idx="12">
                  <c:v>-9.807215248866108E-2</c:v>
                </c:pt>
                <c:pt idx="13">
                  <c:v>-5.8782936068943067E-2</c:v>
                </c:pt>
                <c:pt idx="14">
                  <c:v>-1.9584285230126924E-2</c:v>
                </c:pt>
                <c:pt idx="15">
                  <c:v>1.9584285230126924E-2</c:v>
                </c:pt>
                <c:pt idx="16">
                  <c:v>5.8782936068943067E-2</c:v>
                </c:pt>
                <c:pt idx="17">
                  <c:v>9.807215248866108E-2</c:v>
                </c:pt>
                <c:pt idx="18">
                  <c:v>0.13751340214433597</c:v>
                </c:pt>
                <c:pt idx="19">
                  <c:v>0.17716982099173983</c:v>
                </c:pt>
                <c:pt idx="20">
                  <c:v>0.21710694721012977</c:v>
                </c:pt>
                <c:pt idx="21">
                  <c:v>0.25739352610093835</c:v>
                </c:pt>
                <c:pt idx="22">
                  <c:v>0.29810241293048689</c:v>
                </c:pt>
                <c:pt idx="23">
                  <c:v>0.33931160653881726</c:v>
                </c:pt>
                <c:pt idx="24">
                  <c:v>0.38110545476355656</c:v>
                </c:pt>
                <c:pt idx="25">
                  <c:v>0.42357608420119958</c:v>
                </c:pt>
                <c:pt idx="26">
                  <c:v>0.4668251228525897</c:v>
                </c:pt>
                <c:pt idx="27">
                  <c:v>0.51096580673824743</c:v>
                </c:pt>
                <c:pt idx="28">
                  <c:v>0.55612559361869141</c:v>
                </c:pt>
                <c:pt idx="29">
                  <c:v>0.60244945316442367</c:v>
                </c:pt>
                <c:pt idx="30">
                  <c:v>0.65010407064799569</c:v>
                </c:pt>
                <c:pt idx="31">
                  <c:v>0.69928330238321956</c:v>
                </c:pt>
                <c:pt idx="32">
                  <c:v>0.75021537546794015</c:v>
                </c:pt>
                <c:pt idx="33">
                  <c:v>0.8031725655979175</c:v>
                </c:pt>
                <c:pt idx="34">
                  <c:v>0.85848447414183249</c:v>
                </c:pt>
                <c:pt idx="35">
                  <c:v>0.91655666753311338</c:v>
                </c:pt>
                <c:pt idx="36">
                  <c:v>0.97789754394054018</c:v>
                </c:pt>
                <c:pt idx="37">
                  <c:v>1.043158263318454</c:v>
                </c:pt>
                <c:pt idx="38">
                  <c:v>1.1131942771609289</c:v>
                </c:pt>
                <c:pt idx="39">
                  <c:v>1.1891643501993372</c:v>
                </c:pt>
                <c:pt idx="40">
                  <c:v>1.2726986411905357</c:v>
                </c:pt>
                <c:pt idx="41">
                  <c:v>1.3662038163720986</c:v>
                </c:pt>
                <c:pt idx="42">
                  <c:v>1.4734675779471014</c:v>
                </c:pt>
              </c:numCache>
            </c:numRef>
          </c:xVal>
          <c:yVal>
            <c:numRef>
              <c:f>QQPlot!$A$19:$A$61</c:f>
              <c:numCache>
                <c:formatCode>General</c:formatCode>
                <c:ptCount val="43"/>
                <c:pt idx="0">
                  <c:v>7.7171200000000003E-4</c:v>
                </c:pt>
                <c:pt idx="1">
                  <c:v>1.0607399999999999E-3</c:v>
                </c:pt>
                <c:pt idx="2">
                  <c:v>1.19366E-3</c:v>
                </c:pt>
                <c:pt idx="3">
                  <c:v>1.4170599999999999E-3</c:v>
                </c:pt>
                <c:pt idx="4">
                  <c:v>1.92589E-3</c:v>
                </c:pt>
                <c:pt idx="5">
                  <c:v>2.1817899999999999E-3</c:v>
                </c:pt>
                <c:pt idx="6">
                  <c:v>2.2879699999999998E-3</c:v>
                </c:pt>
                <c:pt idx="7">
                  <c:v>2.3161599999999998E-3</c:v>
                </c:pt>
                <c:pt idx="8">
                  <c:v>2.32198E-3</c:v>
                </c:pt>
                <c:pt idx="9">
                  <c:v>2.4906899999999998E-3</c:v>
                </c:pt>
                <c:pt idx="10">
                  <c:v>2.7325100000000001E-3</c:v>
                </c:pt>
                <c:pt idx="11">
                  <c:v>3.1962599999999998E-3</c:v>
                </c:pt>
                <c:pt idx="12">
                  <c:v>3.2628499999999999E-3</c:v>
                </c:pt>
                <c:pt idx="13">
                  <c:v>3.3782999999999999E-3</c:v>
                </c:pt>
                <c:pt idx="14">
                  <c:v>3.68739E-3</c:v>
                </c:pt>
                <c:pt idx="15">
                  <c:v>4.0294700000000003E-3</c:v>
                </c:pt>
                <c:pt idx="16">
                  <c:v>4.4651200000000004E-3</c:v>
                </c:pt>
                <c:pt idx="17">
                  <c:v>4.4877399999999996E-3</c:v>
                </c:pt>
                <c:pt idx="18">
                  <c:v>4.9390399999999996E-3</c:v>
                </c:pt>
                <c:pt idx="19">
                  <c:v>5.0010200000000001E-3</c:v>
                </c:pt>
                <c:pt idx="20">
                  <c:v>5.1751399999999999E-3</c:v>
                </c:pt>
                <c:pt idx="21">
                  <c:v>5.3500800000000001E-3</c:v>
                </c:pt>
                <c:pt idx="22">
                  <c:v>5.3654699999999998E-3</c:v>
                </c:pt>
                <c:pt idx="23">
                  <c:v>5.5732500000000001E-3</c:v>
                </c:pt>
                <c:pt idx="24">
                  <c:v>6.3092799999999996E-3</c:v>
                </c:pt>
                <c:pt idx="25">
                  <c:v>6.56406E-3</c:v>
                </c:pt>
                <c:pt idx="26">
                  <c:v>6.7669100000000001E-3</c:v>
                </c:pt>
                <c:pt idx="27">
                  <c:v>6.9789800000000001E-3</c:v>
                </c:pt>
                <c:pt idx="28">
                  <c:v>7.1224000000000001E-3</c:v>
                </c:pt>
                <c:pt idx="29">
                  <c:v>7.30234E-3</c:v>
                </c:pt>
                <c:pt idx="30">
                  <c:v>7.4677099999999998E-3</c:v>
                </c:pt>
                <c:pt idx="31">
                  <c:v>7.5009300000000003E-3</c:v>
                </c:pt>
                <c:pt idx="32">
                  <c:v>7.71683E-3</c:v>
                </c:pt>
                <c:pt idx="33">
                  <c:v>7.8917799999999993E-3</c:v>
                </c:pt>
                <c:pt idx="34">
                  <c:v>8.39056E-3</c:v>
                </c:pt>
                <c:pt idx="35">
                  <c:v>8.8638699999999994E-3</c:v>
                </c:pt>
                <c:pt idx="36">
                  <c:v>8.8825299999999996E-3</c:v>
                </c:pt>
                <c:pt idx="37">
                  <c:v>8.9121600000000006E-3</c:v>
                </c:pt>
                <c:pt idx="38">
                  <c:v>9.9785900000000007E-3</c:v>
                </c:pt>
                <c:pt idx="39">
                  <c:v>1.0075300000000001E-2</c:v>
                </c:pt>
                <c:pt idx="40">
                  <c:v>1.0169299999999999E-2</c:v>
                </c:pt>
                <c:pt idx="41">
                  <c:v>1.01904E-2</c:v>
                </c:pt>
                <c:pt idx="42">
                  <c:v>1.0574500000000001E-2</c:v>
                </c:pt>
              </c:numCache>
            </c:numRef>
          </c:yVal>
          <c:smooth val="1"/>
          <c:extLst>
            <c:ext xmlns:c16="http://schemas.microsoft.com/office/drawing/2014/chart" uri="{C3380CC4-5D6E-409C-BE32-E72D297353CC}">
              <c16:uniqueId val="{00000003-E4DC-4DE7-8144-49ACA91FED4D}"/>
            </c:ext>
          </c:extLst>
        </c:ser>
        <c:dLbls>
          <c:showLegendKey val="0"/>
          <c:showVal val="0"/>
          <c:showCatName val="0"/>
          <c:showSerName val="0"/>
          <c:showPercent val="0"/>
          <c:showBubbleSize val="0"/>
        </c:dLbls>
        <c:axId val="1344103519"/>
        <c:axId val="1454156351"/>
      </c:scatterChart>
      <c:valAx>
        <c:axId val="13441035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4156351"/>
        <c:crosses val="autoZero"/>
        <c:crossBetween val="midCat"/>
      </c:valAx>
      <c:valAx>
        <c:axId val="1454156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4103519"/>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F035-7B95-95F2-7550-5A01DE93D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0384B7-ABE2-F3C0-D3FA-A5F795C1B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3C9E55-40B1-F67E-B899-0FB174781A7F}"/>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5" name="Footer Placeholder 4">
            <a:extLst>
              <a:ext uri="{FF2B5EF4-FFF2-40B4-BE49-F238E27FC236}">
                <a16:creationId xmlns:a16="http://schemas.microsoft.com/office/drawing/2014/main" id="{22DABCD1-01A2-3DAC-8090-D1C29A9EF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6F986-0C57-E6FE-B502-90070BECEBD5}"/>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406951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9535-D3A0-A158-52E6-52F6C3C4B2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8FC1E-F72E-9F5E-45A2-779B943D40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A08FC-E1CD-53FA-CCB1-9077D3566EEF}"/>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5" name="Footer Placeholder 4">
            <a:extLst>
              <a:ext uri="{FF2B5EF4-FFF2-40B4-BE49-F238E27FC236}">
                <a16:creationId xmlns:a16="http://schemas.microsoft.com/office/drawing/2014/main" id="{2696664D-45F1-8EFC-BA95-7866F5745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2DA55-7255-BC4E-BBCB-BEC226ACB980}"/>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371730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F69F28-EAA5-05E2-2518-70EE4AC0CF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7DBF6A-4B63-DC7D-165F-F607392C8E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8EB2E-6901-C834-6989-75D91E22316C}"/>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5" name="Footer Placeholder 4">
            <a:extLst>
              <a:ext uri="{FF2B5EF4-FFF2-40B4-BE49-F238E27FC236}">
                <a16:creationId xmlns:a16="http://schemas.microsoft.com/office/drawing/2014/main" id="{00D0A069-6247-3E44-6533-A5A5CB4B9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E9008-FA31-81CF-F2AE-56189F56BB73}"/>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96148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91B4-7E77-D6A2-3E8D-676A73FC9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E7CCA-CEFF-AE7F-EB76-BB107A158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E72FD-03E1-106E-52DB-42E9FE3C8C5B}"/>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5" name="Footer Placeholder 4">
            <a:extLst>
              <a:ext uri="{FF2B5EF4-FFF2-40B4-BE49-F238E27FC236}">
                <a16:creationId xmlns:a16="http://schemas.microsoft.com/office/drawing/2014/main" id="{E4F77B69-5243-A299-24A9-140CE816A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70BC6-A21F-26B7-7D77-AF77EE8E4C86}"/>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75578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4B20-9E42-0011-92C6-255B67130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086D0F-6709-2490-9BA9-5ED2553138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E83944-0E43-BC2C-D041-6CFC0E600257}"/>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5" name="Footer Placeholder 4">
            <a:extLst>
              <a:ext uri="{FF2B5EF4-FFF2-40B4-BE49-F238E27FC236}">
                <a16:creationId xmlns:a16="http://schemas.microsoft.com/office/drawing/2014/main" id="{6553E2DD-DD1D-DCF7-A41D-0AA1FEE8A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5203D-1A8D-C8DB-7C5E-90F6FC34FF45}"/>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256733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6DAB-B5EB-7D0E-65C8-BD24D4CE1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52588-4D73-E8EA-E373-8EC7BA9BF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E42109-44F5-DAB7-6F74-14CC57C00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2A6729-D951-288A-CA28-1B6741ACF14A}"/>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6" name="Footer Placeholder 5">
            <a:extLst>
              <a:ext uri="{FF2B5EF4-FFF2-40B4-BE49-F238E27FC236}">
                <a16:creationId xmlns:a16="http://schemas.microsoft.com/office/drawing/2014/main" id="{A82FD3FF-0D17-6649-8E83-653B1563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1BAD3-282E-932E-B761-6187775491AC}"/>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29806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3FB1-DBA4-CC6E-CD62-7FE6BF4097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41B06E-0E0D-9C35-FA54-EEF1A6301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14115-F629-0A3D-341A-091369A384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BB6A0-1EF8-DDF1-5593-024B6A1B7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AAD58-0467-C143-84EC-62C6A79E6D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8963C-CB03-0275-C4AA-0059051E3939}"/>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8" name="Footer Placeholder 7">
            <a:extLst>
              <a:ext uri="{FF2B5EF4-FFF2-40B4-BE49-F238E27FC236}">
                <a16:creationId xmlns:a16="http://schemas.microsoft.com/office/drawing/2014/main" id="{230CBE41-EC14-B2B8-1ABF-718060AF70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70EBA1-484B-0DCB-6BC9-51CF82C81259}"/>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346673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AC48-6AC3-E883-0371-F69872A757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3184B-E721-2629-B87D-855051C1FB09}"/>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4" name="Footer Placeholder 3">
            <a:extLst>
              <a:ext uri="{FF2B5EF4-FFF2-40B4-BE49-F238E27FC236}">
                <a16:creationId xmlns:a16="http://schemas.microsoft.com/office/drawing/2014/main" id="{28ABD217-32F6-35CA-07DF-7106FF4B0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F32333-F34E-3A38-518C-8293B71A3583}"/>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39654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D48A6-00B7-45C5-308F-C272B120B219}"/>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3" name="Footer Placeholder 2">
            <a:extLst>
              <a:ext uri="{FF2B5EF4-FFF2-40B4-BE49-F238E27FC236}">
                <a16:creationId xmlns:a16="http://schemas.microsoft.com/office/drawing/2014/main" id="{3272560F-C3C0-B8E4-94D3-8CBC61B4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7F59EA-53AC-68F8-6F25-AB9FBAE72587}"/>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120940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42E9-C51B-E6B1-F725-4065ED6BF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99498B-CBA7-CB29-C596-F55A552534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3C1135-E89B-A348-967C-39776156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6AC82-3B4E-BE03-8B61-667990C09035}"/>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6" name="Footer Placeholder 5">
            <a:extLst>
              <a:ext uri="{FF2B5EF4-FFF2-40B4-BE49-F238E27FC236}">
                <a16:creationId xmlns:a16="http://schemas.microsoft.com/office/drawing/2014/main" id="{A2F96368-E65B-EC68-C7D6-711EA26EB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1E70F-276B-6835-9FE7-14280DA4F831}"/>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233267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BADD-CC4A-9A1C-D850-3247C8BAB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C2BAB-0357-A659-74FA-020FA0D2E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557C0D-197E-BA26-52CF-27434C353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BBD0B-6DB3-6447-F8ED-8AB4A7F3168B}"/>
              </a:ext>
            </a:extLst>
          </p:cNvPr>
          <p:cNvSpPr>
            <a:spLocks noGrp="1"/>
          </p:cNvSpPr>
          <p:nvPr>
            <p:ph type="dt" sz="half" idx="10"/>
          </p:nvPr>
        </p:nvSpPr>
        <p:spPr/>
        <p:txBody>
          <a:bodyPr/>
          <a:lstStyle/>
          <a:p>
            <a:fld id="{881A9FFB-1245-4C55-B1DA-652A95BDF5D2}" type="datetimeFigureOut">
              <a:rPr lang="en-US" smtClean="0"/>
              <a:t>8/29/2025</a:t>
            </a:fld>
            <a:endParaRPr lang="en-US"/>
          </a:p>
        </p:txBody>
      </p:sp>
      <p:sp>
        <p:nvSpPr>
          <p:cNvPr id="6" name="Footer Placeholder 5">
            <a:extLst>
              <a:ext uri="{FF2B5EF4-FFF2-40B4-BE49-F238E27FC236}">
                <a16:creationId xmlns:a16="http://schemas.microsoft.com/office/drawing/2014/main" id="{BCF6B469-4407-4832-DCEF-1BF952F61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0A8A2-A293-82C4-8008-6E3979E31417}"/>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165977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964B6-E409-4168-56F2-65C00BA5D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14C36E-C948-56ED-879E-0B5C765F4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752B8-9286-2946-8A3C-1868E7382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1A9FFB-1245-4C55-B1DA-652A95BDF5D2}" type="datetimeFigureOut">
              <a:rPr lang="en-US" smtClean="0"/>
              <a:t>8/29/2025</a:t>
            </a:fld>
            <a:endParaRPr lang="en-US"/>
          </a:p>
        </p:txBody>
      </p:sp>
      <p:sp>
        <p:nvSpPr>
          <p:cNvPr id="5" name="Footer Placeholder 4">
            <a:extLst>
              <a:ext uri="{FF2B5EF4-FFF2-40B4-BE49-F238E27FC236}">
                <a16:creationId xmlns:a16="http://schemas.microsoft.com/office/drawing/2014/main" id="{D98EE286-EEEC-A24E-85AD-D520E5437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E859A0-90E0-530C-350C-0E416B3D40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A163DB-A091-4ABB-A22D-BBE492E59241}" type="slidenum">
              <a:rPr lang="en-US" smtClean="0"/>
              <a:t>‹#›</a:t>
            </a:fld>
            <a:endParaRPr lang="en-US"/>
          </a:p>
        </p:txBody>
      </p:sp>
    </p:spTree>
    <p:extLst>
      <p:ext uri="{BB962C8B-B14F-4D97-AF65-F5344CB8AC3E}">
        <p14:creationId xmlns:p14="http://schemas.microsoft.com/office/powerpoint/2010/main" val="2483843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file:///C:\_DJ\gPCD\python\cfg_reports\worksheets\WorksheetNewGraphics.xlsx!Graphics%20Total%20Quad!%5bWorksheetNewGraphics.xlsx%5dGraphics%20Total%20Quad%20Chart%201"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file:///C:\_DJ\gPCD\python\cfg_reports\worksheets\WorksheetNewGraphics.xlsx!Graphics%20Total%20Quad!%5bWorksheetNewGraphics.xlsx%5dGraphics%20Total%20Quad%20Chart%20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file:///C:\_DJ\gPCD\python\cfg_reports\worksheets\WorksheetNewGraphics.xlsx!Graphics%20%25%20Errors!%5bWorksheetNewGraphics.xlsx%5dGraphics%20%25%20Errors%20Chart%202"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file:///C:\_DJ\gPCD\python\cfg_reports\worksheets\WorksheetNewGraphics.xlsx!Graphics%20Total%20Linear!%5bWorksheetNewGraphics.xlsx%5dGraphics%20Total%20Linear%20Chart%203"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file:///C:\_DJ\gPCD\python\cfg_reports\worksheets\WorksheetNewGraphics.xlsx!Graphics%20Total%20Linear!%5bWorksheetNewGraphics.xlsx%5dGraphics%20Total%20Linear%20Chart%205"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file:///C:\_DJ\gPCD\python\cfg_reports\worksheets\WorksheetNewGraphics.xlsx!Graphcs%20Log!%5bWorksheetNewGraphics.xlsx%5dGraphcs%20Log%20Chart%201"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file:///C:\_DJ\gPCD\python\cfg_reports\worksheets\WorksheetNewGraphics.xlsx!Graphcs%20Log!%5bWorksheetNewGraphics.xlsx%5dGraphcs%20Log%20Chart%202"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file:///C:\_DJ\gPCD\python\cfg_reports\worksheets\WorksheetNewCompute.xlsx!Compute%20Total%20Quad!%5bWorksheetNewCompute.xlsx%5dCompute%20Total%20Quad%20Chart%20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file:///C:\_DJ\gPCD\python\cfg_reports\worksheets\WorksheetNewCompute.xlsx!Compute%20Total%20Quad!%5bWorksheetNewCompute.xlsx%5dCompute%20Total%20Quad%20Chart%204"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file:///C:\_DJ\gPCD\python\cfg_reports\worksheets\WorksheetNewCompute.xlsx!Compute%20Total%20Linear!%5bWorksheetNewCompute.xlsx%5dCompute%20Total%20Linear%20Chart%203"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file:///C:\_DJ\gPCD\python\cfg_reports\worksheets\WorksheetNewCompute.xlsx!Compute%20Total%20Linear!%5bWorksheetNewCompute.xlsx%5dCompute%20Total%20Linear%20Chart%205"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file:///C:\_DJ\gPCD\python\cfg_reports\worksheets\WorksheetNewCompute.xlsx!Compute%20Log!%5bWorksheetNewCompute.xlsx%5dCompute%20Log%20Chart%20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file:///C:\_DJ\gPCD\python\cfg_reports\worksheets\WorksheetNewCompute.xlsx!Compute%20Log!%5bWorksheetNewCompute.xlsx%5dCompute%20Log%20Chart%202"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file:///C:\_DJ\gPCD\python\cfg_reports\worksheets\WorksheetNewtotal.xlsx!Total%20Quad!%5bWorksheetNewtotal.xlsx%5dTotal%20Quad%20Chart%201"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file:///C:\_DJ\gPCD\python\cfg_reports\worksheets\WorksheetNewtotal.xlsx!Total%20Quad!%5bWorksheetNewtotal.xlsx%5dTotal%20Quad%20Chart%204"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file:///C:\_DJ\gPCD\python\cfg_reports\worksheets\WorksheetNewtotal.xlsx!Total%20Linear!%5bWorksheetNewtotal.xlsx%5dTotal%20Linear%20Chart%203"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file:///C:\_DJ\gPCD\python\cfg_reports\worksheets\WorksheetNewtotal.xlsx!Total%20Linear!%5bWorksheetNewtotal.xlsx%5dTotal%20Linear%20Chart%205"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Excel_Worksheet1.xlsx"/><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file:///C:\_DJ\gPCD\python\cfg_reports\worksheets\WorksheetNewtotal.xlsx!Total.Log!%5bWorksheetNewtotal.xlsx%5dTotal.Log%20Chart%202"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file:///C:\_DJ\gPCD\python\cfg_reports\worksheets\WorksheetNewAll.xlsx!All%20Quad!%5bWorksheetNewAll.xlsx%5dAll%20Quad%20Chart%201"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file:///C:\_DJ\gPCD\python\cfg_reports\worksheets\WorksheetNewAll.xlsx"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file:///C:\_DJ\gPCD\python\cfg_reports\worksheets\WorksheetNewAll.xlsx!Compute-Graphics!%5bWorksheetNewAll.xlsx%5dCompute-Graphics%20Chart%205"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oleObject" Target="file:///C:\_DJ\gPCD\python\cfg_reports\worksheets\WorksheetNewAll.xlsx!All%20Quad!%5bWorksheetNewAll.xlsx%5dAll%20Quad%20Chart%2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BCB-477F-F01D-8483-B7D2656D1739}"/>
              </a:ext>
            </a:extLst>
          </p:cNvPr>
          <p:cNvSpPr>
            <a:spLocks noGrp="1"/>
          </p:cNvSpPr>
          <p:nvPr>
            <p:ph type="ctrTitle"/>
          </p:nvPr>
        </p:nvSpPr>
        <p:spPr/>
        <p:txBody>
          <a:bodyPr/>
          <a:lstStyle/>
          <a:p>
            <a:r>
              <a:rPr lang="en-US" dirty="0" err="1"/>
              <a:t>gPCD</a:t>
            </a:r>
            <a:r>
              <a:rPr lang="en-US" dirty="0"/>
              <a:t> Data Analysis</a:t>
            </a:r>
          </a:p>
        </p:txBody>
      </p:sp>
      <p:sp>
        <p:nvSpPr>
          <p:cNvPr id="3" name="Subtitle 2">
            <a:extLst>
              <a:ext uri="{FF2B5EF4-FFF2-40B4-BE49-F238E27FC236}">
                <a16:creationId xmlns:a16="http://schemas.microsoft.com/office/drawing/2014/main" id="{F13B7CF8-C48B-4D14-27DD-61EE28F391DF}"/>
              </a:ext>
            </a:extLst>
          </p:cNvPr>
          <p:cNvSpPr>
            <a:spLocks noGrp="1"/>
          </p:cNvSpPr>
          <p:nvPr>
            <p:ph type="subTitle" idx="1"/>
          </p:nvPr>
        </p:nvSpPr>
        <p:spPr/>
        <p:txBody>
          <a:bodyPr/>
          <a:lstStyle/>
          <a:p>
            <a:r>
              <a:rPr lang="en-US" dirty="0"/>
              <a:t>Best Fit Trendlines and Analysis</a:t>
            </a:r>
          </a:p>
        </p:txBody>
      </p:sp>
    </p:spTree>
    <p:extLst>
      <p:ext uri="{BB962C8B-B14F-4D97-AF65-F5344CB8AC3E}">
        <p14:creationId xmlns:p14="http://schemas.microsoft.com/office/powerpoint/2010/main" val="173405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232A5D-56F8-3C5F-3B73-D842EDA7C6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A7D73B7-7C84-B547-5706-ECD193D5319B}"/>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Polynomial Fit</a:t>
            </a:r>
          </a:p>
        </p:txBody>
      </p:sp>
      <p:sp>
        <p:nvSpPr>
          <p:cNvPr id="10" name="TextBox 9">
            <a:extLst>
              <a:ext uri="{FF2B5EF4-FFF2-40B4-BE49-F238E27FC236}">
                <a16:creationId xmlns:a16="http://schemas.microsoft.com/office/drawing/2014/main" id="{FCABF191-48F5-3062-97B2-C527C5C99639}"/>
              </a:ext>
            </a:extLst>
          </p:cNvPr>
          <p:cNvSpPr txBox="1"/>
          <p:nvPr/>
        </p:nvSpPr>
        <p:spPr>
          <a:xfrm>
            <a:off x="632016" y="1297444"/>
            <a:ext cx="7794338" cy="646331"/>
          </a:xfrm>
          <a:prstGeom prst="rect">
            <a:avLst/>
          </a:prstGeom>
          <a:noFill/>
        </p:spPr>
        <p:txBody>
          <a:bodyPr wrap="square">
            <a:spAutoFit/>
          </a:bodyPr>
          <a:lstStyle/>
          <a:p>
            <a:r>
              <a:rPr lang="en-US" dirty="0"/>
              <a:t>The quadratic trendline for the graphics pipeline. A completing algorithm has a K=2.6135E-18 which is essentially zero.</a:t>
            </a:r>
          </a:p>
        </p:txBody>
      </p:sp>
      <p:graphicFrame>
        <p:nvGraphicFramePr>
          <p:cNvPr id="4" name="Object 3">
            <a:extLst>
              <a:ext uri="{FF2B5EF4-FFF2-40B4-BE49-F238E27FC236}">
                <a16:creationId xmlns:a16="http://schemas.microsoft.com/office/drawing/2014/main" id="{65396FB7-D597-C630-E09D-3EFF1A8E9C61}"/>
              </a:ext>
            </a:extLst>
          </p:cNvPr>
          <p:cNvGraphicFramePr>
            <a:graphicFrameLocks noChangeAspect="1"/>
          </p:cNvGraphicFramePr>
          <p:nvPr>
            <p:extLst>
              <p:ext uri="{D42A27DB-BD31-4B8C-83A1-F6EECF244321}">
                <p14:modId xmlns:p14="http://schemas.microsoft.com/office/powerpoint/2010/main" val="3266489428"/>
              </p:ext>
            </p:extLst>
          </p:nvPr>
        </p:nvGraphicFramePr>
        <p:xfrm>
          <a:off x="632016" y="2036890"/>
          <a:ext cx="8696325" cy="3895725"/>
        </p:xfrm>
        <a:graphic>
          <a:graphicData uri="http://schemas.openxmlformats.org/presentationml/2006/ole">
            <mc:AlternateContent xmlns:mc="http://schemas.openxmlformats.org/markup-compatibility/2006">
              <mc:Choice xmlns:v="urn:schemas-microsoft-com:vml" Requires="v">
                <p:oleObj name="Worksheet" r:id="rId2" imgW="8696449" imgH="3895589" progId="Excel.Sheet.12">
                  <p:link updateAutomatic="1"/>
                </p:oleObj>
              </mc:Choice>
              <mc:Fallback>
                <p:oleObj name="Worksheet" r:id="rId2" imgW="8696449" imgH="3895589" progId="Excel.Sheet.12">
                  <p:link updateAutomatic="1"/>
                  <p:pic>
                    <p:nvPicPr>
                      <p:cNvPr id="0" name=""/>
                      <p:cNvPicPr/>
                      <p:nvPr/>
                    </p:nvPicPr>
                    <p:blipFill>
                      <a:blip r:embed="rId3"/>
                      <a:stretch>
                        <a:fillRect/>
                      </a:stretch>
                    </p:blipFill>
                    <p:spPr>
                      <a:xfrm>
                        <a:off x="632016" y="2036890"/>
                        <a:ext cx="8696325" cy="3895725"/>
                      </a:xfrm>
                      <a:prstGeom prst="rect">
                        <a:avLst/>
                      </a:prstGeom>
                    </p:spPr>
                  </p:pic>
                </p:oleObj>
              </mc:Fallback>
            </mc:AlternateContent>
          </a:graphicData>
        </a:graphic>
      </p:graphicFrame>
    </p:spTree>
    <p:extLst>
      <p:ext uri="{BB962C8B-B14F-4D97-AF65-F5344CB8AC3E}">
        <p14:creationId xmlns:p14="http://schemas.microsoft.com/office/powerpoint/2010/main" val="153264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D55827-C3F7-1BA1-639E-53DBF9EF91BD}"/>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C393C863-9929-504E-7B55-11599F202D83}"/>
              </a:ext>
            </a:extLst>
          </p:cNvPr>
          <p:cNvSpPr txBox="1"/>
          <p:nvPr/>
        </p:nvSpPr>
        <p:spPr>
          <a:xfrm>
            <a:off x="2143412" y="835620"/>
            <a:ext cx="7794338" cy="923330"/>
          </a:xfrm>
          <a:prstGeom prst="rect">
            <a:avLst/>
          </a:prstGeom>
          <a:noFill/>
        </p:spPr>
        <p:txBody>
          <a:bodyPr wrap="square">
            <a:spAutoFit/>
          </a:bodyPr>
          <a:lstStyle/>
          <a:p>
            <a:r>
              <a:rPr lang="en-US" dirty="0"/>
              <a:t>The residuals of the quadratic fit showing the mean in orange the data is fairly random around the mean while increasing with increasing time and number of particles.</a:t>
            </a:r>
          </a:p>
        </p:txBody>
      </p:sp>
      <p:graphicFrame>
        <p:nvGraphicFramePr>
          <p:cNvPr id="3" name="Object 2">
            <a:extLst>
              <a:ext uri="{FF2B5EF4-FFF2-40B4-BE49-F238E27FC236}">
                <a16:creationId xmlns:a16="http://schemas.microsoft.com/office/drawing/2014/main" id="{C27B5D14-1618-1BD1-41B8-7F71B3EA9E4F}"/>
              </a:ext>
            </a:extLst>
          </p:cNvPr>
          <p:cNvGraphicFramePr>
            <a:graphicFrameLocks noChangeAspect="1"/>
          </p:cNvGraphicFramePr>
          <p:nvPr>
            <p:extLst>
              <p:ext uri="{D42A27DB-BD31-4B8C-83A1-F6EECF244321}">
                <p14:modId xmlns:p14="http://schemas.microsoft.com/office/powerpoint/2010/main" val="428644114"/>
              </p:ext>
            </p:extLst>
          </p:nvPr>
        </p:nvGraphicFramePr>
        <p:xfrm>
          <a:off x="1743075" y="183356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743075" y="183356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114158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EBFA7E-B282-5180-AB06-BB991D03863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EFAEFE1-EACD-42D1-11E9-426E1AACEB15}"/>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91D1A561-F048-C230-AC68-1A7C02474CEA}"/>
              </a:ext>
            </a:extLst>
          </p:cNvPr>
          <p:cNvSpPr txBox="1"/>
          <p:nvPr/>
        </p:nvSpPr>
        <p:spPr>
          <a:xfrm>
            <a:off x="2143412" y="835620"/>
            <a:ext cx="7794338" cy="646331"/>
          </a:xfrm>
          <a:prstGeom prst="rect">
            <a:avLst/>
          </a:prstGeom>
          <a:noFill/>
        </p:spPr>
        <p:txBody>
          <a:bodyPr wrap="square">
            <a:spAutoFit/>
          </a:bodyPr>
          <a:lstStyle/>
          <a:p>
            <a:r>
              <a:rPr lang="en-US" dirty="0"/>
              <a:t>The percentage error is less than 20% after approximately 1.5 million particles and falls to less than ten percent after 5 million.</a:t>
            </a:r>
          </a:p>
        </p:txBody>
      </p:sp>
      <p:graphicFrame>
        <p:nvGraphicFramePr>
          <p:cNvPr id="2" name="Object 1">
            <a:extLst>
              <a:ext uri="{FF2B5EF4-FFF2-40B4-BE49-F238E27FC236}">
                <a16:creationId xmlns:a16="http://schemas.microsoft.com/office/drawing/2014/main" id="{88D6B302-D87F-8A59-9605-7B37F7D20E4A}"/>
              </a:ext>
            </a:extLst>
          </p:cNvPr>
          <p:cNvGraphicFramePr>
            <a:graphicFrameLocks noChangeAspect="1"/>
          </p:cNvGraphicFramePr>
          <p:nvPr>
            <p:extLst>
              <p:ext uri="{D42A27DB-BD31-4B8C-83A1-F6EECF244321}">
                <p14:modId xmlns:p14="http://schemas.microsoft.com/office/powerpoint/2010/main" val="1360330549"/>
              </p:ext>
            </p:extLst>
          </p:nvPr>
        </p:nvGraphicFramePr>
        <p:xfrm>
          <a:off x="1743075" y="176371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743075" y="176371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403013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A7567E-CA57-1487-0676-906930A2A87F}"/>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Linear Fit</a:t>
            </a:r>
          </a:p>
        </p:txBody>
      </p:sp>
      <p:sp>
        <p:nvSpPr>
          <p:cNvPr id="5" name="TextBox 4">
            <a:extLst>
              <a:ext uri="{FF2B5EF4-FFF2-40B4-BE49-F238E27FC236}">
                <a16:creationId xmlns:a16="http://schemas.microsoft.com/office/drawing/2014/main" id="{90058B83-36D3-C844-BA1F-C22B72864AAC}"/>
              </a:ext>
            </a:extLst>
          </p:cNvPr>
          <p:cNvSpPr txBox="1"/>
          <p:nvPr/>
        </p:nvSpPr>
        <p:spPr>
          <a:xfrm>
            <a:off x="1445885" y="1187716"/>
            <a:ext cx="8753475" cy="646331"/>
          </a:xfrm>
          <a:prstGeom prst="rect">
            <a:avLst/>
          </a:prstGeom>
          <a:noFill/>
        </p:spPr>
        <p:txBody>
          <a:bodyPr wrap="square">
            <a:spAutoFit/>
          </a:bodyPr>
          <a:lstStyle/>
          <a:p>
            <a:r>
              <a:rPr lang="en-US" dirty="0"/>
              <a:t>The linear trendline for the graphics pipeline. A completing algorithm has a base cost of </a:t>
            </a:r>
            <a:r>
              <a:rPr lang="en-US" baseline="0" dirty="0"/>
              <a:t>1.3624E-09 (s) </a:t>
            </a:r>
            <a:endParaRPr lang="en-US" dirty="0"/>
          </a:p>
        </p:txBody>
      </p:sp>
      <p:graphicFrame>
        <p:nvGraphicFramePr>
          <p:cNvPr id="3" name="Object 2">
            <a:extLst>
              <a:ext uri="{FF2B5EF4-FFF2-40B4-BE49-F238E27FC236}">
                <a16:creationId xmlns:a16="http://schemas.microsoft.com/office/drawing/2014/main" id="{798C43D3-F05A-08C4-D2EF-2F0B5624197B}"/>
              </a:ext>
            </a:extLst>
          </p:cNvPr>
          <p:cNvGraphicFramePr>
            <a:graphicFrameLocks noChangeAspect="1"/>
          </p:cNvGraphicFramePr>
          <p:nvPr>
            <p:extLst>
              <p:ext uri="{D42A27DB-BD31-4B8C-83A1-F6EECF244321}">
                <p14:modId xmlns:p14="http://schemas.microsoft.com/office/powerpoint/2010/main" val="3559418073"/>
              </p:ext>
            </p:extLst>
          </p:nvPr>
        </p:nvGraphicFramePr>
        <p:xfrm>
          <a:off x="1587500" y="1833563"/>
          <a:ext cx="8743950" cy="3895725"/>
        </p:xfrm>
        <a:graphic>
          <a:graphicData uri="http://schemas.openxmlformats.org/presentationml/2006/ole">
            <mc:AlternateContent xmlns:mc="http://schemas.openxmlformats.org/markup-compatibility/2006">
              <mc:Choice xmlns:v="urn:schemas-microsoft-com:vml" Requires="v">
                <p:oleObj name="Worksheet" r:id="rId2" imgW="8743931" imgH="3895589" progId="Excel.Sheet.12">
                  <p:link updateAutomatic="1"/>
                </p:oleObj>
              </mc:Choice>
              <mc:Fallback>
                <p:oleObj name="Worksheet" r:id="rId2" imgW="8743931" imgH="3895589" progId="Excel.Sheet.12">
                  <p:link updateAutomatic="1"/>
                  <p:pic>
                    <p:nvPicPr>
                      <p:cNvPr id="0" name=""/>
                      <p:cNvPicPr/>
                      <p:nvPr/>
                    </p:nvPicPr>
                    <p:blipFill>
                      <a:blip r:embed="rId3"/>
                      <a:stretch>
                        <a:fillRect/>
                      </a:stretch>
                    </p:blipFill>
                    <p:spPr>
                      <a:xfrm>
                        <a:off x="1587500" y="1833563"/>
                        <a:ext cx="8743950" cy="3895725"/>
                      </a:xfrm>
                      <a:prstGeom prst="rect">
                        <a:avLst/>
                      </a:prstGeom>
                    </p:spPr>
                  </p:pic>
                </p:oleObj>
              </mc:Fallback>
            </mc:AlternateContent>
          </a:graphicData>
        </a:graphic>
      </p:graphicFrame>
    </p:spTree>
    <p:extLst>
      <p:ext uri="{BB962C8B-B14F-4D97-AF65-F5344CB8AC3E}">
        <p14:creationId xmlns:p14="http://schemas.microsoft.com/office/powerpoint/2010/main" val="45111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C63A2-D51A-C801-D11F-3A36076217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81A939-8F92-AF0F-8118-6E38C11E3034}"/>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Linear Fit</a:t>
            </a:r>
          </a:p>
        </p:txBody>
      </p:sp>
      <p:sp>
        <p:nvSpPr>
          <p:cNvPr id="2" name="TextBox 1">
            <a:extLst>
              <a:ext uri="{FF2B5EF4-FFF2-40B4-BE49-F238E27FC236}">
                <a16:creationId xmlns:a16="http://schemas.microsoft.com/office/drawing/2014/main" id="{2C563682-715C-78F5-99D2-509B21F6C017}"/>
              </a:ext>
            </a:extLst>
          </p:cNvPr>
          <p:cNvSpPr txBox="1"/>
          <p:nvPr/>
        </p:nvSpPr>
        <p:spPr>
          <a:xfrm>
            <a:off x="1294244" y="1187716"/>
            <a:ext cx="7794338" cy="369332"/>
          </a:xfrm>
          <a:prstGeom prst="rect">
            <a:avLst/>
          </a:prstGeom>
          <a:noFill/>
        </p:spPr>
        <p:txBody>
          <a:bodyPr wrap="square">
            <a:spAutoFit/>
          </a:bodyPr>
          <a:lstStyle/>
          <a:p>
            <a:r>
              <a:rPr lang="en-US" dirty="0"/>
              <a:t>The residuals of the linear fit showing the mean in orange.</a:t>
            </a:r>
          </a:p>
        </p:txBody>
      </p:sp>
      <p:graphicFrame>
        <p:nvGraphicFramePr>
          <p:cNvPr id="6" name="Object 5">
            <a:extLst>
              <a:ext uri="{FF2B5EF4-FFF2-40B4-BE49-F238E27FC236}">
                <a16:creationId xmlns:a16="http://schemas.microsoft.com/office/drawing/2014/main" id="{AC82F56B-78FA-5378-64E0-B2C0D9EA6C11}"/>
              </a:ext>
            </a:extLst>
          </p:cNvPr>
          <p:cNvGraphicFramePr>
            <a:graphicFrameLocks noChangeAspect="1"/>
          </p:cNvGraphicFramePr>
          <p:nvPr>
            <p:extLst>
              <p:ext uri="{D42A27DB-BD31-4B8C-83A1-F6EECF244321}">
                <p14:modId xmlns:p14="http://schemas.microsoft.com/office/powerpoint/2010/main" val="1555098937"/>
              </p:ext>
            </p:extLst>
          </p:nvPr>
        </p:nvGraphicFramePr>
        <p:xfrm>
          <a:off x="1165225" y="1671638"/>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165225" y="1671638"/>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417762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312CF-598E-8FCB-334A-05CEE348168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4C3F60F-9F0D-76A5-8962-62FC3258208D}"/>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Log plot</a:t>
            </a:r>
          </a:p>
        </p:txBody>
      </p:sp>
      <p:sp>
        <p:nvSpPr>
          <p:cNvPr id="2" name="TextBox 1">
            <a:extLst>
              <a:ext uri="{FF2B5EF4-FFF2-40B4-BE49-F238E27FC236}">
                <a16:creationId xmlns:a16="http://schemas.microsoft.com/office/drawing/2014/main" id="{BB577694-E0A1-08F1-7F68-BA9C8E6E49D6}"/>
              </a:ext>
            </a:extLst>
          </p:cNvPr>
          <p:cNvSpPr txBox="1"/>
          <p:nvPr/>
        </p:nvSpPr>
        <p:spPr>
          <a:xfrm>
            <a:off x="1310409" y="827436"/>
            <a:ext cx="9829800" cy="646331"/>
          </a:xfrm>
          <a:prstGeom prst="rect">
            <a:avLst/>
          </a:prstGeom>
          <a:noFill/>
        </p:spPr>
        <p:txBody>
          <a:bodyPr wrap="square">
            <a:spAutoFit/>
          </a:bodyPr>
          <a:lstStyle/>
          <a:p>
            <a:r>
              <a:rPr lang="en-US" dirty="0"/>
              <a:t>A log</a:t>
            </a:r>
            <a:r>
              <a:rPr lang="en-US" baseline="-25000" dirty="0"/>
              <a:t>10</a:t>
            </a:r>
            <a:r>
              <a:rPr lang="en-US" dirty="0"/>
              <a:t> plot of graphics pipeline performance data. This is done to remove the</a:t>
            </a:r>
            <a:r>
              <a:rPr lang="en-US" b="1" dirty="0"/>
              <a:t> h</a:t>
            </a:r>
            <a:r>
              <a:rPr lang="en-US" dirty="0"/>
              <a:t>eteroscedasticity. </a:t>
            </a:r>
          </a:p>
          <a:p>
            <a:endParaRPr lang="en-US" dirty="0"/>
          </a:p>
        </p:txBody>
      </p:sp>
      <p:graphicFrame>
        <p:nvGraphicFramePr>
          <p:cNvPr id="3" name="Object 2">
            <a:extLst>
              <a:ext uri="{FF2B5EF4-FFF2-40B4-BE49-F238E27FC236}">
                <a16:creationId xmlns:a16="http://schemas.microsoft.com/office/drawing/2014/main" id="{26EC81E7-3381-74B1-AB78-8A9A6AC71E81}"/>
              </a:ext>
            </a:extLst>
          </p:cNvPr>
          <p:cNvGraphicFramePr>
            <a:graphicFrameLocks noChangeAspect="1"/>
          </p:cNvGraphicFramePr>
          <p:nvPr>
            <p:extLst>
              <p:ext uri="{D42A27DB-BD31-4B8C-83A1-F6EECF244321}">
                <p14:modId xmlns:p14="http://schemas.microsoft.com/office/powerpoint/2010/main" val="1410548790"/>
              </p:ext>
            </p:extLst>
          </p:nvPr>
        </p:nvGraphicFramePr>
        <p:xfrm>
          <a:off x="1179513" y="1360488"/>
          <a:ext cx="9831387" cy="4791075"/>
        </p:xfrm>
        <a:graphic>
          <a:graphicData uri="http://schemas.openxmlformats.org/presentationml/2006/ole">
            <mc:AlternateContent xmlns:mc="http://schemas.openxmlformats.org/markup-compatibility/2006">
              <mc:Choice xmlns:v="urn:schemas-microsoft-com:vml" Requires="v">
                <p:oleObj name="Worksheet" r:id="rId2" imgW="9829877" imgH="4791109" progId="Excel.Sheet.12">
                  <p:link updateAutomatic="1"/>
                </p:oleObj>
              </mc:Choice>
              <mc:Fallback>
                <p:oleObj name="Worksheet" r:id="rId2" imgW="9829877" imgH="4791109" progId="Excel.Sheet.12">
                  <p:link updateAutomatic="1"/>
                  <p:pic>
                    <p:nvPicPr>
                      <p:cNvPr id="0" name=""/>
                      <p:cNvPicPr/>
                      <p:nvPr/>
                    </p:nvPicPr>
                    <p:blipFill>
                      <a:blip r:embed="rId3"/>
                      <a:stretch>
                        <a:fillRect/>
                      </a:stretch>
                    </p:blipFill>
                    <p:spPr>
                      <a:xfrm>
                        <a:off x="1179513" y="1360488"/>
                        <a:ext cx="9831387" cy="4791075"/>
                      </a:xfrm>
                      <a:prstGeom prst="rect">
                        <a:avLst/>
                      </a:prstGeom>
                    </p:spPr>
                  </p:pic>
                </p:oleObj>
              </mc:Fallback>
            </mc:AlternateContent>
          </a:graphicData>
        </a:graphic>
      </p:graphicFrame>
    </p:spTree>
    <p:extLst>
      <p:ext uri="{BB962C8B-B14F-4D97-AF65-F5344CB8AC3E}">
        <p14:creationId xmlns:p14="http://schemas.microsoft.com/office/powerpoint/2010/main" val="159706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FC16E-7FDB-91F9-5D86-CEF11EAEDB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E8B726-D2F9-5ACD-08C0-DA1C39FC8F78}"/>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Residuals Log plot</a:t>
            </a:r>
          </a:p>
        </p:txBody>
      </p:sp>
      <p:sp>
        <p:nvSpPr>
          <p:cNvPr id="2" name="TextBox 1">
            <a:extLst>
              <a:ext uri="{FF2B5EF4-FFF2-40B4-BE49-F238E27FC236}">
                <a16:creationId xmlns:a16="http://schemas.microsoft.com/office/drawing/2014/main" id="{5E5F9CA2-831C-AC4C-DD7B-6E97D4C33200}"/>
              </a:ext>
            </a:extLst>
          </p:cNvPr>
          <p:cNvSpPr txBox="1"/>
          <p:nvPr/>
        </p:nvSpPr>
        <p:spPr>
          <a:xfrm>
            <a:off x="1036089" y="899894"/>
            <a:ext cx="9829800" cy="923330"/>
          </a:xfrm>
          <a:prstGeom prst="rect">
            <a:avLst/>
          </a:prstGeom>
          <a:noFill/>
        </p:spPr>
        <p:txBody>
          <a:bodyPr wrap="square">
            <a:spAutoFit/>
          </a:bodyPr>
          <a:lstStyle/>
          <a:p>
            <a:r>
              <a:rPr lang="en-US" dirty="0"/>
              <a:t>A plot of the log data residuals which shows the residuals decreasing as the number of particles grow and no particular pattern. </a:t>
            </a:r>
            <a:r>
              <a:rPr lang="en-US" i="1" dirty="0">
                <a:solidFill>
                  <a:srgbClr val="C00000"/>
                </a:solidFill>
              </a:rPr>
              <a:t>When corrected for heteroscedasticity the residuals shrink implying that the fit gets better as the number of particles processed increases</a:t>
            </a:r>
            <a:r>
              <a:rPr lang="en-US" dirty="0"/>
              <a:t>. </a:t>
            </a:r>
          </a:p>
        </p:txBody>
      </p:sp>
      <p:graphicFrame>
        <p:nvGraphicFramePr>
          <p:cNvPr id="6" name="Object 5">
            <a:extLst>
              <a:ext uri="{FF2B5EF4-FFF2-40B4-BE49-F238E27FC236}">
                <a16:creationId xmlns:a16="http://schemas.microsoft.com/office/drawing/2014/main" id="{374088B1-FDE9-1B32-825F-060B6DFE1371}"/>
              </a:ext>
            </a:extLst>
          </p:cNvPr>
          <p:cNvGraphicFramePr>
            <a:graphicFrameLocks noChangeAspect="1"/>
          </p:cNvGraphicFramePr>
          <p:nvPr>
            <p:extLst>
              <p:ext uri="{D42A27DB-BD31-4B8C-83A1-F6EECF244321}">
                <p14:modId xmlns:p14="http://schemas.microsoft.com/office/powerpoint/2010/main" val="2878749604"/>
              </p:ext>
            </p:extLst>
          </p:nvPr>
        </p:nvGraphicFramePr>
        <p:xfrm>
          <a:off x="1150938" y="1822450"/>
          <a:ext cx="9888537" cy="4686300"/>
        </p:xfrm>
        <a:graphic>
          <a:graphicData uri="http://schemas.openxmlformats.org/presentationml/2006/ole">
            <mc:AlternateContent xmlns:mc="http://schemas.openxmlformats.org/markup-compatibility/2006">
              <mc:Choice xmlns:v="urn:schemas-microsoft-com:vml" Requires="v">
                <p:oleObj name="Worksheet" r:id="rId2" imgW="9886854" imgH="4686402" progId="Excel.Sheet.12">
                  <p:link updateAutomatic="1"/>
                </p:oleObj>
              </mc:Choice>
              <mc:Fallback>
                <p:oleObj name="Worksheet" r:id="rId2" imgW="9886854" imgH="4686402" progId="Excel.Sheet.12">
                  <p:link updateAutomatic="1"/>
                  <p:pic>
                    <p:nvPicPr>
                      <p:cNvPr id="0" name=""/>
                      <p:cNvPicPr/>
                      <p:nvPr/>
                    </p:nvPicPr>
                    <p:blipFill>
                      <a:blip r:embed="rId3"/>
                      <a:stretch>
                        <a:fillRect/>
                      </a:stretch>
                    </p:blipFill>
                    <p:spPr>
                      <a:xfrm>
                        <a:off x="1150938" y="1822450"/>
                        <a:ext cx="9888537" cy="4686300"/>
                      </a:xfrm>
                      <a:prstGeom prst="rect">
                        <a:avLst/>
                      </a:prstGeom>
                    </p:spPr>
                  </p:pic>
                </p:oleObj>
              </mc:Fallback>
            </mc:AlternateContent>
          </a:graphicData>
        </a:graphic>
      </p:graphicFrame>
    </p:spTree>
    <p:extLst>
      <p:ext uri="{BB962C8B-B14F-4D97-AF65-F5344CB8AC3E}">
        <p14:creationId xmlns:p14="http://schemas.microsoft.com/office/powerpoint/2010/main" val="1808740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E2DF4-2BFA-472B-1FF5-A501F89D01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3F02A34-B9B8-5893-AEF8-A169A8301432}"/>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Residuals Log plot</a:t>
            </a:r>
          </a:p>
        </p:txBody>
      </p:sp>
      <p:sp>
        <p:nvSpPr>
          <p:cNvPr id="2" name="TextBox 1">
            <a:extLst>
              <a:ext uri="{FF2B5EF4-FFF2-40B4-BE49-F238E27FC236}">
                <a16:creationId xmlns:a16="http://schemas.microsoft.com/office/drawing/2014/main" id="{809B1158-6A5A-36FD-EEB6-967D6765317E}"/>
              </a:ext>
            </a:extLst>
          </p:cNvPr>
          <p:cNvSpPr txBox="1"/>
          <p:nvPr/>
        </p:nvSpPr>
        <p:spPr>
          <a:xfrm>
            <a:off x="1036089" y="899894"/>
            <a:ext cx="9829800" cy="923330"/>
          </a:xfrm>
          <a:prstGeom prst="rect">
            <a:avLst/>
          </a:prstGeom>
          <a:noFill/>
        </p:spPr>
        <p:txBody>
          <a:bodyPr wrap="square">
            <a:spAutoFit/>
          </a:bodyPr>
          <a:lstStyle/>
          <a:p>
            <a:r>
              <a:rPr lang="en-US" dirty="0"/>
              <a:t>A plot of the percentage error in log data residuals which shows the residuals decreasing as the number of particles grow and no particular pattern. Errors are less than 8 percent after  600,00 particles.</a:t>
            </a:r>
          </a:p>
        </p:txBody>
      </p:sp>
      <p:graphicFrame>
        <p:nvGraphicFramePr>
          <p:cNvPr id="3" name="Chart 2">
            <a:extLst>
              <a:ext uri="{FF2B5EF4-FFF2-40B4-BE49-F238E27FC236}">
                <a16:creationId xmlns:a16="http://schemas.microsoft.com/office/drawing/2014/main" id="{B1CDA98C-ECD4-4BC3-90BA-8FB347BF9527}"/>
              </a:ext>
            </a:extLst>
          </p:cNvPr>
          <p:cNvGraphicFramePr>
            <a:graphicFrameLocks/>
          </p:cNvGraphicFramePr>
          <p:nvPr>
            <p:extLst>
              <p:ext uri="{D42A27DB-BD31-4B8C-83A1-F6EECF244321}">
                <p14:modId xmlns:p14="http://schemas.microsoft.com/office/powerpoint/2010/main" val="3412537103"/>
              </p:ext>
            </p:extLst>
          </p:nvPr>
        </p:nvGraphicFramePr>
        <p:xfrm>
          <a:off x="1400365" y="1823224"/>
          <a:ext cx="8696326"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88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90BE1-878D-2A3C-8810-D919348E588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3F80236-E2B6-2AB6-32F4-5BC8F0BDE6EF}"/>
              </a:ext>
            </a:extLst>
          </p:cNvPr>
          <p:cNvPicPr>
            <a:picLocks noChangeAspect="1"/>
          </p:cNvPicPr>
          <p:nvPr/>
        </p:nvPicPr>
        <p:blipFill>
          <a:blip r:embed="rId2"/>
          <a:stretch>
            <a:fillRect/>
          </a:stretch>
        </p:blipFill>
        <p:spPr>
          <a:xfrm>
            <a:off x="4504631" y="185812"/>
            <a:ext cx="6855519" cy="5510900"/>
          </a:xfrm>
          <a:prstGeom prst="rect">
            <a:avLst/>
          </a:prstGeom>
        </p:spPr>
      </p:pic>
      <p:sp>
        <p:nvSpPr>
          <p:cNvPr id="2" name="Title 1">
            <a:extLst>
              <a:ext uri="{FF2B5EF4-FFF2-40B4-BE49-F238E27FC236}">
                <a16:creationId xmlns:a16="http://schemas.microsoft.com/office/drawing/2014/main" id="{87360299-9834-5FDD-6680-225807654922}"/>
              </a:ext>
            </a:extLst>
          </p:cNvPr>
          <p:cNvSpPr>
            <a:spLocks noGrp="1"/>
          </p:cNvSpPr>
          <p:nvPr>
            <p:ph type="title"/>
          </p:nvPr>
        </p:nvSpPr>
        <p:spPr>
          <a:xfrm>
            <a:off x="831850" y="1709738"/>
            <a:ext cx="4078478" cy="2852737"/>
          </a:xfrm>
        </p:spPr>
        <p:txBody>
          <a:bodyPr/>
          <a:lstStyle/>
          <a:p>
            <a:r>
              <a:rPr lang="en-US" dirty="0"/>
              <a:t>The Compute</a:t>
            </a:r>
            <a:br>
              <a:rPr lang="en-US" dirty="0"/>
            </a:br>
            <a:r>
              <a:rPr lang="en-US" dirty="0"/>
              <a:t> Pipeline</a:t>
            </a:r>
          </a:p>
        </p:txBody>
      </p:sp>
      <p:sp>
        <p:nvSpPr>
          <p:cNvPr id="3" name="Text Placeholder 2">
            <a:extLst>
              <a:ext uri="{FF2B5EF4-FFF2-40B4-BE49-F238E27FC236}">
                <a16:creationId xmlns:a16="http://schemas.microsoft.com/office/drawing/2014/main" id="{1FC651C8-E159-9061-1B5B-6D803ED582CA}"/>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141065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84439-F7AA-1213-41B5-2858F482159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893BCEA-CE08-D9AA-7BA2-53D5FF5166B0}"/>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Polynomial Fit</a:t>
            </a:r>
          </a:p>
        </p:txBody>
      </p:sp>
      <p:sp>
        <p:nvSpPr>
          <p:cNvPr id="10" name="TextBox 9">
            <a:extLst>
              <a:ext uri="{FF2B5EF4-FFF2-40B4-BE49-F238E27FC236}">
                <a16:creationId xmlns:a16="http://schemas.microsoft.com/office/drawing/2014/main" id="{14EE64AF-C40F-8261-37F3-9D965391B032}"/>
              </a:ext>
            </a:extLst>
          </p:cNvPr>
          <p:cNvSpPr txBox="1"/>
          <p:nvPr/>
        </p:nvSpPr>
        <p:spPr>
          <a:xfrm>
            <a:off x="1294244" y="1187716"/>
            <a:ext cx="7794338" cy="646331"/>
          </a:xfrm>
          <a:prstGeom prst="rect">
            <a:avLst/>
          </a:prstGeom>
          <a:noFill/>
        </p:spPr>
        <p:txBody>
          <a:bodyPr wrap="square">
            <a:spAutoFit/>
          </a:bodyPr>
          <a:lstStyle/>
          <a:p>
            <a:r>
              <a:rPr lang="en-US" dirty="0"/>
              <a:t>The quadratic trendline for the compute pipeline. A completing algorithm has a K=2.7785E-18 which is essentially zero.</a:t>
            </a:r>
          </a:p>
        </p:txBody>
      </p:sp>
      <p:graphicFrame>
        <p:nvGraphicFramePr>
          <p:cNvPr id="2" name="Object 1">
            <a:extLst>
              <a:ext uri="{FF2B5EF4-FFF2-40B4-BE49-F238E27FC236}">
                <a16:creationId xmlns:a16="http://schemas.microsoft.com/office/drawing/2014/main" id="{730DBEA6-3975-EE80-A774-01A71692B26D}"/>
              </a:ext>
            </a:extLst>
          </p:cNvPr>
          <p:cNvGraphicFramePr>
            <a:graphicFrameLocks noChangeAspect="1"/>
          </p:cNvGraphicFramePr>
          <p:nvPr>
            <p:extLst>
              <p:ext uri="{D42A27DB-BD31-4B8C-83A1-F6EECF244321}">
                <p14:modId xmlns:p14="http://schemas.microsoft.com/office/powerpoint/2010/main" val="3560449455"/>
              </p:ext>
            </p:extLst>
          </p:nvPr>
        </p:nvGraphicFramePr>
        <p:xfrm>
          <a:off x="1298575" y="1936750"/>
          <a:ext cx="8696325" cy="3895725"/>
        </p:xfrm>
        <a:graphic>
          <a:graphicData uri="http://schemas.openxmlformats.org/presentationml/2006/ole">
            <mc:AlternateContent xmlns:mc="http://schemas.openxmlformats.org/markup-compatibility/2006">
              <mc:Choice xmlns:v="urn:schemas-microsoft-com:vml" Requires="v">
                <p:oleObj name="Worksheet" r:id="rId2" imgW="8696449" imgH="3895589" progId="Excel.Sheet.12">
                  <p:link updateAutomatic="1"/>
                </p:oleObj>
              </mc:Choice>
              <mc:Fallback>
                <p:oleObj name="Worksheet" r:id="rId2" imgW="8696449" imgH="3895589" progId="Excel.Sheet.12">
                  <p:link updateAutomatic="1"/>
                  <p:pic>
                    <p:nvPicPr>
                      <p:cNvPr id="0" name=""/>
                      <p:cNvPicPr/>
                      <p:nvPr/>
                    </p:nvPicPr>
                    <p:blipFill>
                      <a:blip r:embed="rId3"/>
                      <a:stretch>
                        <a:fillRect/>
                      </a:stretch>
                    </p:blipFill>
                    <p:spPr>
                      <a:xfrm>
                        <a:off x="1298575" y="1936750"/>
                        <a:ext cx="8696325" cy="3895725"/>
                      </a:xfrm>
                      <a:prstGeom prst="rect">
                        <a:avLst/>
                      </a:prstGeom>
                    </p:spPr>
                  </p:pic>
                </p:oleObj>
              </mc:Fallback>
            </mc:AlternateContent>
          </a:graphicData>
        </a:graphic>
      </p:graphicFrame>
    </p:spTree>
    <p:extLst>
      <p:ext uri="{BB962C8B-B14F-4D97-AF65-F5344CB8AC3E}">
        <p14:creationId xmlns:p14="http://schemas.microsoft.com/office/powerpoint/2010/main" val="107140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3FDE-8BFF-81EB-0FA4-DBD2E93446D4}"/>
              </a:ext>
            </a:extLst>
          </p:cNvPr>
          <p:cNvSpPr>
            <a:spLocks noGrp="1"/>
          </p:cNvSpPr>
          <p:nvPr>
            <p:ph type="title"/>
          </p:nvPr>
        </p:nvSpPr>
        <p:spPr>
          <a:xfrm>
            <a:off x="518160" y="502285"/>
            <a:ext cx="10515600" cy="1325563"/>
          </a:xfrm>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A9367CFD-CF2D-F1EC-4D9A-FF751FA9C6E6}"/>
              </a:ext>
            </a:extLst>
          </p:cNvPr>
          <p:cNvSpPr>
            <a:spLocks noGrp="1"/>
          </p:cNvSpPr>
          <p:nvPr>
            <p:ph idx="1"/>
          </p:nvPr>
        </p:nvSpPr>
        <p:spPr>
          <a:xfrm>
            <a:off x="2746663" y="2518353"/>
            <a:ext cx="6698673" cy="2099830"/>
          </a:xfrm>
        </p:spPr>
        <p:txBody>
          <a:bodyPr>
            <a:normAutofit fontScale="70000" lnSpcReduction="20000"/>
          </a:bodyPr>
          <a:lstStyle/>
          <a:p>
            <a:pPr marL="571500" indent="-571500">
              <a:buFont typeface="+mj-lt"/>
              <a:buAutoNum type="romanUcPeriod"/>
            </a:pPr>
            <a:r>
              <a:rPr lang="en-US" dirty="0"/>
              <a:t>Summary</a:t>
            </a:r>
          </a:p>
          <a:p>
            <a:pPr marL="571500" indent="-571500">
              <a:buFont typeface="+mj-lt"/>
              <a:buAutoNum type="romanUcPeriod"/>
            </a:pPr>
            <a:r>
              <a:rPr lang="en-US" dirty="0"/>
              <a:t>Graphics Pipeline Reports</a:t>
            </a:r>
          </a:p>
          <a:p>
            <a:pPr marL="571500" indent="-571500">
              <a:buFont typeface="+mj-lt"/>
              <a:buAutoNum type="romanUcPeriod"/>
            </a:pPr>
            <a:r>
              <a:rPr lang="en-US" dirty="0"/>
              <a:t>Compute Pipeline Reports (</a:t>
            </a:r>
            <a:r>
              <a:rPr lang="en-US" dirty="0" err="1"/>
              <a:t>tbd</a:t>
            </a:r>
            <a:r>
              <a:rPr lang="en-US" dirty="0"/>
              <a:t>)</a:t>
            </a:r>
          </a:p>
          <a:p>
            <a:pPr marL="571500" indent="-571500">
              <a:buFont typeface="+mj-lt"/>
              <a:buAutoNum type="romanUcPeriod"/>
            </a:pPr>
            <a:r>
              <a:rPr lang="en-US" dirty="0"/>
              <a:t>Total Time Reports (</a:t>
            </a:r>
            <a:r>
              <a:rPr lang="en-US" dirty="0" err="1"/>
              <a:t>tbd</a:t>
            </a:r>
            <a:r>
              <a:rPr lang="en-US" dirty="0"/>
              <a:t>)</a:t>
            </a:r>
          </a:p>
          <a:p>
            <a:pPr marL="571500" indent="-571500">
              <a:buFont typeface="+mj-lt"/>
              <a:buAutoNum type="romanUcPeriod"/>
            </a:pPr>
            <a:r>
              <a:rPr lang="en-US" dirty="0"/>
              <a:t>All Plots</a:t>
            </a:r>
          </a:p>
          <a:p>
            <a:pPr marL="571500" indent="-571500">
              <a:buFont typeface="+mj-lt"/>
              <a:buAutoNum type="romanUcPeriod"/>
            </a:pPr>
            <a:r>
              <a:rPr lang="en-US" dirty="0"/>
              <a:t>Q-Q Plot </a:t>
            </a:r>
          </a:p>
        </p:txBody>
      </p:sp>
    </p:spTree>
    <p:extLst>
      <p:ext uri="{BB962C8B-B14F-4D97-AF65-F5344CB8AC3E}">
        <p14:creationId xmlns:p14="http://schemas.microsoft.com/office/powerpoint/2010/main" val="2714718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9F1DB-66F9-6610-D0CA-FE580E932F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E20174D-F9EC-9641-5C95-E781D42AB957}"/>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0629B4A2-6525-F8BD-C829-39B637A5B941}"/>
              </a:ext>
            </a:extLst>
          </p:cNvPr>
          <p:cNvSpPr txBox="1"/>
          <p:nvPr/>
        </p:nvSpPr>
        <p:spPr>
          <a:xfrm>
            <a:off x="2143412" y="835620"/>
            <a:ext cx="7794338" cy="923330"/>
          </a:xfrm>
          <a:prstGeom prst="rect">
            <a:avLst/>
          </a:prstGeom>
          <a:noFill/>
        </p:spPr>
        <p:txBody>
          <a:bodyPr wrap="square">
            <a:spAutoFit/>
          </a:bodyPr>
          <a:lstStyle/>
          <a:p>
            <a:r>
              <a:rPr lang="en-US" dirty="0"/>
              <a:t>The residuals of the compute quadratic fit showing the mean in orange the data is fairly random around the mean while increasing with increasing time and number of particles.</a:t>
            </a:r>
          </a:p>
        </p:txBody>
      </p:sp>
      <p:graphicFrame>
        <p:nvGraphicFramePr>
          <p:cNvPr id="6" name="Object 5">
            <a:extLst>
              <a:ext uri="{FF2B5EF4-FFF2-40B4-BE49-F238E27FC236}">
                <a16:creationId xmlns:a16="http://schemas.microsoft.com/office/drawing/2014/main" id="{626DB271-5D76-448E-D425-B3882A0E3BC4}"/>
              </a:ext>
            </a:extLst>
          </p:cNvPr>
          <p:cNvGraphicFramePr>
            <a:graphicFrameLocks noChangeAspect="1"/>
          </p:cNvGraphicFramePr>
          <p:nvPr>
            <p:extLst>
              <p:ext uri="{D42A27DB-BD31-4B8C-83A1-F6EECF244321}">
                <p14:modId xmlns:p14="http://schemas.microsoft.com/office/powerpoint/2010/main" val="1222289864"/>
              </p:ext>
            </p:extLst>
          </p:nvPr>
        </p:nvGraphicFramePr>
        <p:xfrm>
          <a:off x="1806575" y="192246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806575" y="192246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477949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F8804-2F14-ACEB-7C05-40EF5BE4EC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8F551C-620F-D591-232B-D8F0429D083B}"/>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Linear Fit</a:t>
            </a:r>
          </a:p>
        </p:txBody>
      </p:sp>
      <p:sp>
        <p:nvSpPr>
          <p:cNvPr id="5" name="TextBox 4">
            <a:extLst>
              <a:ext uri="{FF2B5EF4-FFF2-40B4-BE49-F238E27FC236}">
                <a16:creationId xmlns:a16="http://schemas.microsoft.com/office/drawing/2014/main" id="{EDF103FB-B949-A2D1-B13D-4E63BA5FC701}"/>
              </a:ext>
            </a:extLst>
          </p:cNvPr>
          <p:cNvSpPr txBox="1"/>
          <p:nvPr/>
        </p:nvSpPr>
        <p:spPr>
          <a:xfrm>
            <a:off x="1445885" y="1187716"/>
            <a:ext cx="8753475" cy="646331"/>
          </a:xfrm>
          <a:prstGeom prst="rect">
            <a:avLst/>
          </a:prstGeom>
          <a:noFill/>
        </p:spPr>
        <p:txBody>
          <a:bodyPr wrap="square">
            <a:spAutoFit/>
          </a:bodyPr>
          <a:lstStyle/>
          <a:p>
            <a:r>
              <a:rPr lang="en-US" dirty="0"/>
              <a:t>The linear trendline for the compute pipeline. A completing algorithm has a base cost of </a:t>
            </a:r>
            <a:r>
              <a:rPr lang="en-US" baseline="0" dirty="0"/>
              <a:t>1.3624E-09 (s) </a:t>
            </a:r>
            <a:endParaRPr lang="en-US" dirty="0"/>
          </a:p>
        </p:txBody>
      </p:sp>
      <p:graphicFrame>
        <p:nvGraphicFramePr>
          <p:cNvPr id="2" name="Object 1">
            <a:extLst>
              <a:ext uri="{FF2B5EF4-FFF2-40B4-BE49-F238E27FC236}">
                <a16:creationId xmlns:a16="http://schemas.microsoft.com/office/drawing/2014/main" id="{5386575C-7058-363C-4045-99CC8D0880CB}"/>
              </a:ext>
            </a:extLst>
          </p:cNvPr>
          <p:cNvGraphicFramePr>
            <a:graphicFrameLocks noChangeAspect="1"/>
          </p:cNvGraphicFramePr>
          <p:nvPr>
            <p:extLst>
              <p:ext uri="{D42A27DB-BD31-4B8C-83A1-F6EECF244321}">
                <p14:modId xmlns:p14="http://schemas.microsoft.com/office/powerpoint/2010/main" val="2767659045"/>
              </p:ext>
            </p:extLst>
          </p:nvPr>
        </p:nvGraphicFramePr>
        <p:xfrm>
          <a:off x="1550988" y="1955800"/>
          <a:ext cx="8743950" cy="3895725"/>
        </p:xfrm>
        <a:graphic>
          <a:graphicData uri="http://schemas.openxmlformats.org/presentationml/2006/ole">
            <mc:AlternateContent xmlns:mc="http://schemas.openxmlformats.org/markup-compatibility/2006">
              <mc:Choice xmlns:v="urn:schemas-microsoft-com:vml" Requires="v">
                <p:oleObj name="Worksheet" r:id="rId2" imgW="8743931" imgH="3895589" progId="Excel.Sheet.12">
                  <p:link updateAutomatic="1"/>
                </p:oleObj>
              </mc:Choice>
              <mc:Fallback>
                <p:oleObj name="Worksheet" r:id="rId2" imgW="8743931" imgH="3895589" progId="Excel.Sheet.12">
                  <p:link updateAutomatic="1"/>
                  <p:pic>
                    <p:nvPicPr>
                      <p:cNvPr id="0" name=""/>
                      <p:cNvPicPr/>
                      <p:nvPr/>
                    </p:nvPicPr>
                    <p:blipFill>
                      <a:blip r:embed="rId3"/>
                      <a:stretch>
                        <a:fillRect/>
                      </a:stretch>
                    </p:blipFill>
                    <p:spPr>
                      <a:xfrm>
                        <a:off x="1550988" y="1955800"/>
                        <a:ext cx="8743950" cy="3895725"/>
                      </a:xfrm>
                      <a:prstGeom prst="rect">
                        <a:avLst/>
                      </a:prstGeom>
                    </p:spPr>
                  </p:pic>
                </p:oleObj>
              </mc:Fallback>
            </mc:AlternateContent>
          </a:graphicData>
        </a:graphic>
      </p:graphicFrame>
    </p:spTree>
    <p:extLst>
      <p:ext uri="{BB962C8B-B14F-4D97-AF65-F5344CB8AC3E}">
        <p14:creationId xmlns:p14="http://schemas.microsoft.com/office/powerpoint/2010/main" val="96210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1469F-48BB-AFFE-82C6-9D330225DBC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580FF7-0886-3911-0C6D-BBB91FCE6940}"/>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Linear Fit</a:t>
            </a:r>
          </a:p>
        </p:txBody>
      </p:sp>
      <p:sp>
        <p:nvSpPr>
          <p:cNvPr id="2" name="TextBox 1">
            <a:extLst>
              <a:ext uri="{FF2B5EF4-FFF2-40B4-BE49-F238E27FC236}">
                <a16:creationId xmlns:a16="http://schemas.microsoft.com/office/drawing/2014/main" id="{2434A910-2F83-D52D-3F5F-3F032C8B4C18}"/>
              </a:ext>
            </a:extLst>
          </p:cNvPr>
          <p:cNvSpPr txBox="1"/>
          <p:nvPr/>
        </p:nvSpPr>
        <p:spPr>
          <a:xfrm>
            <a:off x="1294244" y="1187716"/>
            <a:ext cx="7794338" cy="369332"/>
          </a:xfrm>
          <a:prstGeom prst="rect">
            <a:avLst/>
          </a:prstGeom>
          <a:noFill/>
        </p:spPr>
        <p:txBody>
          <a:bodyPr wrap="square">
            <a:spAutoFit/>
          </a:bodyPr>
          <a:lstStyle/>
          <a:p>
            <a:r>
              <a:rPr lang="en-US" dirty="0"/>
              <a:t>The residuals of the linear fit showing the mean in orange.</a:t>
            </a:r>
          </a:p>
        </p:txBody>
      </p:sp>
      <p:graphicFrame>
        <p:nvGraphicFramePr>
          <p:cNvPr id="5" name="Object 4">
            <a:extLst>
              <a:ext uri="{FF2B5EF4-FFF2-40B4-BE49-F238E27FC236}">
                <a16:creationId xmlns:a16="http://schemas.microsoft.com/office/drawing/2014/main" id="{7D3A9946-669E-7FF2-3665-2DA373E68D6C}"/>
              </a:ext>
            </a:extLst>
          </p:cNvPr>
          <p:cNvGraphicFramePr>
            <a:graphicFrameLocks noChangeAspect="1"/>
          </p:cNvGraphicFramePr>
          <p:nvPr>
            <p:extLst>
              <p:ext uri="{D42A27DB-BD31-4B8C-83A1-F6EECF244321}">
                <p14:modId xmlns:p14="http://schemas.microsoft.com/office/powerpoint/2010/main" val="2850245791"/>
              </p:ext>
            </p:extLst>
          </p:nvPr>
        </p:nvGraphicFramePr>
        <p:xfrm>
          <a:off x="1485900" y="1803400"/>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485900" y="1803400"/>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406295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D46A6-E0DB-10F9-80C4-402136A79AF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A7E3B9-BCEB-1384-E78A-D9CC03E6BF84}"/>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Log plot</a:t>
            </a:r>
          </a:p>
        </p:txBody>
      </p:sp>
      <p:sp>
        <p:nvSpPr>
          <p:cNvPr id="2" name="TextBox 1">
            <a:extLst>
              <a:ext uri="{FF2B5EF4-FFF2-40B4-BE49-F238E27FC236}">
                <a16:creationId xmlns:a16="http://schemas.microsoft.com/office/drawing/2014/main" id="{B106D2B3-B8D3-F6D3-F76D-0410D129B75B}"/>
              </a:ext>
            </a:extLst>
          </p:cNvPr>
          <p:cNvSpPr txBox="1"/>
          <p:nvPr/>
        </p:nvSpPr>
        <p:spPr>
          <a:xfrm>
            <a:off x="1310409" y="827436"/>
            <a:ext cx="9829800" cy="646331"/>
          </a:xfrm>
          <a:prstGeom prst="rect">
            <a:avLst/>
          </a:prstGeom>
          <a:noFill/>
        </p:spPr>
        <p:txBody>
          <a:bodyPr wrap="square">
            <a:spAutoFit/>
          </a:bodyPr>
          <a:lstStyle/>
          <a:p>
            <a:r>
              <a:rPr lang="en-US" dirty="0"/>
              <a:t>A log</a:t>
            </a:r>
            <a:r>
              <a:rPr lang="en-US" baseline="-25000" dirty="0"/>
              <a:t>10</a:t>
            </a:r>
            <a:r>
              <a:rPr lang="en-US" dirty="0"/>
              <a:t> plot of compute pipeline performance data. This is done to remove the</a:t>
            </a:r>
            <a:r>
              <a:rPr lang="en-US" b="1" dirty="0"/>
              <a:t> h</a:t>
            </a:r>
            <a:r>
              <a:rPr lang="en-US" dirty="0"/>
              <a:t>eteroscedasticity. </a:t>
            </a:r>
          </a:p>
          <a:p>
            <a:endParaRPr lang="en-US" dirty="0"/>
          </a:p>
        </p:txBody>
      </p:sp>
      <p:graphicFrame>
        <p:nvGraphicFramePr>
          <p:cNvPr id="5" name="Object 4">
            <a:extLst>
              <a:ext uri="{FF2B5EF4-FFF2-40B4-BE49-F238E27FC236}">
                <a16:creationId xmlns:a16="http://schemas.microsoft.com/office/drawing/2014/main" id="{FBF99044-8859-E837-B999-BCC5FE00AB30}"/>
              </a:ext>
            </a:extLst>
          </p:cNvPr>
          <p:cNvGraphicFramePr>
            <a:graphicFrameLocks noChangeAspect="1"/>
          </p:cNvGraphicFramePr>
          <p:nvPr>
            <p:extLst>
              <p:ext uri="{D42A27DB-BD31-4B8C-83A1-F6EECF244321}">
                <p14:modId xmlns:p14="http://schemas.microsoft.com/office/powerpoint/2010/main" val="237717437"/>
              </p:ext>
            </p:extLst>
          </p:nvPr>
        </p:nvGraphicFramePr>
        <p:xfrm>
          <a:off x="1179513" y="1333500"/>
          <a:ext cx="9831387" cy="4791075"/>
        </p:xfrm>
        <a:graphic>
          <a:graphicData uri="http://schemas.openxmlformats.org/presentationml/2006/ole">
            <mc:AlternateContent xmlns:mc="http://schemas.openxmlformats.org/markup-compatibility/2006">
              <mc:Choice xmlns:v="urn:schemas-microsoft-com:vml" Requires="v">
                <p:oleObj name="Worksheet" r:id="rId2" imgW="9829877" imgH="4791109" progId="Excel.Sheet.12">
                  <p:link updateAutomatic="1"/>
                </p:oleObj>
              </mc:Choice>
              <mc:Fallback>
                <p:oleObj name="Worksheet" r:id="rId2" imgW="9829877" imgH="4791109" progId="Excel.Sheet.12">
                  <p:link updateAutomatic="1"/>
                  <p:pic>
                    <p:nvPicPr>
                      <p:cNvPr id="0" name=""/>
                      <p:cNvPicPr/>
                      <p:nvPr/>
                    </p:nvPicPr>
                    <p:blipFill>
                      <a:blip r:embed="rId3"/>
                      <a:stretch>
                        <a:fillRect/>
                      </a:stretch>
                    </p:blipFill>
                    <p:spPr>
                      <a:xfrm>
                        <a:off x="1179513" y="1333500"/>
                        <a:ext cx="9831387" cy="4791075"/>
                      </a:xfrm>
                      <a:prstGeom prst="rect">
                        <a:avLst/>
                      </a:prstGeom>
                    </p:spPr>
                  </p:pic>
                </p:oleObj>
              </mc:Fallback>
            </mc:AlternateContent>
          </a:graphicData>
        </a:graphic>
      </p:graphicFrame>
    </p:spTree>
    <p:extLst>
      <p:ext uri="{BB962C8B-B14F-4D97-AF65-F5344CB8AC3E}">
        <p14:creationId xmlns:p14="http://schemas.microsoft.com/office/powerpoint/2010/main" val="1954472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E7BBA-93CF-FC72-1314-0BB90C2B924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D59601-B222-8969-96BA-D707DDCB2EF0}"/>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Residuals Log plot</a:t>
            </a:r>
          </a:p>
        </p:txBody>
      </p:sp>
      <p:sp>
        <p:nvSpPr>
          <p:cNvPr id="2" name="TextBox 1">
            <a:extLst>
              <a:ext uri="{FF2B5EF4-FFF2-40B4-BE49-F238E27FC236}">
                <a16:creationId xmlns:a16="http://schemas.microsoft.com/office/drawing/2014/main" id="{E13FC8AC-23FD-E8C6-46C9-69F557C73E0F}"/>
              </a:ext>
            </a:extLst>
          </p:cNvPr>
          <p:cNvSpPr txBox="1"/>
          <p:nvPr/>
        </p:nvSpPr>
        <p:spPr>
          <a:xfrm>
            <a:off x="1036089" y="899894"/>
            <a:ext cx="9829800" cy="923330"/>
          </a:xfrm>
          <a:prstGeom prst="rect">
            <a:avLst/>
          </a:prstGeom>
          <a:noFill/>
        </p:spPr>
        <p:txBody>
          <a:bodyPr wrap="square">
            <a:spAutoFit/>
          </a:bodyPr>
          <a:lstStyle/>
          <a:p>
            <a:r>
              <a:rPr lang="en-US" dirty="0"/>
              <a:t>A plot of the log compute data residuals which shows the residuals decreasing as the number of particles grow and no particular pattern. </a:t>
            </a:r>
            <a:r>
              <a:rPr lang="en-US" i="1" dirty="0">
                <a:solidFill>
                  <a:srgbClr val="C00000"/>
                </a:solidFill>
              </a:rPr>
              <a:t>When corrected for heteroscedasticity the residuals shrink implying that the fit gets better as the number of particles processed increases</a:t>
            </a:r>
            <a:r>
              <a:rPr lang="en-US" dirty="0"/>
              <a:t>. </a:t>
            </a:r>
          </a:p>
        </p:txBody>
      </p:sp>
      <p:graphicFrame>
        <p:nvGraphicFramePr>
          <p:cNvPr id="3" name="Object 2">
            <a:extLst>
              <a:ext uri="{FF2B5EF4-FFF2-40B4-BE49-F238E27FC236}">
                <a16:creationId xmlns:a16="http://schemas.microsoft.com/office/drawing/2014/main" id="{5F0C0278-B339-7CCC-D170-1D5E21D71153}"/>
              </a:ext>
            </a:extLst>
          </p:cNvPr>
          <p:cNvGraphicFramePr>
            <a:graphicFrameLocks noChangeAspect="1"/>
          </p:cNvGraphicFramePr>
          <p:nvPr>
            <p:extLst>
              <p:ext uri="{D42A27DB-BD31-4B8C-83A1-F6EECF244321}">
                <p14:modId xmlns:p14="http://schemas.microsoft.com/office/powerpoint/2010/main" val="822295357"/>
              </p:ext>
            </p:extLst>
          </p:nvPr>
        </p:nvGraphicFramePr>
        <p:xfrm>
          <a:off x="1150938" y="1822450"/>
          <a:ext cx="9888537" cy="4686300"/>
        </p:xfrm>
        <a:graphic>
          <a:graphicData uri="http://schemas.openxmlformats.org/presentationml/2006/ole">
            <mc:AlternateContent xmlns:mc="http://schemas.openxmlformats.org/markup-compatibility/2006">
              <mc:Choice xmlns:v="urn:schemas-microsoft-com:vml" Requires="v">
                <p:oleObj name="Worksheet" r:id="rId2" imgW="9886854" imgH="4686402" progId="Excel.Sheet.12">
                  <p:link updateAutomatic="1"/>
                </p:oleObj>
              </mc:Choice>
              <mc:Fallback>
                <p:oleObj name="Worksheet" r:id="rId2" imgW="9886854" imgH="4686402" progId="Excel.Sheet.12">
                  <p:link updateAutomatic="1"/>
                  <p:pic>
                    <p:nvPicPr>
                      <p:cNvPr id="0" name=""/>
                      <p:cNvPicPr/>
                      <p:nvPr/>
                    </p:nvPicPr>
                    <p:blipFill>
                      <a:blip r:embed="rId3"/>
                      <a:stretch>
                        <a:fillRect/>
                      </a:stretch>
                    </p:blipFill>
                    <p:spPr>
                      <a:xfrm>
                        <a:off x="1150938" y="1822450"/>
                        <a:ext cx="9888537" cy="4686300"/>
                      </a:xfrm>
                      <a:prstGeom prst="rect">
                        <a:avLst/>
                      </a:prstGeom>
                    </p:spPr>
                  </p:pic>
                </p:oleObj>
              </mc:Fallback>
            </mc:AlternateContent>
          </a:graphicData>
        </a:graphic>
      </p:graphicFrame>
    </p:spTree>
    <p:extLst>
      <p:ext uri="{BB962C8B-B14F-4D97-AF65-F5344CB8AC3E}">
        <p14:creationId xmlns:p14="http://schemas.microsoft.com/office/powerpoint/2010/main" val="1639786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F2278-CAF6-DE17-F0B7-C8D9F44A92F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98A4D46-973C-11BE-4621-6C23D33D9A24}"/>
              </a:ext>
            </a:extLst>
          </p:cNvPr>
          <p:cNvPicPr>
            <a:picLocks noChangeAspect="1"/>
          </p:cNvPicPr>
          <p:nvPr/>
        </p:nvPicPr>
        <p:blipFill>
          <a:blip r:embed="rId2"/>
          <a:srcRect t="7875" r="2479"/>
          <a:stretch>
            <a:fillRect/>
          </a:stretch>
        </p:blipFill>
        <p:spPr>
          <a:xfrm>
            <a:off x="4880707" y="411480"/>
            <a:ext cx="7311293" cy="5678170"/>
          </a:xfrm>
          <a:prstGeom prst="rect">
            <a:avLst/>
          </a:prstGeom>
        </p:spPr>
      </p:pic>
      <p:sp>
        <p:nvSpPr>
          <p:cNvPr id="2" name="Title 1">
            <a:extLst>
              <a:ext uri="{FF2B5EF4-FFF2-40B4-BE49-F238E27FC236}">
                <a16:creationId xmlns:a16="http://schemas.microsoft.com/office/drawing/2014/main" id="{C5CCE6A8-B4C3-8099-BC25-A4833C4F05FD}"/>
              </a:ext>
            </a:extLst>
          </p:cNvPr>
          <p:cNvSpPr>
            <a:spLocks noGrp="1"/>
          </p:cNvSpPr>
          <p:nvPr>
            <p:ph type="title"/>
          </p:nvPr>
        </p:nvSpPr>
        <p:spPr/>
        <p:txBody>
          <a:bodyPr/>
          <a:lstStyle/>
          <a:p>
            <a:r>
              <a:rPr lang="en-US" dirty="0"/>
              <a:t>Total Time</a:t>
            </a:r>
            <a:br>
              <a:rPr lang="en-US" dirty="0"/>
            </a:br>
            <a:r>
              <a:rPr lang="en-US" dirty="0"/>
              <a:t> (Graphics</a:t>
            </a:r>
            <a:br>
              <a:rPr lang="en-US" dirty="0"/>
            </a:br>
            <a:r>
              <a:rPr lang="en-US" dirty="0"/>
              <a:t>+Compute)</a:t>
            </a:r>
          </a:p>
        </p:txBody>
      </p:sp>
      <p:sp>
        <p:nvSpPr>
          <p:cNvPr id="3" name="Text Placeholder 2">
            <a:extLst>
              <a:ext uri="{FF2B5EF4-FFF2-40B4-BE49-F238E27FC236}">
                <a16:creationId xmlns:a16="http://schemas.microsoft.com/office/drawing/2014/main" id="{F240AF01-FAF9-C153-3B1C-2A2EAF1F8DAD}"/>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1365453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9FD9C-6892-97C9-03E4-9F304BA9DE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5D67342-913F-A1EA-E00A-F2AAE0EF4976}"/>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Polynomial Fit</a:t>
            </a:r>
          </a:p>
        </p:txBody>
      </p:sp>
      <p:sp>
        <p:nvSpPr>
          <p:cNvPr id="10" name="TextBox 9">
            <a:extLst>
              <a:ext uri="{FF2B5EF4-FFF2-40B4-BE49-F238E27FC236}">
                <a16:creationId xmlns:a16="http://schemas.microsoft.com/office/drawing/2014/main" id="{B5B91DE3-63D9-683D-0E7A-BE91F14687AB}"/>
              </a:ext>
            </a:extLst>
          </p:cNvPr>
          <p:cNvSpPr txBox="1"/>
          <p:nvPr/>
        </p:nvSpPr>
        <p:spPr>
          <a:xfrm>
            <a:off x="1294244" y="1187716"/>
            <a:ext cx="7794338" cy="646331"/>
          </a:xfrm>
          <a:prstGeom prst="rect">
            <a:avLst/>
          </a:prstGeom>
          <a:noFill/>
        </p:spPr>
        <p:txBody>
          <a:bodyPr wrap="square">
            <a:spAutoFit/>
          </a:bodyPr>
          <a:lstStyle/>
          <a:p>
            <a:r>
              <a:rPr lang="en-US" dirty="0"/>
              <a:t>The quadratic trendline for the compute pipeline. A completing algorithm has a K=2.7785E-18 which is essentially zero.</a:t>
            </a:r>
          </a:p>
        </p:txBody>
      </p:sp>
      <p:graphicFrame>
        <p:nvGraphicFramePr>
          <p:cNvPr id="3" name="Object 2">
            <a:extLst>
              <a:ext uri="{FF2B5EF4-FFF2-40B4-BE49-F238E27FC236}">
                <a16:creationId xmlns:a16="http://schemas.microsoft.com/office/drawing/2014/main" id="{04A614F9-14F0-7866-2058-6097CD3EDD8A}"/>
              </a:ext>
            </a:extLst>
          </p:cNvPr>
          <p:cNvGraphicFramePr>
            <a:graphicFrameLocks noChangeAspect="1"/>
          </p:cNvGraphicFramePr>
          <p:nvPr>
            <p:extLst>
              <p:ext uri="{D42A27DB-BD31-4B8C-83A1-F6EECF244321}">
                <p14:modId xmlns:p14="http://schemas.microsoft.com/office/powerpoint/2010/main" val="3188602990"/>
              </p:ext>
            </p:extLst>
          </p:nvPr>
        </p:nvGraphicFramePr>
        <p:xfrm>
          <a:off x="1455738" y="1909763"/>
          <a:ext cx="8696325" cy="3895725"/>
        </p:xfrm>
        <a:graphic>
          <a:graphicData uri="http://schemas.openxmlformats.org/presentationml/2006/ole">
            <mc:AlternateContent xmlns:mc="http://schemas.openxmlformats.org/markup-compatibility/2006">
              <mc:Choice xmlns:v="urn:schemas-microsoft-com:vml" Requires="v">
                <p:oleObj name="Worksheet" r:id="rId2" imgW="8696449" imgH="3895589" progId="Excel.Sheet.12">
                  <p:link updateAutomatic="1"/>
                </p:oleObj>
              </mc:Choice>
              <mc:Fallback>
                <p:oleObj name="Worksheet" r:id="rId2" imgW="8696449" imgH="3895589" progId="Excel.Sheet.12">
                  <p:link updateAutomatic="1"/>
                  <p:pic>
                    <p:nvPicPr>
                      <p:cNvPr id="0" name=""/>
                      <p:cNvPicPr/>
                      <p:nvPr/>
                    </p:nvPicPr>
                    <p:blipFill>
                      <a:blip r:embed="rId3"/>
                      <a:stretch>
                        <a:fillRect/>
                      </a:stretch>
                    </p:blipFill>
                    <p:spPr>
                      <a:xfrm>
                        <a:off x="1455738" y="1909763"/>
                        <a:ext cx="8696325" cy="3895725"/>
                      </a:xfrm>
                      <a:prstGeom prst="rect">
                        <a:avLst/>
                      </a:prstGeom>
                    </p:spPr>
                  </p:pic>
                </p:oleObj>
              </mc:Fallback>
            </mc:AlternateContent>
          </a:graphicData>
        </a:graphic>
      </p:graphicFrame>
    </p:spTree>
    <p:extLst>
      <p:ext uri="{BB962C8B-B14F-4D97-AF65-F5344CB8AC3E}">
        <p14:creationId xmlns:p14="http://schemas.microsoft.com/office/powerpoint/2010/main" val="2894417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9619A-2C2C-C41C-7F7C-BA38E20B97F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0A5288D-C5EC-CAA3-AF9F-FFDCBCD37F0D}"/>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A599CA92-82ED-4749-2C4A-B0DBC7FCEB00}"/>
              </a:ext>
            </a:extLst>
          </p:cNvPr>
          <p:cNvSpPr txBox="1"/>
          <p:nvPr/>
        </p:nvSpPr>
        <p:spPr>
          <a:xfrm>
            <a:off x="2143412" y="835620"/>
            <a:ext cx="7794338" cy="923330"/>
          </a:xfrm>
          <a:prstGeom prst="rect">
            <a:avLst/>
          </a:prstGeom>
          <a:noFill/>
        </p:spPr>
        <p:txBody>
          <a:bodyPr wrap="square">
            <a:spAutoFit/>
          </a:bodyPr>
          <a:lstStyle/>
          <a:p>
            <a:r>
              <a:rPr lang="en-US" dirty="0"/>
              <a:t>The residuals of the compute quadratic fit showing the mean in orange the data is fairly random around the mean while increasing with increasing time and number of particles.</a:t>
            </a:r>
          </a:p>
        </p:txBody>
      </p:sp>
      <p:graphicFrame>
        <p:nvGraphicFramePr>
          <p:cNvPr id="3" name="Object 2">
            <a:extLst>
              <a:ext uri="{FF2B5EF4-FFF2-40B4-BE49-F238E27FC236}">
                <a16:creationId xmlns:a16="http://schemas.microsoft.com/office/drawing/2014/main" id="{703A56E5-123F-B82D-4FB3-C8AAF0F3D02D}"/>
              </a:ext>
            </a:extLst>
          </p:cNvPr>
          <p:cNvGraphicFramePr>
            <a:graphicFrameLocks noChangeAspect="1"/>
          </p:cNvGraphicFramePr>
          <p:nvPr>
            <p:extLst>
              <p:ext uri="{D42A27DB-BD31-4B8C-83A1-F6EECF244321}">
                <p14:modId xmlns:p14="http://schemas.microsoft.com/office/powerpoint/2010/main" val="3145069905"/>
              </p:ext>
            </p:extLst>
          </p:nvPr>
        </p:nvGraphicFramePr>
        <p:xfrm>
          <a:off x="1743075" y="192246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743075" y="192246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416691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91C9F-0EE1-E9F9-CC86-8EB9617D46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EF054D-A439-361B-F1A1-9150B8005996}"/>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Linear Fit</a:t>
            </a:r>
          </a:p>
        </p:txBody>
      </p:sp>
      <p:sp>
        <p:nvSpPr>
          <p:cNvPr id="5" name="TextBox 4">
            <a:extLst>
              <a:ext uri="{FF2B5EF4-FFF2-40B4-BE49-F238E27FC236}">
                <a16:creationId xmlns:a16="http://schemas.microsoft.com/office/drawing/2014/main" id="{D87D17C8-0DC5-2D1A-9263-9191478C1C29}"/>
              </a:ext>
            </a:extLst>
          </p:cNvPr>
          <p:cNvSpPr txBox="1"/>
          <p:nvPr/>
        </p:nvSpPr>
        <p:spPr>
          <a:xfrm>
            <a:off x="1445885" y="1187716"/>
            <a:ext cx="8753475" cy="646331"/>
          </a:xfrm>
          <a:prstGeom prst="rect">
            <a:avLst/>
          </a:prstGeom>
          <a:noFill/>
        </p:spPr>
        <p:txBody>
          <a:bodyPr wrap="square">
            <a:spAutoFit/>
          </a:bodyPr>
          <a:lstStyle/>
          <a:p>
            <a:r>
              <a:rPr lang="en-US" dirty="0"/>
              <a:t>The linear trendline for the compute pipeline. A completing algorithm has a base cost of </a:t>
            </a:r>
            <a:r>
              <a:rPr lang="en-US" baseline="0" dirty="0"/>
              <a:t>1.3624E-09 (s) </a:t>
            </a:r>
            <a:endParaRPr lang="en-US" dirty="0"/>
          </a:p>
        </p:txBody>
      </p:sp>
      <p:graphicFrame>
        <p:nvGraphicFramePr>
          <p:cNvPr id="3" name="Object 2">
            <a:extLst>
              <a:ext uri="{FF2B5EF4-FFF2-40B4-BE49-F238E27FC236}">
                <a16:creationId xmlns:a16="http://schemas.microsoft.com/office/drawing/2014/main" id="{F71BE5C5-6DD4-07B7-E009-DCE7F5CF0A7B}"/>
              </a:ext>
            </a:extLst>
          </p:cNvPr>
          <p:cNvGraphicFramePr>
            <a:graphicFrameLocks noChangeAspect="1"/>
          </p:cNvGraphicFramePr>
          <p:nvPr>
            <p:extLst>
              <p:ext uri="{D42A27DB-BD31-4B8C-83A1-F6EECF244321}">
                <p14:modId xmlns:p14="http://schemas.microsoft.com/office/powerpoint/2010/main" val="3077548469"/>
              </p:ext>
            </p:extLst>
          </p:nvPr>
        </p:nvGraphicFramePr>
        <p:xfrm>
          <a:off x="1614488" y="1833563"/>
          <a:ext cx="8743950" cy="3895725"/>
        </p:xfrm>
        <a:graphic>
          <a:graphicData uri="http://schemas.openxmlformats.org/presentationml/2006/ole">
            <mc:AlternateContent xmlns:mc="http://schemas.openxmlformats.org/markup-compatibility/2006">
              <mc:Choice xmlns:v="urn:schemas-microsoft-com:vml" Requires="v">
                <p:oleObj name="Worksheet" r:id="rId2" imgW="8743931" imgH="3895589" progId="Excel.Sheet.12">
                  <p:link updateAutomatic="1"/>
                </p:oleObj>
              </mc:Choice>
              <mc:Fallback>
                <p:oleObj name="Worksheet" r:id="rId2" imgW="8743931" imgH="3895589" progId="Excel.Sheet.12">
                  <p:link updateAutomatic="1"/>
                  <p:pic>
                    <p:nvPicPr>
                      <p:cNvPr id="0" name=""/>
                      <p:cNvPicPr/>
                      <p:nvPr/>
                    </p:nvPicPr>
                    <p:blipFill>
                      <a:blip r:embed="rId3"/>
                      <a:stretch>
                        <a:fillRect/>
                      </a:stretch>
                    </p:blipFill>
                    <p:spPr>
                      <a:xfrm>
                        <a:off x="1614488" y="1833563"/>
                        <a:ext cx="8743950" cy="3895725"/>
                      </a:xfrm>
                      <a:prstGeom prst="rect">
                        <a:avLst/>
                      </a:prstGeom>
                    </p:spPr>
                  </p:pic>
                </p:oleObj>
              </mc:Fallback>
            </mc:AlternateContent>
          </a:graphicData>
        </a:graphic>
      </p:graphicFrame>
    </p:spTree>
    <p:extLst>
      <p:ext uri="{BB962C8B-B14F-4D97-AF65-F5344CB8AC3E}">
        <p14:creationId xmlns:p14="http://schemas.microsoft.com/office/powerpoint/2010/main" val="1873146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D91CF-EB31-7192-0BF0-891248B28F0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4589A-16A7-FC76-AB54-7928144E10B6}"/>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Linear Fit</a:t>
            </a:r>
          </a:p>
        </p:txBody>
      </p:sp>
      <p:sp>
        <p:nvSpPr>
          <p:cNvPr id="2" name="TextBox 1">
            <a:extLst>
              <a:ext uri="{FF2B5EF4-FFF2-40B4-BE49-F238E27FC236}">
                <a16:creationId xmlns:a16="http://schemas.microsoft.com/office/drawing/2014/main" id="{4A604FB8-DDE1-159E-4D82-54849FFEA122}"/>
              </a:ext>
            </a:extLst>
          </p:cNvPr>
          <p:cNvSpPr txBox="1"/>
          <p:nvPr/>
        </p:nvSpPr>
        <p:spPr>
          <a:xfrm>
            <a:off x="1294244" y="1187716"/>
            <a:ext cx="7794338" cy="369332"/>
          </a:xfrm>
          <a:prstGeom prst="rect">
            <a:avLst/>
          </a:prstGeom>
          <a:noFill/>
        </p:spPr>
        <p:txBody>
          <a:bodyPr wrap="square">
            <a:spAutoFit/>
          </a:bodyPr>
          <a:lstStyle/>
          <a:p>
            <a:r>
              <a:rPr lang="en-US" dirty="0"/>
              <a:t>The residuals of the linear fit showing the mean in orange.</a:t>
            </a:r>
          </a:p>
        </p:txBody>
      </p:sp>
      <p:graphicFrame>
        <p:nvGraphicFramePr>
          <p:cNvPr id="3" name="Object 2">
            <a:extLst>
              <a:ext uri="{FF2B5EF4-FFF2-40B4-BE49-F238E27FC236}">
                <a16:creationId xmlns:a16="http://schemas.microsoft.com/office/drawing/2014/main" id="{C5F93DA6-5F25-7381-18D5-6391692C1D17}"/>
              </a:ext>
            </a:extLst>
          </p:cNvPr>
          <p:cNvGraphicFramePr>
            <a:graphicFrameLocks noChangeAspect="1"/>
          </p:cNvGraphicFramePr>
          <p:nvPr>
            <p:extLst>
              <p:ext uri="{D42A27DB-BD31-4B8C-83A1-F6EECF244321}">
                <p14:modId xmlns:p14="http://schemas.microsoft.com/office/powerpoint/2010/main" val="352260658"/>
              </p:ext>
            </p:extLst>
          </p:nvPr>
        </p:nvGraphicFramePr>
        <p:xfrm>
          <a:off x="1485900" y="1671638"/>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485900" y="1671638"/>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87019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AE6C9-BD54-B0C3-2E49-0AC7A10A68D2}"/>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3" name="TextBox 2">
            <a:extLst>
              <a:ext uri="{FF2B5EF4-FFF2-40B4-BE49-F238E27FC236}">
                <a16:creationId xmlns:a16="http://schemas.microsoft.com/office/drawing/2014/main" id="{A1EE279A-4CC2-771C-7ADA-93EA6E17BF09}"/>
              </a:ext>
            </a:extLst>
          </p:cNvPr>
          <p:cNvSpPr txBox="1"/>
          <p:nvPr/>
        </p:nvSpPr>
        <p:spPr>
          <a:xfrm>
            <a:off x="591127" y="2289484"/>
            <a:ext cx="11166764" cy="313932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solidFill>
                  <a:schemeClr val="accent1">
                    <a:lumMod val="75000"/>
                  </a:schemeClr>
                </a:solidFill>
              </a:rPr>
              <a:t>Data interpolation is for comparative analysis. Specifically, how the algorithm compares to a generally equivalent quadratic or linear time algorithm with the same base cost.</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The data is based on the maximum frames per second (minimum seconds per frame) which makes  smooth data difficult.</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It is probably not possible to get an exact data fit for the frame times because the GPU makes decisions based on the commands, configuration, size of the data, and thermal condition. </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79FD8071-CBEA-B435-01D4-B24C652A4C62}"/>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Tree>
    <p:extLst>
      <p:ext uri="{BB962C8B-B14F-4D97-AF65-F5344CB8AC3E}">
        <p14:creationId xmlns:p14="http://schemas.microsoft.com/office/powerpoint/2010/main" val="178590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0C036-CA30-88AB-3DE9-17379A2288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7B34327-87B7-1135-1A2A-EFC860012D88}"/>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Log plot</a:t>
            </a:r>
          </a:p>
        </p:txBody>
      </p:sp>
      <p:sp>
        <p:nvSpPr>
          <p:cNvPr id="2" name="TextBox 1">
            <a:extLst>
              <a:ext uri="{FF2B5EF4-FFF2-40B4-BE49-F238E27FC236}">
                <a16:creationId xmlns:a16="http://schemas.microsoft.com/office/drawing/2014/main" id="{F546181E-7C5C-DC0A-C2B2-862AB151047E}"/>
              </a:ext>
            </a:extLst>
          </p:cNvPr>
          <p:cNvSpPr txBox="1"/>
          <p:nvPr/>
        </p:nvSpPr>
        <p:spPr>
          <a:xfrm>
            <a:off x="1310409" y="827436"/>
            <a:ext cx="9829800" cy="646331"/>
          </a:xfrm>
          <a:prstGeom prst="rect">
            <a:avLst/>
          </a:prstGeom>
          <a:noFill/>
        </p:spPr>
        <p:txBody>
          <a:bodyPr wrap="square">
            <a:spAutoFit/>
          </a:bodyPr>
          <a:lstStyle/>
          <a:p>
            <a:r>
              <a:rPr lang="en-US" dirty="0"/>
              <a:t>A log</a:t>
            </a:r>
            <a:r>
              <a:rPr lang="en-US" baseline="-25000" dirty="0"/>
              <a:t>10</a:t>
            </a:r>
            <a:r>
              <a:rPr lang="en-US" dirty="0"/>
              <a:t> plot of compute pipeline performance data. This is done to remove the</a:t>
            </a:r>
            <a:r>
              <a:rPr lang="en-US" b="1" dirty="0"/>
              <a:t> h</a:t>
            </a:r>
            <a:r>
              <a:rPr lang="en-US" dirty="0"/>
              <a:t>eteroscedasticity. </a:t>
            </a:r>
          </a:p>
          <a:p>
            <a:endParaRPr lang="en-US" dirty="0"/>
          </a:p>
        </p:txBody>
      </p:sp>
      <p:graphicFrame>
        <p:nvGraphicFramePr>
          <p:cNvPr id="3" name="Object 2">
            <a:extLst>
              <a:ext uri="{FF2B5EF4-FFF2-40B4-BE49-F238E27FC236}">
                <a16:creationId xmlns:a16="http://schemas.microsoft.com/office/drawing/2014/main" id="{DF2E4D1A-FC58-D1FB-3713-739D9F0B9D1B}"/>
              </a:ext>
            </a:extLst>
          </p:cNvPr>
          <p:cNvGraphicFramePr>
            <a:graphicFrameLocks noChangeAspect="1"/>
          </p:cNvGraphicFramePr>
          <p:nvPr>
            <p:extLst>
              <p:ext uri="{D42A27DB-BD31-4B8C-83A1-F6EECF244321}">
                <p14:modId xmlns:p14="http://schemas.microsoft.com/office/powerpoint/2010/main" val="3162031757"/>
              </p:ext>
            </p:extLst>
          </p:nvPr>
        </p:nvGraphicFramePr>
        <p:xfrm>
          <a:off x="1177131" y="1231551"/>
          <a:ext cx="9837738" cy="4799013"/>
        </p:xfrm>
        <a:graphic>
          <a:graphicData uri="http://schemas.openxmlformats.org/presentationml/2006/ole">
            <mc:AlternateContent xmlns:mc="http://schemas.openxmlformats.org/markup-compatibility/2006">
              <mc:Choice xmlns:v="urn:schemas-microsoft-com:vml" Requires="v">
                <p:oleObj name="Worksheet" r:id="rId2" imgW="9837483" imgH="4799191" progId="Excel.Sheet.12">
                  <p:embed/>
                </p:oleObj>
              </mc:Choice>
              <mc:Fallback>
                <p:oleObj name="Worksheet" r:id="rId2" imgW="9837483" imgH="4799191" progId="Excel.Sheet.12">
                  <p:embed/>
                  <p:pic>
                    <p:nvPicPr>
                      <p:cNvPr id="0" name=""/>
                      <p:cNvPicPr/>
                      <p:nvPr/>
                    </p:nvPicPr>
                    <p:blipFill>
                      <a:blip r:embed="rId3"/>
                      <a:stretch>
                        <a:fillRect/>
                      </a:stretch>
                    </p:blipFill>
                    <p:spPr>
                      <a:xfrm>
                        <a:off x="1177131" y="1231551"/>
                        <a:ext cx="9837738" cy="4799013"/>
                      </a:xfrm>
                      <a:prstGeom prst="rect">
                        <a:avLst/>
                      </a:prstGeom>
                    </p:spPr>
                  </p:pic>
                </p:oleObj>
              </mc:Fallback>
            </mc:AlternateContent>
          </a:graphicData>
        </a:graphic>
      </p:graphicFrame>
    </p:spTree>
    <p:extLst>
      <p:ext uri="{BB962C8B-B14F-4D97-AF65-F5344CB8AC3E}">
        <p14:creationId xmlns:p14="http://schemas.microsoft.com/office/powerpoint/2010/main" val="214647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4D55E-9CFC-2EEC-A519-812250F77AA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459248C-18B6-C5F1-8248-5377E5A681E5}"/>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Residuals Log plot</a:t>
            </a:r>
          </a:p>
        </p:txBody>
      </p:sp>
      <p:sp>
        <p:nvSpPr>
          <p:cNvPr id="2" name="TextBox 1">
            <a:extLst>
              <a:ext uri="{FF2B5EF4-FFF2-40B4-BE49-F238E27FC236}">
                <a16:creationId xmlns:a16="http://schemas.microsoft.com/office/drawing/2014/main" id="{BC6B5F10-40EA-DF2F-8B1D-9AFD4CF0979F}"/>
              </a:ext>
            </a:extLst>
          </p:cNvPr>
          <p:cNvSpPr txBox="1"/>
          <p:nvPr/>
        </p:nvSpPr>
        <p:spPr>
          <a:xfrm>
            <a:off x="1036089" y="899894"/>
            <a:ext cx="9829800" cy="923330"/>
          </a:xfrm>
          <a:prstGeom prst="rect">
            <a:avLst/>
          </a:prstGeom>
          <a:noFill/>
        </p:spPr>
        <p:txBody>
          <a:bodyPr wrap="square">
            <a:spAutoFit/>
          </a:bodyPr>
          <a:lstStyle/>
          <a:p>
            <a:r>
              <a:rPr lang="en-US" dirty="0"/>
              <a:t>A plot of the log compute data residuals which shows the residuals decreasing as the number of particles grow and no particular pattern. </a:t>
            </a:r>
            <a:r>
              <a:rPr lang="en-US" i="1" dirty="0">
                <a:solidFill>
                  <a:srgbClr val="C00000"/>
                </a:solidFill>
              </a:rPr>
              <a:t>When corrected for heteroscedasticity the residuals shrink implying that the fit gets better as the number of particles processed increases</a:t>
            </a:r>
            <a:r>
              <a:rPr lang="en-US" dirty="0"/>
              <a:t>. </a:t>
            </a:r>
          </a:p>
        </p:txBody>
      </p:sp>
      <p:graphicFrame>
        <p:nvGraphicFramePr>
          <p:cNvPr id="5" name="Object 4">
            <a:extLst>
              <a:ext uri="{FF2B5EF4-FFF2-40B4-BE49-F238E27FC236}">
                <a16:creationId xmlns:a16="http://schemas.microsoft.com/office/drawing/2014/main" id="{3C8D5F86-9A11-DF09-2A82-77A9207AE63F}"/>
              </a:ext>
            </a:extLst>
          </p:cNvPr>
          <p:cNvGraphicFramePr>
            <a:graphicFrameLocks noChangeAspect="1"/>
          </p:cNvGraphicFramePr>
          <p:nvPr>
            <p:extLst>
              <p:ext uri="{D42A27DB-BD31-4B8C-83A1-F6EECF244321}">
                <p14:modId xmlns:p14="http://schemas.microsoft.com/office/powerpoint/2010/main" val="852954406"/>
              </p:ext>
            </p:extLst>
          </p:nvPr>
        </p:nvGraphicFramePr>
        <p:xfrm>
          <a:off x="974725" y="1822450"/>
          <a:ext cx="9886950" cy="4686300"/>
        </p:xfrm>
        <a:graphic>
          <a:graphicData uri="http://schemas.openxmlformats.org/presentationml/2006/ole">
            <mc:AlternateContent xmlns:mc="http://schemas.openxmlformats.org/markup-compatibility/2006">
              <mc:Choice xmlns:v="urn:schemas-microsoft-com:vml" Requires="v">
                <p:oleObj name="Worksheet" r:id="rId2" imgW="9886854" imgH="4686402" progId="Excel.Sheet.12">
                  <p:link updateAutomatic="1"/>
                </p:oleObj>
              </mc:Choice>
              <mc:Fallback>
                <p:oleObj name="Worksheet" r:id="rId2" imgW="9886854" imgH="4686402" progId="Excel.Sheet.12">
                  <p:link updateAutomatic="1"/>
                  <p:pic>
                    <p:nvPicPr>
                      <p:cNvPr id="0" name=""/>
                      <p:cNvPicPr/>
                      <p:nvPr/>
                    </p:nvPicPr>
                    <p:blipFill>
                      <a:blip r:embed="rId3"/>
                      <a:stretch>
                        <a:fillRect/>
                      </a:stretch>
                    </p:blipFill>
                    <p:spPr>
                      <a:xfrm>
                        <a:off x="974725" y="1822450"/>
                        <a:ext cx="9886950" cy="4686300"/>
                      </a:xfrm>
                      <a:prstGeom prst="rect">
                        <a:avLst/>
                      </a:prstGeom>
                    </p:spPr>
                  </p:pic>
                </p:oleObj>
              </mc:Fallback>
            </mc:AlternateContent>
          </a:graphicData>
        </a:graphic>
      </p:graphicFrame>
    </p:spTree>
    <p:extLst>
      <p:ext uri="{BB962C8B-B14F-4D97-AF65-F5344CB8AC3E}">
        <p14:creationId xmlns:p14="http://schemas.microsoft.com/office/powerpoint/2010/main" val="845437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9413A-E7C8-D808-D8DA-BF2BFF8FA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B4E2A-EAB8-8886-A845-AB69306D5A1B}"/>
              </a:ext>
            </a:extLst>
          </p:cNvPr>
          <p:cNvSpPr>
            <a:spLocks noGrp="1"/>
          </p:cNvSpPr>
          <p:nvPr>
            <p:ph type="title"/>
          </p:nvPr>
        </p:nvSpPr>
        <p:spPr/>
        <p:txBody>
          <a:bodyPr/>
          <a:lstStyle/>
          <a:p>
            <a:r>
              <a:rPr lang="en-US" dirty="0"/>
              <a:t>All Plots </a:t>
            </a:r>
            <a:r>
              <a:rPr lang="en-US" dirty="0" err="1"/>
              <a:t>Graphics+Compute+Total</a:t>
            </a:r>
            <a:endParaRPr lang="en-US" dirty="0"/>
          </a:p>
        </p:txBody>
      </p:sp>
      <p:sp>
        <p:nvSpPr>
          <p:cNvPr id="3" name="Text Placeholder 2">
            <a:extLst>
              <a:ext uri="{FF2B5EF4-FFF2-40B4-BE49-F238E27FC236}">
                <a16:creationId xmlns:a16="http://schemas.microsoft.com/office/drawing/2014/main" id="{6C6D786A-4B5B-1130-A449-37E69596FC1B}"/>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412968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E9F9D-657F-4205-E10B-4F69202F9AF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EED1F4-5878-4643-176E-3880619C5213}"/>
              </a:ext>
            </a:extLst>
          </p:cNvPr>
          <p:cNvSpPr txBox="1"/>
          <p:nvPr/>
        </p:nvSpPr>
        <p:spPr>
          <a:xfrm>
            <a:off x="3302277" y="465215"/>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8342ABFB-E271-7040-4DC9-ED09694A068F}"/>
              </a:ext>
            </a:extLst>
          </p:cNvPr>
          <p:cNvSpPr txBox="1"/>
          <p:nvPr/>
        </p:nvSpPr>
        <p:spPr>
          <a:xfrm>
            <a:off x="1627633" y="973046"/>
            <a:ext cx="8430768" cy="646331"/>
          </a:xfrm>
          <a:prstGeom prst="rect">
            <a:avLst/>
          </a:prstGeom>
          <a:noFill/>
        </p:spPr>
        <p:txBody>
          <a:bodyPr wrap="square">
            <a:spAutoFit/>
          </a:bodyPr>
          <a:lstStyle/>
          <a:p>
            <a:r>
              <a:rPr lang="en-US" dirty="0"/>
              <a:t>A quadratic fit plot of the compute, graphics, and total performance. The compute consumes most of the time and grows at a rate greater than does graphics.  </a:t>
            </a:r>
          </a:p>
        </p:txBody>
      </p:sp>
      <p:graphicFrame>
        <p:nvGraphicFramePr>
          <p:cNvPr id="6" name="Object 5">
            <a:extLst>
              <a:ext uri="{FF2B5EF4-FFF2-40B4-BE49-F238E27FC236}">
                <a16:creationId xmlns:a16="http://schemas.microsoft.com/office/drawing/2014/main" id="{A2431B86-53E6-0034-7891-DFA9FABB80A8}"/>
              </a:ext>
            </a:extLst>
          </p:cNvPr>
          <p:cNvGraphicFramePr>
            <a:graphicFrameLocks noChangeAspect="1"/>
          </p:cNvGraphicFramePr>
          <p:nvPr>
            <p:extLst>
              <p:ext uri="{D42A27DB-BD31-4B8C-83A1-F6EECF244321}">
                <p14:modId xmlns:p14="http://schemas.microsoft.com/office/powerpoint/2010/main" val="2701527959"/>
              </p:ext>
            </p:extLst>
          </p:nvPr>
        </p:nvGraphicFramePr>
        <p:xfrm>
          <a:off x="1492250" y="1901825"/>
          <a:ext cx="8696325" cy="4562475"/>
        </p:xfrm>
        <a:graphic>
          <a:graphicData uri="http://schemas.openxmlformats.org/presentationml/2006/ole">
            <mc:AlternateContent xmlns:mc="http://schemas.openxmlformats.org/markup-compatibility/2006">
              <mc:Choice xmlns:v="urn:schemas-microsoft-com:vml" Requires="v">
                <p:oleObj name="Worksheet" r:id="rId2" imgW="8696449" imgH="4562407" progId="Excel.Sheet.12">
                  <p:link updateAutomatic="1"/>
                </p:oleObj>
              </mc:Choice>
              <mc:Fallback>
                <p:oleObj name="Worksheet" r:id="rId2" imgW="8696449" imgH="4562407" progId="Excel.Sheet.12">
                  <p:link updateAutomatic="1"/>
                  <p:pic>
                    <p:nvPicPr>
                      <p:cNvPr id="0" name=""/>
                      <p:cNvPicPr/>
                      <p:nvPr/>
                    </p:nvPicPr>
                    <p:blipFill>
                      <a:blip r:embed="rId3"/>
                      <a:stretch>
                        <a:fillRect/>
                      </a:stretch>
                    </p:blipFill>
                    <p:spPr>
                      <a:xfrm>
                        <a:off x="1492250" y="1901825"/>
                        <a:ext cx="8696325" cy="4562475"/>
                      </a:xfrm>
                      <a:prstGeom prst="rect">
                        <a:avLst/>
                      </a:prstGeom>
                    </p:spPr>
                  </p:pic>
                </p:oleObj>
              </mc:Fallback>
            </mc:AlternateContent>
          </a:graphicData>
        </a:graphic>
      </p:graphicFrame>
    </p:spTree>
    <p:extLst>
      <p:ext uri="{BB962C8B-B14F-4D97-AF65-F5344CB8AC3E}">
        <p14:creationId xmlns:p14="http://schemas.microsoft.com/office/powerpoint/2010/main" val="2452277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FE8FA-0AE2-3E31-6AEA-DC988C62B24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806562-80B5-2CC2-11BE-EE9CFDF0F91B}"/>
              </a:ext>
            </a:extLst>
          </p:cNvPr>
          <p:cNvSpPr txBox="1"/>
          <p:nvPr/>
        </p:nvSpPr>
        <p:spPr>
          <a:xfrm>
            <a:off x="3786909" y="120073"/>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904E68C1-7634-9A50-78BD-5B8AAD0722DB}"/>
              </a:ext>
            </a:extLst>
          </p:cNvPr>
          <p:cNvSpPr txBox="1"/>
          <p:nvPr/>
        </p:nvSpPr>
        <p:spPr>
          <a:xfrm>
            <a:off x="1265047" y="973046"/>
            <a:ext cx="8696325" cy="646331"/>
          </a:xfrm>
          <a:prstGeom prst="rect">
            <a:avLst/>
          </a:prstGeom>
          <a:noFill/>
        </p:spPr>
        <p:txBody>
          <a:bodyPr wrap="square">
            <a:spAutoFit/>
          </a:bodyPr>
          <a:lstStyle/>
          <a:p>
            <a:r>
              <a:rPr lang="en-US" dirty="0"/>
              <a:t>A linear fit plot of the compute, graphics, and total performance. The compute consumes most of the time and grows at a rate greater than does graphics.  </a:t>
            </a:r>
          </a:p>
        </p:txBody>
      </p:sp>
      <p:graphicFrame>
        <p:nvGraphicFramePr>
          <p:cNvPr id="3" name="Object 2">
            <a:extLst>
              <a:ext uri="{FF2B5EF4-FFF2-40B4-BE49-F238E27FC236}">
                <a16:creationId xmlns:a16="http://schemas.microsoft.com/office/drawing/2014/main" id="{6992D879-400E-00DB-8DFC-16CA1B8560CD}"/>
              </a:ext>
            </a:extLst>
          </p:cNvPr>
          <p:cNvGraphicFramePr>
            <a:graphicFrameLocks noChangeAspect="1"/>
          </p:cNvGraphicFramePr>
          <p:nvPr>
            <p:extLst>
              <p:ext uri="{D42A27DB-BD31-4B8C-83A1-F6EECF244321}">
                <p14:modId xmlns:p14="http://schemas.microsoft.com/office/powerpoint/2010/main" val="3996035430"/>
              </p:ext>
            </p:extLst>
          </p:nvPr>
        </p:nvGraphicFramePr>
        <p:xfrm>
          <a:off x="731838" y="1881188"/>
          <a:ext cx="9763125" cy="4581525"/>
        </p:xfrm>
        <a:graphic>
          <a:graphicData uri="http://schemas.openxmlformats.org/presentationml/2006/ole">
            <mc:AlternateContent xmlns:mc="http://schemas.openxmlformats.org/markup-compatibility/2006">
              <mc:Choice xmlns:v="urn:schemas-microsoft-com:vml" Requires="v">
                <p:oleObj name="Worksheet" r:id="rId2" imgW="9763096" imgH="4581389" progId="Excel.Sheet.12">
                  <p:link updateAutomatic="1"/>
                </p:oleObj>
              </mc:Choice>
              <mc:Fallback>
                <p:oleObj name="Worksheet" r:id="rId2" imgW="9763096" imgH="4581389" progId="Excel.Sheet.12">
                  <p:link updateAutomatic="1"/>
                  <p:pic>
                    <p:nvPicPr>
                      <p:cNvPr id="3" name="Object 2">
                        <a:extLst>
                          <a:ext uri="{FF2B5EF4-FFF2-40B4-BE49-F238E27FC236}">
                            <a16:creationId xmlns:a16="http://schemas.microsoft.com/office/drawing/2014/main" id="{9B88AE22-FCC3-A67E-69CD-110EEE0D1C1B}"/>
                          </a:ext>
                        </a:extLst>
                      </p:cNvPr>
                      <p:cNvPicPr/>
                      <p:nvPr/>
                    </p:nvPicPr>
                    <p:blipFill>
                      <a:blip r:embed="rId3"/>
                      <a:stretch>
                        <a:fillRect/>
                      </a:stretch>
                    </p:blipFill>
                    <p:spPr>
                      <a:xfrm>
                        <a:off x="731838" y="1881188"/>
                        <a:ext cx="9763125" cy="4581525"/>
                      </a:xfrm>
                      <a:prstGeom prst="rect">
                        <a:avLst/>
                      </a:prstGeom>
                    </p:spPr>
                  </p:pic>
                </p:oleObj>
              </mc:Fallback>
            </mc:AlternateContent>
          </a:graphicData>
        </a:graphic>
      </p:graphicFrame>
    </p:spTree>
    <p:extLst>
      <p:ext uri="{BB962C8B-B14F-4D97-AF65-F5344CB8AC3E}">
        <p14:creationId xmlns:p14="http://schemas.microsoft.com/office/powerpoint/2010/main" val="1793968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9EF1D-9C44-42CD-2FDA-CC0ABC1DDFA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559E641-7B54-EFD1-3AF3-7E3189513AE4}"/>
              </a:ext>
            </a:extLst>
          </p:cNvPr>
          <p:cNvSpPr txBox="1"/>
          <p:nvPr/>
        </p:nvSpPr>
        <p:spPr>
          <a:xfrm>
            <a:off x="3786909" y="120073"/>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578BB52E-5FD3-590F-A162-101CF9604A06}"/>
              </a:ext>
            </a:extLst>
          </p:cNvPr>
          <p:cNvSpPr txBox="1"/>
          <p:nvPr/>
        </p:nvSpPr>
        <p:spPr>
          <a:xfrm>
            <a:off x="1585913" y="973046"/>
            <a:ext cx="8782050" cy="646331"/>
          </a:xfrm>
          <a:prstGeom prst="rect">
            <a:avLst/>
          </a:prstGeom>
          <a:noFill/>
        </p:spPr>
        <p:txBody>
          <a:bodyPr wrap="square">
            <a:spAutoFit/>
          </a:bodyPr>
          <a:lstStyle/>
          <a:p>
            <a:r>
              <a:rPr lang="en-US" dirty="0"/>
              <a:t>A plot of the compute, graphics, and total performance. The compute consumes most of the time and grows at a rate greater than does graphics.  </a:t>
            </a:r>
          </a:p>
        </p:txBody>
      </p:sp>
      <p:graphicFrame>
        <p:nvGraphicFramePr>
          <p:cNvPr id="5" name="Object 4">
            <a:extLst>
              <a:ext uri="{FF2B5EF4-FFF2-40B4-BE49-F238E27FC236}">
                <a16:creationId xmlns:a16="http://schemas.microsoft.com/office/drawing/2014/main" id="{EBE454A3-AF05-2739-D457-33FBC0547EFE}"/>
              </a:ext>
            </a:extLst>
          </p:cNvPr>
          <p:cNvGraphicFramePr>
            <a:graphicFrameLocks noChangeAspect="1"/>
          </p:cNvGraphicFramePr>
          <p:nvPr>
            <p:extLst>
              <p:ext uri="{D42A27DB-BD31-4B8C-83A1-F6EECF244321}">
                <p14:modId xmlns:p14="http://schemas.microsoft.com/office/powerpoint/2010/main" val="1797803562"/>
              </p:ext>
            </p:extLst>
          </p:nvPr>
        </p:nvGraphicFramePr>
        <p:xfrm>
          <a:off x="1585913" y="1985963"/>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585913" y="1985963"/>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3948293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BB3A4-3356-ECCE-E795-864AC21EB9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8CB8E2-CE5D-A741-DC66-4ACFA7251D5B}"/>
              </a:ext>
            </a:extLst>
          </p:cNvPr>
          <p:cNvSpPr>
            <a:spLocks noGrp="1"/>
          </p:cNvSpPr>
          <p:nvPr>
            <p:ph type="title"/>
          </p:nvPr>
        </p:nvSpPr>
        <p:spPr/>
        <p:txBody>
          <a:bodyPr>
            <a:normAutofit/>
          </a:bodyPr>
          <a:lstStyle/>
          <a:p>
            <a:r>
              <a:rPr lang="en-US" dirty="0"/>
              <a:t>Q-Q Plot </a:t>
            </a:r>
            <a:br>
              <a:rPr lang="en-US" dirty="0"/>
            </a:br>
            <a:r>
              <a:rPr lang="en-US" dirty="0"/>
              <a:t>for Normal Distribution of Residuals</a:t>
            </a:r>
          </a:p>
        </p:txBody>
      </p:sp>
      <p:sp>
        <p:nvSpPr>
          <p:cNvPr id="3" name="Text Placeholder 2">
            <a:extLst>
              <a:ext uri="{FF2B5EF4-FFF2-40B4-BE49-F238E27FC236}">
                <a16:creationId xmlns:a16="http://schemas.microsoft.com/office/drawing/2014/main" id="{AA06F8F5-0D22-60AB-51CD-27E679DCD007}"/>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3792199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77DB-787A-C74D-1775-D230B1ADC6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1A316B-6078-755C-0576-03CDDDFEB5CF}"/>
              </a:ext>
            </a:extLst>
          </p:cNvPr>
          <p:cNvSpPr txBox="1"/>
          <p:nvPr/>
        </p:nvSpPr>
        <p:spPr>
          <a:xfrm>
            <a:off x="3786909" y="120073"/>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A82C5700-6753-64F9-A83B-5261AF3B01D4}"/>
              </a:ext>
            </a:extLst>
          </p:cNvPr>
          <p:cNvSpPr txBox="1"/>
          <p:nvPr/>
        </p:nvSpPr>
        <p:spPr>
          <a:xfrm>
            <a:off x="1036089" y="631328"/>
            <a:ext cx="9159471" cy="646331"/>
          </a:xfrm>
          <a:prstGeom prst="rect">
            <a:avLst/>
          </a:prstGeom>
          <a:noFill/>
        </p:spPr>
        <p:txBody>
          <a:bodyPr wrap="square">
            <a:spAutoFit/>
          </a:bodyPr>
          <a:lstStyle/>
          <a:p>
            <a:r>
              <a:rPr lang="en-US" dirty="0"/>
              <a:t>A Q-Q Plot of the linear fit of the graphics pipeline performance. The S-shape can indicate outliers. A segment that represented a straight line is in orange.</a:t>
            </a:r>
          </a:p>
        </p:txBody>
      </p:sp>
      <p:graphicFrame>
        <p:nvGraphicFramePr>
          <p:cNvPr id="3" name="Chart 2">
            <a:extLst>
              <a:ext uri="{FF2B5EF4-FFF2-40B4-BE49-F238E27FC236}">
                <a16:creationId xmlns:a16="http://schemas.microsoft.com/office/drawing/2014/main" id="{B01555DE-05D6-2F67-2B24-14791E0BD94C}"/>
              </a:ext>
            </a:extLst>
          </p:cNvPr>
          <p:cNvGraphicFramePr>
            <a:graphicFrameLocks/>
          </p:cNvGraphicFramePr>
          <p:nvPr>
            <p:extLst>
              <p:ext uri="{D42A27DB-BD31-4B8C-83A1-F6EECF244321}">
                <p14:modId xmlns:p14="http://schemas.microsoft.com/office/powerpoint/2010/main" val="556588565"/>
              </p:ext>
            </p:extLst>
          </p:nvPr>
        </p:nvGraphicFramePr>
        <p:xfrm>
          <a:off x="2728245" y="1751361"/>
          <a:ext cx="6424613" cy="4672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5406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D1B498-B0AF-8944-16D0-EEF5511B1FD3}"/>
              </a:ext>
            </a:extLst>
          </p:cNvPr>
          <p:cNvPicPr>
            <a:picLocks noChangeAspect="1"/>
          </p:cNvPicPr>
          <p:nvPr/>
        </p:nvPicPr>
        <p:blipFill>
          <a:blip r:embed="rId2"/>
          <a:srcRect r="7805"/>
          <a:stretch>
            <a:fillRect/>
          </a:stretch>
        </p:blipFill>
        <p:spPr>
          <a:xfrm>
            <a:off x="588143" y="384048"/>
            <a:ext cx="3197473" cy="2596896"/>
          </a:xfrm>
          <a:prstGeom prst="rect">
            <a:avLst/>
          </a:prstGeom>
        </p:spPr>
      </p:pic>
      <p:pic>
        <p:nvPicPr>
          <p:cNvPr id="3" name="Picture 2">
            <a:extLst>
              <a:ext uri="{FF2B5EF4-FFF2-40B4-BE49-F238E27FC236}">
                <a16:creationId xmlns:a16="http://schemas.microsoft.com/office/drawing/2014/main" id="{B144F129-B76C-545F-4C1B-425E2F8C5CBC}"/>
              </a:ext>
            </a:extLst>
          </p:cNvPr>
          <p:cNvPicPr>
            <a:picLocks noChangeAspect="1"/>
          </p:cNvPicPr>
          <p:nvPr/>
        </p:nvPicPr>
        <p:blipFill>
          <a:blip r:embed="rId3"/>
          <a:stretch>
            <a:fillRect/>
          </a:stretch>
        </p:blipFill>
        <p:spPr>
          <a:xfrm>
            <a:off x="3853187" y="146304"/>
            <a:ext cx="3867523" cy="3108960"/>
          </a:xfrm>
          <a:prstGeom prst="rect">
            <a:avLst/>
          </a:prstGeom>
        </p:spPr>
      </p:pic>
      <p:graphicFrame>
        <p:nvGraphicFramePr>
          <p:cNvPr id="4" name="Object 3">
            <a:extLst>
              <a:ext uri="{FF2B5EF4-FFF2-40B4-BE49-F238E27FC236}">
                <a16:creationId xmlns:a16="http://schemas.microsoft.com/office/drawing/2014/main" id="{68F82F40-04EF-D533-E9C8-5C79AC499AF6}"/>
              </a:ext>
            </a:extLst>
          </p:cNvPr>
          <p:cNvGraphicFramePr>
            <a:graphicFrameLocks noChangeAspect="1"/>
          </p:cNvGraphicFramePr>
          <p:nvPr>
            <p:extLst>
              <p:ext uri="{D42A27DB-BD31-4B8C-83A1-F6EECF244321}">
                <p14:modId xmlns:p14="http://schemas.microsoft.com/office/powerpoint/2010/main" val="3273871911"/>
              </p:ext>
            </p:extLst>
          </p:nvPr>
        </p:nvGraphicFramePr>
        <p:xfrm>
          <a:off x="877824" y="3355340"/>
          <a:ext cx="2788920" cy="2002028"/>
        </p:xfrm>
        <a:graphic>
          <a:graphicData uri="http://schemas.openxmlformats.org/presentationml/2006/ole">
            <mc:AlternateContent xmlns:mc="http://schemas.openxmlformats.org/markup-compatibility/2006">
              <mc:Choice xmlns:v="urn:schemas-microsoft-com:vml" Requires="v">
                <p:oleObj name="Worksheet" r:id="rId4" imgW="8696449" imgH="4562407" progId="Excel.Sheet.12">
                  <p:link updateAutomatic="1"/>
                </p:oleObj>
              </mc:Choice>
              <mc:Fallback>
                <p:oleObj name="Worksheet" r:id="rId4" imgW="8696449" imgH="4562407" progId="Excel.Sheet.12">
                  <p:link updateAutomatic="1"/>
                  <p:pic>
                    <p:nvPicPr>
                      <p:cNvPr id="6" name="Object 5">
                        <a:extLst>
                          <a:ext uri="{FF2B5EF4-FFF2-40B4-BE49-F238E27FC236}">
                            <a16:creationId xmlns:a16="http://schemas.microsoft.com/office/drawing/2014/main" id="{A2431B86-53E6-0034-7891-DFA9FABB80A8}"/>
                          </a:ext>
                        </a:extLst>
                      </p:cNvPr>
                      <p:cNvPicPr/>
                      <p:nvPr/>
                    </p:nvPicPr>
                    <p:blipFill>
                      <a:blip r:embed="rId5"/>
                      <a:stretch>
                        <a:fillRect/>
                      </a:stretch>
                    </p:blipFill>
                    <p:spPr>
                      <a:xfrm>
                        <a:off x="877824" y="3355340"/>
                        <a:ext cx="2788920" cy="2002028"/>
                      </a:xfrm>
                      <a:prstGeom prst="rect">
                        <a:avLst/>
                      </a:prstGeom>
                    </p:spPr>
                  </p:pic>
                </p:oleObj>
              </mc:Fallback>
            </mc:AlternateContent>
          </a:graphicData>
        </a:graphic>
      </p:graphicFrame>
    </p:spTree>
    <p:extLst>
      <p:ext uri="{BB962C8B-B14F-4D97-AF65-F5344CB8AC3E}">
        <p14:creationId xmlns:p14="http://schemas.microsoft.com/office/powerpoint/2010/main" val="416411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FE921-33BC-BF98-A990-F638A37D5C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FB33A9-4085-0B9E-717F-6F4DA64AD61C}"/>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3" name="TextBox 2">
            <a:extLst>
              <a:ext uri="{FF2B5EF4-FFF2-40B4-BE49-F238E27FC236}">
                <a16:creationId xmlns:a16="http://schemas.microsoft.com/office/drawing/2014/main" id="{A0E7E551-8A72-65EC-1660-2B9A568487A4}"/>
              </a:ext>
            </a:extLst>
          </p:cNvPr>
          <p:cNvSpPr txBox="1"/>
          <p:nvPr/>
        </p:nvSpPr>
        <p:spPr>
          <a:xfrm>
            <a:off x="591127" y="2289484"/>
            <a:ext cx="11166764" cy="2308324"/>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solidFill>
                  <a:schemeClr val="accent1">
                    <a:lumMod val="75000"/>
                  </a:schemeClr>
                </a:solidFill>
              </a:rPr>
              <a:t>The GPU performance profile has a number of outliers and dramatic change occurs around 7E5 particles where it then settles into a more linear trend</a:t>
            </a:r>
            <a:r>
              <a:rPr lang="en-US" dirty="0"/>
              <a:t>.</a:t>
            </a:r>
          </a:p>
          <a:p>
            <a:pPr marL="342900" indent="-342900">
              <a:buFont typeface="+mj-lt"/>
              <a:buAutoNum type="arabicPeriod"/>
            </a:pPr>
            <a:endParaRPr lang="en-US" dirty="0"/>
          </a:p>
          <a:p>
            <a:pPr marL="342900" indent="-342900">
              <a:buFont typeface="+mj-lt"/>
              <a:buAutoNum type="arabicPeriod"/>
            </a:pPr>
            <a:r>
              <a:rPr lang="en-US" dirty="0">
                <a:solidFill>
                  <a:schemeClr val="accent5"/>
                </a:solidFill>
              </a:rPr>
              <a:t>The data is heteroscedastic so that variation in time grows as the time scale grows. A log plot was performed to remove scale variations. It showed that that the time variation does grow in direct proportion to the number of particles.</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A41194D9-A6C1-DCAA-5C1A-DE86B9E0055B}"/>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Tree>
    <p:extLst>
      <p:ext uri="{BB962C8B-B14F-4D97-AF65-F5344CB8AC3E}">
        <p14:creationId xmlns:p14="http://schemas.microsoft.com/office/powerpoint/2010/main" val="37890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FD702-6821-35B1-B40E-C84F018E769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40DC3D-6F79-65BA-1D10-CB6ED7ED6FE2}"/>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4" name="TextBox 3">
            <a:extLst>
              <a:ext uri="{FF2B5EF4-FFF2-40B4-BE49-F238E27FC236}">
                <a16:creationId xmlns:a16="http://schemas.microsoft.com/office/drawing/2014/main" id="{1BF2F224-8155-37FD-9F64-3BA3BEA6DE73}"/>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22938611-EF74-492C-73E6-917951A39D9A}"/>
              </a:ext>
            </a:extLst>
          </p:cNvPr>
          <p:cNvSpPr txBox="1"/>
          <p:nvPr/>
        </p:nvSpPr>
        <p:spPr>
          <a:xfrm>
            <a:off x="706582" y="2289484"/>
            <a:ext cx="9649691" cy="3600986"/>
          </a:xfrm>
          <a:prstGeom prst="rect">
            <a:avLst/>
          </a:prstGeom>
          <a:noFill/>
        </p:spPr>
        <p:txBody>
          <a:bodyPr wrap="square" rtlCol="0">
            <a:spAutoFit/>
          </a:bodyPr>
          <a:lstStyle/>
          <a:p>
            <a:pPr marL="342900" indent="-342900">
              <a:buFont typeface="+mj-lt"/>
              <a:buAutoNum type="arabicPeriod"/>
            </a:pPr>
            <a:r>
              <a:rPr lang="en-US" dirty="0">
                <a:solidFill>
                  <a:schemeClr val="accent1">
                    <a:lumMod val="75000"/>
                  </a:schemeClr>
                </a:solidFill>
              </a:rPr>
              <a:t>Total time is the sum of the graphics and compute pipeline processing time.</a:t>
            </a:r>
            <a:r>
              <a:rPr lang="en-US" b="1" dirty="0">
                <a:solidFill>
                  <a:schemeClr val="accent1">
                    <a:lumMod val="75000"/>
                  </a:schemeClr>
                </a:solidFill>
              </a:rPr>
              <a:t> O(N + M)</a:t>
            </a:r>
          </a:p>
          <a:p>
            <a:pPr marL="342900" indent="-342900">
              <a:buFont typeface="+mj-lt"/>
              <a:buAutoNum type="arabicPeriod"/>
            </a:pPr>
            <a:endParaRPr lang="en-US" b="1"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The theoretical complexity of total time is known to be </a:t>
            </a:r>
            <a:r>
              <a:rPr lang="en-US" sz="2400" dirty="0">
                <a:solidFill>
                  <a:schemeClr val="accent1">
                    <a:lumMod val="75000"/>
                  </a:schemeClr>
                </a:solidFill>
                <a:latin typeface="Brush Script MT" panose="03060802040406070304" pitchFamily="66" charset="0"/>
              </a:rPr>
              <a:t>O</a:t>
            </a:r>
            <a:r>
              <a:rPr lang="en-US" dirty="0">
                <a:solidFill>
                  <a:schemeClr val="accent1">
                    <a:lumMod val="75000"/>
                  </a:schemeClr>
                </a:solidFill>
              </a:rPr>
              <a:t>(n</a:t>
            </a:r>
            <a:r>
              <a:rPr lang="en-US" baseline="30000" dirty="0">
                <a:solidFill>
                  <a:schemeClr val="accent1">
                    <a:lumMod val="75000"/>
                  </a:schemeClr>
                </a:solidFill>
              </a:rPr>
              <a:t>2</a:t>
            </a:r>
            <a:r>
              <a:rPr lang="en-US" dirty="0">
                <a:solidFill>
                  <a:schemeClr val="accent1">
                    <a:lumMod val="75000"/>
                  </a:schemeClr>
                </a:solidFill>
              </a:rPr>
              <a:t>). </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A very small base cost per frame (</a:t>
            </a:r>
            <a:r>
              <a:rPr lang="en-US" dirty="0" err="1">
                <a:solidFill>
                  <a:schemeClr val="accent1">
                    <a:lumMod val="75000"/>
                  </a:schemeClr>
                </a:solidFill>
              </a:rPr>
              <a:t>bcpf</a:t>
            </a:r>
            <a:r>
              <a:rPr lang="en-US" dirty="0">
                <a:solidFill>
                  <a:schemeClr val="accent1">
                    <a:lumMod val="75000"/>
                  </a:schemeClr>
                </a:solidFill>
              </a:rPr>
              <a:t>) (K) puts a tiny interval very close to the minima of the fit function such that it is essentially linear. The trendlines must be considered “as if and only on this interval” or ‘if there were a competing algorithm with this base cost, and this interval, what would it look like?”.</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The degree of parallelization can grow to a point where there is an </a:t>
            </a:r>
            <a:r>
              <a:rPr lang="en-US" b="1" i="1" dirty="0">
                <a:solidFill>
                  <a:schemeClr val="accent1">
                    <a:lumMod val="75000"/>
                  </a:schemeClr>
                </a:solidFill>
              </a:rPr>
              <a:t>effective</a:t>
            </a:r>
            <a:r>
              <a:rPr lang="en-US" dirty="0">
                <a:solidFill>
                  <a:schemeClr val="accent1">
                    <a:lumMod val="75000"/>
                  </a:schemeClr>
                </a:solidFill>
              </a:rPr>
              <a:t> reduction of order from the original complexity (in this case </a:t>
            </a:r>
            <a:r>
              <a:rPr lang="en-US" sz="2400" dirty="0">
                <a:solidFill>
                  <a:schemeClr val="accent1">
                    <a:lumMod val="75000"/>
                  </a:schemeClr>
                </a:solidFill>
                <a:latin typeface="Brush Script MT" panose="03060802040406070304" pitchFamily="66" charset="0"/>
              </a:rPr>
              <a:t>O</a:t>
            </a:r>
            <a:r>
              <a:rPr lang="en-US" dirty="0">
                <a:solidFill>
                  <a:schemeClr val="accent1">
                    <a:lumMod val="75000"/>
                  </a:schemeClr>
                </a:solidFill>
              </a:rPr>
              <a:t>(n</a:t>
            </a:r>
            <a:r>
              <a:rPr lang="en-US" baseline="30000" dirty="0">
                <a:solidFill>
                  <a:schemeClr val="accent1">
                    <a:lumMod val="75000"/>
                  </a:schemeClr>
                </a:solidFill>
              </a:rPr>
              <a:t>2</a:t>
            </a:r>
            <a:r>
              <a:rPr lang="en-US" dirty="0">
                <a:solidFill>
                  <a:schemeClr val="accent1">
                    <a:lumMod val="75000"/>
                  </a:schemeClr>
                </a:solidFill>
              </a:rPr>
              <a:t>)) to a linear one (</a:t>
            </a:r>
            <a:r>
              <a:rPr lang="en-US" sz="2000" dirty="0">
                <a:solidFill>
                  <a:schemeClr val="accent1">
                    <a:lumMod val="75000"/>
                  </a:schemeClr>
                </a:solidFill>
                <a:latin typeface="Brush Script MT" panose="03060802040406070304" pitchFamily="66" charset="0"/>
              </a:rPr>
              <a:t>O</a:t>
            </a:r>
            <a:r>
              <a:rPr lang="en-US" dirty="0">
                <a:solidFill>
                  <a:schemeClr val="accent1">
                    <a:lumMod val="75000"/>
                  </a:schemeClr>
                </a:solidFill>
              </a:rPr>
              <a:t>(n) in this case). </a:t>
            </a:r>
          </a:p>
          <a:p>
            <a:endParaRPr lang="en-US" i="1" dirty="0"/>
          </a:p>
        </p:txBody>
      </p:sp>
    </p:spTree>
    <p:extLst>
      <p:ext uri="{BB962C8B-B14F-4D97-AF65-F5344CB8AC3E}">
        <p14:creationId xmlns:p14="http://schemas.microsoft.com/office/powerpoint/2010/main" val="307052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3426A-5B7A-6124-77D8-6364CE725E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33642E-CF3C-0689-FDED-F1FE1A48F5FC}"/>
              </a:ext>
            </a:extLst>
          </p:cNvPr>
          <p:cNvSpPr txBox="1"/>
          <p:nvPr/>
        </p:nvSpPr>
        <p:spPr>
          <a:xfrm>
            <a:off x="3786909" y="120073"/>
            <a:ext cx="4876800" cy="646331"/>
          </a:xfrm>
          <a:prstGeom prst="rect">
            <a:avLst/>
          </a:prstGeom>
          <a:noFill/>
        </p:spPr>
        <p:txBody>
          <a:bodyPr wrap="square" rtlCol="0">
            <a:spAutoFit/>
          </a:bodyPr>
          <a:lstStyle/>
          <a:p>
            <a:pPr algn="ctr"/>
            <a:r>
              <a:rPr lang="en-US" dirty="0" err="1"/>
              <a:t>Grpahics</a:t>
            </a:r>
            <a:r>
              <a:rPr lang="en-US" dirty="0"/>
              <a:t> Performance Analysis </a:t>
            </a:r>
          </a:p>
          <a:p>
            <a:pPr algn="ctr"/>
            <a:r>
              <a:rPr lang="en-US" dirty="0"/>
              <a:t>Summary of interpretation</a:t>
            </a:r>
          </a:p>
        </p:txBody>
      </p:sp>
      <p:sp>
        <p:nvSpPr>
          <p:cNvPr id="4" name="TextBox 3">
            <a:extLst>
              <a:ext uri="{FF2B5EF4-FFF2-40B4-BE49-F238E27FC236}">
                <a16:creationId xmlns:a16="http://schemas.microsoft.com/office/drawing/2014/main" id="{3273C20A-3DD9-489A-6101-FE5EB1E7E20F}"/>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14811494-4149-7750-584B-914CAB1A0173}"/>
              </a:ext>
            </a:extLst>
          </p:cNvPr>
          <p:cNvSpPr txBox="1"/>
          <p:nvPr/>
        </p:nvSpPr>
        <p:spPr>
          <a:xfrm>
            <a:off x="706582" y="2289484"/>
            <a:ext cx="9649691" cy="2585323"/>
          </a:xfrm>
          <a:prstGeom prst="rect">
            <a:avLst/>
          </a:prstGeom>
          <a:noFill/>
        </p:spPr>
        <p:txBody>
          <a:bodyPr wrap="square" rtlCol="0">
            <a:spAutoFit/>
          </a:bodyPr>
          <a:lstStyle/>
          <a:p>
            <a:pPr marL="342900" indent="-342900">
              <a:buFont typeface="+mj-lt"/>
              <a:buAutoNum type="arabicPeriod"/>
            </a:pPr>
            <a:r>
              <a:rPr lang="en-US" dirty="0">
                <a:solidFill>
                  <a:schemeClr val="accent1">
                    <a:lumMod val="75000"/>
                  </a:schemeClr>
                </a:solidFill>
              </a:rPr>
              <a:t>A competing quadratic algorithm for the frame time of the graphics pipeline, has a base cost of 6.6453E-19 </a:t>
            </a:r>
            <a:r>
              <a:rPr lang="en-US" baseline="0" dirty="0">
                <a:solidFill>
                  <a:schemeClr val="accent1">
                    <a:lumMod val="75000"/>
                  </a:schemeClr>
                </a:solidFill>
              </a:rPr>
              <a:t>(s)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3E-18x</a:t>
            </a:r>
            <a:r>
              <a:rPr lang="en-US" baseline="30000" dirty="0">
                <a:solidFill>
                  <a:schemeClr val="accent1">
                    <a:lumMod val="75000"/>
                  </a:schemeClr>
                </a:solidFill>
              </a:rPr>
              <a:t>2</a:t>
            </a:r>
            <a:r>
              <a:rPr lang="en-US" dirty="0">
                <a:solidFill>
                  <a:schemeClr val="accent1">
                    <a:lumMod val="75000"/>
                  </a:schemeClr>
                </a:solidFill>
              </a:rPr>
              <a:t> + 1E-09x - 6E-05</a:t>
            </a:r>
            <a:r>
              <a:rPr lang="en-US" i="1" baseline="0" dirty="0">
                <a:solidFill>
                  <a:schemeClr val="accent1">
                    <a:lumMod val="75000"/>
                  </a:schemeClr>
                </a:solidFill>
              </a:rPr>
              <a:t>, R² = </a:t>
            </a:r>
            <a:r>
              <a:rPr lang="en-US" dirty="0">
                <a:solidFill>
                  <a:schemeClr val="accent1">
                    <a:lumMod val="75000"/>
                  </a:schemeClr>
                </a:solidFill>
              </a:rPr>
              <a:t>0.9917</a:t>
            </a:r>
            <a:r>
              <a:rPr lang="en-US" i="1" baseline="0" dirty="0">
                <a:solidFill>
                  <a:schemeClr val="accent1">
                    <a:lumMod val="75000"/>
                  </a:schemeClr>
                </a:solidFill>
              </a:rPr>
              <a:t>.</a:t>
            </a:r>
          </a:p>
          <a:p>
            <a:pPr marL="342900" indent="-342900">
              <a:buFont typeface="+mj-lt"/>
              <a:buAutoNum type="arabicPeriod"/>
            </a:pPr>
            <a:endParaRPr lang="en-US" i="1"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A competing linear algorithm for the frame time of the graphics pipeline, has a base cost of 1.3624E-09(s)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1.3624E-09x - 7.4949E-05, R² = 9.9188E-01</a:t>
            </a:r>
            <a:endParaRPr lang="en-US" i="1" baseline="0" dirty="0">
              <a:solidFill>
                <a:schemeClr val="accent1">
                  <a:lumMod val="75000"/>
                </a:schemeClr>
              </a:solidFill>
            </a:endParaRPr>
          </a:p>
          <a:p>
            <a:pPr marL="342900" indent="-342900">
              <a:buFont typeface="+mj-lt"/>
              <a:buAutoNum type="arabicPeriod"/>
            </a:pPr>
            <a:endParaRPr lang="en-US" dirty="0"/>
          </a:p>
          <a:p>
            <a:endParaRPr lang="en-US" i="1" dirty="0"/>
          </a:p>
        </p:txBody>
      </p:sp>
    </p:spTree>
    <p:extLst>
      <p:ext uri="{BB962C8B-B14F-4D97-AF65-F5344CB8AC3E}">
        <p14:creationId xmlns:p14="http://schemas.microsoft.com/office/powerpoint/2010/main" val="68370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BDFF9-EB2F-3976-C6A5-FA5FD5CAE8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DCB7B61-66F0-AD88-862E-9D72472CF98E}"/>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4" name="TextBox 3">
            <a:extLst>
              <a:ext uri="{FF2B5EF4-FFF2-40B4-BE49-F238E27FC236}">
                <a16:creationId xmlns:a16="http://schemas.microsoft.com/office/drawing/2014/main" id="{EB768F01-5F07-ACCB-1DC6-B55825AFB401}"/>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D07FAB8B-7094-BA1C-D273-57A34145DDE0}"/>
              </a:ext>
            </a:extLst>
          </p:cNvPr>
          <p:cNvSpPr txBox="1"/>
          <p:nvPr/>
        </p:nvSpPr>
        <p:spPr>
          <a:xfrm>
            <a:off x="706582" y="2289484"/>
            <a:ext cx="9649691" cy="2862322"/>
          </a:xfrm>
          <a:prstGeom prst="rect">
            <a:avLst/>
          </a:prstGeom>
          <a:noFill/>
        </p:spPr>
        <p:txBody>
          <a:bodyPr wrap="square" rtlCol="0">
            <a:spAutoFit/>
          </a:bodyPr>
          <a:lstStyle/>
          <a:p>
            <a:pPr marL="342900" indent="-342900">
              <a:buFont typeface="+mj-lt"/>
              <a:buAutoNum type="arabicPeriod"/>
            </a:pPr>
            <a:r>
              <a:rPr lang="en-US" dirty="0">
                <a:solidFill>
                  <a:schemeClr val="accent1">
                    <a:lumMod val="75000"/>
                  </a:schemeClr>
                </a:solidFill>
              </a:rPr>
              <a:t>A competing quadratic algorithm for the frame time of the compute pipeline, has a base cost of 5.3656E-18 </a:t>
            </a:r>
            <a:r>
              <a:rPr lang="en-US" baseline="0" dirty="0">
                <a:solidFill>
                  <a:schemeClr val="accent1">
                    <a:lumMod val="75000"/>
                  </a:schemeClr>
                </a:solidFill>
              </a:rPr>
              <a:t>(s)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5.3656E-18x</a:t>
            </a:r>
            <a:r>
              <a:rPr lang="en-US" baseline="30000" dirty="0">
                <a:solidFill>
                  <a:schemeClr val="accent1">
                    <a:lumMod val="75000"/>
                  </a:schemeClr>
                </a:solidFill>
              </a:rPr>
              <a:t>2</a:t>
            </a:r>
            <a:r>
              <a:rPr lang="en-US" dirty="0">
                <a:solidFill>
                  <a:schemeClr val="accent1">
                    <a:lumMod val="75000"/>
                  </a:schemeClr>
                </a:solidFill>
              </a:rPr>
              <a:t> + 6.5170E-09x - 2.1597E-04</a:t>
            </a:r>
            <a:r>
              <a:rPr lang="en-US" i="1" baseline="0" dirty="0">
                <a:solidFill>
                  <a:schemeClr val="accent1">
                    <a:lumMod val="75000"/>
                  </a:schemeClr>
                </a:solidFill>
              </a:rPr>
              <a:t>, R² = </a:t>
            </a:r>
            <a:r>
              <a:rPr lang="en-US" dirty="0">
                <a:solidFill>
                  <a:schemeClr val="accent1">
                    <a:lumMod val="75000"/>
                  </a:schemeClr>
                </a:solidFill>
              </a:rPr>
              <a:t>9.9977E-01</a:t>
            </a:r>
            <a:r>
              <a:rPr lang="en-US" i="1" baseline="0" dirty="0">
                <a:solidFill>
                  <a:schemeClr val="accent1">
                    <a:lumMod val="75000"/>
                  </a:schemeClr>
                </a:solidFill>
              </a:rPr>
              <a:t>).</a:t>
            </a:r>
          </a:p>
          <a:p>
            <a:pPr marL="342900" indent="-342900">
              <a:buFont typeface="+mj-lt"/>
              <a:buAutoNum type="arabicPeriod"/>
            </a:pPr>
            <a:endParaRPr lang="en-US" i="1"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A competing linear algorithm for the frame time of the compute pipeline, has a base cost of 6.5582E-09 (s)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 6.5582E-09x - 2.5284E-04, R² = 9.9977E-01</a:t>
            </a:r>
          </a:p>
          <a:p>
            <a:pPr marL="342900" indent="-342900">
              <a:buFont typeface="+mj-lt"/>
              <a:buAutoNum type="arabicPeriod"/>
            </a:pPr>
            <a:endParaRPr lang="en-US" i="1" baseline="0" dirty="0"/>
          </a:p>
          <a:p>
            <a:pPr marL="342900" indent="-342900">
              <a:buFont typeface="+mj-lt"/>
              <a:buAutoNum type="arabicPeriod"/>
            </a:pPr>
            <a:endParaRPr lang="en-US" dirty="0"/>
          </a:p>
          <a:p>
            <a:endParaRPr lang="en-US" i="1" dirty="0"/>
          </a:p>
        </p:txBody>
      </p:sp>
    </p:spTree>
    <p:extLst>
      <p:ext uri="{BB962C8B-B14F-4D97-AF65-F5344CB8AC3E}">
        <p14:creationId xmlns:p14="http://schemas.microsoft.com/office/powerpoint/2010/main" val="177759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BC6C7-AFE4-1B7D-A0C6-F7BEE7904A3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FD6253-8A33-D4FB-53D7-6EA468E3AA63}"/>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All  </a:t>
            </a:r>
          </a:p>
          <a:p>
            <a:pPr algn="ctr"/>
            <a:r>
              <a:rPr lang="en-US" dirty="0"/>
              <a:t>Summary of interpretation</a:t>
            </a:r>
          </a:p>
        </p:txBody>
      </p:sp>
      <p:sp>
        <p:nvSpPr>
          <p:cNvPr id="4" name="TextBox 3">
            <a:extLst>
              <a:ext uri="{FF2B5EF4-FFF2-40B4-BE49-F238E27FC236}">
                <a16:creationId xmlns:a16="http://schemas.microsoft.com/office/drawing/2014/main" id="{01717F75-E2D9-4EEE-1A64-A34A70755D1C}"/>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9D441157-E242-FA3D-4BE0-1F590D77B72B}"/>
              </a:ext>
            </a:extLst>
          </p:cNvPr>
          <p:cNvSpPr txBox="1"/>
          <p:nvPr/>
        </p:nvSpPr>
        <p:spPr>
          <a:xfrm>
            <a:off x="706582" y="2289484"/>
            <a:ext cx="9649691" cy="2585323"/>
          </a:xfrm>
          <a:prstGeom prst="rect">
            <a:avLst/>
          </a:prstGeom>
          <a:noFill/>
        </p:spPr>
        <p:txBody>
          <a:bodyPr wrap="square" rtlCol="0">
            <a:spAutoFit/>
          </a:bodyPr>
          <a:lstStyle/>
          <a:p>
            <a:r>
              <a:rPr lang="en-US" dirty="0"/>
              <a:t>When comparing graphics and compute performance, the compute consumes most of the time and grows at a rate greater than does graphics.  </a:t>
            </a:r>
          </a:p>
          <a:p>
            <a:pPr marL="342900" indent="-342900">
              <a:buFont typeface="+mj-lt"/>
              <a:buAutoNum type="arabicPeriod"/>
            </a:pPr>
            <a:endParaRPr lang="en-US" i="1"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A competing linear algorithm for the frame time of the compute pipeline, has a base cost of 6.5582E-09 (s)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 6.5582E-09x - 2.5284E-04, R² = 9.9977E-01</a:t>
            </a:r>
          </a:p>
          <a:p>
            <a:pPr marL="342900" indent="-342900">
              <a:buFont typeface="+mj-lt"/>
              <a:buAutoNum type="arabicPeriod"/>
            </a:pPr>
            <a:endParaRPr lang="en-US" i="1" baseline="0" dirty="0"/>
          </a:p>
          <a:p>
            <a:pPr marL="342900" indent="-342900">
              <a:buFont typeface="+mj-lt"/>
              <a:buAutoNum type="arabicPeriod"/>
            </a:pPr>
            <a:endParaRPr lang="en-US" dirty="0"/>
          </a:p>
          <a:p>
            <a:endParaRPr lang="en-US" i="1" dirty="0"/>
          </a:p>
        </p:txBody>
      </p:sp>
    </p:spTree>
    <p:extLst>
      <p:ext uri="{BB962C8B-B14F-4D97-AF65-F5344CB8AC3E}">
        <p14:creationId xmlns:p14="http://schemas.microsoft.com/office/powerpoint/2010/main" val="286424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7B584-CCAE-ACCB-6D22-B8828E4AB2A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AEDDEA6-1F29-5E2D-93DE-EEDF9DFF77A9}"/>
              </a:ext>
            </a:extLst>
          </p:cNvPr>
          <p:cNvPicPr>
            <a:picLocks noChangeAspect="1"/>
          </p:cNvPicPr>
          <p:nvPr/>
        </p:nvPicPr>
        <p:blipFill>
          <a:blip r:embed="rId2"/>
          <a:srcRect r="7805"/>
          <a:stretch>
            <a:fillRect/>
          </a:stretch>
        </p:blipFill>
        <p:spPr>
          <a:xfrm>
            <a:off x="5097309" y="132954"/>
            <a:ext cx="6625299" cy="5380878"/>
          </a:xfrm>
          <a:prstGeom prst="rect">
            <a:avLst/>
          </a:prstGeom>
        </p:spPr>
      </p:pic>
      <p:sp>
        <p:nvSpPr>
          <p:cNvPr id="2" name="Title 1">
            <a:extLst>
              <a:ext uri="{FF2B5EF4-FFF2-40B4-BE49-F238E27FC236}">
                <a16:creationId xmlns:a16="http://schemas.microsoft.com/office/drawing/2014/main" id="{913230BA-05C7-607C-E693-F3D93FE09F91}"/>
              </a:ext>
            </a:extLst>
          </p:cNvPr>
          <p:cNvSpPr>
            <a:spLocks noGrp="1"/>
          </p:cNvSpPr>
          <p:nvPr>
            <p:ph type="title"/>
          </p:nvPr>
        </p:nvSpPr>
        <p:spPr/>
        <p:txBody>
          <a:bodyPr/>
          <a:lstStyle/>
          <a:p>
            <a:r>
              <a:rPr lang="en-US" dirty="0"/>
              <a:t>The Graphics</a:t>
            </a:r>
            <a:br>
              <a:rPr lang="en-US" dirty="0"/>
            </a:br>
            <a:r>
              <a:rPr lang="en-US" dirty="0"/>
              <a:t> Pipeline</a:t>
            </a:r>
          </a:p>
        </p:txBody>
      </p:sp>
      <p:sp>
        <p:nvSpPr>
          <p:cNvPr id="3" name="Text Placeholder 2">
            <a:extLst>
              <a:ext uri="{FF2B5EF4-FFF2-40B4-BE49-F238E27FC236}">
                <a16:creationId xmlns:a16="http://schemas.microsoft.com/office/drawing/2014/main" id="{B87BE237-6F0C-1401-BB45-366B5A5E9021}"/>
              </a:ext>
            </a:extLst>
          </p:cNvPr>
          <p:cNvSpPr>
            <a:spLocks noGrp="1"/>
          </p:cNvSpPr>
          <p:nvPr>
            <p:ph type="body" idx="1"/>
          </p:nvPr>
        </p:nvSpPr>
        <p:spPr>
          <a:xfrm>
            <a:off x="831850" y="4525645"/>
            <a:ext cx="10515600" cy="1500187"/>
          </a:xfrm>
        </p:spPr>
        <p:txBody>
          <a:bodyPr/>
          <a:lstStyle/>
          <a:p>
            <a:r>
              <a:rPr lang="en-US" dirty="0"/>
              <a:t>Performance data interpretation</a:t>
            </a:r>
          </a:p>
        </p:txBody>
      </p:sp>
    </p:spTree>
    <p:extLst>
      <p:ext uri="{BB962C8B-B14F-4D97-AF65-F5344CB8AC3E}">
        <p14:creationId xmlns:p14="http://schemas.microsoft.com/office/powerpoint/2010/main" val="818394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1962</TotalTime>
  <Words>1768</Words>
  <Application>Microsoft Office PowerPoint</Application>
  <PresentationFormat>Widescreen</PresentationFormat>
  <Paragraphs>134</Paragraphs>
  <Slides>38</Slides>
  <Notes>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Links</vt:lpstr>
      </vt:variant>
      <vt:variant>
        <vt:i4>22</vt:i4>
      </vt:variant>
      <vt:variant>
        <vt:lpstr>Embedded OLE Servers</vt:lpstr>
      </vt:variant>
      <vt:variant>
        <vt:i4>1</vt:i4>
      </vt:variant>
      <vt:variant>
        <vt:lpstr>Slide Titles</vt:lpstr>
      </vt:variant>
      <vt:variant>
        <vt:i4>38</vt:i4>
      </vt:variant>
    </vt:vector>
  </HeadingPairs>
  <TitlesOfParts>
    <vt:vector size="66" baseType="lpstr">
      <vt:lpstr>Aptos</vt:lpstr>
      <vt:lpstr>Aptos Display</vt:lpstr>
      <vt:lpstr>Arial</vt:lpstr>
      <vt:lpstr>Brush Script MT</vt:lpstr>
      <vt:lpstr>Office Theme</vt:lpstr>
      <vt:lpstr>file:///C:\_DJ\gPCD\python\cfg_reports\worksheets\WorksheetNewGraphics.xlsx!Graphics%20Total%20Quad!%5bWorksheetNewGraphics.xlsx%5dGraphics%20Total%20Quad%20Chart%201</vt:lpstr>
      <vt:lpstr>file:///C:\_DJ\gPCD\python\cfg_reports\worksheets\WorksheetNewGraphics.xlsx!Graphics%20Total%20Quad!%5bWorksheetNewGraphics.xlsx%5dGraphics%20Total%20Quad%20Chart%204</vt:lpstr>
      <vt:lpstr>file:///C:\_DJ\gPCD\python\cfg_reports\worksheets\WorksheetNewGraphics.xlsx!Graphics%20%25%20Errors!%5bWorksheetNewGraphics.xlsx%5dGraphics%20%25%20Errors%20Chart%202</vt:lpstr>
      <vt:lpstr>file:///C:\_DJ\gPCD\python\cfg_reports\worksheets\WorksheetNewGraphics.xlsx!Graphics%20Total%20Linear!%5bWorksheetNewGraphics.xlsx%5dGraphics%20Total%20Linear%20Chart%203</vt:lpstr>
      <vt:lpstr>file:///C:\_DJ\gPCD\python\cfg_reports\worksheets\WorksheetNewGraphics.xlsx!Graphics%20Total%20Linear!%5bWorksheetNewGraphics.xlsx%5dGraphics%20Total%20Linear%20Chart%205</vt:lpstr>
      <vt:lpstr>file:///C:\_DJ\gPCD\python\cfg_reports\worksheets\WorksheetNewGraphics.xlsx!Graphcs%20Log!%5bWorksheetNewGraphics.xlsx%5dGraphcs%20Log%20Chart%201</vt:lpstr>
      <vt:lpstr>file:///C:\_DJ\gPCD\python\cfg_reports\worksheets\WorksheetNewGraphics.xlsx!Graphcs%20Log!%5bWorksheetNewGraphics.xlsx%5dGraphcs%20Log%20Chart%202</vt:lpstr>
      <vt:lpstr>C:\_DJ\gPCD\python\cfg_reports\worksheets\WorksheetNewCompute.xlsx!Compute Total Quad![WorksheetNewCompute.xlsx]Compute Total Quad Chart 1</vt:lpstr>
      <vt:lpstr>C:\_DJ\gPCD\python\cfg_reports\worksheets\WorksheetNewCompute.xlsx!Compute Total Quad![WorksheetNewCompute.xlsx]Compute Total Quad Chart 4</vt:lpstr>
      <vt:lpstr>C:\_DJ\gPCD\python\cfg_reports\worksheets\WorksheetNewCompute.xlsx!Compute Total Linear![WorksheetNewCompute.xlsx]Compute Total Linear Chart 3</vt:lpstr>
      <vt:lpstr>C:\_DJ\gPCD\python\cfg_reports\worksheets\WorksheetNewCompute.xlsx!Compute Total Linear![WorksheetNewCompute.xlsx]Compute Total Linear Chart 5</vt:lpstr>
      <vt:lpstr>C:\_DJ\gPCD\python\cfg_reports\worksheets\WorksheetNewCompute.xlsx!Compute Log![WorksheetNewCompute.xlsx]Compute Log Chart 1</vt:lpstr>
      <vt:lpstr>C:\_DJ\gPCD\python\cfg_reports\worksheets\WorksheetNewCompute.xlsx!Compute Log![WorksheetNewCompute.xlsx]Compute Log Chart 2</vt:lpstr>
      <vt:lpstr>C:\_DJ\gPCD\python\cfg_reports\worksheets\WorksheetNewtotal.xlsx!Total Quad![WorksheetNewtotal.xlsx]Total Quad Chart 1</vt:lpstr>
      <vt:lpstr>C:\_DJ\gPCD\python\cfg_reports\worksheets\WorksheetNewtotal.xlsx!Total Quad![WorksheetNewtotal.xlsx]Total Quad Chart 4</vt:lpstr>
      <vt:lpstr>C:\_DJ\gPCD\python\cfg_reports\worksheets\WorksheetNewtotal.xlsx!Total Linear![WorksheetNewtotal.xlsx]Total Linear Chart 3</vt:lpstr>
      <vt:lpstr>C:\_DJ\gPCD\python\cfg_reports\worksheets\WorksheetNewtotal.xlsx!Total Linear![WorksheetNewtotal.xlsx]Total Linear Chart 5</vt:lpstr>
      <vt:lpstr>C:\_DJ\gPCD\python\cfg_reports\worksheets\WorksheetNewtotal.xlsx!Total.Log![WorksheetNewtotal.xlsx]Total.Log Chart 2</vt:lpstr>
      <vt:lpstr>C:\_DJ\gPCD\python\cfg_reports\worksheets\WorksheetNewAll.xlsx!All Quad![WorksheetNewAll.xlsx]All Quad Chart 1</vt:lpstr>
      <vt:lpstr>C:\_DJ\gPCD\python\cfg_reports\worksheets\WorksheetNewAll.xlsx</vt:lpstr>
      <vt:lpstr>C:\_DJ\gPCD\python\cfg_reports\worksheets\WorksheetNewAll.xlsx!Compute-Graphics![WorksheetNewAll.xlsx]Compute-Graphics Chart 5</vt:lpstr>
      <vt:lpstr>C:\_DJ\gPCD\python\cfg_reports\worksheets\WorksheetNewAll.xlsx!All Quad![WorksheetNewAll.xlsx]All Quad Chart 1</vt:lpstr>
      <vt:lpstr>Worksheet</vt:lpstr>
      <vt:lpstr>gPCD Data Analysis</vt:lpstr>
      <vt:lpstr>Table of Contents</vt:lpstr>
      <vt:lpstr>PowerPoint Presentation</vt:lpstr>
      <vt:lpstr>PowerPoint Presentation</vt:lpstr>
      <vt:lpstr>PowerPoint Presentation</vt:lpstr>
      <vt:lpstr>PowerPoint Presentation</vt:lpstr>
      <vt:lpstr>PowerPoint Presentation</vt:lpstr>
      <vt:lpstr>PowerPoint Presentation</vt:lpstr>
      <vt:lpstr>The Graphics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Compute  Pipeline</vt:lpstr>
      <vt:lpstr>PowerPoint Presentation</vt:lpstr>
      <vt:lpstr>PowerPoint Presentation</vt:lpstr>
      <vt:lpstr>PowerPoint Presentation</vt:lpstr>
      <vt:lpstr>PowerPoint Presentation</vt:lpstr>
      <vt:lpstr>PowerPoint Presentation</vt:lpstr>
      <vt:lpstr>PowerPoint Presentation</vt:lpstr>
      <vt:lpstr>Total Time  (Graphics +Compute)</vt:lpstr>
      <vt:lpstr>PowerPoint Presentation</vt:lpstr>
      <vt:lpstr>PowerPoint Presentation</vt:lpstr>
      <vt:lpstr>PowerPoint Presentation</vt:lpstr>
      <vt:lpstr>PowerPoint Presentation</vt:lpstr>
      <vt:lpstr>PowerPoint Presentation</vt:lpstr>
      <vt:lpstr>PowerPoint Presentation</vt:lpstr>
      <vt:lpstr>All Plots Graphics+Compute+Total</vt:lpstr>
      <vt:lpstr>PowerPoint Presentation</vt:lpstr>
      <vt:lpstr>PowerPoint Presentation</vt:lpstr>
      <vt:lpstr>PowerPoint Presentation</vt:lpstr>
      <vt:lpstr>Q-Q Plot  for Normal Distribution of Residuals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Bell,Jackie M</dc:creator>
  <cp:lastModifiedBy>Bell,Jackie M</cp:lastModifiedBy>
  <cp:revision>22</cp:revision>
  <dcterms:created xsi:type="dcterms:W3CDTF">2025-08-19T16:38:29Z</dcterms:created>
  <dcterms:modified xsi:type="dcterms:W3CDTF">2025-08-29T20:41:38Z</dcterms:modified>
</cp:coreProperties>
</file>