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Helvetica Neue"/>
      <p:regular r:id="rId19"/>
      <p:bold r:id="rId20"/>
      <p:italic r:id="rId21"/>
      <p:bold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4B6A537-5FF3-435E-B377-31E944A4E1A9}">
  <a:tblStyle styleId="{D4B6A537-5FF3-435E-B377-31E944A4E1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Italic.fntdata"/><Relationship Id="rId25" Type="http://schemas.openxmlformats.org/officeDocument/2006/relationships/font" Target="fonts/SourceSans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fieldsey/TTS-MPP-process#welcome-guide"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dd1928d4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dd1928d4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public repos don’t have to be at the team level, they can get down to the team or even project level. For example, each CoE agency partner can have a separate public repo for each CoE. It’s the use of a </a:t>
            </a:r>
            <a:r>
              <a:rPr lang="en"/>
              <a:t>singular</a:t>
            </a:r>
            <a:r>
              <a:rPr lang="en"/>
              <a:t> Google Form for intake purposes that allows the TTS MPP team to keep themselves organized </a:t>
            </a:r>
            <a:r>
              <a:rPr lang="en"/>
              <a:t>internally</a:t>
            </a:r>
            <a:r>
              <a:rPr lang="en"/>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4e703616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4e703616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4dd5a373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4dd5a373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that that TTS MPP process (prototype) description says it is the repo for </a:t>
            </a:r>
            <a:r>
              <a:rPr i="1" lang="en"/>
              <a:t>a</a:t>
            </a:r>
            <a:r>
              <a:rPr lang="en"/>
              <a:t> TTS MPP, not </a:t>
            </a:r>
            <a:r>
              <a:rPr i="1" lang="en"/>
              <a:t>the</a:t>
            </a:r>
            <a:r>
              <a:rPr lang="en"/>
              <a:t> TTS MPP. Remember: this process should be repeatable and utilized by as many project teams necessary with one central repository of all the information gathered from each of those project teams.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7045d162a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7045d162a_2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045d162a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45d162a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045d16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045d16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dd1928d4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dd1928d4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Remember: </a:t>
            </a:r>
            <a:r>
              <a:rPr lang="en"/>
              <a:t>TTS has long been a proponent of the idea that micro-purchase authority could be used to fulfill project team needs. This was even before the GSA SPE-approved class deviation that allowed GSA to make use of the new micro-purchase threshold of $10,000 (up from $3,500). Kudos to the SPE for permitting the increase!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e703616f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e703616f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Each Acquisition shop has its own set of rules, which adapt and change based on who is managing the work (PM), who is overseeing the buys (CO/KO/1102), how finances are worked (their Finance team and ours), and agreements that need to be put in place before anything can begin (OGC). In the past, and presently, these factors have driven up PALT times and created fatigue on the project teams for accomplishing work in an agile way.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f774b1724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f774b1724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Using the new $10k limit, we can allow teams to participate actively in the procurement process and show them how joyful acquisition can be. Through the use of the TTS MPP, their needs are met quickly while adhering to agile principles throughout, ensuring the procurement process itself grows and iterates alongside the project team’s needs.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dd1928d4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dd1928d4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more than an MVP (minimum viable product). An MVP for something like this would be a static webpage or GitHub repo that includes a link to a Google Form to collect responses. By using the Issues tab to allow for Q&amp;A and the folders that store the user stories and their deliverables, this is a scalable and replicable process. By integrating the use of Google Forms and the use of GitHub Issues, we’re iterating and improving upon the VA model by creating an auditable document to collect our responses to sustain our decisions in the face of potential protests.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dd1928d4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dd1928d4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links direct back to the corresponding </a:t>
            </a:r>
            <a:r>
              <a:rPr lang="en"/>
              <a:t>heading</a:t>
            </a:r>
            <a:r>
              <a:rPr lang="en"/>
              <a:t> in the </a:t>
            </a:r>
            <a:r>
              <a:rPr lang="en" u="sng">
                <a:solidFill>
                  <a:schemeClr val="hlink"/>
                </a:solidFill>
                <a:hlinkClick r:id="rId2"/>
              </a:rPr>
              <a:t>TTS MPP Welcome Guide</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dd1928d4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dd1928d4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0" Type="http://schemas.openxmlformats.org/officeDocument/2006/relationships/image" Target="../media/image31.png"/><Relationship Id="rId22" Type="http://schemas.openxmlformats.org/officeDocument/2006/relationships/image" Target="../media/image36.png"/><Relationship Id="rId21" Type="http://schemas.openxmlformats.org/officeDocument/2006/relationships/image" Target="../media/image34.png"/><Relationship Id="rId24" Type="http://schemas.openxmlformats.org/officeDocument/2006/relationships/image" Target="../media/image20.png"/><Relationship Id="rId23" Type="http://schemas.openxmlformats.org/officeDocument/2006/relationships/image" Target="../media/image38.png"/><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7.png"/><Relationship Id="rId4" Type="http://schemas.openxmlformats.org/officeDocument/2006/relationships/image" Target="../media/image21.png"/><Relationship Id="rId9" Type="http://schemas.openxmlformats.org/officeDocument/2006/relationships/image" Target="../media/image10.png"/><Relationship Id="rId26" Type="http://schemas.openxmlformats.org/officeDocument/2006/relationships/image" Target="../media/image19.png"/><Relationship Id="rId25" Type="http://schemas.openxmlformats.org/officeDocument/2006/relationships/image" Target="../media/image26.png"/><Relationship Id="rId28" Type="http://schemas.openxmlformats.org/officeDocument/2006/relationships/image" Target="../media/image23.png"/><Relationship Id="rId27"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12.png"/><Relationship Id="rId29" Type="http://schemas.openxmlformats.org/officeDocument/2006/relationships/image" Target="../media/image25.png"/><Relationship Id="rId7" Type="http://schemas.openxmlformats.org/officeDocument/2006/relationships/image" Target="../media/image15.png"/><Relationship Id="rId8" Type="http://schemas.openxmlformats.org/officeDocument/2006/relationships/image" Target="../media/image9.png"/><Relationship Id="rId31" Type="http://schemas.openxmlformats.org/officeDocument/2006/relationships/image" Target="../media/image44.png"/><Relationship Id="rId30" Type="http://schemas.openxmlformats.org/officeDocument/2006/relationships/image" Target="../media/image29.png"/><Relationship Id="rId11" Type="http://schemas.openxmlformats.org/officeDocument/2006/relationships/image" Target="../media/image6.png"/><Relationship Id="rId33" Type="http://schemas.openxmlformats.org/officeDocument/2006/relationships/image" Target="../media/image32.png"/><Relationship Id="rId10" Type="http://schemas.openxmlformats.org/officeDocument/2006/relationships/image" Target="../media/image7.png"/><Relationship Id="rId32" Type="http://schemas.openxmlformats.org/officeDocument/2006/relationships/image" Target="../media/image30.png"/><Relationship Id="rId13" Type="http://schemas.openxmlformats.org/officeDocument/2006/relationships/image" Target="../media/image4.png"/><Relationship Id="rId35" Type="http://schemas.openxmlformats.org/officeDocument/2006/relationships/image" Target="../media/image45.png"/><Relationship Id="rId12" Type="http://schemas.openxmlformats.org/officeDocument/2006/relationships/image" Target="../media/image3.png"/><Relationship Id="rId34" Type="http://schemas.openxmlformats.org/officeDocument/2006/relationships/image" Target="../media/image28.png"/><Relationship Id="rId15" Type="http://schemas.openxmlformats.org/officeDocument/2006/relationships/image" Target="../media/image14.png"/><Relationship Id="rId37" Type="http://schemas.openxmlformats.org/officeDocument/2006/relationships/image" Target="../media/image33.png"/><Relationship Id="rId14" Type="http://schemas.openxmlformats.org/officeDocument/2006/relationships/image" Target="../media/image11.png"/><Relationship Id="rId36" Type="http://schemas.openxmlformats.org/officeDocument/2006/relationships/image" Target="../media/image41.png"/><Relationship Id="rId17" Type="http://schemas.openxmlformats.org/officeDocument/2006/relationships/image" Target="../media/image18.png"/><Relationship Id="rId39" Type="http://schemas.openxmlformats.org/officeDocument/2006/relationships/hyperlink" Target="https://picons.me/" TargetMode="External"/><Relationship Id="rId16" Type="http://schemas.openxmlformats.org/officeDocument/2006/relationships/image" Target="../media/image5.png"/><Relationship Id="rId38" Type="http://schemas.openxmlformats.org/officeDocument/2006/relationships/image" Target="../media/image35.png"/><Relationship Id="rId19" Type="http://schemas.openxmlformats.org/officeDocument/2006/relationships/image" Target="../media/image27.png"/><Relationship Id="rId18" Type="http://schemas.openxmlformats.org/officeDocument/2006/relationships/image" Target="../media/image1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ages-staging.18f.gov/brand/#colors" TargetMode="External"/><Relationship Id="rId3" Type="http://schemas.openxmlformats.org/officeDocument/2006/relationships/image" Target="../media/image4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type="title">
  <p:cSld name="TITLE">
    <p:bg>
      <p:bgPr>
        <a:solidFill>
          <a:srgbClr val="1C304A"/>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1" name="Google Shape;11;p2"/>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12" name="Google Shape;12;p2"/>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3" name="Google Shape;13;p2"/>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Dark - 3 column bullets">
  <p:cSld name="TITLE_AND_BODY_2_1_1_1_1_3_1">
    <p:bg>
      <p:bgPr>
        <a:solidFill>
          <a:srgbClr val="1C304A"/>
        </a:solidFill>
      </p:bgPr>
    </p:bg>
    <p:spTree>
      <p:nvGrpSpPr>
        <p:cNvPr id="50" name="Shape 50"/>
        <p:cNvGrpSpPr/>
        <p:nvPr/>
      </p:nvGrpSpPr>
      <p:grpSpPr>
        <a:xfrm>
          <a:off x="0" y="0"/>
          <a:ext cx="0" cy="0"/>
          <a:chOff x="0" y="0"/>
          <a:chExt cx="0" cy="0"/>
        </a:xfrm>
      </p:grpSpPr>
      <p:sp>
        <p:nvSpPr>
          <p:cNvPr id="51" name="Google Shape;51;p1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3" name="Google Shape;53;p11"/>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4" name="Google Shape;54;p11"/>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5" name="Google Shape;55;p11"/>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6" name="Google Shape;56;p11"/>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57" name="Google Shape;57;p11"/>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8" name="Google Shape;58;p11"/>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59" name="Google Shape;59;p11"/>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0" name="Google Shape;60;p11"/>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61" name="Google Shape;61;p11"/>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2" name="Google Shape;62;p11"/>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1 column">
  <p:cSld name="TITLE_AND_BODY_2_1_1_1_1_2">
    <p:bg>
      <p:bgPr>
        <a:solidFill>
          <a:srgbClr val="FFFFFF"/>
        </a:solidFill>
      </p:bgPr>
    </p:bg>
    <p:spTree>
      <p:nvGrpSpPr>
        <p:cNvPr id="63" name="Shape 63"/>
        <p:cNvGrpSpPr/>
        <p:nvPr/>
      </p:nvGrpSpPr>
      <p:grpSpPr>
        <a:xfrm>
          <a:off x="0" y="0"/>
          <a:ext cx="0" cy="0"/>
          <a:chOff x="0" y="0"/>
          <a:chExt cx="0" cy="0"/>
        </a:xfrm>
      </p:grpSpPr>
      <p:sp>
        <p:nvSpPr>
          <p:cNvPr id="64" name="Google Shape;64;p12"/>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5" name="Google Shape;65;p12"/>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66" name="Google Shape;66;p1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p:cSld name="TITLE_AND_BODY_2_1_1_1_1_1">
    <p:bg>
      <p:bgPr>
        <a:solidFill>
          <a:srgbClr val="FFFFFF"/>
        </a:solidFill>
      </p:bgPr>
    </p:bg>
    <p:spTree>
      <p:nvGrpSpPr>
        <p:cNvPr id="67" name="Shape 67"/>
        <p:cNvGrpSpPr/>
        <p:nvPr/>
      </p:nvGrpSpPr>
      <p:grpSpPr>
        <a:xfrm>
          <a:off x="0" y="0"/>
          <a:ext cx="0" cy="0"/>
          <a:chOff x="0" y="0"/>
          <a:chExt cx="0" cy="0"/>
        </a:xfrm>
      </p:grpSpPr>
      <p:sp>
        <p:nvSpPr>
          <p:cNvPr id="68" name="Google Shape;68;p13"/>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9" name="Google Shape;69;p1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3"/>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71" name="Google Shape;71;p13"/>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72" name="Google Shape;72;p13"/>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3 column ">
  <p:cSld name="TITLE_AND_TWO_COLUMNS_1">
    <p:spTree>
      <p:nvGrpSpPr>
        <p:cNvPr id="73" name="Shape 73"/>
        <p:cNvGrpSpPr/>
        <p:nvPr/>
      </p:nvGrpSpPr>
      <p:grpSpPr>
        <a:xfrm>
          <a:off x="0" y="0"/>
          <a:ext cx="0" cy="0"/>
          <a:chOff x="0" y="0"/>
          <a:chExt cx="0" cy="0"/>
        </a:xfrm>
      </p:grpSpPr>
      <p:sp>
        <p:nvSpPr>
          <p:cNvPr id="74" name="Google Shape;74;p14"/>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5" name="Google Shape;75;p14"/>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4"/>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8" name="Google Shape;78;p1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79" name="Google Shape;79;p14"/>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80" name="Google Shape;80;p1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2" name="Google Shape;82;p14"/>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83" name="Google Shape;83;p14"/>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4" name="Google Shape;84;p14"/>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85" name="Google Shape;85;p14"/>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6" name="Google Shape;86;p14"/>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icons">
  <p:cSld name="TITLE_AND_TWO_COLUMNS_1_2">
    <p:bg>
      <p:bgPr>
        <a:solidFill>
          <a:srgbClr val="FFFFFF"/>
        </a:solidFill>
      </p:bgPr>
    </p:bg>
    <p:spTree>
      <p:nvGrpSpPr>
        <p:cNvPr id="87" name="Shape 87"/>
        <p:cNvGrpSpPr/>
        <p:nvPr/>
      </p:nvGrpSpPr>
      <p:grpSpPr>
        <a:xfrm>
          <a:off x="0" y="0"/>
          <a:ext cx="0" cy="0"/>
          <a:chOff x="0" y="0"/>
          <a:chExt cx="0" cy="0"/>
        </a:xfrm>
      </p:grpSpPr>
      <p:sp>
        <p:nvSpPr>
          <p:cNvPr id="88" name="Google Shape;88;p15"/>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9" name="Google Shape;89;p1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5"/>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1" name="Google Shape;91;p15"/>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2" name="Google Shape;92;p15"/>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3" name="Google Shape;93;p15"/>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4" name="Google Shape;94;p15"/>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5" name="Google Shape;95;p15"/>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6" name="Google Shape;96;p15"/>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7" name="Google Shape;97;p15"/>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98" name="Shape 98"/>
        <p:cNvGrpSpPr/>
        <p:nvPr/>
      </p:nvGrpSpPr>
      <p:grpSpPr>
        <a:xfrm>
          <a:off x="0" y="0"/>
          <a:ext cx="0" cy="0"/>
          <a:chOff x="0" y="0"/>
          <a:chExt cx="0" cy="0"/>
        </a:xfrm>
      </p:grpSpPr>
      <p:sp>
        <p:nvSpPr>
          <p:cNvPr id="99" name="Google Shape;99;p16"/>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0" name="Google Shape;100;p1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6"/>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2" name="Google Shape;102;p16"/>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3" name="Google Shape;103;p16"/>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4" name="Google Shape;104;p16"/>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5" name="Google Shape;105;p16"/>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6" name="Google Shape;106;p16"/>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107" name="Google Shape;107;p16"/>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108" name="Google Shape;108;p16"/>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boxes">
  <p:cSld name="TITLE_AND_TWO_COLUMNS_1_2_1_1">
    <p:bg>
      <p:bgPr>
        <a:solidFill>
          <a:srgbClr val="FFFFFF"/>
        </a:solidFill>
      </p:bgPr>
    </p:bg>
    <p:spTree>
      <p:nvGrpSpPr>
        <p:cNvPr id="109" name="Shape 109"/>
        <p:cNvGrpSpPr/>
        <p:nvPr/>
      </p:nvGrpSpPr>
      <p:grpSpPr>
        <a:xfrm>
          <a:off x="0" y="0"/>
          <a:ext cx="0" cy="0"/>
          <a:chOff x="0" y="0"/>
          <a:chExt cx="0" cy="0"/>
        </a:xfrm>
      </p:grpSpPr>
      <p:sp>
        <p:nvSpPr>
          <p:cNvPr id="110" name="Google Shape;110;p1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1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12" name="Google Shape;112;p17"/>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13" name="Google Shape;113;p17"/>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114" name="Google Shape;114;p17"/>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a:spcBef>
                <a:spcPts val="1600"/>
              </a:spcBef>
              <a:spcAft>
                <a:spcPts val="1600"/>
              </a:spcAft>
              <a:buClr>
                <a:srgbClr val="FFFFFF"/>
              </a:buClr>
              <a:buSzPts val="1200"/>
              <a:buChar char="■"/>
              <a:defRPr sz="1200">
                <a:solidFill>
                  <a:srgbClr val="FFFFFF"/>
                </a:solidFill>
              </a:defRPr>
            </a:lvl9pPr>
          </a:lstStyle>
          <a:p/>
        </p:txBody>
      </p:sp>
      <p:sp>
        <p:nvSpPr>
          <p:cNvPr id="115" name="Google Shape;115;p17"/>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116" name="Google Shape;116;p17"/>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7" name="Google Shape;117;p17"/>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118" name="Google Shape;118;p17"/>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19" name="Google Shape;119;p17"/>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120" name="Google Shape;120;p17"/>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21" name="Google Shape;121;p17"/>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122" name="Google Shape;122;p17"/>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CUSTOM">
    <p:spTree>
      <p:nvGrpSpPr>
        <p:cNvPr id="123" name="Shape 123"/>
        <p:cNvGrpSpPr/>
        <p:nvPr/>
      </p:nvGrpSpPr>
      <p:grpSpPr>
        <a:xfrm>
          <a:off x="0" y="0"/>
          <a:ext cx="0" cy="0"/>
          <a:chOff x="0" y="0"/>
          <a:chExt cx="0" cy="0"/>
        </a:xfrm>
      </p:grpSpPr>
      <p:sp>
        <p:nvSpPr>
          <p:cNvPr id="124" name="Google Shape;124;p1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18"/>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26" name="Google Shape;126;p1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MAIN_POINT">
    <p:bg>
      <p:bgPr>
        <a:solidFill>
          <a:srgbClr val="666666"/>
        </a:solidFill>
      </p:bgPr>
    </p:bg>
    <p:spTree>
      <p:nvGrpSpPr>
        <p:cNvPr id="127" name="Shape 127"/>
        <p:cNvGrpSpPr/>
        <p:nvPr/>
      </p:nvGrpSpPr>
      <p:grpSpPr>
        <a:xfrm>
          <a:off x="0" y="0"/>
          <a:ext cx="0" cy="0"/>
          <a:chOff x="0" y="0"/>
          <a:chExt cx="0" cy="0"/>
        </a:xfrm>
      </p:grpSpPr>
      <p:pic>
        <p:nvPicPr>
          <p:cNvPr id="128" name="Google Shape;128;p19"/>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129" name="Google Shape;129;p19"/>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130" name="Google Shape;130;p19"/>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lue Section Title ">
  <p:cSld name="SECTION_TITLE_AND_DESCRIPTION_1">
    <p:spTree>
      <p:nvGrpSpPr>
        <p:cNvPr id="131" name="Shape 131"/>
        <p:cNvGrpSpPr/>
        <p:nvPr/>
      </p:nvGrpSpPr>
      <p:grpSpPr>
        <a:xfrm>
          <a:off x="0" y="0"/>
          <a:ext cx="0" cy="0"/>
          <a:chOff x="0" y="0"/>
          <a:chExt cx="0" cy="0"/>
        </a:xfrm>
      </p:grpSpPr>
      <p:pic>
        <p:nvPicPr>
          <p:cNvPr id="132" name="Google Shape;132;p20"/>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133" name="Google Shape;133;p20"/>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36" name="Google Shape;136;p20"/>
          <p:cNvSpPr txBox="1"/>
          <p:nvPr>
            <p:ph idx="1" type="body"/>
          </p:nvPr>
        </p:nvSpPr>
        <p:spPr>
          <a:xfrm>
            <a:off x="725275" y="1722025"/>
            <a:ext cx="3515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137" name="Google Shape;137;p20"/>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int" type="secHead">
  <p:cSld name="SECTION_HEADER">
    <p:bg>
      <p:bgPr>
        <a:solidFill>
          <a:srgbClr val="FFFFFF"/>
        </a:solidFill>
      </p:bgPr>
    </p:bg>
    <p:spTree>
      <p:nvGrpSpPr>
        <p:cNvPr id="14" name="Shape 14"/>
        <p:cNvGrpSpPr/>
        <p:nvPr/>
      </p:nvGrpSpPr>
      <p:grpSpPr>
        <a:xfrm>
          <a:off x="0" y="0"/>
          <a:ext cx="0" cy="0"/>
          <a:chOff x="0" y="0"/>
          <a:chExt cx="0" cy="0"/>
        </a:xfrm>
      </p:grpSpPr>
      <p:sp>
        <p:nvSpPr>
          <p:cNvPr id="15" name="Google Shape;15;p3"/>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16" name="Google Shape;16;p3"/>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17" name="Google Shape;17;p3"/>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18" name="Google Shape;18;p3"/>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1">
  <p:cSld name="SECTION_TITLE_AND_DESCRIPTION_1_1">
    <p:bg>
      <p:bgPr>
        <a:solidFill>
          <a:srgbClr val="1C304A"/>
        </a:solidFill>
      </p:bgPr>
    </p:bg>
    <p:spTree>
      <p:nvGrpSpPr>
        <p:cNvPr id="138" name="Shape 138"/>
        <p:cNvGrpSpPr/>
        <p:nvPr/>
      </p:nvGrpSpPr>
      <p:grpSpPr>
        <a:xfrm>
          <a:off x="0" y="0"/>
          <a:ext cx="0" cy="0"/>
          <a:chOff x="0" y="0"/>
          <a:chExt cx="0" cy="0"/>
        </a:xfrm>
      </p:grpSpPr>
      <p:sp>
        <p:nvSpPr>
          <p:cNvPr id="139" name="Google Shape;139;p2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40" name="Google Shape;140;p21"/>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141" name="Google Shape;141;p21"/>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142" name="Shape 142"/>
        <p:cNvGrpSpPr/>
        <p:nvPr/>
      </p:nvGrpSpPr>
      <p:grpSpPr>
        <a:xfrm>
          <a:off x="0" y="0"/>
          <a:ext cx="0" cy="0"/>
          <a:chOff x="0" y="0"/>
          <a:chExt cx="0" cy="0"/>
        </a:xfrm>
      </p:grpSpPr>
      <p:sp>
        <p:nvSpPr>
          <p:cNvPr id="143" name="Google Shape;14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22"/>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a:t>
            </a:r>
            <a:r>
              <a:rPr b="1" lang="en" sz="2800">
                <a:solidFill>
                  <a:srgbClr val="046B99"/>
                </a:solidFill>
                <a:latin typeface="Helvetica Neue"/>
                <a:ea typeface="Helvetica Neue"/>
                <a:cs typeface="Helvetica Neue"/>
                <a:sym typeface="Helvetica Neue"/>
              </a:rPr>
              <a:t>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145" name="Google Shape;145;p22"/>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146" name="Google Shape;146;p22"/>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147" name="Google Shape;147;p22"/>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148" name="Google Shape;148;p22"/>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149" name="Google Shape;149;p22"/>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150" name="Google Shape;150;p22"/>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151" name="Google Shape;151;p22"/>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152" name="Google Shape;152;p22"/>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153" name="Google Shape;153;p22"/>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154" name="Google Shape;154;p22"/>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155" name="Google Shape;155;p22"/>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156" name="Google Shape;156;p22"/>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157" name="Google Shape;157;p22"/>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158" name="Google Shape;158;p22"/>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159" name="Google Shape;159;p22"/>
          <p:cNvPicPr preferRelativeResize="0"/>
          <p:nvPr/>
        </p:nvPicPr>
        <p:blipFill>
          <a:blip r:embed="rId16">
            <a:alphaModFix/>
          </a:blip>
          <a:stretch>
            <a:fillRect/>
          </a:stretch>
        </p:blipFill>
        <p:spPr>
          <a:xfrm>
            <a:off x="5126025" y="3077562"/>
            <a:ext cx="654825" cy="631301"/>
          </a:xfrm>
          <a:prstGeom prst="rect">
            <a:avLst/>
          </a:prstGeom>
          <a:noFill/>
          <a:ln>
            <a:noFill/>
          </a:ln>
        </p:spPr>
      </p:pic>
      <p:pic>
        <p:nvPicPr>
          <p:cNvPr descr="thin-0154_ok_successful_check.png" id="160" name="Google Shape;160;p22"/>
          <p:cNvPicPr preferRelativeResize="0"/>
          <p:nvPr/>
        </p:nvPicPr>
        <p:blipFill>
          <a:blip r:embed="rId17">
            <a:alphaModFix/>
          </a:blip>
          <a:stretch>
            <a:fillRect/>
          </a:stretch>
        </p:blipFill>
        <p:spPr>
          <a:xfrm>
            <a:off x="6020663" y="3048649"/>
            <a:ext cx="654825" cy="631301"/>
          </a:xfrm>
          <a:prstGeom prst="rect">
            <a:avLst/>
          </a:prstGeom>
          <a:noFill/>
          <a:ln>
            <a:noFill/>
          </a:ln>
        </p:spPr>
      </p:pic>
      <p:pic>
        <p:nvPicPr>
          <p:cNvPr descr="thin-0207_list_checkbox_todo_done.png" id="161" name="Google Shape;161;p22"/>
          <p:cNvPicPr preferRelativeResize="0"/>
          <p:nvPr/>
        </p:nvPicPr>
        <p:blipFill>
          <a:blip r:embed="rId18">
            <a:alphaModFix/>
          </a:blip>
          <a:stretch>
            <a:fillRect/>
          </a:stretch>
        </p:blipFill>
        <p:spPr>
          <a:xfrm>
            <a:off x="6991050" y="3063099"/>
            <a:ext cx="654825" cy="631301"/>
          </a:xfrm>
          <a:prstGeom prst="rect">
            <a:avLst/>
          </a:prstGeom>
          <a:noFill/>
          <a:ln>
            <a:noFill/>
          </a:ln>
        </p:spPr>
      </p:pic>
      <p:pic>
        <p:nvPicPr>
          <p:cNvPr descr="thin-0281_chat_message_discussion_bubble_reply_conversation.png" id="162" name="Google Shape;162;p22"/>
          <p:cNvPicPr preferRelativeResize="0"/>
          <p:nvPr/>
        </p:nvPicPr>
        <p:blipFill>
          <a:blip r:embed="rId19">
            <a:alphaModFix/>
          </a:blip>
          <a:stretch>
            <a:fillRect/>
          </a:stretch>
        </p:blipFill>
        <p:spPr>
          <a:xfrm>
            <a:off x="8002477" y="3118603"/>
            <a:ext cx="654825" cy="631301"/>
          </a:xfrm>
          <a:prstGeom prst="rect">
            <a:avLst/>
          </a:prstGeom>
          <a:noFill/>
          <a:ln>
            <a:noFill/>
          </a:ln>
        </p:spPr>
      </p:pic>
      <p:pic>
        <p:nvPicPr>
          <p:cNvPr descr="thin-0310_support_help_talk_call.png" id="163" name="Google Shape;163;p22"/>
          <p:cNvPicPr preferRelativeResize="0"/>
          <p:nvPr/>
        </p:nvPicPr>
        <p:blipFill>
          <a:blip r:embed="rId20">
            <a:alphaModFix/>
          </a:blip>
          <a:stretch>
            <a:fillRect/>
          </a:stretch>
        </p:blipFill>
        <p:spPr>
          <a:xfrm>
            <a:off x="3329075" y="2957987"/>
            <a:ext cx="654825" cy="631301"/>
          </a:xfrm>
          <a:prstGeom prst="rect">
            <a:avLst/>
          </a:prstGeom>
          <a:noFill/>
          <a:ln>
            <a:noFill/>
          </a:ln>
        </p:spPr>
      </p:pic>
      <p:pic>
        <p:nvPicPr>
          <p:cNvPr descr="thin-0358_database_raid.png" id="164" name="Google Shape;164;p22"/>
          <p:cNvPicPr preferRelativeResize="0"/>
          <p:nvPr/>
        </p:nvPicPr>
        <p:blipFill>
          <a:blip r:embed="rId21">
            <a:alphaModFix/>
          </a:blip>
          <a:stretch>
            <a:fillRect/>
          </a:stretch>
        </p:blipFill>
        <p:spPr>
          <a:xfrm>
            <a:off x="5073300" y="3781904"/>
            <a:ext cx="654825" cy="631301"/>
          </a:xfrm>
          <a:prstGeom prst="rect">
            <a:avLst/>
          </a:prstGeom>
          <a:noFill/>
          <a:ln>
            <a:noFill/>
          </a:ln>
        </p:spPr>
      </p:pic>
      <p:pic>
        <p:nvPicPr>
          <p:cNvPr descr="thin-0383_graph_columns_growth_statistics.png" id="165" name="Google Shape;165;p22"/>
          <p:cNvPicPr preferRelativeResize="0"/>
          <p:nvPr/>
        </p:nvPicPr>
        <p:blipFill>
          <a:blip r:embed="rId22">
            <a:alphaModFix/>
          </a:blip>
          <a:stretch>
            <a:fillRect/>
          </a:stretch>
        </p:blipFill>
        <p:spPr>
          <a:xfrm>
            <a:off x="3283863" y="3828304"/>
            <a:ext cx="654825" cy="631301"/>
          </a:xfrm>
          <a:prstGeom prst="rect">
            <a:avLst/>
          </a:prstGeom>
          <a:noFill/>
          <a:ln>
            <a:noFill/>
          </a:ln>
        </p:spPr>
      </p:pic>
      <p:pic>
        <p:nvPicPr>
          <p:cNvPr descr="thin-0384_graph_columns_drop_statistics.png" id="166" name="Google Shape;166;p22"/>
          <p:cNvPicPr preferRelativeResize="0"/>
          <p:nvPr/>
        </p:nvPicPr>
        <p:blipFill>
          <a:blip r:embed="rId23">
            <a:alphaModFix/>
          </a:blip>
          <a:stretch>
            <a:fillRect/>
          </a:stretch>
        </p:blipFill>
        <p:spPr>
          <a:xfrm>
            <a:off x="4189063" y="3799854"/>
            <a:ext cx="654825" cy="631301"/>
          </a:xfrm>
          <a:prstGeom prst="rect">
            <a:avLst/>
          </a:prstGeom>
          <a:noFill/>
          <a:ln>
            <a:noFill/>
          </a:ln>
        </p:spPr>
      </p:pic>
      <p:pic>
        <p:nvPicPr>
          <p:cNvPr descr="thin-0550_attention_error_alert_caution.png" id="167" name="Google Shape;167;p22"/>
          <p:cNvPicPr preferRelativeResize="0"/>
          <p:nvPr/>
        </p:nvPicPr>
        <p:blipFill>
          <a:blip r:embed="rId24">
            <a:alphaModFix/>
          </a:blip>
          <a:stretch>
            <a:fillRect/>
          </a:stretch>
        </p:blipFill>
        <p:spPr>
          <a:xfrm>
            <a:off x="2402600" y="3764704"/>
            <a:ext cx="654825" cy="631301"/>
          </a:xfrm>
          <a:prstGeom prst="rect">
            <a:avLst/>
          </a:prstGeom>
          <a:noFill/>
          <a:ln>
            <a:noFill/>
          </a:ln>
        </p:spPr>
      </p:pic>
      <p:pic>
        <p:nvPicPr>
          <p:cNvPr descr="thin-0661_like_thumb_up_vote.png" id="168" name="Google Shape;168;p22"/>
          <p:cNvPicPr preferRelativeResize="0"/>
          <p:nvPr/>
        </p:nvPicPr>
        <p:blipFill>
          <a:blip r:embed="rId25">
            <a:alphaModFix/>
          </a:blip>
          <a:stretch>
            <a:fillRect/>
          </a:stretch>
        </p:blipFill>
        <p:spPr>
          <a:xfrm>
            <a:off x="454058" y="3703079"/>
            <a:ext cx="654825" cy="631301"/>
          </a:xfrm>
          <a:prstGeom prst="rect">
            <a:avLst/>
          </a:prstGeom>
          <a:noFill/>
          <a:ln>
            <a:noFill/>
          </a:ln>
        </p:spPr>
      </p:pic>
      <p:pic>
        <p:nvPicPr>
          <p:cNvPr descr="thin-0662_dislike_thumb_down_vote.png" id="169" name="Google Shape;169;p22"/>
          <p:cNvPicPr preferRelativeResize="0"/>
          <p:nvPr/>
        </p:nvPicPr>
        <p:blipFill>
          <a:blip r:embed="rId26">
            <a:alphaModFix/>
          </a:blip>
          <a:stretch>
            <a:fillRect/>
          </a:stretch>
        </p:blipFill>
        <p:spPr>
          <a:xfrm>
            <a:off x="1445131" y="3764704"/>
            <a:ext cx="654825" cy="631301"/>
          </a:xfrm>
          <a:prstGeom prst="rect">
            <a:avLst/>
          </a:prstGeom>
          <a:noFill/>
          <a:ln>
            <a:noFill/>
          </a:ln>
        </p:spPr>
      </p:pic>
      <p:pic>
        <p:nvPicPr>
          <p:cNvPr descr="thin-0699_user_profile_avatar_man_male.png" id="170" name="Google Shape;170;p22"/>
          <p:cNvPicPr preferRelativeResize="0"/>
          <p:nvPr/>
        </p:nvPicPr>
        <p:blipFill>
          <a:blip r:embed="rId27">
            <a:alphaModFix/>
          </a:blip>
          <a:stretch>
            <a:fillRect/>
          </a:stretch>
        </p:blipFill>
        <p:spPr>
          <a:xfrm>
            <a:off x="2402600" y="2957974"/>
            <a:ext cx="654825" cy="631301"/>
          </a:xfrm>
          <a:prstGeom prst="rect">
            <a:avLst/>
          </a:prstGeom>
          <a:noFill/>
          <a:ln>
            <a:noFill/>
          </a:ln>
        </p:spPr>
      </p:pic>
      <p:pic>
        <p:nvPicPr>
          <p:cNvPr descr="thin-0700_user_profile_avatar_woman_female.png" id="171" name="Google Shape;171;p22"/>
          <p:cNvPicPr preferRelativeResize="0"/>
          <p:nvPr/>
        </p:nvPicPr>
        <p:blipFill>
          <a:blip r:embed="rId28">
            <a:alphaModFix/>
          </a:blip>
          <a:stretch>
            <a:fillRect/>
          </a:stretch>
        </p:blipFill>
        <p:spPr>
          <a:xfrm>
            <a:off x="1433281" y="2957974"/>
            <a:ext cx="654825" cy="631301"/>
          </a:xfrm>
          <a:prstGeom prst="rect">
            <a:avLst/>
          </a:prstGeom>
          <a:noFill/>
          <a:ln>
            <a:noFill/>
          </a:ln>
        </p:spPr>
      </p:pic>
      <p:pic>
        <p:nvPicPr>
          <p:cNvPr descr="thin-0704_users_profile_group_couple_man_woman.png" id="172" name="Google Shape;172;p22"/>
          <p:cNvPicPr preferRelativeResize="0"/>
          <p:nvPr/>
        </p:nvPicPr>
        <p:blipFill>
          <a:blip r:embed="rId29">
            <a:alphaModFix/>
          </a:blip>
          <a:stretch>
            <a:fillRect/>
          </a:stretch>
        </p:blipFill>
        <p:spPr>
          <a:xfrm>
            <a:off x="407408" y="2957974"/>
            <a:ext cx="654825" cy="631301"/>
          </a:xfrm>
          <a:prstGeom prst="rect">
            <a:avLst/>
          </a:prstGeom>
          <a:noFill/>
          <a:ln>
            <a:noFill/>
          </a:ln>
        </p:spPr>
      </p:pic>
      <p:pic>
        <p:nvPicPr>
          <p:cNvPr descr="thin-0709_user_profile_avatar_man_male.png" id="173" name="Google Shape;173;p22"/>
          <p:cNvPicPr preferRelativeResize="0"/>
          <p:nvPr/>
        </p:nvPicPr>
        <p:blipFill>
          <a:blip r:embed="rId30">
            <a:alphaModFix/>
          </a:blip>
          <a:stretch>
            <a:fillRect/>
          </a:stretch>
        </p:blipFill>
        <p:spPr>
          <a:xfrm>
            <a:off x="3244250" y="2083074"/>
            <a:ext cx="654825" cy="631301"/>
          </a:xfrm>
          <a:prstGeom prst="rect">
            <a:avLst/>
          </a:prstGeom>
          <a:noFill/>
          <a:ln>
            <a:noFill/>
          </a:ln>
        </p:spPr>
      </p:pic>
      <p:pic>
        <p:nvPicPr>
          <p:cNvPr descr="thin-0710_business_tie_user_profile_avatar_man_male.png" id="174" name="Google Shape;174;p22"/>
          <p:cNvPicPr preferRelativeResize="0"/>
          <p:nvPr/>
        </p:nvPicPr>
        <p:blipFill>
          <a:blip r:embed="rId31">
            <a:alphaModFix/>
          </a:blip>
          <a:stretch>
            <a:fillRect/>
          </a:stretch>
        </p:blipFill>
        <p:spPr>
          <a:xfrm>
            <a:off x="2402600" y="2083074"/>
            <a:ext cx="654825" cy="631301"/>
          </a:xfrm>
          <a:prstGeom prst="rect">
            <a:avLst/>
          </a:prstGeom>
          <a:noFill/>
          <a:ln>
            <a:noFill/>
          </a:ln>
        </p:spPr>
      </p:pic>
      <p:pic>
        <p:nvPicPr>
          <p:cNvPr descr="thin-0711_young_boy_user_profile_avatar_man_male.png" id="175" name="Google Shape;175;p22"/>
          <p:cNvPicPr preferRelativeResize="0"/>
          <p:nvPr/>
        </p:nvPicPr>
        <p:blipFill>
          <a:blip r:embed="rId32">
            <a:alphaModFix/>
          </a:blip>
          <a:stretch>
            <a:fillRect/>
          </a:stretch>
        </p:blipFill>
        <p:spPr>
          <a:xfrm>
            <a:off x="1426831" y="2083074"/>
            <a:ext cx="654825" cy="631301"/>
          </a:xfrm>
          <a:prstGeom prst="rect">
            <a:avLst/>
          </a:prstGeom>
          <a:noFill/>
          <a:ln>
            <a:noFill/>
          </a:ln>
        </p:spPr>
      </p:pic>
      <p:pic>
        <p:nvPicPr>
          <p:cNvPr descr="thin-0712_user_profile_avatar_girl_woman_female.png" id="176" name="Google Shape;176;p22"/>
          <p:cNvPicPr preferRelativeResize="0"/>
          <p:nvPr/>
        </p:nvPicPr>
        <p:blipFill>
          <a:blip r:embed="rId33">
            <a:alphaModFix/>
          </a:blip>
          <a:stretch>
            <a:fillRect/>
          </a:stretch>
        </p:blipFill>
        <p:spPr>
          <a:xfrm>
            <a:off x="407408" y="1992099"/>
            <a:ext cx="654825" cy="631301"/>
          </a:xfrm>
          <a:prstGeom prst="rect">
            <a:avLst/>
          </a:prstGeom>
          <a:noFill/>
          <a:ln>
            <a:noFill/>
          </a:ln>
        </p:spPr>
      </p:pic>
      <p:pic>
        <p:nvPicPr>
          <p:cNvPr id="177" name="Google Shape;177;p22"/>
          <p:cNvPicPr preferRelativeResize="0"/>
          <p:nvPr/>
        </p:nvPicPr>
        <p:blipFill>
          <a:blip r:embed="rId34">
            <a:alphaModFix/>
          </a:blip>
          <a:stretch>
            <a:fillRect/>
          </a:stretch>
        </p:blipFill>
        <p:spPr>
          <a:xfrm>
            <a:off x="5975550" y="3830230"/>
            <a:ext cx="761275" cy="761275"/>
          </a:xfrm>
          <a:prstGeom prst="rect">
            <a:avLst/>
          </a:prstGeom>
          <a:noFill/>
          <a:ln>
            <a:noFill/>
          </a:ln>
        </p:spPr>
      </p:pic>
      <p:pic>
        <p:nvPicPr>
          <p:cNvPr descr="thin-0766_weather_snow_flake_winter.png" id="178" name="Google Shape;178;p22"/>
          <p:cNvPicPr preferRelativeResize="0"/>
          <p:nvPr/>
        </p:nvPicPr>
        <p:blipFill>
          <a:blip r:embed="rId35">
            <a:alphaModFix/>
          </a:blip>
          <a:stretch>
            <a:fillRect/>
          </a:stretch>
        </p:blipFill>
        <p:spPr>
          <a:xfrm>
            <a:off x="4228838" y="3027163"/>
            <a:ext cx="654825" cy="654825"/>
          </a:xfrm>
          <a:prstGeom prst="rect">
            <a:avLst/>
          </a:prstGeom>
          <a:noFill/>
          <a:ln>
            <a:noFill/>
          </a:ln>
        </p:spPr>
      </p:pic>
      <p:pic>
        <p:nvPicPr>
          <p:cNvPr descr="thin-0719_group_users_circle.png" id="179" name="Google Shape;179;p22"/>
          <p:cNvPicPr preferRelativeResize="0"/>
          <p:nvPr/>
        </p:nvPicPr>
        <p:blipFill>
          <a:blip r:embed="rId36">
            <a:alphaModFix/>
          </a:blip>
          <a:stretch>
            <a:fillRect/>
          </a:stretch>
        </p:blipFill>
        <p:spPr>
          <a:xfrm>
            <a:off x="4209950" y="2065113"/>
            <a:ext cx="654825" cy="654825"/>
          </a:xfrm>
          <a:prstGeom prst="rect">
            <a:avLst/>
          </a:prstGeom>
          <a:noFill/>
          <a:ln>
            <a:noFill/>
          </a:ln>
        </p:spPr>
      </p:pic>
      <p:pic>
        <p:nvPicPr>
          <p:cNvPr descr="thin-0632_security_lock.png" id="180" name="Google Shape;180;p22"/>
          <p:cNvPicPr preferRelativeResize="0"/>
          <p:nvPr/>
        </p:nvPicPr>
        <p:blipFill>
          <a:blip r:embed="rId37">
            <a:alphaModFix/>
          </a:blip>
          <a:stretch>
            <a:fillRect/>
          </a:stretch>
        </p:blipFill>
        <p:spPr>
          <a:xfrm>
            <a:off x="8002477" y="3852958"/>
            <a:ext cx="654825" cy="654825"/>
          </a:xfrm>
          <a:prstGeom prst="rect">
            <a:avLst/>
          </a:prstGeom>
          <a:noFill/>
          <a:ln>
            <a:noFill/>
          </a:ln>
        </p:spPr>
      </p:pic>
      <p:pic>
        <p:nvPicPr>
          <p:cNvPr descr="thin-0540_map_path_navigation_location_treasure_hunt.png" id="181" name="Google Shape;181;p22"/>
          <p:cNvPicPr preferRelativeResize="0"/>
          <p:nvPr/>
        </p:nvPicPr>
        <p:blipFill>
          <a:blip r:embed="rId38">
            <a:alphaModFix/>
          </a:blip>
          <a:stretch>
            <a:fillRect/>
          </a:stretch>
        </p:blipFill>
        <p:spPr>
          <a:xfrm>
            <a:off x="6949813" y="3830230"/>
            <a:ext cx="654825" cy="654825"/>
          </a:xfrm>
          <a:prstGeom prst="rect">
            <a:avLst/>
          </a:prstGeom>
          <a:noFill/>
          <a:ln>
            <a:noFill/>
          </a:ln>
        </p:spPr>
      </p:pic>
      <p:sp>
        <p:nvSpPr>
          <p:cNvPr id="182" name="Google Shape;182;p22"/>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1">
  <p:cSld name="CUSTOM_1_1">
    <p:spTree>
      <p:nvGrpSpPr>
        <p:cNvPr id="183" name="Shape 183"/>
        <p:cNvGrpSpPr/>
        <p:nvPr/>
      </p:nvGrpSpPr>
      <p:grpSpPr>
        <a:xfrm>
          <a:off x="0" y="0"/>
          <a:ext cx="0" cy="0"/>
          <a:chOff x="0" y="0"/>
          <a:chExt cx="0" cy="0"/>
        </a:xfrm>
      </p:grpSpPr>
      <p:sp>
        <p:nvSpPr>
          <p:cNvPr id="184" name="Google Shape;184;p23"/>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185" name="Google Shape;185;p23"/>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186" name="Google Shape;186;p23"/>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3"/>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192" name="Google Shape;192;p23"/>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193" name="Google Shape;193;p23"/>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194" name="Google Shape;194;p23"/>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195" name="Google Shape;195;p23"/>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196" name="Google Shape;196;p23"/>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198" name="Google Shape;198;p23"/>
          <p:cNvPicPr preferRelativeResize="0"/>
          <p:nvPr/>
        </p:nvPicPr>
        <p:blipFill>
          <a:blip r:embed="rId3">
            <a:alphaModFix/>
          </a:blip>
          <a:stretch>
            <a:fillRect/>
          </a:stretch>
        </p:blipFill>
        <p:spPr>
          <a:xfrm>
            <a:off x="7065773" y="1074050"/>
            <a:ext cx="1692975" cy="29279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ue" type="tx">
  <p:cSld name="TITLE_AND_BODY">
    <p:bg>
      <p:bgPr>
        <a:solidFill>
          <a:srgbClr val="00CFFF"/>
        </a:solidFill>
      </p:bgPr>
    </p:bg>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21" name="Google Shape;21;p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2" name="Google Shape;22;p4"/>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a:spcBef>
                <a:spcPts val="1600"/>
              </a:spcBef>
              <a:spcAft>
                <a:spcPts val="1600"/>
              </a:spcAft>
              <a:buNone/>
              <a:defRPr/>
            </a:lvl9pPr>
          </a:lstStyle>
          <a:p/>
        </p:txBody>
      </p:sp>
      <p:pic>
        <p:nvPicPr>
          <p:cNvPr descr="18F-Logo-S.png" id="23" name="Google Shape;23;p4"/>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7" name="Google Shape;27;p5"/>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28" name="Google Shape;28;p5"/>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TITLE_AND_BODY_2_1">
    <p:bg>
      <p:bgPr>
        <a:solidFill>
          <a:srgbClr val="FFFFFF"/>
        </a:solidFill>
      </p:bgPr>
    </p:bg>
    <p:spTree>
      <p:nvGrpSpPr>
        <p:cNvPr id="29" name="Shape 29"/>
        <p:cNvGrpSpPr/>
        <p:nvPr/>
      </p:nvGrpSpPr>
      <p:grpSpPr>
        <a:xfrm>
          <a:off x="0" y="0"/>
          <a:ext cx="0" cy="0"/>
          <a:chOff x="0" y="0"/>
          <a:chExt cx="0" cy="0"/>
        </a:xfrm>
      </p:grpSpPr>
      <p:sp>
        <p:nvSpPr>
          <p:cNvPr id="30" name="Google Shape;30;p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2" name="Google Shape;32;p6"/>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3" name="Google Shape;33;p6"/>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LG quote">
  <p:cSld name="TITLE_AND_BODY_2_1_1">
    <p:bg>
      <p:bgPr>
        <a:solidFill>
          <a:srgbClr val="00CFFF"/>
        </a:solidFill>
      </p:bgPr>
    </p:bg>
    <p:spTree>
      <p:nvGrpSpPr>
        <p:cNvPr id="34" name="Shape 34"/>
        <p:cNvGrpSpPr/>
        <p:nvPr/>
      </p:nvGrpSpPr>
      <p:grpSpPr>
        <a:xfrm>
          <a:off x="0" y="0"/>
          <a:ext cx="0" cy="0"/>
          <a:chOff x="0" y="0"/>
          <a:chExt cx="0" cy="0"/>
        </a:xfrm>
      </p:grpSpPr>
      <p:sp>
        <p:nvSpPr>
          <p:cNvPr id="35" name="Google Shape;35;p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7"/>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LG quote">
  <p:cSld name="TITLE_AND_BODY_2_1_1_1">
    <p:bg>
      <p:bgPr>
        <a:solidFill>
          <a:srgbClr val="FFFFFF"/>
        </a:solidFill>
      </p:bgPr>
    </p:bg>
    <p:spTree>
      <p:nvGrpSpPr>
        <p:cNvPr id="37" name="Shape 37"/>
        <p:cNvGrpSpPr/>
        <p:nvPr/>
      </p:nvGrpSpPr>
      <p:grpSpPr>
        <a:xfrm>
          <a:off x="0" y="0"/>
          <a:ext cx="0" cy="0"/>
          <a:chOff x="0" y="0"/>
          <a:chExt cx="0" cy="0"/>
        </a:xfrm>
      </p:grpSpPr>
      <p:sp>
        <p:nvSpPr>
          <p:cNvPr id="38" name="Google Shape;38;p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9" name="Google Shape;39;p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1 column">
  <p:cSld name="TITLE_AND_BODY_2_1_1_1_1">
    <p:bg>
      <p:bgPr>
        <a:solidFill>
          <a:srgbClr val="1C304A"/>
        </a:solidFill>
      </p:bgPr>
    </p:bg>
    <p:spTree>
      <p:nvGrpSpPr>
        <p:cNvPr id="40" name="Shape 40"/>
        <p:cNvGrpSpPr/>
        <p:nvPr/>
      </p:nvGrpSpPr>
      <p:grpSpPr>
        <a:xfrm>
          <a:off x="0" y="0"/>
          <a:ext cx="0" cy="0"/>
          <a:chOff x="0" y="0"/>
          <a:chExt cx="0" cy="0"/>
        </a:xfrm>
      </p:grpSpPr>
      <p:sp>
        <p:nvSpPr>
          <p:cNvPr id="41" name="Google Shape;41;p9"/>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2" name="Google Shape;42;p9"/>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43" name="Google Shape;43;p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2 column">
  <p:cSld name="TITLE_AND_BODY_2_1_1_1_1_3">
    <p:bg>
      <p:bgPr>
        <a:solidFill>
          <a:srgbClr val="1C304A"/>
        </a:solidFill>
      </p:bgPr>
    </p:bg>
    <p:spTree>
      <p:nvGrpSpPr>
        <p:cNvPr id="44" name="Shape 44"/>
        <p:cNvGrpSpPr/>
        <p:nvPr/>
      </p:nvGrpSpPr>
      <p:grpSpPr>
        <a:xfrm>
          <a:off x="0" y="0"/>
          <a:ext cx="0" cy="0"/>
          <a:chOff x="0" y="0"/>
          <a:chExt cx="0" cy="0"/>
        </a:xfrm>
      </p:grpSpPr>
      <p:sp>
        <p:nvSpPr>
          <p:cNvPr id="45" name="Google Shape;45;p1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46" name="Google Shape;46;p10"/>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7" name="Google Shape;47;p10"/>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8" name="Google Shape;48;p10"/>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9" name="Google Shape;49;p10"/>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github.com/fieldsey/TTS-MPP-template" TargetMode="External"/><Relationship Id="rId4" Type="http://schemas.openxmlformats.org/officeDocument/2006/relationships/hyperlink" Target="https://github.com/fieldsey/TTS-MPP-process" TargetMode="External"/><Relationship Id="rId5" Type="http://schemas.openxmlformats.org/officeDocument/2006/relationships/hyperlink" Target="https://trello.com/b/6JUMyVBx/tts-mpp-board" TargetMode="External"/><Relationship Id="rId6" Type="http://schemas.openxmlformats.org/officeDocument/2006/relationships/hyperlink" Target="https://www.acquisition.gov/content/3104-procurement-integr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hyperlink" Target="mailto:bridget.fields@gsa.gov" TargetMode="External"/><Relationship Id="rId4" Type="http://schemas.openxmlformats.org/officeDocument/2006/relationships/hyperlink" Target="https://github.com/fieldsey/TTS-MPP-process#credi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7.png"/><Relationship Id="rId4" Type="http://schemas.openxmlformats.org/officeDocument/2006/relationships/image" Target="../media/image43.png"/><Relationship Id="rId5" Type="http://schemas.openxmlformats.org/officeDocument/2006/relationships/image" Target="../media/image40.png"/><Relationship Id="rId6"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github.com/fieldsey/TTS-MPP-process#1-identifying-a-user-story" TargetMode="External"/><Relationship Id="rId4" Type="http://schemas.openxmlformats.org/officeDocument/2006/relationships/hyperlink" Target="https://github.com/fieldsey/TTS-MPP-process#2-advertising-the-request" TargetMode="External"/><Relationship Id="rId5" Type="http://schemas.openxmlformats.org/officeDocument/2006/relationships/hyperlink" Target="https://github.com/fieldsey/TTS-MPP-process#3-issuing-an-award" TargetMode="External"/><Relationship Id="rId6" Type="http://schemas.openxmlformats.org/officeDocument/2006/relationships/hyperlink" Target="https://github.com/fieldsey/TTS-MPP-process#4-approving-deliverables" TargetMode="External"/><Relationship Id="rId7" Type="http://schemas.openxmlformats.org/officeDocument/2006/relationships/hyperlink" Target="https://github.com/fieldsey/TTS-MPP-process#5-closing-out-the-bu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27.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4"/>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TTS MPP</a:t>
            </a:r>
            <a:endParaRPr sz="5000">
              <a:solidFill>
                <a:srgbClr val="00CFFF"/>
              </a:solidFill>
            </a:endParaRPr>
          </a:p>
          <a:p>
            <a:pPr indent="0" lvl="0" marL="0" rtl="0" algn="l">
              <a:spcBef>
                <a:spcPts val="0"/>
              </a:spcBef>
              <a:spcAft>
                <a:spcPts val="0"/>
              </a:spcAft>
              <a:buNone/>
            </a:pPr>
            <a:r>
              <a:rPr lang="en" sz="4800">
                <a:solidFill>
                  <a:srgbClr val="FFFFFF"/>
                </a:solidFill>
              </a:rPr>
              <a:t>An introduction</a:t>
            </a:r>
            <a:endParaRPr sz="4800">
              <a:solidFill>
                <a:srgbClr val="FFFFFF"/>
              </a:solidFill>
            </a:endParaRPr>
          </a:p>
        </p:txBody>
      </p:sp>
      <p:sp>
        <p:nvSpPr>
          <p:cNvPr id="204" name="Google Shape;204;p24"/>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purchase card to create an open source procurement process.</a:t>
            </a:r>
            <a:endParaRPr/>
          </a:p>
        </p:txBody>
      </p:sp>
      <p:sp>
        <p:nvSpPr>
          <p:cNvPr id="205" name="Google Shape;205;p24"/>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Created by Bridget Fields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3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33"/>
          <p:cNvSpPr txBox="1"/>
          <p:nvPr>
            <p:ph type="ctrTitle"/>
          </p:nvPr>
        </p:nvSpPr>
        <p:spPr>
          <a:xfrm>
            <a:off x="686188" y="59135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A scalable solution.</a:t>
            </a:r>
            <a:endParaRPr sz="2400"/>
          </a:p>
        </p:txBody>
      </p:sp>
      <p:sp>
        <p:nvSpPr>
          <p:cNvPr id="304" name="Google Shape;304;p33"/>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How does the TTS MPP work?</a:t>
            </a:r>
            <a:endParaRPr/>
          </a:p>
        </p:txBody>
      </p:sp>
      <p:sp>
        <p:nvSpPr>
          <p:cNvPr id="305" name="Google Shape;305;p33"/>
          <p:cNvSpPr/>
          <p:nvPr/>
        </p:nvSpPr>
        <p:spPr>
          <a:xfrm>
            <a:off x="3085661" y="1897968"/>
            <a:ext cx="583800" cy="558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CoE</a:t>
            </a:r>
            <a:endParaRPr b="1" sz="800">
              <a:solidFill>
                <a:srgbClr val="FFFFFF"/>
              </a:solidFill>
            </a:endParaRPr>
          </a:p>
        </p:txBody>
      </p:sp>
      <p:grpSp>
        <p:nvGrpSpPr>
          <p:cNvPr id="306" name="Google Shape;306;p33"/>
          <p:cNvGrpSpPr/>
          <p:nvPr/>
        </p:nvGrpSpPr>
        <p:grpSpPr>
          <a:xfrm>
            <a:off x="1154951" y="1807434"/>
            <a:ext cx="929807" cy="738780"/>
            <a:chOff x="799225" y="1915575"/>
            <a:chExt cx="1031400" cy="828600"/>
          </a:xfrm>
        </p:grpSpPr>
        <p:sp>
          <p:nvSpPr>
            <p:cNvPr id="307" name="Google Shape;307;p33"/>
            <p:cNvSpPr/>
            <p:nvPr/>
          </p:nvSpPr>
          <p:spPr>
            <a:xfrm>
              <a:off x="8772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3"/>
            <p:cNvSpPr/>
            <p:nvPr/>
          </p:nvSpPr>
          <p:spPr>
            <a:xfrm>
              <a:off x="955225" y="2177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3"/>
            <p:cNvSpPr/>
            <p:nvPr/>
          </p:nvSpPr>
          <p:spPr>
            <a:xfrm>
              <a:off x="12210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3"/>
            <p:cNvSpPr/>
            <p:nvPr/>
          </p:nvSpPr>
          <p:spPr>
            <a:xfrm>
              <a:off x="1412425" y="22203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3"/>
            <p:cNvSpPr/>
            <p:nvPr/>
          </p:nvSpPr>
          <p:spPr>
            <a:xfrm>
              <a:off x="799225" y="24408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
            <p:cNvSpPr/>
            <p:nvPr/>
          </p:nvSpPr>
          <p:spPr>
            <a:xfrm>
              <a:off x="1143025" y="23524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3"/>
            <p:cNvSpPr/>
            <p:nvPr/>
          </p:nvSpPr>
          <p:spPr>
            <a:xfrm>
              <a:off x="1486825" y="24822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3"/>
            <p:cNvSpPr/>
            <p:nvPr/>
          </p:nvSpPr>
          <p:spPr>
            <a:xfrm>
              <a:off x="1564825" y="1958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33"/>
          <p:cNvSpPr/>
          <p:nvPr/>
        </p:nvSpPr>
        <p:spPr>
          <a:xfrm>
            <a:off x="3085661" y="2973224"/>
            <a:ext cx="583800" cy="558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18F</a:t>
            </a:r>
            <a:endParaRPr b="1" sz="800">
              <a:solidFill>
                <a:srgbClr val="FFFFFF"/>
              </a:solidFill>
            </a:endParaRPr>
          </a:p>
        </p:txBody>
      </p:sp>
      <p:grpSp>
        <p:nvGrpSpPr>
          <p:cNvPr id="316" name="Google Shape;316;p33"/>
          <p:cNvGrpSpPr/>
          <p:nvPr/>
        </p:nvGrpSpPr>
        <p:grpSpPr>
          <a:xfrm>
            <a:off x="1154951" y="3957945"/>
            <a:ext cx="929807" cy="738780"/>
            <a:chOff x="799225" y="1915575"/>
            <a:chExt cx="1031400" cy="828600"/>
          </a:xfrm>
        </p:grpSpPr>
        <p:sp>
          <p:nvSpPr>
            <p:cNvPr id="317" name="Google Shape;317;p33"/>
            <p:cNvSpPr/>
            <p:nvPr/>
          </p:nvSpPr>
          <p:spPr>
            <a:xfrm>
              <a:off x="8772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p:nvPr/>
          </p:nvSpPr>
          <p:spPr>
            <a:xfrm>
              <a:off x="955225" y="2177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3"/>
            <p:cNvSpPr/>
            <p:nvPr/>
          </p:nvSpPr>
          <p:spPr>
            <a:xfrm>
              <a:off x="12210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3"/>
            <p:cNvSpPr/>
            <p:nvPr/>
          </p:nvSpPr>
          <p:spPr>
            <a:xfrm>
              <a:off x="1412425" y="22203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3"/>
            <p:cNvSpPr/>
            <p:nvPr/>
          </p:nvSpPr>
          <p:spPr>
            <a:xfrm>
              <a:off x="799225" y="24408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3"/>
            <p:cNvSpPr/>
            <p:nvPr/>
          </p:nvSpPr>
          <p:spPr>
            <a:xfrm>
              <a:off x="1143025" y="23524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3"/>
            <p:cNvSpPr/>
            <p:nvPr/>
          </p:nvSpPr>
          <p:spPr>
            <a:xfrm>
              <a:off x="1486825" y="24822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3"/>
            <p:cNvSpPr/>
            <p:nvPr/>
          </p:nvSpPr>
          <p:spPr>
            <a:xfrm>
              <a:off x="1564825" y="1958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33"/>
          <p:cNvGrpSpPr/>
          <p:nvPr/>
        </p:nvGrpSpPr>
        <p:grpSpPr>
          <a:xfrm>
            <a:off x="1077083" y="2784718"/>
            <a:ext cx="929807" cy="738780"/>
            <a:chOff x="799225" y="1915575"/>
            <a:chExt cx="1031400" cy="828600"/>
          </a:xfrm>
        </p:grpSpPr>
        <p:sp>
          <p:nvSpPr>
            <p:cNvPr id="326" name="Google Shape;326;p33"/>
            <p:cNvSpPr/>
            <p:nvPr/>
          </p:nvSpPr>
          <p:spPr>
            <a:xfrm>
              <a:off x="8772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
            <p:cNvSpPr/>
            <p:nvPr/>
          </p:nvSpPr>
          <p:spPr>
            <a:xfrm>
              <a:off x="955225" y="2177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3"/>
            <p:cNvSpPr/>
            <p:nvPr/>
          </p:nvSpPr>
          <p:spPr>
            <a:xfrm>
              <a:off x="12210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
            <p:cNvSpPr/>
            <p:nvPr/>
          </p:nvSpPr>
          <p:spPr>
            <a:xfrm>
              <a:off x="1412425" y="22203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799225" y="24408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1143025" y="23524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a:off x="1486825" y="24822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a:off x="1564825" y="1958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3"/>
          <p:cNvSpPr/>
          <p:nvPr/>
        </p:nvSpPr>
        <p:spPr>
          <a:xfrm>
            <a:off x="3085661" y="4048480"/>
            <a:ext cx="583800" cy="558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OPP</a:t>
            </a:r>
            <a:endParaRPr b="1" sz="800">
              <a:solidFill>
                <a:srgbClr val="FFFFFF"/>
              </a:solidFill>
            </a:endParaRPr>
          </a:p>
        </p:txBody>
      </p:sp>
      <p:sp>
        <p:nvSpPr>
          <p:cNvPr id="335" name="Google Shape;335;p33"/>
          <p:cNvSpPr/>
          <p:nvPr/>
        </p:nvSpPr>
        <p:spPr>
          <a:xfrm>
            <a:off x="4971900" y="2784838"/>
            <a:ext cx="583800" cy="558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rgbClr val="FFFFFF"/>
                </a:solidFill>
              </a:rPr>
              <a:t>TTS MPP</a:t>
            </a:r>
            <a:endParaRPr b="1" sz="800">
              <a:solidFill>
                <a:srgbClr val="FFFFFF"/>
              </a:solidFill>
            </a:endParaRPr>
          </a:p>
        </p:txBody>
      </p:sp>
      <p:grpSp>
        <p:nvGrpSpPr>
          <p:cNvPr id="336" name="Google Shape;336;p33"/>
          <p:cNvGrpSpPr/>
          <p:nvPr/>
        </p:nvGrpSpPr>
        <p:grpSpPr>
          <a:xfrm>
            <a:off x="2095632" y="1930110"/>
            <a:ext cx="901294" cy="493584"/>
            <a:chOff x="1805079" y="1566275"/>
            <a:chExt cx="1205100" cy="553594"/>
          </a:xfrm>
        </p:grpSpPr>
        <p:cxnSp>
          <p:nvCxnSpPr>
            <p:cNvPr id="337" name="Google Shape;337;p33"/>
            <p:cNvCxnSpPr/>
            <p:nvPr/>
          </p:nvCxnSpPr>
          <p:spPr>
            <a:xfrm>
              <a:off x="1945325" y="1566275"/>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33"/>
            <p:cNvCxnSpPr/>
            <p:nvPr/>
          </p:nvCxnSpPr>
          <p:spPr>
            <a:xfrm>
              <a:off x="1945325" y="1655938"/>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33"/>
            <p:cNvCxnSpPr/>
            <p:nvPr/>
          </p:nvCxnSpPr>
          <p:spPr>
            <a:xfrm flipH="1" rot="10800000">
              <a:off x="1805079" y="2028069"/>
              <a:ext cx="1205100" cy="91800"/>
            </a:xfrm>
            <a:prstGeom prst="straightConnector1">
              <a:avLst/>
            </a:prstGeom>
            <a:noFill/>
            <a:ln cap="flat" cmpd="sng" w="9525">
              <a:solidFill>
                <a:schemeClr val="dk2"/>
              </a:solidFill>
              <a:prstDash val="solid"/>
              <a:round/>
              <a:headEnd len="med" w="med" type="none"/>
              <a:tailEnd len="med" w="med" type="triangle"/>
            </a:ln>
          </p:spPr>
        </p:cxnSp>
        <p:cxnSp>
          <p:nvCxnSpPr>
            <p:cNvPr id="340" name="Google Shape;340;p33"/>
            <p:cNvCxnSpPr/>
            <p:nvPr/>
          </p:nvCxnSpPr>
          <p:spPr>
            <a:xfrm>
              <a:off x="1830625" y="1828675"/>
              <a:ext cx="907200" cy="87000"/>
            </a:xfrm>
            <a:prstGeom prst="straightConnector1">
              <a:avLst/>
            </a:prstGeom>
            <a:noFill/>
            <a:ln cap="flat" cmpd="sng" w="9525">
              <a:solidFill>
                <a:schemeClr val="dk2"/>
              </a:solidFill>
              <a:prstDash val="solid"/>
              <a:round/>
              <a:headEnd len="med" w="med" type="none"/>
              <a:tailEnd len="med" w="med" type="triangle"/>
            </a:ln>
          </p:spPr>
        </p:cxnSp>
      </p:grpSp>
      <p:sp>
        <p:nvSpPr>
          <p:cNvPr id="341" name="Google Shape;341;p33"/>
          <p:cNvSpPr txBox="1"/>
          <p:nvPr/>
        </p:nvSpPr>
        <p:spPr>
          <a:xfrm>
            <a:off x="916425" y="1087625"/>
            <a:ext cx="1407000" cy="2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800">
              <a:solidFill>
                <a:srgbClr val="00CFFF"/>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b="1" lang="en">
                <a:solidFill>
                  <a:srgbClr val="00CFFF"/>
                </a:solidFill>
                <a:latin typeface="Helvetica Neue"/>
                <a:ea typeface="Helvetica Neue"/>
                <a:cs typeface="Helvetica Neue"/>
                <a:sym typeface="Helvetica Neue"/>
              </a:rPr>
              <a:t>Discrete user stories</a:t>
            </a:r>
            <a:endParaRPr b="1">
              <a:solidFill>
                <a:srgbClr val="00CFFF"/>
              </a:solidFill>
              <a:latin typeface="Helvetica Neue"/>
              <a:ea typeface="Helvetica Neue"/>
              <a:cs typeface="Helvetica Neue"/>
              <a:sym typeface="Helvetica Neue"/>
            </a:endParaRPr>
          </a:p>
        </p:txBody>
      </p:sp>
      <p:sp>
        <p:nvSpPr>
          <p:cNvPr id="342" name="Google Shape;342;p33"/>
          <p:cNvSpPr txBox="1"/>
          <p:nvPr/>
        </p:nvSpPr>
        <p:spPr>
          <a:xfrm>
            <a:off x="2834408" y="1087625"/>
            <a:ext cx="1086300" cy="2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800">
              <a:solidFill>
                <a:srgbClr val="9900FF"/>
              </a:solidFill>
              <a:latin typeface="Helvetica Neue"/>
              <a:ea typeface="Helvetica Neue"/>
              <a:cs typeface="Helvetica Neue"/>
              <a:sym typeface="Helvetica Neue"/>
            </a:endParaRPr>
          </a:p>
          <a:p>
            <a:pPr indent="0" lvl="0" marL="0" rtl="0" algn="ctr">
              <a:spcBef>
                <a:spcPts val="0"/>
              </a:spcBef>
              <a:spcAft>
                <a:spcPts val="0"/>
              </a:spcAft>
              <a:buNone/>
            </a:pPr>
            <a:r>
              <a:rPr b="1" lang="en">
                <a:solidFill>
                  <a:srgbClr val="9900FF"/>
                </a:solidFill>
                <a:latin typeface="Helvetica Neue"/>
                <a:ea typeface="Helvetica Neue"/>
                <a:cs typeface="Helvetica Neue"/>
                <a:sym typeface="Helvetica Neue"/>
              </a:rPr>
              <a:t>Public repos</a:t>
            </a:r>
            <a:endParaRPr b="1">
              <a:solidFill>
                <a:srgbClr val="046B99"/>
              </a:solidFill>
              <a:latin typeface="Helvetica Neue"/>
              <a:ea typeface="Helvetica Neue"/>
              <a:cs typeface="Helvetica Neue"/>
              <a:sym typeface="Helvetica Neue"/>
            </a:endParaRPr>
          </a:p>
        </p:txBody>
      </p:sp>
      <p:sp>
        <p:nvSpPr>
          <p:cNvPr id="343" name="Google Shape;343;p33"/>
          <p:cNvSpPr txBox="1"/>
          <p:nvPr/>
        </p:nvSpPr>
        <p:spPr>
          <a:xfrm>
            <a:off x="7141283" y="1087625"/>
            <a:ext cx="1086300" cy="2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800">
              <a:solidFill>
                <a:srgbClr val="046B99"/>
              </a:solidFill>
              <a:latin typeface="Helvetica Neue"/>
              <a:ea typeface="Helvetica Neue"/>
              <a:cs typeface="Helvetica Neue"/>
              <a:sym typeface="Helvetica Neue"/>
            </a:endParaRPr>
          </a:p>
          <a:p>
            <a:pPr indent="0" lvl="0" marL="0" rtl="0" algn="ctr">
              <a:spcBef>
                <a:spcPts val="0"/>
              </a:spcBef>
              <a:spcAft>
                <a:spcPts val="0"/>
              </a:spcAft>
              <a:buNone/>
            </a:pPr>
            <a:r>
              <a:rPr b="1" lang="en">
                <a:solidFill>
                  <a:srgbClr val="046B99"/>
                </a:solidFill>
                <a:latin typeface="Helvetica Neue"/>
                <a:ea typeface="Helvetica Neue"/>
                <a:cs typeface="Helvetica Neue"/>
                <a:sym typeface="Helvetica Neue"/>
              </a:rPr>
              <a:t>Awards</a:t>
            </a:r>
            <a:endParaRPr b="1">
              <a:solidFill>
                <a:srgbClr val="046B99"/>
              </a:solidFill>
              <a:latin typeface="Helvetica Neue"/>
              <a:ea typeface="Helvetica Neue"/>
              <a:cs typeface="Helvetica Neue"/>
              <a:sym typeface="Helvetica Neue"/>
            </a:endParaRPr>
          </a:p>
        </p:txBody>
      </p:sp>
      <p:grpSp>
        <p:nvGrpSpPr>
          <p:cNvPr id="344" name="Google Shape;344;p33"/>
          <p:cNvGrpSpPr/>
          <p:nvPr/>
        </p:nvGrpSpPr>
        <p:grpSpPr>
          <a:xfrm>
            <a:off x="7219564" y="1807422"/>
            <a:ext cx="929807" cy="738780"/>
            <a:chOff x="799225" y="1915575"/>
            <a:chExt cx="1031400" cy="828600"/>
          </a:xfrm>
        </p:grpSpPr>
        <p:sp>
          <p:nvSpPr>
            <p:cNvPr id="345" name="Google Shape;345;p33"/>
            <p:cNvSpPr/>
            <p:nvPr/>
          </p:nvSpPr>
          <p:spPr>
            <a:xfrm>
              <a:off x="8772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955225" y="2177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12210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1412425" y="22203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799225" y="24408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1143025" y="23524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1486825" y="24822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3"/>
            <p:cNvSpPr/>
            <p:nvPr/>
          </p:nvSpPr>
          <p:spPr>
            <a:xfrm>
              <a:off x="1564825" y="1958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33"/>
          <p:cNvGrpSpPr/>
          <p:nvPr/>
        </p:nvGrpSpPr>
        <p:grpSpPr>
          <a:xfrm>
            <a:off x="7219564" y="3802038"/>
            <a:ext cx="929807" cy="738780"/>
            <a:chOff x="799225" y="1915575"/>
            <a:chExt cx="1031400" cy="828600"/>
          </a:xfrm>
        </p:grpSpPr>
        <p:sp>
          <p:nvSpPr>
            <p:cNvPr id="354" name="Google Shape;354;p33"/>
            <p:cNvSpPr/>
            <p:nvPr/>
          </p:nvSpPr>
          <p:spPr>
            <a:xfrm>
              <a:off x="8772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3"/>
            <p:cNvSpPr/>
            <p:nvPr/>
          </p:nvSpPr>
          <p:spPr>
            <a:xfrm>
              <a:off x="955225" y="2177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3"/>
            <p:cNvSpPr/>
            <p:nvPr/>
          </p:nvSpPr>
          <p:spPr>
            <a:xfrm>
              <a:off x="12210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
            <p:cNvSpPr/>
            <p:nvPr/>
          </p:nvSpPr>
          <p:spPr>
            <a:xfrm>
              <a:off x="1412425" y="22203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
            <p:cNvSpPr/>
            <p:nvPr/>
          </p:nvSpPr>
          <p:spPr>
            <a:xfrm>
              <a:off x="799225" y="24408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3"/>
            <p:cNvSpPr/>
            <p:nvPr/>
          </p:nvSpPr>
          <p:spPr>
            <a:xfrm>
              <a:off x="1143025" y="23524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3"/>
            <p:cNvSpPr/>
            <p:nvPr/>
          </p:nvSpPr>
          <p:spPr>
            <a:xfrm>
              <a:off x="1486825" y="24822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
            <p:cNvSpPr/>
            <p:nvPr/>
          </p:nvSpPr>
          <p:spPr>
            <a:xfrm>
              <a:off x="1564825" y="1958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33"/>
          <p:cNvGrpSpPr/>
          <p:nvPr/>
        </p:nvGrpSpPr>
        <p:grpSpPr>
          <a:xfrm>
            <a:off x="7219564" y="2765402"/>
            <a:ext cx="929807" cy="738780"/>
            <a:chOff x="799225" y="1915575"/>
            <a:chExt cx="1031400" cy="828600"/>
          </a:xfrm>
        </p:grpSpPr>
        <p:sp>
          <p:nvSpPr>
            <p:cNvPr id="363" name="Google Shape;363;p33"/>
            <p:cNvSpPr/>
            <p:nvPr/>
          </p:nvSpPr>
          <p:spPr>
            <a:xfrm>
              <a:off x="8772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3"/>
            <p:cNvSpPr/>
            <p:nvPr/>
          </p:nvSpPr>
          <p:spPr>
            <a:xfrm>
              <a:off x="955225" y="2177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3"/>
            <p:cNvSpPr/>
            <p:nvPr/>
          </p:nvSpPr>
          <p:spPr>
            <a:xfrm>
              <a:off x="12210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1412425" y="22203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799225" y="24408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p:nvPr/>
          </p:nvSpPr>
          <p:spPr>
            <a:xfrm>
              <a:off x="1143025" y="23524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3"/>
            <p:cNvSpPr/>
            <p:nvPr/>
          </p:nvSpPr>
          <p:spPr>
            <a:xfrm>
              <a:off x="1486825" y="24822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
            <p:cNvSpPr/>
            <p:nvPr/>
          </p:nvSpPr>
          <p:spPr>
            <a:xfrm>
              <a:off x="1564825" y="1958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33"/>
          <p:cNvGrpSpPr/>
          <p:nvPr/>
        </p:nvGrpSpPr>
        <p:grpSpPr>
          <a:xfrm>
            <a:off x="3777451" y="2900040"/>
            <a:ext cx="1086398" cy="469542"/>
            <a:chOff x="1830578" y="1566275"/>
            <a:chExt cx="1205100" cy="526629"/>
          </a:xfrm>
        </p:grpSpPr>
        <p:cxnSp>
          <p:nvCxnSpPr>
            <p:cNvPr id="372" name="Google Shape;372;p33"/>
            <p:cNvCxnSpPr/>
            <p:nvPr/>
          </p:nvCxnSpPr>
          <p:spPr>
            <a:xfrm>
              <a:off x="1945325" y="1566275"/>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33"/>
            <p:cNvCxnSpPr/>
            <p:nvPr/>
          </p:nvCxnSpPr>
          <p:spPr>
            <a:xfrm>
              <a:off x="1945325" y="1655938"/>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33"/>
            <p:cNvCxnSpPr/>
            <p:nvPr/>
          </p:nvCxnSpPr>
          <p:spPr>
            <a:xfrm flipH="1" rot="10800000">
              <a:off x="1830578" y="2001404"/>
              <a:ext cx="1205100" cy="91500"/>
            </a:xfrm>
            <a:prstGeom prst="straightConnector1">
              <a:avLst/>
            </a:prstGeom>
            <a:noFill/>
            <a:ln cap="flat" cmpd="sng" w="9525">
              <a:solidFill>
                <a:schemeClr val="dk2"/>
              </a:solidFill>
              <a:prstDash val="solid"/>
              <a:round/>
              <a:headEnd len="med" w="med" type="none"/>
              <a:tailEnd len="med" w="med" type="triangle"/>
            </a:ln>
          </p:spPr>
        </p:cxnSp>
        <p:cxnSp>
          <p:nvCxnSpPr>
            <p:cNvPr id="375" name="Google Shape;375;p33"/>
            <p:cNvCxnSpPr/>
            <p:nvPr/>
          </p:nvCxnSpPr>
          <p:spPr>
            <a:xfrm>
              <a:off x="1830625" y="1828675"/>
              <a:ext cx="907200" cy="87000"/>
            </a:xfrm>
            <a:prstGeom prst="straightConnector1">
              <a:avLst/>
            </a:prstGeom>
            <a:noFill/>
            <a:ln cap="flat" cmpd="sng" w="9525">
              <a:solidFill>
                <a:schemeClr val="dk2"/>
              </a:solidFill>
              <a:prstDash val="solid"/>
              <a:round/>
              <a:headEnd len="med" w="med" type="none"/>
              <a:tailEnd len="med" w="med" type="triangle"/>
            </a:ln>
          </p:spPr>
        </p:cxnSp>
      </p:grpSp>
      <p:grpSp>
        <p:nvGrpSpPr>
          <p:cNvPr id="376" name="Google Shape;376;p33"/>
          <p:cNvGrpSpPr/>
          <p:nvPr/>
        </p:nvGrpSpPr>
        <p:grpSpPr>
          <a:xfrm rot="-1272203">
            <a:off x="5740807" y="2142670"/>
            <a:ext cx="1084884" cy="470306"/>
            <a:chOff x="1830578" y="1566275"/>
            <a:chExt cx="1205100" cy="526629"/>
          </a:xfrm>
        </p:grpSpPr>
        <p:cxnSp>
          <p:nvCxnSpPr>
            <p:cNvPr id="377" name="Google Shape;377;p33"/>
            <p:cNvCxnSpPr/>
            <p:nvPr/>
          </p:nvCxnSpPr>
          <p:spPr>
            <a:xfrm>
              <a:off x="1945325" y="1566275"/>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33"/>
            <p:cNvCxnSpPr/>
            <p:nvPr/>
          </p:nvCxnSpPr>
          <p:spPr>
            <a:xfrm>
              <a:off x="1945325" y="1655938"/>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33"/>
            <p:cNvCxnSpPr/>
            <p:nvPr/>
          </p:nvCxnSpPr>
          <p:spPr>
            <a:xfrm flipH="1" rot="10800000">
              <a:off x="1830578" y="2001404"/>
              <a:ext cx="1205100" cy="915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33"/>
            <p:cNvCxnSpPr/>
            <p:nvPr/>
          </p:nvCxnSpPr>
          <p:spPr>
            <a:xfrm>
              <a:off x="1830625" y="1828675"/>
              <a:ext cx="907200" cy="87000"/>
            </a:xfrm>
            <a:prstGeom prst="straightConnector1">
              <a:avLst/>
            </a:prstGeom>
            <a:noFill/>
            <a:ln cap="flat" cmpd="sng" w="9525">
              <a:solidFill>
                <a:schemeClr val="dk2"/>
              </a:solidFill>
              <a:prstDash val="solid"/>
              <a:round/>
              <a:headEnd len="med" w="med" type="none"/>
              <a:tailEnd len="med" w="med" type="triangle"/>
            </a:ln>
          </p:spPr>
        </p:cxnSp>
      </p:grpSp>
      <p:grpSp>
        <p:nvGrpSpPr>
          <p:cNvPr id="381" name="Google Shape;381;p33"/>
          <p:cNvGrpSpPr/>
          <p:nvPr/>
        </p:nvGrpSpPr>
        <p:grpSpPr>
          <a:xfrm rot="1979491">
            <a:off x="5742092" y="3732726"/>
            <a:ext cx="1082900" cy="471134"/>
            <a:chOff x="1830578" y="1566275"/>
            <a:chExt cx="1205100" cy="526629"/>
          </a:xfrm>
        </p:grpSpPr>
        <p:cxnSp>
          <p:nvCxnSpPr>
            <p:cNvPr id="382" name="Google Shape;382;p33"/>
            <p:cNvCxnSpPr/>
            <p:nvPr/>
          </p:nvCxnSpPr>
          <p:spPr>
            <a:xfrm>
              <a:off x="1945325" y="1566275"/>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33"/>
            <p:cNvCxnSpPr/>
            <p:nvPr/>
          </p:nvCxnSpPr>
          <p:spPr>
            <a:xfrm>
              <a:off x="1945325" y="1655938"/>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84" name="Google Shape;384;p33"/>
            <p:cNvCxnSpPr/>
            <p:nvPr/>
          </p:nvCxnSpPr>
          <p:spPr>
            <a:xfrm flipH="1" rot="10800000">
              <a:off x="1830578" y="2001404"/>
              <a:ext cx="1205100" cy="915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3"/>
            <p:cNvCxnSpPr/>
            <p:nvPr/>
          </p:nvCxnSpPr>
          <p:spPr>
            <a:xfrm>
              <a:off x="1830625" y="1828675"/>
              <a:ext cx="907200" cy="87000"/>
            </a:xfrm>
            <a:prstGeom prst="straightConnector1">
              <a:avLst/>
            </a:prstGeom>
            <a:noFill/>
            <a:ln cap="flat" cmpd="sng" w="9525">
              <a:solidFill>
                <a:schemeClr val="dk2"/>
              </a:solidFill>
              <a:prstDash val="solid"/>
              <a:round/>
              <a:headEnd len="med" w="med" type="none"/>
              <a:tailEnd len="med" w="med" type="triangle"/>
            </a:ln>
          </p:spPr>
        </p:cxnSp>
      </p:grpSp>
      <p:sp>
        <p:nvSpPr>
          <p:cNvPr id="386" name="Google Shape;386;p33"/>
          <p:cNvSpPr txBox="1"/>
          <p:nvPr/>
        </p:nvSpPr>
        <p:spPr>
          <a:xfrm>
            <a:off x="4720646" y="1087625"/>
            <a:ext cx="1086300" cy="2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800">
              <a:solidFill>
                <a:srgbClr val="FF0000"/>
              </a:solidFill>
              <a:latin typeface="Helvetica Neue"/>
              <a:ea typeface="Helvetica Neue"/>
              <a:cs typeface="Helvetica Neue"/>
              <a:sym typeface="Helvetica Neue"/>
            </a:endParaRPr>
          </a:p>
          <a:p>
            <a:pPr indent="0" lvl="0" marL="0" rtl="0" algn="ctr">
              <a:spcBef>
                <a:spcPts val="0"/>
              </a:spcBef>
              <a:spcAft>
                <a:spcPts val="0"/>
              </a:spcAft>
              <a:buNone/>
            </a:pPr>
            <a:r>
              <a:rPr b="1" lang="en">
                <a:solidFill>
                  <a:srgbClr val="FF0000"/>
                </a:solidFill>
                <a:latin typeface="Helvetica Neue"/>
                <a:ea typeface="Helvetica Neue"/>
                <a:cs typeface="Helvetica Neue"/>
                <a:sym typeface="Helvetica Neue"/>
              </a:rPr>
              <a:t>Internal board</a:t>
            </a:r>
            <a:endParaRPr b="1">
              <a:solidFill>
                <a:srgbClr val="046B99"/>
              </a:solidFill>
              <a:latin typeface="Helvetica Neue"/>
              <a:ea typeface="Helvetica Neue"/>
              <a:cs typeface="Helvetica Neue"/>
              <a:sym typeface="Helvetica Neue"/>
            </a:endParaRPr>
          </a:p>
        </p:txBody>
      </p:sp>
      <p:grpSp>
        <p:nvGrpSpPr>
          <p:cNvPr id="387" name="Google Shape;387;p33"/>
          <p:cNvGrpSpPr/>
          <p:nvPr/>
        </p:nvGrpSpPr>
        <p:grpSpPr>
          <a:xfrm>
            <a:off x="2095620" y="3005386"/>
            <a:ext cx="901294" cy="493584"/>
            <a:chOff x="1805079" y="1566275"/>
            <a:chExt cx="1205100" cy="553594"/>
          </a:xfrm>
        </p:grpSpPr>
        <p:cxnSp>
          <p:nvCxnSpPr>
            <p:cNvPr id="388" name="Google Shape;388;p33"/>
            <p:cNvCxnSpPr/>
            <p:nvPr/>
          </p:nvCxnSpPr>
          <p:spPr>
            <a:xfrm>
              <a:off x="1945325" y="1566275"/>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33"/>
            <p:cNvCxnSpPr/>
            <p:nvPr/>
          </p:nvCxnSpPr>
          <p:spPr>
            <a:xfrm>
              <a:off x="1945325" y="1655938"/>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33"/>
            <p:cNvCxnSpPr/>
            <p:nvPr/>
          </p:nvCxnSpPr>
          <p:spPr>
            <a:xfrm flipH="1" rot="10800000">
              <a:off x="1805079" y="2028069"/>
              <a:ext cx="1205100" cy="9180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33"/>
            <p:cNvCxnSpPr/>
            <p:nvPr/>
          </p:nvCxnSpPr>
          <p:spPr>
            <a:xfrm>
              <a:off x="1830625" y="1828675"/>
              <a:ext cx="907200" cy="87000"/>
            </a:xfrm>
            <a:prstGeom prst="straightConnector1">
              <a:avLst/>
            </a:prstGeom>
            <a:noFill/>
            <a:ln cap="flat" cmpd="sng" w="9525">
              <a:solidFill>
                <a:schemeClr val="dk2"/>
              </a:solidFill>
              <a:prstDash val="solid"/>
              <a:round/>
              <a:headEnd len="med" w="med" type="none"/>
              <a:tailEnd len="med" w="med" type="triangle"/>
            </a:ln>
          </p:spPr>
        </p:cxnSp>
      </p:grpSp>
      <p:grpSp>
        <p:nvGrpSpPr>
          <p:cNvPr id="392" name="Google Shape;392;p33"/>
          <p:cNvGrpSpPr/>
          <p:nvPr/>
        </p:nvGrpSpPr>
        <p:grpSpPr>
          <a:xfrm>
            <a:off x="2095620" y="4092588"/>
            <a:ext cx="901294" cy="493584"/>
            <a:chOff x="1805079" y="1566275"/>
            <a:chExt cx="1205100" cy="553594"/>
          </a:xfrm>
        </p:grpSpPr>
        <p:cxnSp>
          <p:nvCxnSpPr>
            <p:cNvPr id="393" name="Google Shape;393;p33"/>
            <p:cNvCxnSpPr/>
            <p:nvPr/>
          </p:nvCxnSpPr>
          <p:spPr>
            <a:xfrm>
              <a:off x="1945325" y="1566275"/>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94" name="Google Shape;394;p33"/>
            <p:cNvCxnSpPr/>
            <p:nvPr/>
          </p:nvCxnSpPr>
          <p:spPr>
            <a:xfrm>
              <a:off x="1945325" y="1655938"/>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33"/>
            <p:cNvCxnSpPr/>
            <p:nvPr/>
          </p:nvCxnSpPr>
          <p:spPr>
            <a:xfrm flipH="1" rot="10800000">
              <a:off x="1805079" y="2028069"/>
              <a:ext cx="1205100" cy="918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3"/>
            <p:cNvCxnSpPr/>
            <p:nvPr/>
          </p:nvCxnSpPr>
          <p:spPr>
            <a:xfrm>
              <a:off x="1830625" y="1828675"/>
              <a:ext cx="907200" cy="87000"/>
            </a:xfrm>
            <a:prstGeom prst="straightConnector1">
              <a:avLst/>
            </a:prstGeom>
            <a:noFill/>
            <a:ln cap="flat" cmpd="sng" w="9525">
              <a:solidFill>
                <a:schemeClr val="dk2"/>
              </a:solidFill>
              <a:prstDash val="solid"/>
              <a:round/>
              <a:headEnd len="med" w="med" type="none"/>
              <a:tailEnd len="med" w="med" type="triangle"/>
            </a:ln>
          </p:spPr>
        </p:cxnSp>
      </p:grpSp>
      <p:grpSp>
        <p:nvGrpSpPr>
          <p:cNvPr id="397" name="Google Shape;397;p33"/>
          <p:cNvGrpSpPr/>
          <p:nvPr/>
        </p:nvGrpSpPr>
        <p:grpSpPr>
          <a:xfrm rot="-1272203">
            <a:off x="3808101" y="3981688"/>
            <a:ext cx="1084884" cy="470306"/>
            <a:chOff x="1830578" y="1566275"/>
            <a:chExt cx="1205100" cy="526629"/>
          </a:xfrm>
        </p:grpSpPr>
        <p:cxnSp>
          <p:nvCxnSpPr>
            <p:cNvPr id="398" name="Google Shape;398;p33"/>
            <p:cNvCxnSpPr/>
            <p:nvPr/>
          </p:nvCxnSpPr>
          <p:spPr>
            <a:xfrm>
              <a:off x="1945325" y="1566275"/>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33"/>
            <p:cNvCxnSpPr/>
            <p:nvPr/>
          </p:nvCxnSpPr>
          <p:spPr>
            <a:xfrm>
              <a:off x="1945325" y="1655938"/>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33"/>
            <p:cNvCxnSpPr/>
            <p:nvPr/>
          </p:nvCxnSpPr>
          <p:spPr>
            <a:xfrm flipH="1" rot="10800000">
              <a:off x="1830578" y="2001404"/>
              <a:ext cx="1205100" cy="915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33"/>
            <p:cNvCxnSpPr/>
            <p:nvPr/>
          </p:nvCxnSpPr>
          <p:spPr>
            <a:xfrm>
              <a:off x="1830625" y="1828675"/>
              <a:ext cx="907200" cy="87000"/>
            </a:xfrm>
            <a:prstGeom prst="straightConnector1">
              <a:avLst/>
            </a:prstGeom>
            <a:noFill/>
            <a:ln cap="flat" cmpd="sng" w="9525">
              <a:solidFill>
                <a:schemeClr val="dk2"/>
              </a:solidFill>
              <a:prstDash val="solid"/>
              <a:round/>
              <a:headEnd len="med" w="med" type="none"/>
              <a:tailEnd len="med" w="med" type="triangle"/>
            </a:ln>
          </p:spPr>
        </p:cxnSp>
      </p:grpSp>
      <p:grpSp>
        <p:nvGrpSpPr>
          <p:cNvPr id="402" name="Google Shape;402;p33"/>
          <p:cNvGrpSpPr/>
          <p:nvPr/>
        </p:nvGrpSpPr>
        <p:grpSpPr>
          <a:xfrm>
            <a:off x="5881285" y="2829014"/>
            <a:ext cx="1086398" cy="469542"/>
            <a:chOff x="1830578" y="1566275"/>
            <a:chExt cx="1205100" cy="526629"/>
          </a:xfrm>
        </p:grpSpPr>
        <p:cxnSp>
          <p:nvCxnSpPr>
            <p:cNvPr id="403" name="Google Shape;403;p33"/>
            <p:cNvCxnSpPr/>
            <p:nvPr/>
          </p:nvCxnSpPr>
          <p:spPr>
            <a:xfrm>
              <a:off x="1945325" y="1566275"/>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404" name="Google Shape;404;p33"/>
            <p:cNvCxnSpPr/>
            <p:nvPr/>
          </p:nvCxnSpPr>
          <p:spPr>
            <a:xfrm>
              <a:off x="1945325" y="1655938"/>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405" name="Google Shape;405;p33"/>
            <p:cNvCxnSpPr/>
            <p:nvPr/>
          </p:nvCxnSpPr>
          <p:spPr>
            <a:xfrm flipH="1" rot="10800000">
              <a:off x="1830578" y="2001404"/>
              <a:ext cx="1205100" cy="91500"/>
            </a:xfrm>
            <a:prstGeom prst="straightConnector1">
              <a:avLst/>
            </a:prstGeom>
            <a:noFill/>
            <a:ln cap="flat" cmpd="sng" w="9525">
              <a:solidFill>
                <a:schemeClr val="dk2"/>
              </a:solidFill>
              <a:prstDash val="solid"/>
              <a:round/>
              <a:headEnd len="med" w="med" type="none"/>
              <a:tailEnd len="med" w="med" type="triangle"/>
            </a:ln>
          </p:spPr>
        </p:cxnSp>
        <p:cxnSp>
          <p:nvCxnSpPr>
            <p:cNvPr id="406" name="Google Shape;406;p33"/>
            <p:cNvCxnSpPr/>
            <p:nvPr/>
          </p:nvCxnSpPr>
          <p:spPr>
            <a:xfrm>
              <a:off x="1830625" y="1828675"/>
              <a:ext cx="907200" cy="87000"/>
            </a:xfrm>
            <a:prstGeom prst="straightConnector1">
              <a:avLst/>
            </a:prstGeom>
            <a:noFill/>
            <a:ln cap="flat" cmpd="sng" w="9525">
              <a:solidFill>
                <a:schemeClr val="dk2"/>
              </a:solidFill>
              <a:prstDash val="solid"/>
              <a:round/>
              <a:headEnd len="med" w="med" type="none"/>
              <a:tailEnd len="med" w="med" type="triangle"/>
            </a:ln>
          </p:spPr>
        </p:cxnSp>
      </p:grpSp>
      <p:grpSp>
        <p:nvGrpSpPr>
          <p:cNvPr id="407" name="Google Shape;407;p33"/>
          <p:cNvGrpSpPr/>
          <p:nvPr/>
        </p:nvGrpSpPr>
        <p:grpSpPr>
          <a:xfrm rot="1979491">
            <a:off x="3838036" y="2063018"/>
            <a:ext cx="1082900" cy="471134"/>
            <a:chOff x="1830578" y="1566275"/>
            <a:chExt cx="1205100" cy="526629"/>
          </a:xfrm>
        </p:grpSpPr>
        <p:cxnSp>
          <p:nvCxnSpPr>
            <p:cNvPr id="408" name="Google Shape;408;p33"/>
            <p:cNvCxnSpPr/>
            <p:nvPr/>
          </p:nvCxnSpPr>
          <p:spPr>
            <a:xfrm>
              <a:off x="1945325" y="1566275"/>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409" name="Google Shape;409;p33"/>
            <p:cNvCxnSpPr/>
            <p:nvPr/>
          </p:nvCxnSpPr>
          <p:spPr>
            <a:xfrm>
              <a:off x="1945325" y="1655938"/>
              <a:ext cx="880800" cy="150000"/>
            </a:xfrm>
            <a:prstGeom prst="straightConnector1">
              <a:avLst/>
            </a:prstGeom>
            <a:noFill/>
            <a:ln cap="flat" cmpd="sng" w="9525">
              <a:solidFill>
                <a:schemeClr val="dk2"/>
              </a:solidFill>
              <a:prstDash val="solid"/>
              <a:round/>
              <a:headEnd len="med" w="med" type="none"/>
              <a:tailEnd len="med" w="med" type="triangle"/>
            </a:ln>
          </p:spPr>
        </p:cxnSp>
        <p:cxnSp>
          <p:nvCxnSpPr>
            <p:cNvPr id="410" name="Google Shape;410;p33"/>
            <p:cNvCxnSpPr/>
            <p:nvPr/>
          </p:nvCxnSpPr>
          <p:spPr>
            <a:xfrm flipH="1" rot="10800000">
              <a:off x="1830578" y="2001404"/>
              <a:ext cx="1205100" cy="91500"/>
            </a:xfrm>
            <a:prstGeom prst="straightConnector1">
              <a:avLst/>
            </a:prstGeom>
            <a:noFill/>
            <a:ln cap="flat" cmpd="sng" w="9525">
              <a:solidFill>
                <a:schemeClr val="dk2"/>
              </a:solidFill>
              <a:prstDash val="solid"/>
              <a:round/>
              <a:headEnd len="med" w="med" type="none"/>
              <a:tailEnd len="med" w="med" type="triangle"/>
            </a:ln>
          </p:spPr>
        </p:cxnSp>
        <p:cxnSp>
          <p:nvCxnSpPr>
            <p:cNvPr id="411" name="Google Shape;411;p33"/>
            <p:cNvCxnSpPr/>
            <p:nvPr/>
          </p:nvCxnSpPr>
          <p:spPr>
            <a:xfrm>
              <a:off x="1830625" y="1828675"/>
              <a:ext cx="907200" cy="870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3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3</a:t>
            </a:r>
            <a:r>
              <a:rPr lang="en">
                <a:solidFill>
                  <a:srgbClr val="FFFFFF"/>
                </a:solidFill>
              </a:rPr>
              <a:t>/</a:t>
            </a:r>
            <a:r>
              <a:rPr lang="en"/>
              <a:t> Learn more</a:t>
            </a:r>
            <a:endParaRPr/>
          </a:p>
        </p:txBody>
      </p:sp>
      <p:sp>
        <p:nvSpPr>
          <p:cNvPr id="418" name="Google Shape;418;p34"/>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Dive deeper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3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4" name="Google Shape;424;p35"/>
          <p:cNvSpPr txBox="1"/>
          <p:nvPr>
            <p:ph type="ctrTitle"/>
          </p:nvPr>
        </p:nvSpPr>
        <p:spPr>
          <a:xfrm>
            <a:off x="712850" y="59135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Where can I read or see more?</a:t>
            </a:r>
            <a:endParaRPr sz="2400"/>
          </a:p>
        </p:txBody>
      </p:sp>
      <p:graphicFrame>
        <p:nvGraphicFramePr>
          <p:cNvPr id="425" name="Google Shape;425;p35"/>
          <p:cNvGraphicFramePr/>
          <p:nvPr/>
        </p:nvGraphicFramePr>
        <p:xfrm>
          <a:off x="821225" y="1841950"/>
          <a:ext cx="3000000" cy="3000000"/>
        </p:xfrm>
        <a:graphic>
          <a:graphicData uri="http://schemas.openxmlformats.org/drawingml/2006/table">
            <a:tbl>
              <a:tblPr>
                <a:noFill/>
                <a:tableStyleId>{D4B6A537-5FF3-435E-B377-31E944A4E1A9}</a:tableStyleId>
              </a:tblPr>
              <a:tblGrid>
                <a:gridCol w="1447800"/>
                <a:gridCol w="1447800"/>
                <a:gridCol w="1447800"/>
                <a:gridCol w="1447800"/>
                <a:gridCol w="1447800"/>
              </a:tblGrid>
              <a:tr h="381000">
                <a:tc gridSpan="2">
                  <a:txBody>
                    <a:bodyPr/>
                    <a:lstStyle/>
                    <a:p>
                      <a:pPr indent="0" lvl="0" marL="0" rtl="0" algn="l">
                        <a:spcBef>
                          <a:spcPts val="0"/>
                        </a:spcBef>
                        <a:spcAft>
                          <a:spcPts val="0"/>
                        </a:spcAft>
                        <a:buNone/>
                      </a:pPr>
                      <a:r>
                        <a:rPr b="1" lang="en" sz="1200">
                          <a:solidFill>
                            <a:srgbClr val="FFFFFF"/>
                          </a:solidFill>
                          <a:latin typeface="Helvetica Neue"/>
                          <a:ea typeface="Helvetica Neue"/>
                          <a:cs typeface="Helvetica Neue"/>
                          <a:sym typeface="Helvetica Neue"/>
                        </a:rPr>
                        <a:t>Item</a:t>
                      </a:r>
                      <a:endParaRPr b="1" sz="1200">
                        <a:solidFill>
                          <a:srgbClr val="FFFFFF"/>
                        </a:solidFill>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46B99"/>
                    </a:solidFill>
                  </a:tcPr>
                </a:tc>
                <a:tc hMerge="1"/>
                <a:tc gridSpan="3">
                  <a:txBody>
                    <a:bodyPr/>
                    <a:lstStyle/>
                    <a:p>
                      <a:pPr indent="0" lvl="0" marL="0" rtl="0" algn="l">
                        <a:spcBef>
                          <a:spcPts val="0"/>
                        </a:spcBef>
                        <a:spcAft>
                          <a:spcPts val="0"/>
                        </a:spcAft>
                        <a:buNone/>
                      </a:pPr>
                      <a:r>
                        <a:rPr b="1" lang="en" sz="1200">
                          <a:solidFill>
                            <a:srgbClr val="FFFFFF"/>
                          </a:solidFill>
                          <a:latin typeface="Helvetica Neue"/>
                          <a:ea typeface="Helvetica Neue"/>
                          <a:cs typeface="Helvetica Neue"/>
                          <a:sym typeface="Helvetica Neue"/>
                        </a:rPr>
                        <a:t>Description</a:t>
                      </a:r>
                      <a:endParaRPr b="1" sz="1200">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46B99"/>
                    </a:solidFill>
                  </a:tcPr>
                </a:tc>
                <a:tc hMerge="1"/>
                <a:tc hMerge="1"/>
              </a:tr>
              <a:tr h="381000">
                <a:tc gridSpan="2">
                  <a:txBody>
                    <a:bodyPr/>
                    <a:lstStyle/>
                    <a:p>
                      <a:pPr indent="0" lvl="0" marL="0" rtl="0" algn="l">
                        <a:spcBef>
                          <a:spcPts val="0"/>
                        </a:spcBef>
                        <a:spcAft>
                          <a:spcPts val="0"/>
                        </a:spcAft>
                        <a:buNone/>
                      </a:pPr>
                      <a:r>
                        <a:rPr lang="en" sz="1200" u="sng">
                          <a:solidFill>
                            <a:schemeClr val="hlink"/>
                          </a:solidFill>
                          <a:latin typeface="Helvetica Neue"/>
                          <a:ea typeface="Helvetica Neue"/>
                          <a:cs typeface="Helvetica Neue"/>
                          <a:sym typeface="Helvetica Neue"/>
                          <a:hlinkClick r:id="rId3"/>
                        </a:rPr>
                        <a:t>TTS MPP template</a:t>
                      </a:r>
                      <a:endParaRPr sz="1200">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EF9FF"/>
                    </a:solidFill>
                  </a:tcPr>
                </a:tc>
                <a:tc hMerge="1"/>
                <a:tc gridSpan="3">
                  <a:txBody>
                    <a:bodyPr/>
                    <a:lstStyle/>
                    <a:p>
                      <a:pPr indent="0" lvl="0" marL="0" rtl="0" algn="l">
                        <a:spcBef>
                          <a:spcPts val="0"/>
                        </a:spcBef>
                        <a:spcAft>
                          <a:spcPts val="0"/>
                        </a:spcAft>
                        <a:buNone/>
                      </a:pPr>
                      <a:r>
                        <a:rPr lang="en" sz="1200">
                          <a:latin typeface="Helvetica Neue"/>
                          <a:ea typeface="Helvetica Neue"/>
                          <a:cs typeface="Helvetica Neue"/>
                          <a:sym typeface="Helvetica Neue"/>
                        </a:rPr>
                        <a:t>A GitHub repository showing the TTS MPP in practice.</a:t>
                      </a:r>
                      <a:endParaRPr sz="1200">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EF9FF"/>
                    </a:solidFill>
                  </a:tcPr>
                </a:tc>
                <a:tc hMerge="1"/>
                <a:tc hMerge="1"/>
              </a:tr>
              <a:tr h="381000">
                <a:tc gridSpan="2">
                  <a:txBody>
                    <a:bodyPr/>
                    <a:lstStyle/>
                    <a:p>
                      <a:pPr indent="0" lvl="0" marL="0" rtl="0" algn="l">
                        <a:spcBef>
                          <a:spcPts val="0"/>
                        </a:spcBef>
                        <a:spcAft>
                          <a:spcPts val="0"/>
                        </a:spcAft>
                        <a:buNone/>
                      </a:pPr>
                      <a:r>
                        <a:rPr lang="en" sz="1200" u="sng">
                          <a:solidFill>
                            <a:schemeClr val="hlink"/>
                          </a:solidFill>
                          <a:latin typeface="Helvetica Neue"/>
                          <a:ea typeface="Helvetica Neue"/>
                          <a:cs typeface="Helvetica Neue"/>
                          <a:sym typeface="Helvetica Neue"/>
                          <a:hlinkClick r:id="rId4"/>
                        </a:rPr>
                        <a:t>TTS MPP process</a:t>
                      </a:r>
                      <a:endParaRPr sz="1200">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BDEA">
                        <a:alpha val="5490"/>
                      </a:srgbClr>
                    </a:solidFill>
                  </a:tcPr>
                </a:tc>
                <a:tc hMerge="1"/>
                <a:tc gridSpan="3">
                  <a:txBody>
                    <a:bodyPr/>
                    <a:lstStyle/>
                    <a:p>
                      <a:pPr indent="0" lvl="0" marL="0" rtl="0" algn="l">
                        <a:spcBef>
                          <a:spcPts val="0"/>
                        </a:spcBef>
                        <a:spcAft>
                          <a:spcPts val="0"/>
                        </a:spcAft>
                        <a:buNone/>
                      </a:pPr>
                      <a:r>
                        <a:rPr lang="en" sz="1200">
                          <a:latin typeface="Helvetica Neue"/>
                          <a:ea typeface="Helvetica Neue"/>
                          <a:cs typeface="Helvetica Neue"/>
                          <a:sym typeface="Helvetica Neue"/>
                        </a:rPr>
                        <a:t>A GitHub repository with the info necessary to replicate this.</a:t>
                      </a:r>
                      <a:endParaRPr sz="1200">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0BDEA">
                        <a:alpha val="5490"/>
                      </a:srgbClr>
                    </a:solidFill>
                  </a:tcPr>
                </a:tc>
                <a:tc hMerge="1"/>
                <a:tc hMerge="1"/>
              </a:tr>
              <a:tr h="381000">
                <a:tc gridSpan="2">
                  <a:txBody>
                    <a:bodyPr/>
                    <a:lstStyle/>
                    <a:p>
                      <a:pPr indent="0" lvl="0" marL="0" rtl="0" algn="l">
                        <a:spcBef>
                          <a:spcPts val="0"/>
                        </a:spcBef>
                        <a:spcAft>
                          <a:spcPts val="0"/>
                        </a:spcAft>
                        <a:buNone/>
                      </a:pPr>
                      <a:r>
                        <a:rPr lang="en" sz="1200" u="sng">
                          <a:solidFill>
                            <a:schemeClr val="hlink"/>
                          </a:solidFill>
                          <a:latin typeface="Helvetica Neue"/>
                          <a:ea typeface="Helvetica Neue"/>
                          <a:cs typeface="Helvetica Neue"/>
                          <a:sym typeface="Helvetica Neue"/>
                          <a:hlinkClick r:id="rId5"/>
                        </a:rPr>
                        <a:t>Private Trello board</a:t>
                      </a:r>
                      <a:endParaRPr sz="1200">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EF9FF"/>
                    </a:solidFill>
                  </a:tcPr>
                </a:tc>
                <a:tc hMerge="1"/>
                <a:tc gridSpan="3">
                  <a:txBody>
                    <a:bodyPr/>
                    <a:lstStyle/>
                    <a:p>
                      <a:pPr indent="0" lvl="0" marL="0" rtl="0" algn="l">
                        <a:spcBef>
                          <a:spcPts val="0"/>
                        </a:spcBef>
                        <a:spcAft>
                          <a:spcPts val="0"/>
                        </a:spcAft>
                        <a:buNone/>
                      </a:pPr>
                      <a:r>
                        <a:rPr lang="en" sz="1200">
                          <a:latin typeface="Helvetica Neue"/>
                          <a:ea typeface="Helvetica Neue"/>
                          <a:cs typeface="Helvetica Neue"/>
                          <a:sym typeface="Helvetica Neue"/>
                        </a:rPr>
                        <a:t>A template of a Trello board kept private due to </a:t>
                      </a:r>
                      <a:r>
                        <a:rPr lang="en" sz="1200" u="sng">
                          <a:solidFill>
                            <a:schemeClr val="hlink"/>
                          </a:solidFill>
                          <a:latin typeface="Helvetica Neue"/>
                          <a:ea typeface="Helvetica Neue"/>
                          <a:cs typeface="Helvetica Neue"/>
                          <a:sym typeface="Helvetica Neue"/>
                          <a:hlinkClick r:id="rId6"/>
                        </a:rPr>
                        <a:t>FAR 3.104</a:t>
                      </a:r>
                      <a:r>
                        <a:rPr lang="en"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DEF9FF"/>
                    </a:solidFill>
                  </a:tcPr>
                </a:tc>
                <a:tc hMerge="1"/>
                <a:tc hMerge="1"/>
              </a:tr>
            </a:tbl>
          </a:graphicData>
        </a:graphic>
      </p:graphicFrame>
      <p:sp>
        <p:nvSpPr>
          <p:cNvPr id="426" name="Google Shape;426;p35"/>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Dive deeper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3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r>
              <a:rPr lang="en"/>
              <a:t>!</a:t>
            </a:r>
            <a:endParaRPr/>
          </a:p>
        </p:txBody>
      </p:sp>
      <p:sp>
        <p:nvSpPr>
          <p:cNvPr id="432" name="Google Shape;432;p36"/>
          <p:cNvSpPr txBox="1"/>
          <p:nvPr>
            <p:ph idx="1" type="body"/>
          </p:nvPr>
        </p:nvSpPr>
        <p:spPr>
          <a:xfrm>
            <a:off x="737118" y="3585136"/>
            <a:ext cx="2258100" cy="13326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CFFF"/>
              </a:solidFill>
            </a:endParaRPr>
          </a:p>
          <a:p>
            <a:pPr indent="0" lvl="0" marL="0" rtl="0" algn="l">
              <a:lnSpc>
                <a:spcPct val="115000"/>
              </a:lnSpc>
              <a:spcBef>
                <a:spcPts val="0"/>
              </a:spcBef>
              <a:spcAft>
                <a:spcPts val="0"/>
              </a:spcAft>
              <a:buNone/>
            </a:pPr>
            <a:r>
              <a:rPr lang="en">
                <a:solidFill>
                  <a:srgbClr val="00CFFF"/>
                </a:solidFill>
              </a:rPr>
              <a:t>Email</a:t>
            </a:r>
            <a:r>
              <a:rPr lang="en"/>
              <a:t> </a:t>
            </a:r>
            <a:r>
              <a:rPr lang="en" u="sng">
                <a:solidFill>
                  <a:srgbClr val="FFFFFF"/>
                </a:solidFill>
                <a:hlinkClick r:id="rId3"/>
              </a:rPr>
              <a:t>bridget.fields@gsa.gov</a:t>
            </a:r>
            <a:endParaRPr>
              <a:solidFill>
                <a:srgbClr val="FFFFFF"/>
              </a:solidFill>
            </a:endParaRPr>
          </a:p>
          <a:p>
            <a:pPr indent="0" lvl="0" marL="0" rtl="0" algn="l">
              <a:lnSpc>
                <a:spcPct val="115000"/>
              </a:lnSpc>
              <a:spcBef>
                <a:spcPts val="0"/>
              </a:spcBef>
              <a:spcAft>
                <a:spcPts val="0"/>
              </a:spcAft>
              <a:buNone/>
            </a:pPr>
            <a:r>
              <a:rPr lang="en">
                <a:solidFill>
                  <a:srgbClr val="00CFFF"/>
                </a:solidFill>
              </a:rPr>
              <a:t>Credit</a:t>
            </a:r>
            <a:r>
              <a:rPr lang="en"/>
              <a:t> </a:t>
            </a:r>
            <a:r>
              <a:rPr lang="en" u="sng">
                <a:solidFill>
                  <a:srgbClr val="FFFFFF"/>
                </a:solidFill>
                <a:hlinkClick r:id="rId4"/>
              </a:rPr>
              <a:t>One team, one dream</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vision</a:t>
            </a:r>
            <a:endParaRPr/>
          </a:p>
        </p:txBody>
      </p:sp>
      <p:sp>
        <p:nvSpPr>
          <p:cNvPr id="211" name="Google Shape;211;p25"/>
          <p:cNvSpPr txBox="1"/>
          <p:nvPr>
            <p:ph idx="1" type="body"/>
          </p:nvPr>
        </p:nvSpPr>
        <p:spPr>
          <a:xfrm>
            <a:off x="643775" y="1252950"/>
            <a:ext cx="3515700" cy="26376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sz="1600">
                <a:solidFill>
                  <a:schemeClr val="lt1"/>
                </a:solidFill>
              </a:rPr>
              <a:t>The TTS MPP will allow agile project teams to </a:t>
            </a:r>
            <a:r>
              <a:rPr b="1" lang="en" sz="1600">
                <a:solidFill>
                  <a:srgbClr val="00CFFF"/>
                </a:solidFill>
              </a:rPr>
              <a:t>obtain professional services from traditional and new-to-the-government vendors</a:t>
            </a:r>
            <a:r>
              <a:rPr lang="en" sz="1600">
                <a:solidFill>
                  <a:schemeClr val="lt1"/>
                </a:solidFill>
              </a:rPr>
              <a:t>, completely in the open, </a:t>
            </a:r>
            <a:r>
              <a:rPr b="1" lang="en" sz="1600">
                <a:solidFill>
                  <a:srgbClr val="00CFFF"/>
                </a:solidFill>
              </a:rPr>
              <a:t>through a process that leverages the $10,000 micro-purchase threshold</a:t>
            </a:r>
            <a:r>
              <a:rPr lang="en" sz="1600">
                <a:solidFill>
                  <a:schemeClr val="lt1"/>
                </a:solidFill>
              </a:rPr>
              <a:t> and FAR Part 13 in a scalable and sustainable way. </a:t>
            </a:r>
            <a:r>
              <a:rPr b="1" lang="en" sz="1600">
                <a:solidFill>
                  <a:srgbClr val="00CFFF"/>
                </a:solidFill>
              </a:rPr>
              <a:t>This will save the government time and money</a:t>
            </a:r>
            <a:r>
              <a:rPr lang="en" sz="1600">
                <a:solidFill>
                  <a:schemeClr val="lt1"/>
                </a:solidFill>
              </a:rPr>
              <a:t> while making these types of procurement that much more joyful.</a:t>
            </a:r>
            <a:endParaRPr sz="1600"/>
          </a:p>
        </p:txBody>
      </p:sp>
      <p:sp>
        <p:nvSpPr>
          <p:cNvPr id="212" name="Google Shape;212;p25"/>
          <p:cNvSpPr txBox="1"/>
          <p:nvPr>
            <p:ph idx="2" type="subTitle"/>
          </p:nvPr>
        </p:nvSpPr>
        <p:spPr>
          <a:xfrm>
            <a:off x="718650" y="292250"/>
            <a:ext cx="37641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What is the TTS MPP 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1/</a:t>
            </a:r>
            <a:r>
              <a:rPr lang="en"/>
              <a:t> An overview</a:t>
            </a:r>
            <a:endParaRPr/>
          </a:p>
        </p:txBody>
      </p:sp>
      <p:sp>
        <p:nvSpPr>
          <p:cNvPr id="219" name="Google Shape;219;p26"/>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What is the TTS MPP?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27"/>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What is the TTS MPP?</a:t>
            </a:r>
            <a:endParaRPr/>
          </a:p>
        </p:txBody>
      </p:sp>
      <p:sp>
        <p:nvSpPr>
          <p:cNvPr id="226" name="Google Shape;226;p27"/>
          <p:cNvSpPr txBox="1"/>
          <p:nvPr>
            <p:ph type="ctrTitle"/>
          </p:nvPr>
        </p:nvSpPr>
        <p:spPr>
          <a:xfrm>
            <a:off x="712850" y="1261325"/>
            <a:ext cx="7386600" cy="30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2400">
                <a:solidFill>
                  <a:srgbClr val="046B99"/>
                </a:solidFill>
              </a:rPr>
              <a:t>Every team within the Technology Transformation Services (TTS) embraces the agile methodology. </a:t>
            </a:r>
            <a:r>
              <a:rPr lang="en" sz="2400">
                <a:solidFill>
                  <a:srgbClr val="046B99"/>
                </a:solidFill>
              </a:rPr>
              <a:t>Being agile means there will be tasks that could not have been predicted at the start of a project.</a:t>
            </a:r>
            <a:r>
              <a:rPr b="0" lang="en" sz="2400">
                <a:solidFill>
                  <a:srgbClr val="046B99"/>
                </a:solidFill>
              </a:rPr>
              <a:t> Therefore, there will always be user stories that will be out of scope of a supporting procurement or beyond the capacity of the project team.</a:t>
            </a:r>
            <a:endParaRPr b="0" sz="2400">
              <a:solidFill>
                <a:srgbClr val="046B99"/>
              </a:solidFill>
            </a:endParaRPr>
          </a:p>
        </p:txBody>
      </p:sp>
      <p:sp>
        <p:nvSpPr>
          <p:cNvPr id="227" name="Google Shape;227;p27"/>
          <p:cNvSpPr txBox="1"/>
          <p:nvPr>
            <p:ph type="ctrTitle"/>
          </p:nvPr>
        </p:nvSpPr>
        <p:spPr>
          <a:xfrm>
            <a:off x="712850" y="59135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What problem does this solve?</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8"/>
          <p:cNvSpPr txBox="1"/>
          <p:nvPr/>
        </p:nvSpPr>
        <p:spPr>
          <a:xfrm>
            <a:off x="1625363" y="3223350"/>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Modifying contracts</a:t>
            </a:r>
            <a:endParaRPr b="1"/>
          </a:p>
          <a:p>
            <a:pPr indent="0" lvl="0" marL="0" rtl="0" algn="l">
              <a:spcBef>
                <a:spcPts val="0"/>
              </a:spcBef>
              <a:spcAft>
                <a:spcPts val="0"/>
              </a:spcAft>
              <a:buNone/>
            </a:pPr>
            <a:r>
              <a:rPr lang="en" sz="1200"/>
              <a:t>Each contracting officer will handle such a request differently, reducing repeatability and scalability.</a:t>
            </a:r>
            <a:endParaRPr sz="1200"/>
          </a:p>
        </p:txBody>
      </p:sp>
      <p:sp>
        <p:nvSpPr>
          <p:cNvPr id="233" name="Google Shape;233;p2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8"/>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35" name="Google Shape;235;p28"/>
          <p:cNvSpPr/>
          <p:nvPr/>
        </p:nvSpPr>
        <p:spPr>
          <a:xfrm>
            <a:off x="4567000" y="3223343"/>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36" name="Google Shape;236;p28"/>
          <p:cNvSpPr/>
          <p:nvPr/>
        </p:nvSpPr>
        <p:spPr>
          <a:xfrm>
            <a:off x="456700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37" name="Google Shape;237;p28"/>
          <p:cNvSpPr/>
          <p:nvPr/>
        </p:nvSpPr>
        <p:spPr>
          <a:xfrm>
            <a:off x="815525" y="3223343"/>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38" name="Google Shape;238;p28"/>
          <p:cNvSpPr txBox="1"/>
          <p:nvPr/>
        </p:nvSpPr>
        <p:spPr>
          <a:xfrm>
            <a:off x="1613500" y="1804125"/>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Issuing a new procurement</a:t>
            </a:r>
            <a:endParaRPr/>
          </a:p>
          <a:p>
            <a:pPr indent="0" lvl="0" marL="0" rtl="0" algn="l">
              <a:spcBef>
                <a:spcPts val="0"/>
              </a:spcBef>
              <a:spcAft>
                <a:spcPts val="0"/>
              </a:spcAft>
              <a:buNone/>
            </a:pPr>
            <a:r>
              <a:rPr lang="en" sz="1200"/>
              <a:t>This is a process that can often take months, time our highest profile projects simply may not have.</a:t>
            </a:r>
            <a:endParaRPr sz="1200"/>
          </a:p>
        </p:txBody>
      </p:sp>
      <p:sp>
        <p:nvSpPr>
          <p:cNvPr id="239" name="Google Shape;239;p28"/>
          <p:cNvSpPr txBox="1"/>
          <p:nvPr/>
        </p:nvSpPr>
        <p:spPr>
          <a:xfrm>
            <a:off x="5296800" y="1804125"/>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Internal staffing requests</a:t>
            </a:r>
            <a:endParaRPr b="1"/>
          </a:p>
          <a:p>
            <a:pPr indent="0" lvl="0" marL="0" rtl="0" algn="l">
              <a:spcBef>
                <a:spcPts val="0"/>
              </a:spcBef>
              <a:spcAft>
                <a:spcPts val="0"/>
              </a:spcAft>
              <a:buNone/>
            </a:pPr>
            <a:r>
              <a:rPr lang="en" sz="1200"/>
              <a:t>Hiring internal staff, whether from 18F or otherwise, will be dependent on availability and at fixed hourly rates.</a:t>
            </a:r>
            <a:endParaRPr sz="1200"/>
          </a:p>
        </p:txBody>
      </p:sp>
      <p:sp>
        <p:nvSpPr>
          <p:cNvPr id="240" name="Google Shape;240;p28"/>
          <p:cNvSpPr txBox="1"/>
          <p:nvPr/>
        </p:nvSpPr>
        <p:spPr>
          <a:xfrm>
            <a:off x="5296800" y="3223350"/>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Working around the problem</a:t>
            </a:r>
            <a:endParaRPr/>
          </a:p>
          <a:p>
            <a:pPr indent="0" lvl="0" marL="0" rtl="0" algn="l">
              <a:spcBef>
                <a:spcPts val="0"/>
              </a:spcBef>
              <a:spcAft>
                <a:spcPts val="0"/>
              </a:spcAft>
              <a:buNone/>
            </a:pPr>
            <a:r>
              <a:rPr lang="en" sz="1200"/>
              <a:t>Some teams simply drop features that they’d otherwise want or need but can’t complete.</a:t>
            </a:r>
            <a:endParaRPr sz="1200"/>
          </a:p>
        </p:txBody>
      </p:sp>
      <p:sp>
        <p:nvSpPr>
          <p:cNvPr id="241" name="Google Shape;241;p28"/>
          <p:cNvSpPr txBox="1"/>
          <p:nvPr>
            <p:ph type="ctrTitle"/>
          </p:nvPr>
        </p:nvSpPr>
        <p:spPr>
          <a:xfrm>
            <a:off x="712850" y="59135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What are we doing right now?</a:t>
            </a:r>
            <a:endParaRPr sz="2400"/>
          </a:p>
        </p:txBody>
      </p:sp>
      <p:sp>
        <p:nvSpPr>
          <p:cNvPr id="242" name="Google Shape;242;p28"/>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What is the TTS MPP?</a:t>
            </a:r>
            <a:endParaRPr/>
          </a:p>
        </p:txBody>
      </p:sp>
      <p:pic>
        <p:nvPicPr>
          <p:cNvPr descr="thin-0001_compose_write_pencil_new.png" id="243" name="Google Shape;243;p28"/>
          <p:cNvPicPr preferRelativeResize="0"/>
          <p:nvPr/>
        </p:nvPicPr>
        <p:blipFill>
          <a:blip r:embed="rId3">
            <a:alphaModFix/>
          </a:blip>
          <a:stretch>
            <a:fillRect/>
          </a:stretch>
        </p:blipFill>
        <p:spPr>
          <a:xfrm>
            <a:off x="916475" y="3329525"/>
            <a:ext cx="409475" cy="409475"/>
          </a:xfrm>
          <a:prstGeom prst="rect">
            <a:avLst/>
          </a:prstGeom>
          <a:noFill/>
          <a:ln>
            <a:noFill/>
          </a:ln>
        </p:spPr>
      </p:pic>
      <p:pic>
        <p:nvPicPr>
          <p:cNvPr descr="thin-0719_group_users_circle.png" id="244" name="Google Shape;244;p28"/>
          <p:cNvPicPr preferRelativeResize="0"/>
          <p:nvPr/>
        </p:nvPicPr>
        <p:blipFill>
          <a:blip r:embed="rId4">
            <a:alphaModFix/>
          </a:blip>
          <a:stretch>
            <a:fillRect/>
          </a:stretch>
        </p:blipFill>
        <p:spPr>
          <a:xfrm>
            <a:off x="4617488" y="1854600"/>
            <a:ext cx="510425" cy="510425"/>
          </a:xfrm>
          <a:prstGeom prst="rect">
            <a:avLst/>
          </a:prstGeom>
          <a:noFill/>
          <a:ln>
            <a:noFill/>
          </a:ln>
        </p:spPr>
      </p:pic>
      <p:pic>
        <p:nvPicPr>
          <p:cNvPr descr="thin-0384_graph_columns_drop_statistics.png" id="245" name="Google Shape;245;p28"/>
          <p:cNvPicPr preferRelativeResize="0"/>
          <p:nvPr/>
        </p:nvPicPr>
        <p:blipFill>
          <a:blip r:embed="rId5">
            <a:alphaModFix/>
          </a:blip>
          <a:stretch>
            <a:fillRect/>
          </a:stretch>
        </p:blipFill>
        <p:spPr>
          <a:xfrm>
            <a:off x="4668000" y="3259899"/>
            <a:ext cx="459900" cy="443366"/>
          </a:xfrm>
          <a:prstGeom prst="rect">
            <a:avLst/>
          </a:prstGeom>
          <a:noFill/>
          <a:ln>
            <a:noFill/>
          </a:ln>
        </p:spPr>
      </p:pic>
      <p:pic>
        <p:nvPicPr>
          <p:cNvPr descr="thin-0070_paper_role.png" id="246" name="Google Shape;246;p28"/>
          <p:cNvPicPr preferRelativeResize="0"/>
          <p:nvPr/>
        </p:nvPicPr>
        <p:blipFill>
          <a:blip r:embed="rId6">
            <a:alphaModFix/>
          </a:blip>
          <a:stretch>
            <a:fillRect/>
          </a:stretch>
        </p:blipFill>
        <p:spPr>
          <a:xfrm>
            <a:off x="916487" y="1886813"/>
            <a:ext cx="409475" cy="40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txBox="1"/>
          <p:nvPr>
            <p:ph type="ctrTitle"/>
          </p:nvPr>
        </p:nvSpPr>
        <p:spPr>
          <a:xfrm>
            <a:off x="712850" y="1261325"/>
            <a:ext cx="7386600" cy="30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0" lang="en" sz="2400">
                <a:solidFill>
                  <a:srgbClr val="046B99"/>
                </a:solidFill>
              </a:rPr>
              <a:t>The 18F Micro-purchase Marketplace was successful in theory, but not a practical solution due to the micro-purchase threshold in place at the time.</a:t>
            </a:r>
            <a:r>
              <a:rPr lang="en" sz="2400">
                <a:solidFill>
                  <a:srgbClr val="046B99"/>
                </a:solidFill>
              </a:rPr>
              <a:t> </a:t>
            </a:r>
            <a:r>
              <a:rPr b="0" lang="en" sz="2400">
                <a:solidFill>
                  <a:srgbClr val="046B99"/>
                </a:solidFill>
              </a:rPr>
              <a:t>The Department of Veterans Affairs (VA) has developed their own platform, iterating on the idea.</a:t>
            </a:r>
            <a:r>
              <a:rPr lang="en" sz="2400">
                <a:solidFill>
                  <a:srgbClr val="046B99"/>
                </a:solidFill>
              </a:rPr>
              <a:t> Through the development of the TTS MPP, we’re hoping to build on both of these efforts, using the lessons learned from their experiences.</a:t>
            </a:r>
            <a:endParaRPr b="0" sz="2400">
              <a:solidFill>
                <a:srgbClr val="046B99"/>
              </a:solidFill>
            </a:endParaRPr>
          </a:p>
        </p:txBody>
      </p:sp>
      <p:sp>
        <p:nvSpPr>
          <p:cNvPr id="252" name="Google Shape;252;p2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29"/>
          <p:cNvSpPr txBox="1"/>
          <p:nvPr>
            <p:ph type="ctrTitle"/>
          </p:nvPr>
        </p:nvSpPr>
        <p:spPr>
          <a:xfrm>
            <a:off x="712850" y="59135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All good ideas build on those before them.</a:t>
            </a:r>
            <a:endParaRPr sz="2400"/>
          </a:p>
        </p:txBody>
      </p:sp>
      <p:sp>
        <p:nvSpPr>
          <p:cNvPr id="254" name="Google Shape;254;p29"/>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What is the TTS MPP?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30"/>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2</a:t>
            </a:r>
            <a:r>
              <a:rPr lang="en">
                <a:solidFill>
                  <a:srgbClr val="FFFFFF"/>
                </a:solidFill>
              </a:rPr>
              <a:t>/</a:t>
            </a:r>
            <a:r>
              <a:rPr lang="en"/>
              <a:t> The prototype</a:t>
            </a:r>
            <a:endParaRPr/>
          </a:p>
        </p:txBody>
      </p:sp>
      <p:sp>
        <p:nvSpPr>
          <p:cNvPr id="261" name="Google Shape;261;p30"/>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How does the TTS MPP 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1"/>
          <p:cNvSpPr txBox="1"/>
          <p:nvPr>
            <p:ph type="ctrTitle"/>
          </p:nvPr>
        </p:nvSpPr>
        <p:spPr>
          <a:xfrm>
            <a:off x="712850" y="59135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Five simple steps, from new idea to archived file.</a:t>
            </a:r>
            <a:endParaRPr sz="2400"/>
          </a:p>
        </p:txBody>
      </p:sp>
      <p:sp>
        <p:nvSpPr>
          <p:cNvPr id="268" name="Google Shape;268;p31"/>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How does the TTS MPP work?</a:t>
            </a:r>
            <a:endParaRPr/>
          </a:p>
        </p:txBody>
      </p:sp>
      <p:sp>
        <p:nvSpPr>
          <p:cNvPr id="269" name="Google Shape;269;p31"/>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270" name="Google Shape;270;p31"/>
          <p:cNvSpPr txBox="1"/>
          <p:nvPr>
            <p:ph idx="4294967295" type="body"/>
          </p:nvPr>
        </p:nvSpPr>
        <p:spPr>
          <a:xfrm>
            <a:off x="873513" y="3007750"/>
            <a:ext cx="1278900" cy="8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u="sng">
                <a:solidFill>
                  <a:srgbClr val="FFFFFF"/>
                </a:solidFill>
                <a:hlinkClick r:id="rId3"/>
              </a:rPr>
              <a:t>Identifying a user story</a:t>
            </a:r>
            <a:endParaRPr sz="1600">
              <a:solidFill>
                <a:srgbClr val="FFFFFF"/>
              </a:solidFill>
            </a:endParaRPr>
          </a:p>
        </p:txBody>
      </p:sp>
      <p:sp>
        <p:nvSpPr>
          <p:cNvPr id="271" name="Google Shape;271;p31"/>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272" name="Google Shape;272;p31"/>
          <p:cNvSpPr txBox="1"/>
          <p:nvPr>
            <p:ph idx="4294967295" type="body"/>
          </p:nvPr>
        </p:nvSpPr>
        <p:spPr>
          <a:xfrm>
            <a:off x="2403713" y="3007750"/>
            <a:ext cx="1278900" cy="8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u="sng">
                <a:solidFill>
                  <a:srgbClr val="FFFFFF"/>
                </a:solidFill>
                <a:hlinkClick r:id="rId4"/>
              </a:rPr>
              <a:t>Advertising the request</a:t>
            </a:r>
            <a:endParaRPr>
              <a:solidFill>
                <a:srgbClr val="FFFFFF"/>
              </a:solidFill>
            </a:endParaRPr>
          </a:p>
        </p:txBody>
      </p:sp>
      <p:sp>
        <p:nvSpPr>
          <p:cNvPr id="273" name="Google Shape;273;p31"/>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274" name="Google Shape;274;p31"/>
          <p:cNvSpPr txBox="1"/>
          <p:nvPr>
            <p:ph idx="4294967295" type="body"/>
          </p:nvPr>
        </p:nvSpPr>
        <p:spPr>
          <a:xfrm>
            <a:off x="3933913" y="3007750"/>
            <a:ext cx="1278900" cy="8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u="sng">
                <a:solidFill>
                  <a:srgbClr val="FFFFFF"/>
                </a:solidFill>
                <a:hlinkClick r:id="rId5"/>
              </a:rPr>
              <a:t>Issuing an award</a:t>
            </a:r>
            <a:endParaRPr>
              <a:solidFill>
                <a:srgbClr val="FFFFFF"/>
              </a:solidFill>
            </a:endParaRPr>
          </a:p>
        </p:txBody>
      </p:sp>
      <p:sp>
        <p:nvSpPr>
          <p:cNvPr id="275" name="Google Shape;275;p31"/>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276" name="Google Shape;276;p31"/>
          <p:cNvSpPr txBox="1"/>
          <p:nvPr>
            <p:ph idx="4294967295" type="body"/>
          </p:nvPr>
        </p:nvSpPr>
        <p:spPr>
          <a:xfrm>
            <a:off x="5464113" y="3007750"/>
            <a:ext cx="1278900" cy="8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u="sng">
                <a:solidFill>
                  <a:srgbClr val="FFFFFF"/>
                </a:solidFill>
                <a:hlinkClick r:id="rId6"/>
              </a:rPr>
              <a:t>Approving deliverables</a:t>
            </a:r>
            <a:endParaRPr>
              <a:solidFill>
                <a:srgbClr val="FFFFFF"/>
              </a:solidFill>
            </a:endParaRPr>
          </a:p>
        </p:txBody>
      </p:sp>
      <p:sp>
        <p:nvSpPr>
          <p:cNvPr id="277" name="Google Shape;277;p31"/>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278" name="Google Shape;278;p31"/>
          <p:cNvSpPr txBox="1"/>
          <p:nvPr>
            <p:ph idx="4294967295" type="body"/>
          </p:nvPr>
        </p:nvSpPr>
        <p:spPr>
          <a:xfrm>
            <a:off x="6994313" y="3007750"/>
            <a:ext cx="1278900" cy="82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u="sng">
                <a:solidFill>
                  <a:srgbClr val="FFFFFF"/>
                </a:solidFill>
                <a:hlinkClick r:id="rId7"/>
              </a:rPr>
              <a:t>Closing out the buy</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2"/>
          <p:cNvSpPr txBox="1"/>
          <p:nvPr/>
        </p:nvSpPr>
        <p:spPr>
          <a:xfrm>
            <a:off x="1625363" y="3223350"/>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Internal tools</a:t>
            </a:r>
            <a:endParaRPr b="1"/>
          </a:p>
          <a:p>
            <a:pPr indent="0" lvl="0" marL="0" rtl="0" algn="l">
              <a:spcBef>
                <a:spcPts val="0"/>
              </a:spcBef>
              <a:spcAft>
                <a:spcPts val="0"/>
              </a:spcAft>
              <a:buNone/>
            </a:pPr>
            <a:r>
              <a:rPr lang="en" sz="1200"/>
              <a:t>A centralized Trello board will be used to organize and manage buys on all TTS MPP public repos.</a:t>
            </a:r>
            <a:endParaRPr sz="1200"/>
          </a:p>
        </p:txBody>
      </p:sp>
      <p:sp>
        <p:nvSpPr>
          <p:cNvPr id="284" name="Google Shape;284;p3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32"/>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86" name="Google Shape;286;p32"/>
          <p:cNvSpPr/>
          <p:nvPr/>
        </p:nvSpPr>
        <p:spPr>
          <a:xfrm>
            <a:off x="4567000" y="3223343"/>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87" name="Google Shape;287;p32"/>
          <p:cNvSpPr/>
          <p:nvPr/>
        </p:nvSpPr>
        <p:spPr>
          <a:xfrm>
            <a:off x="456700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88" name="Google Shape;288;p32"/>
          <p:cNvSpPr/>
          <p:nvPr/>
        </p:nvSpPr>
        <p:spPr>
          <a:xfrm>
            <a:off x="815525" y="3223343"/>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89" name="Google Shape;289;p32"/>
          <p:cNvSpPr txBox="1"/>
          <p:nvPr/>
        </p:nvSpPr>
        <p:spPr>
          <a:xfrm>
            <a:off x="1613500" y="1804125"/>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Google Forms</a:t>
            </a:r>
            <a:endParaRPr/>
          </a:p>
          <a:p>
            <a:pPr indent="0" lvl="0" marL="0" rtl="0" algn="l">
              <a:spcBef>
                <a:spcPts val="0"/>
              </a:spcBef>
              <a:spcAft>
                <a:spcPts val="0"/>
              </a:spcAft>
              <a:buNone/>
            </a:pPr>
            <a:r>
              <a:rPr lang="en" sz="1200"/>
              <a:t>A standard response format will make the process easy for vendors, while mandating SAM.gov registration.</a:t>
            </a:r>
            <a:endParaRPr sz="1200"/>
          </a:p>
        </p:txBody>
      </p:sp>
      <p:sp>
        <p:nvSpPr>
          <p:cNvPr id="290" name="Google Shape;290;p32"/>
          <p:cNvSpPr txBox="1"/>
          <p:nvPr/>
        </p:nvSpPr>
        <p:spPr>
          <a:xfrm>
            <a:off x="5296800" y="1804125"/>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Public GitHub repos</a:t>
            </a:r>
            <a:endParaRPr b="1"/>
          </a:p>
          <a:p>
            <a:pPr indent="0" lvl="0" marL="0" rtl="0" algn="l">
              <a:spcBef>
                <a:spcPts val="0"/>
              </a:spcBef>
              <a:spcAft>
                <a:spcPts val="0"/>
              </a:spcAft>
              <a:buNone/>
            </a:pPr>
            <a:r>
              <a:rPr lang="en" sz="1200"/>
              <a:t>For each project using the TTS MPP, a public repo will keep their needs and community feedback organized.</a:t>
            </a:r>
            <a:endParaRPr sz="1200"/>
          </a:p>
        </p:txBody>
      </p:sp>
      <p:sp>
        <p:nvSpPr>
          <p:cNvPr id="291" name="Google Shape;291;p32"/>
          <p:cNvSpPr txBox="1"/>
          <p:nvPr/>
        </p:nvSpPr>
        <p:spPr>
          <a:xfrm>
            <a:off x="5296800" y="3223350"/>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Emphasis on transparency</a:t>
            </a:r>
            <a:endParaRPr/>
          </a:p>
          <a:p>
            <a:pPr indent="0" lvl="0" marL="0" rtl="0" algn="l">
              <a:spcBef>
                <a:spcPts val="0"/>
              </a:spcBef>
              <a:spcAft>
                <a:spcPts val="0"/>
              </a:spcAft>
              <a:buNone/>
            </a:pPr>
            <a:r>
              <a:rPr lang="en" sz="1200"/>
              <a:t>By doing everything in the open, continuous improvement and protest risk mitigation is built in.</a:t>
            </a:r>
            <a:endParaRPr sz="1200"/>
          </a:p>
        </p:txBody>
      </p:sp>
      <p:sp>
        <p:nvSpPr>
          <p:cNvPr id="292" name="Google Shape;292;p32"/>
          <p:cNvSpPr txBox="1"/>
          <p:nvPr>
            <p:ph type="ctrTitle"/>
          </p:nvPr>
        </p:nvSpPr>
        <p:spPr>
          <a:xfrm>
            <a:off x="712850" y="591352"/>
            <a:ext cx="7386600" cy="84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What are the components?</a:t>
            </a:r>
            <a:endParaRPr sz="2400"/>
          </a:p>
        </p:txBody>
      </p:sp>
      <p:sp>
        <p:nvSpPr>
          <p:cNvPr id="293" name="Google Shape;293;p32"/>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How does the TTS MPP work?</a:t>
            </a:r>
            <a:endParaRPr/>
          </a:p>
        </p:txBody>
      </p:sp>
      <p:pic>
        <p:nvPicPr>
          <p:cNvPr descr="thin-0055_settings_tools_configuration_preferences.png" id="294" name="Google Shape;294;p32"/>
          <p:cNvPicPr preferRelativeResize="0"/>
          <p:nvPr/>
        </p:nvPicPr>
        <p:blipFill>
          <a:blip r:embed="rId3">
            <a:alphaModFix/>
          </a:blip>
          <a:stretch>
            <a:fillRect/>
          </a:stretch>
        </p:blipFill>
        <p:spPr>
          <a:xfrm>
            <a:off x="882900" y="3259900"/>
            <a:ext cx="476650" cy="476650"/>
          </a:xfrm>
          <a:prstGeom prst="rect">
            <a:avLst/>
          </a:prstGeom>
          <a:noFill/>
          <a:ln>
            <a:noFill/>
          </a:ln>
        </p:spPr>
      </p:pic>
      <p:pic>
        <p:nvPicPr>
          <p:cNvPr descr="thin-0207_list_checkbox_todo_done.png" id="295" name="Google Shape;295;p32"/>
          <p:cNvPicPr preferRelativeResize="0"/>
          <p:nvPr/>
        </p:nvPicPr>
        <p:blipFill>
          <a:blip r:embed="rId4">
            <a:alphaModFix/>
          </a:blip>
          <a:stretch>
            <a:fillRect/>
          </a:stretch>
        </p:blipFill>
        <p:spPr>
          <a:xfrm>
            <a:off x="882900" y="1850927"/>
            <a:ext cx="476650" cy="459550"/>
          </a:xfrm>
          <a:prstGeom prst="rect">
            <a:avLst/>
          </a:prstGeom>
          <a:noFill/>
          <a:ln>
            <a:noFill/>
          </a:ln>
        </p:spPr>
      </p:pic>
      <p:pic>
        <p:nvPicPr>
          <p:cNvPr descr="thin-0281_chat_message_discussion_bubble_reply_conversation.png" id="296" name="Google Shape;296;p32"/>
          <p:cNvPicPr preferRelativeResize="0"/>
          <p:nvPr/>
        </p:nvPicPr>
        <p:blipFill>
          <a:blip r:embed="rId5">
            <a:alphaModFix/>
          </a:blip>
          <a:stretch>
            <a:fillRect/>
          </a:stretch>
        </p:blipFill>
        <p:spPr>
          <a:xfrm>
            <a:off x="4649400" y="1878223"/>
            <a:ext cx="476650" cy="459515"/>
          </a:xfrm>
          <a:prstGeom prst="rect">
            <a:avLst/>
          </a:prstGeom>
          <a:noFill/>
          <a:ln>
            <a:noFill/>
          </a:ln>
        </p:spPr>
      </p:pic>
      <p:pic>
        <p:nvPicPr>
          <p:cNvPr descr="thin-0033_search_find_zoom.png" id="297" name="Google Shape;297;p32"/>
          <p:cNvPicPr preferRelativeResize="0"/>
          <p:nvPr/>
        </p:nvPicPr>
        <p:blipFill>
          <a:blip r:embed="rId6">
            <a:alphaModFix/>
          </a:blip>
          <a:stretch>
            <a:fillRect/>
          </a:stretch>
        </p:blipFill>
        <p:spPr>
          <a:xfrm>
            <a:off x="4673125" y="3329475"/>
            <a:ext cx="399150" cy="39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