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7" r:id="rId2"/>
  </p:sldMasterIdLst>
  <p:notesMasterIdLst>
    <p:notesMasterId r:id="rId5"/>
  </p:notesMasterIdLst>
  <p:handoutMasterIdLst>
    <p:handoutMasterId r:id="rId6"/>
  </p:handoutMasterIdLst>
  <p:sldIdLst>
    <p:sldId id="341" r:id="rId3"/>
    <p:sldId id="342" r:id="rId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33"/>
    <a:srgbClr val="EAEAEA"/>
    <a:srgbClr val="0000FF"/>
    <a:srgbClr val="9900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7691" autoAdjust="0"/>
  </p:normalViewPr>
  <p:slideViewPr>
    <p:cSldViewPr>
      <p:cViewPr>
        <p:scale>
          <a:sx n="100" d="100"/>
          <a:sy n="100" d="100"/>
        </p:scale>
        <p:origin x="-146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>
        <p:scale>
          <a:sx n="110" d="100"/>
          <a:sy n="110" d="100"/>
        </p:scale>
        <p:origin x="-2562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349DE1D6-6D3E-48F2-9C1B-F548AB58CE1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01685A51-4E60-4CC1-AAAB-723A09CD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r">
              <a:defRPr sz="1200"/>
            </a:lvl1pPr>
          </a:lstStyle>
          <a:p>
            <a:fld id="{EDE960D0-49B9-4C0E-893B-E7A58CDC6E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8" tIns="46474" rIns="92948" bIns="464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48" tIns="46474" rIns="92948" bIns="4647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r">
              <a:defRPr sz="1200"/>
            </a:lvl1pPr>
          </a:lstStyle>
          <a:p>
            <a:fld id="{506ADD97-4C1A-48BD-A923-9BCC4D00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7442"/>
            <a:fld id="{A82664F5-F3CE-4722-A995-8DBB6BB5D8BB}" type="slidenum">
              <a:rPr lang="en-US" smtClean="0">
                <a:solidFill>
                  <a:prstClr val="black"/>
                </a:solidFill>
                <a:latin typeface="Arial" charset="0"/>
              </a:rPr>
              <a:pPr defTabSz="937442"/>
              <a:t>1</a:t>
            </a:fld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/>
              <a:t>Annual</a:t>
            </a:r>
            <a:r>
              <a:rPr lang="en-US" sz="1000" baseline="0" dirty="0" smtClean="0"/>
              <a:t> MEDCOM Numbers were derived by extracting data for specified time period.</a:t>
            </a:r>
          </a:p>
          <a:p>
            <a:endParaRPr lang="en-US" sz="1000" dirty="0" smtClean="0"/>
          </a:p>
          <a:p>
            <a:r>
              <a:rPr lang="en-US" sz="1000" dirty="0" smtClean="0"/>
              <a:t>--Inpatient </a:t>
            </a:r>
            <a:r>
              <a:rPr lang="en-US" sz="1000" dirty="0"/>
              <a:t>Care (beds occupied and patients admitted) updated by:</a:t>
            </a:r>
          </a:p>
          <a:p>
            <a:r>
              <a:rPr lang="en-US" sz="1000" dirty="0" smtClean="0"/>
              <a:t>Vernita Mahan, Health System Specialist Data Analysis Section, PASBA, 210-295-8922, DSN 421-8922</a:t>
            </a:r>
          </a:p>
          <a:p>
            <a:r>
              <a:rPr lang="en-US" sz="1000" dirty="0" smtClean="0"/>
              <a:t>Source:</a:t>
            </a:r>
            <a:r>
              <a:rPr lang="en-US" sz="1000" baseline="0" dirty="0" smtClean="0"/>
              <a:t> M2, SIDR</a:t>
            </a:r>
            <a:endParaRPr lang="en-US" sz="1000" dirty="0" smtClean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--Dental </a:t>
            </a:r>
            <a:r>
              <a:rPr lang="en-US" sz="1000" dirty="0"/>
              <a:t>procedures updated by:  </a:t>
            </a:r>
            <a:r>
              <a:rPr lang="en-US" sz="1000" dirty="0" smtClean="0"/>
              <a:t>Vernita Mahan, Health System Specialist</a:t>
            </a:r>
          </a:p>
          <a:p>
            <a:r>
              <a:rPr lang="en-US" sz="1000" dirty="0" smtClean="0"/>
              <a:t>Data Analysis Section, PASBA, 210-295-8922, DSN 421-8922.</a:t>
            </a:r>
            <a:r>
              <a:rPr lang="en-US" sz="1000" baseline="0" dirty="0" smtClean="0"/>
              <a:t>  Source: M2, Dental Health Care Services Database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--Outpatient </a:t>
            </a:r>
            <a:r>
              <a:rPr lang="en-US" sz="1000" dirty="0"/>
              <a:t>care visits and births updated by:  </a:t>
            </a:r>
            <a:r>
              <a:rPr lang="en-US" sz="1000" dirty="0" smtClean="0"/>
              <a:t>Vernita Mahan, </a:t>
            </a:r>
            <a:r>
              <a:rPr lang="en-US" sz="1000" dirty="0"/>
              <a:t>Health System Specialist</a:t>
            </a:r>
          </a:p>
          <a:p>
            <a:r>
              <a:rPr lang="en-US" sz="1000" dirty="0"/>
              <a:t>Data Analysis Section, PASBA, 210-295-8922, DSN </a:t>
            </a:r>
            <a:r>
              <a:rPr lang="en-US" sz="1000" dirty="0" smtClean="0"/>
              <a:t>421-8922.</a:t>
            </a:r>
            <a:r>
              <a:rPr lang="en-US" sz="1000" baseline="0" dirty="0" smtClean="0"/>
              <a:t>  Source: M2, CAPER</a:t>
            </a:r>
            <a:endParaRPr lang="en-US" sz="1000" dirty="0"/>
          </a:p>
          <a:p>
            <a:endParaRPr lang="en-US" sz="1000" u="sng" dirty="0"/>
          </a:p>
          <a:p>
            <a:r>
              <a:rPr lang="en-US" sz="1000" dirty="0" smtClean="0"/>
              <a:t>--Lab</a:t>
            </a:r>
            <a:r>
              <a:rPr lang="en-US" sz="1000" dirty="0"/>
              <a:t>, Pharmacy, </a:t>
            </a:r>
            <a:r>
              <a:rPr lang="en-US" sz="1000" dirty="0" smtClean="0"/>
              <a:t>Radiology, Immunizations 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 smtClean="0"/>
              <a:t>Source: RX = M2, PDTS; </a:t>
            </a:r>
            <a:r>
              <a:rPr lang="en-US" sz="1000" baseline="0" dirty="0" err="1" smtClean="0"/>
              <a:t>Rads</a:t>
            </a:r>
            <a:r>
              <a:rPr lang="en-US" sz="1000" baseline="0" dirty="0" smtClean="0"/>
              <a:t> = M2, Ancillary Radiology; Labs= M2, Ancillary Labs, Vaccines = M2, CAPER</a:t>
            </a:r>
            <a:endParaRPr lang="en-US" sz="1000" dirty="0" smtClean="0"/>
          </a:p>
          <a:p>
            <a:r>
              <a:rPr lang="en-US" sz="1000" dirty="0" smtClean="0"/>
              <a:t>Laboratory numbers</a:t>
            </a:r>
            <a:r>
              <a:rPr lang="en-US" sz="1000" baseline="0" dirty="0" smtClean="0"/>
              <a:t> represent ancillary laboratory services only</a:t>
            </a:r>
          </a:p>
          <a:p>
            <a:r>
              <a:rPr lang="en-US" sz="1000" baseline="0" dirty="0" smtClean="0"/>
              <a:t>Pharmacy numbers represent outpatient prescriptions only</a:t>
            </a:r>
          </a:p>
          <a:p>
            <a:r>
              <a:rPr lang="en-US" sz="1000" dirty="0" smtClean="0"/>
              <a:t>Immunizations extracted from M2 CAPER using CPT Codes that are related to vaccines, toxoids and immune</a:t>
            </a:r>
            <a:r>
              <a:rPr lang="en-US" sz="1000" baseline="0" dirty="0" smtClean="0"/>
              <a:t> globulins (</a:t>
            </a:r>
            <a:r>
              <a:rPr lang="en-US" sz="1000" baseline="0" dirty="0" err="1" smtClean="0"/>
              <a:t>ie</a:t>
            </a:r>
            <a:r>
              <a:rPr lang="en-US" sz="1000" baseline="0" dirty="0" smtClean="0"/>
              <a:t> immunizations).  Source = CDC (http://www2a.cdc.gov/vaccines)</a:t>
            </a:r>
            <a:endParaRPr lang="en-US" sz="1000" dirty="0" smtClean="0"/>
          </a:p>
          <a:p>
            <a:r>
              <a:rPr lang="en-US" sz="1000" dirty="0" smtClean="0"/>
              <a:t>Updated </a:t>
            </a:r>
            <a:r>
              <a:rPr lang="en-US" sz="1000" dirty="0"/>
              <a:t>by: </a:t>
            </a:r>
            <a:r>
              <a:rPr lang="en-US" sz="1000" dirty="0" smtClean="0"/>
              <a:t>Vernita Mahan, Health System Specialist.  Data Analysis Section, PASBA, 210-295-8922, DSN 421-8922.</a:t>
            </a:r>
            <a:r>
              <a:rPr lang="en-US" sz="1000" baseline="0" dirty="0" smtClean="0"/>
              <a:t> 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--Veterinary </a:t>
            </a:r>
            <a:r>
              <a:rPr lang="en-US" sz="1000" dirty="0"/>
              <a:t>Services updated by:  </a:t>
            </a:r>
            <a:r>
              <a:rPr lang="en-US" sz="1000" dirty="0" smtClean="0"/>
              <a:t>MAJ </a:t>
            </a:r>
            <a:r>
              <a:rPr lang="en-US" sz="1000" dirty="0" err="1" smtClean="0"/>
              <a:t>Mullaney</a:t>
            </a:r>
            <a:r>
              <a:rPr lang="en-US" sz="1000" dirty="0" smtClean="0"/>
              <a:t>, Veterinary Metrics Division Chief, Veterinary Services and Public Health Sanitation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--Personnel </a:t>
            </a:r>
            <a:r>
              <a:rPr lang="en-US" sz="1000" dirty="0"/>
              <a:t>Deployed updated by OTSG G-33 – </a:t>
            </a:r>
            <a:r>
              <a:rPr lang="en-US" sz="1000" dirty="0" smtClean="0"/>
              <a:t>Bobby Thacker, </a:t>
            </a:r>
            <a:r>
              <a:rPr lang="en-US" sz="1000" dirty="0"/>
              <a:t>MEDCOM, San </a:t>
            </a:r>
            <a:r>
              <a:rPr lang="en-US" sz="1000" dirty="0" smtClean="0"/>
              <a:t>Antonio; Includes all global engagements: Kuwait, Afghanistan, Africa, Germany, Pacific, others. </a:t>
            </a:r>
          </a:p>
          <a:p>
            <a:endParaRPr lang="en-US" sz="1000" dirty="0"/>
          </a:p>
          <a:p>
            <a:pPr marL="228576" indent="-228576">
              <a:buAutoNum type="arabicPeriod" startAt="4"/>
            </a:pPr>
            <a:endParaRPr lang="en-US" sz="1000" dirty="0"/>
          </a:p>
          <a:p>
            <a:pPr marL="228576" indent="-228576">
              <a:buAutoNum type="arabicPeriod" startAt="2"/>
            </a:pPr>
            <a:endParaRPr lang="en-US" sz="1000" dirty="0"/>
          </a:p>
          <a:p>
            <a:pPr eaLnBrk="1" hangingPunct="1"/>
            <a:r>
              <a:rPr lang="en-US" sz="1000" b="1" dirty="0">
                <a:solidFill>
                  <a:srgbClr val="FF0000"/>
                </a:solidFill>
              </a:rPr>
              <a:t> </a:t>
            </a:r>
            <a:endParaRPr lang="en-US" sz="10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7442"/>
            <a:fld id="{A82664F5-F3CE-4722-A995-8DBB6BB5D8BB}" type="slidenum">
              <a:rPr lang="en-US" smtClean="0">
                <a:solidFill>
                  <a:prstClr val="black"/>
                </a:solidFill>
                <a:latin typeface="Arial" charset="0"/>
              </a:rPr>
              <a:pPr defTabSz="937442"/>
              <a:t>2</a:t>
            </a:fld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/>
              <a:t>Average</a:t>
            </a:r>
            <a:r>
              <a:rPr lang="en-US" sz="1000" baseline="0" dirty="0" smtClean="0"/>
              <a:t> Day in MEDCOM Numbers were derived by extracting data for specified time period and dividing by 365.25 to get to a daily average.</a:t>
            </a:r>
          </a:p>
          <a:p>
            <a:r>
              <a:rPr lang="en-US" sz="1000" dirty="0" smtClean="0"/>
              <a:t>--Inpatient </a:t>
            </a:r>
            <a:r>
              <a:rPr lang="en-US" sz="1000" dirty="0"/>
              <a:t>Care (beds occupied and patients admitted) updated by:</a:t>
            </a:r>
          </a:p>
          <a:p>
            <a:r>
              <a:rPr lang="en-US" sz="1000" dirty="0" smtClean="0"/>
              <a:t>Vernita Mahan, Health System Specialist Data Analysis Section, PASBA, 210-295-8922, DSN 421-8922</a:t>
            </a:r>
          </a:p>
          <a:p>
            <a:r>
              <a:rPr lang="en-US" sz="1000" dirty="0" smtClean="0"/>
              <a:t>Source:</a:t>
            </a:r>
            <a:r>
              <a:rPr lang="en-US" sz="1000" baseline="0" dirty="0" smtClean="0"/>
              <a:t> M2, SIDR</a:t>
            </a:r>
            <a:endParaRPr lang="en-US" sz="1000" dirty="0" smtClean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--Dental </a:t>
            </a:r>
            <a:r>
              <a:rPr lang="en-US" sz="1000" dirty="0"/>
              <a:t>procedures updated by:  </a:t>
            </a:r>
            <a:r>
              <a:rPr lang="en-US" sz="1000" dirty="0" smtClean="0"/>
              <a:t>Vernita Mahan, Health System Specialist</a:t>
            </a:r>
          </a:p>
          <a:p>
            <a:r>
              <a:rPr lang="en-US" sz="1000" dirty="0" smtClean="0"/>
              <a:t>Data Analysis Section, PASBA, 210-295-8922, DSN 421-8922.</a:t>
            </a:r>
            <a:r>
              <a:rPr lang="en-US" sz="1000" baseline="0" dirty="0" smtClean="0"/>
              <a:t>  Source: M2, Dental Health Care Services Database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--Outpatient </a:t>
            </a:r>
            <a:r>
              <a:rPr lang="en-US" sz="1000" dirty="0"/>
              <a:t>care visits and births updated by:  </a:t>
            </a:r>
            <a:r>
              <a:rPr lang="en-US" sz="1000" dirty="0" smtClean="0"/>
              <a:t>Vernita Mahan, </a:t>
            </a:r>
            <a:r>
              <a:rPr lang="en-US" sz="1000" dirty="0"/>
              <a:t>Health System Specialist</a:t>
            </a:r>
          </a:p>
          <a:p>
            <a:r>
              <a:rPr lang="en-US" sz="1000" dirty="0"/>
              <a:t>Data Analysis Section, PASBA, 210-295-8922, DSN </a:t>
            </a:r>
            <a:r>
              <a:rPr lang="en-US" sz="1000" dirty="0" smtClean="0"/>
              <a:t>421-8922.</a:t>
            </a:r>
            <a:r>
              <a:rPr lang="en-US" sz="1000" baseline="0" dirty="0" smtClean="0"/>
              <a:t>  Source: M2, CAPER</a:t>
            </a:r>
            <a:endParaRPr lang="en-US" sz="1000" dirty="0"/>
          </a:p>
          <a:p>
            <a:endParaRPr lang="en-US" sz="1000" u="sng" dirty="0"/>
          </a:p>
          <a:p>
            <a:r>
              <a:rPr lang="en-US" sz="1000" dirty="0" smtClean="0"/>
              <a:t>--Lab</a:t>
            </a:r>
            <a:r>
              <a:rPr lang="en-US" sz="1000" dirty="0"/>
              <a:t>, Pharmacy, </a:t>
            </a:r>
            <a:r>
              <a:rPr lang="en-US" sz="1000" dirty="0" smtClean="0"/>
              <a:t>Radiology, Immunizations 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 smtClean="0"/>
              <a:t>Source: RX = M2, PDTS; </a:t>
            </a:r>
            <a:r>
              <a:rPr lang="en-US" sz="1000" baseline="0" dirty="0" err="1" smtClean="0"/>
              <a:t>Rads</a:t>
            </a:r>
            <a:r>
              <a:rPr lang="en-US" sz="1000" baseline="0" dirty="0" smtClean="0"/>
              <a:t> = M2, Ancillary Radiology; Labs= M2, Ancillary Labs, Vaccines = M2, CAPER</a:t>
            </a:r>
            <a:endParaRPr lang="en-US" sz="1000" dirty="0" smtClean="0"/>
          </a:p>
          <a:p>
            <a:r>
              <a:rPr lang="en-US" sz="1000" dirty="0" smtClean="0"/>
              <a:t>Laboratory numbers</a:t>
            </a:r>
            <a:r>
              <a:rPr lang="en-US" sz="1000" baseline="0" dirty="0" smtClean="0"/>
              <a:t> represent ancillary laboratory services only</a:t>
            </a:r>
          </a:p>
          <a:p>
            <a:r>
              <a:rPr lang="en-US" sz="1000" baseline="0" dirty="0" smtClean="0"/>
              <a:t>Pharmacy numbers represent outpatient prescriptions only</a:t>
            </a:r>
          </a:p>
          <a:p>
            <a:r>
              <a:rPr lang="en-US" sz="1000" dirty="0" smtClean="0"/>
              <a:t>Immunizations extracted from M2 CAPER using CPT Codes that are related to vaccines, toxoids and immune</a:t>
            </a:r>
            <a:r>
              <a:rPr lang="en-US" sz="1000" baseline="0" dirty="0" smtClean="0"/>
              <a:t> globulins (</a:t>
            </a:r>
            <a:r>
              <a:rPr lang="en-US" sz="1000" baseline="0" dirty="0" err="1" smtClean="0"/>
              <a:t>ie</a:t>
            </a:r>
            <a:r>
              <a:rPr lang="en-US" sz="1000" baseline="0" dirty="0" smtClean="0"/>
              <a:t> immunizations).  Source = CDC (http://www2a.cdc.gov/vaccines)</a:t>
            </a:r>
            <a:endParaRPr lang="en-US" sz="1000" dirty="0" smtClean="0"/>
          </a:p>
          <a:p>
            <a:r>
              <a:rPr lang="en-US" sz="1000" dirty="0" smtClean="0"/>
              <a:t>Updated </a:t>
            </a:r>
            <a:r>
              <a:rPr lang="en-US" sz="1000" dirty="0"/>
              <a:t>by: </a:t>
            </a:r>
            <a:r>
              <a:rPr lang="en-US" sz="1000" dirty="0" smtClean="0"/>
              <a:t>Vernita Mahan, Health System Specialist.  Data Analysis Section, PASBA, 210-295-8922, DSN 421-8922.</a:t>
            </a:r>
            <a:r>
              <a:rPr lang="en-US" sz="1000" baseline="0" dirty="0" smtClean="0"/>
              <a:t> 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1000" dirty="0" smtClean="0"/>
              <a:t>--Veterinary </a:t>
            </a:r>
            <a:r>
              <a:rPr lang="en-US" sz="1000" dirty="0"/>
              <a:t>Services updated by:  MAJ </a:t>
            </a:r>
            <a:r>
              <a:rPr lang="en-US" sz="1000" dirty="0" err="1"/>
              <a:t>Mullaney</a:t>
            </a:r>
            <a:r>
              <a:rPr lang="en-US" sz="1000" dirty="0"/>
              <a:t>, Veterinary Metrics Division Chief, Veterinary Services and Public Health Sanitation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--Personnel </a:t>
            </a:r>
            <a:r>
              <a:rPr lang="en-US" sz="1000" dirty="0"/>
              <a:t>Deployed updated by OTSG G-33 – </a:t>
            </a:r>
            <a:r>
              <a:rPr lang="en-US" sz="1000" dirty="0" smtClean="0"/>
              <a:t>Bobby Thacker, </a:t>
            </a:r>
            <a:r>
              <a:rPr lang="en-US" sz="1000" dirty="0"/>
              <a:t>MEDCOM, San </a:t>
            </a:r>
            <a:r>
              <a:rPr lang="en-US" sz="1000" dirty="0" smtClean="0"/>
              <a:t>Antonio; Includes all global engagements: Kuwait, Afghanistan, Africa, Germany, Pacific, others. </a:t>
            </a:r>
          </a:p>
          <a:p>
            <a:endParaRPr lang="en-US" sz="1000" dirty="0"/>
          </a:p>
          <a:p>
            <a:pPr marL="228576" indent="-228576">
              <a:buAutoNum type="arabicPeriod" startAt="4"/>
            </a:pPr>
            <a:endParaRPr lang="en-US" sz="1000" dirty="0"/>
          </a:p>
          <a:p>
            <a:pPr marL="228576" indent="-228576">
              <a:buAutoNum type="arabicPeriod" startAt="2"/>
            </a:pPr>
            <a:endParaRPr lang="en-US" sz="1000" dirty="0"/>
          </a:p>
          <a:p>
            <a:pPr eaLnBrk="1" hangingPunct="1"/>
            <a:r>
              <a:rPr lang="en-US" sz="1000" b="1" dirty="0">
                <a:solidFill>
                  <a:srgbClr val="FF0000"/>
                </a:solidFill>
              </a:rPr>
              <a:t> </a:t>
            </a:r>
            <a:endParaRPr lang="en-US" sz="10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963"/>
            <a:ext cx="8229600" cy="5905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16" name="Picture 3" descr="PPT Sub Page Header-05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 descr="armylogovector_black copy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88" y="160338"/>
              <a:ext cx="482600" cy="59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5" descr="Logo_notag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342313" y="160338"/>
              <a:ext cx="635000" cy="59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8083550" y="6532563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5" tIns="45683" rIns="91365" bIns="45683" anchor="ctr"/>
          <a:lstStyle/>
          <a:p>
            <a:pPr algn="r" defTabSz="914485">
              <a:defRPr/>
            </a:pPr>
            <a:fld id="{A4B8ACAB-256A-46BA-9DD2-D9DA2188249D}" type="datetime5">
              <a:rPr lang="en-US" sz="900">
                <a:solidFill>
                  <a:srgbClr val="000000"/>
                </a:solidFill>
              </a:rPr>
              <a:pPr algn="r" defTabSz="914485">
                <a:defRPr/>
              </a:pPr>
              <a:t>28-Nov-16</a:t>
            </a:fld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1588" y="6637338"/>
            <a:ext cx="324643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>
            <a:spAutoFit/>
          </a:bodyPr>
          <a:lstStyle/>
          <a:p>
            <a:pPr defTabSz="914485">
              <a:defRPr/>
            </a:pPr>
            <a:r>
              <a:rPr lang="en-US" sz="800" b="1" dirty="0">
                <a:solidFill>
                  <a:srgbClr val="000000"/>
                </a:solidFill>
              </a:rPr>
              <a:t>Name/Office Symbol/(703) XXX-XXX (DSN XXX) / email address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7" cstate="print"/>
          <a:srcRect r="9091"/>
          <a:stretch>
            <a:fillRect/>
          </a:stretch>
        </p:blipFill>
        <p:spPr bwMode="auto">
          <a:xfrm>
            <a:off x="0" y="6600497"/>
            <a:ext cx="9144000" cy="2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2667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80715" y="-76200"/>
            <a:ext cx="18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48400" y="6626423"/>
            <a:ext cx="156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Fiscal</a:t>
            </a:r>
            <a:r>
              <a:rPr lang="en-US" sz="1400" b="1" baseline="0" dirty="0" smtClean="0"/>
              <a:t> Year 2016</a:t>
            </a:r>
          </a:p>
        </p:txBody>
      </p:sp>
    </p:spTree>
    <p:extLst>
      <p:ext uri="{BB962C8B-B14F-4D97-AF65-F5344CB8AC3E}">
        <p14:creationId xmlns:p14="http://schemas.microsoft.com/office/powerpoint/2010/main" val="579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5pPr>
      <a:lvl6pPr marL="432465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6pPr>
      <a:lvl7pPr marL="864931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7pPr>
      <a:lvl8pPr marL="1297396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8pPr>
      <a:lvl9pPr marL="1729862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9pPr>
    </p:titleStyle>
    <p:bodyStyle>
      <a:lvl1pPr marL="215900" indent="-215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125000"/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–"/>
        <a:defRPr sz="2100">
          <a:solidFill>
            <a:schemeClr val="tx1"/>
          </a:solidFill>
          <a:latin typeface="+mn-lt"/>
        </a:defRPr>
      </a:lvl2pPr>
      <a:lvl3pPr marL="1081088" indent="-1651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•"/>
        <a:defRPr sz="19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–"/>
        <a:defRPr>
          <a:solidFill>
            <a:schemeClr val="tx1"/>
          </a:solidFill>
          <a:latin typeface="+mn-lt"/>
        </a:defRPr>
      </a:lvl4pPr>
      <a:lvl5pPr marL="2001838" indent="-173038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5pPr>
      <a:lvl6pPr marL="2435622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6pPr>
      <a:lvl7pPr marL="2868087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7pPr>
      <a:lvl8pPr marL="3300553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8pPr>
      <a:lvl9pPr marL="3733018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65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931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96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9862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327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793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7258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724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228600" y="914400"/>
            <a:ext cx="8666903" cy="5624901"/>
            <a:chOff x="533400" y="1522900"/>
            <a:chExt cx="8877794" cy="5425023"/>
          </a:xfrm>
        </p:grpSpPr>
        <p:pic>
          <p:nvPicPr>
            <p:cNvPr id="72" name="Picture 3" descr="DeniseBaby"/>
            <p:cNvPicPr>
              <a:picLocks noChangeArrowheads="1"/>
            </p:cNvPicPr>
            <p:nvPr/>
          </p:nvPicPr>
          <p:blipFill>
            <a:blip r:embed="rId3" cstate="print"/>
            <a:srcRect l="12709" t="10762"/>
            <a:stretch>
              <a:fillRect/>
            </a:stretch>
          </p:blipFill>
          <p:spPr bwMode="auto">
            <a:xfrm>
              <a:off x="533400" y="2588874"/>
              <a:ext cx="760340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594498" y="2616728"/>
              <a:ext cx="1581462" cy="67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Babies</a:t>
              </a:r>
            </a:p>
            <a:p>
              <a:pPr algn="ctr" defTabSz="914485">
                <a:spcBef>
                  <a:spcPct val="20000"/>
                </a:spcBef>
              </a:pPr>
              <a:r>
                <a:rPr lang="en-US" dirty="0" smtClean="0"/>
                <a:t>22,051 Births</a:t>
              </a:r>
            </a:p>
          </p:txBody>
        </p:sp>
        <p:pic>
          <p:nvPicPr>
            <p:cNvPr id="74" name="Picture 9" descr="IMG0094"/>
            <p:cNvPicPr>
              <a:picLocks noChangeArrowheads="1"/>
            </p:cNvPicPr>
            <p:nvPr/>
          </p:nvPicPr>
          <p:blipFill>
            <a:blip r:embed="rId4" cstate="print"/>
            <a:srcRect t="9091" b="18182"/>
            <a:stretch>
              <a:fillRect/>
            </a:stretch>
          </p:blipFill>
          <p:spPr bwMode="auto">
            <a:xfrm>
              <a:off x="533400" y="3728825"/>
              <a:ext cx="768698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1434055" y="3728825"/>
              <a:ext cx="2483184" cy="83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Laboratory</a:t>
              </a:r>
            </a:p>
            <a:p>
              <a:pPr algn="ctr" defTabSz="914485">
                <a:defRPr/>
              </a:pPr>
              <a:r>
                <a:rPr lang="en-US" dirty="0" smtClean="0"/>
                <a:t>18,628,449 Lab Services</a:t>
              </a: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332273" y="6001060"/>
              <a:ext cx="2487089" cy="9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Radiology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dirty="0" smtClean="0"/>
                <a:t>4,078,875 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 smtClean="0"/>
                <a:t>Rad Services</a:t>
              </a:r>
              <a:endParaRPr lang="en-US" sz="1200" dirty="0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1337223" y="1522900"/>
              <a:ext cx="2423907" cy="958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Outpatient Care </a:t>
              </a: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19,312,927 Clinic Visits</a:t>
              </a:r>
            </a:p>
          </p:txBody>
        </p:sp>
        <p:pic>
          <p:nvPicPr>
            <p:cNvPr id="78" name="Picture 13" descr="IMG0008"/>
            <p:cNvPicPr>
              <a:picLocks noChangeAspect="1" noChangeArrowheads="1"/>
            </p:cNvPicPr>
            <p:nvPr/>
          </p:nvPicPr>
          <p:blipFill>
            <a:blip r:embed="rId5" cstate="print"/>
            <a:srcRect l="28503" t="16277" r="29536" b="21886"/>
            <a:stretch>
              <a:fillRect/>
            </a:stretch>
          </p:blipFill>
          <p:spPr bwMode="auto">
            <a:xfrm>
              <a:off x="5059606" y="2679209"/>
              <a:ext cx="1021084" cy="82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14"/>
            <p:cNvSpPr>
              <a:spLocks noChangeAspect="1" noChangeArrowheads="1"/>
            </p:cNvSpPr>
            <p:nvPr/>
          </p:nvSpPr>
          <p:spPr bwMode="auto">
            <a:xfrm>
              <a:off x="5984145" y="2707677"/>
              <a:ext cx="2808044" cy="62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Vaccines</a:t>
              </a:r>
            </a:p>
            <a:p>
              <a:pPr defTabSz="914485"/>
              <a:r>
                <a:rPr lang="en-US" dirty="0" smtClean="0">
                  <a:solidFill>
                    <a:srgbClr val="FFFF00"/>
                  </a:solidFill>
                </a:rPr>
                <a:t>  </a:t>
              </a:r>
              <a:r>
                <a:rPr lang="en-US" dirty="0" smtClean="0"/>
                <a:t>412,727 Immunizations</a:t>
              </a:r>
              <a:r>
                <a:rPr lang="en-US" sz="1200" kern="0" dirty="0" smtClean="0"/>
                <a:t> </a:t>
              </a:r>
              <a:endParaRPr lang="en-US" sz="1200" dirty="0"/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1352834" y="4703366"/>
              <a:ext cx="2408296" cy="94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18,463,217 Prescriptions </a:t>
              </a:r>
            </a:p>
          </p:txBody>
        </p:sp>
        <p:pic>
          <p:nvPicPr>
            <p:cNvPr id="81" name="Picture 20" descr="MPj04067560000[1]"/>
            <p:cNvPicPr>
              <a:picLocks noChangeArrowheads="1"/>
            </p:cNvPicPr>
            <p:nvPr/>
          </p:nvPicPr>
          <p:blipFill>
            <a:blip r:embed="rId6" cstate="print"/>
            <a:srcRect b="2609"/>
            <a:stretch>
              <a:fillRect/>
            </a:stretch>
          </p:blipFill>
          <p:spPr bwMode="auto">
            <a:xfrm>
              <a:off x="557529" y="4830053"/>
              <a:ext cx="79530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1" descr="MPj04006400000[1]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7529" y="5991275"/>
              <a:ext cx="77474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2" descr="MPj0313991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1617432"/>
              <a:ext cx="768698" cy="775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5" descr="IMG0003"/>
            <p:cNvPicPr>
              <a:picLocks noChangeAspect="1" noChangeArrowheads="1"/>
            </p:cNvPicPr>
            <p:nvPr/>
          </p:nvPicPr>
          <p:blipFill>
            <a:blip r:embed="rId9" cstate="print"/>
            <a:srcRect l="1042" t="1563" r="2063" b="1563"/>
            <a:stretch>
              <a:fillRect/>
            </a:stretch>
          </p:blipFill>
          <p:spPr bwMode="auto">
            <a:xfrm>
              <a:off x="5059606" y="3655228"/>
              <a:ext cx="1021084" cy="86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7" descr="IMG0028"/>
            <p:cNvPicPr>
              <a:picLocks noChangeAspect="1" noChangeArrowheads="1"/>
            </p:cNvPicPr>
            <p:nvPr/>
          </p:nvPicPr>
          <p:blipFill>
            <a:blip r:embed="rId10" cstate="print"/>
            <a:srcRect l="6252" t="10938" r="28952" b="3125"/>
            <a:stretch>
              <a:fillRect/>
            </a:stretch>
          </p:blipFill>
          <p:spPr bwMode="auto">
            <a:xfrm>
              <a:off x="5059606" y="1637349"/>
              <a:ext cx="986614" cy="84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6115162" y="1596392"/>
              <a:ext cx="2910042" cy="110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Inpatient Care</a:t>
              </a:r>
            </a:p>
            <a:p>
              <a:pPr algn="ctr"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>
                  <a:solidFill>
                    <a:srgbClr val="FFFF00"/>
                  </a:solidFill>
                </a:rPr>
                <a:t> </a:t>
              </a:r>
              <a:r>
                <a:rPr lang="en-US" sz="1900" dirty="0" smtClean="0"/>
                <a:t>387,316 Beds Occupied</a:t>
              </a:r>
              <a:endParaRPr lang="en-US" sz="1900" dirty="0"/>
            </a:p>
            <a:p>
              <a:pPr algn="ctr"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124,533 </a:t>
              </a:r>
              <a:r>
                <a:rPr lang="en-US" sz="1900" dirty="0"/>
                <a:t>Patients </a:t>
              </a:r>
              <a:r>
                <a:rPr lang="en-US" sz="1900" dirty="0" smtClean="0"/>
                <a:t>Discharged</a:t>
              </a:r>
            </a:p>
          </p:txBody>
        </p:sp>
        <p:pic>
          <p:nvPicPr>
            <p:cNvPr id="88" name="Picture 16" descr="vet-07"/>
            <p:cNvPicPr>
              <a:picLocks noChangeAspect="1" noChangeArrowheads="1"/>
            </p:cNvPicPr>
            <p:nvPr/>
          </p:nvPicPr>
          <p:blipFill>
            <a:blip r:embed="rId11" cstate="print"/>
            <a:srcRect l="3471" r="13232"/>
            <a:stretch>
              <a:fillRect/>
            </a:stretch>
          </p:blipFill>
          <p:spPr bwMode="auto">
            <a:xfrm>
              <a:off x="5038381" y="4683068"/>
              <a:ext cx="1050112" cy="94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18" descr="soldier_deploying200"/>
            <p:cNvPicPr>
              <a:picLocks noChangeAspect="1" noChangeArrowheads="1"/>
            </p:cNvPicPr>
            <p:nvPr/>
          </p:nvPicPr>
          <p:blipFill>
            <a:blip r:embed="rId12" cstate="print"/>
            <a:srcRect l="20084"/>
            <a:stretch>
              <a:fillRect/>
            </a:stretch>
          </p:blipFill>
          <p:spPr bwMode="auto">
            <a:xfrm>
              <a:off x="4999366" y="5969567"/>
              <a:ext cx="1081324" cy="9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6186300" y="5862359"/>
              <a:ext cx="3224894" cy="593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67041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Personnel Deploying</a:t>
              </a:r>
            </a:p>
            <a:p>
              <a:pPr defTabSz="967041"/>
              <a:r>
                <a:rPr lang="en-US" sz="1600" dirty="0" smtClean="0"/>
                <a:t>2175 Soldiers &amp; Civilians</a:t>
              </a:r>
              <a:endParaRPr lang="en-US" sz="1600" dirty="0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6387463" y="3658414"/>
              <a:ext cx="1949129" cy="905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Dental </a:t>
              </a:r>
            </a:p>
            <a:p>
              <a:pPr algn="ctr" defTabSz="914485">
                <a:defRPr/>
              </a:pPr>
              <a:r>
                <a:rPr lang="en-US" dirty="0" smtClean="0"/>
                <a:t>7,635,821 </a:t>
              </a:r>
              <a:r>
                <a:rPr lang="en-US" dirty="0" smtClean="0"/>
                <a:t>Services</a:t>
              </a:r>
            </a:p>
          </p:txBody>
        </p:sp>
      </p:grpSp>
      <p:sp>
        <p:nvSpPr>
          <p:cNvPr id="24" name="Title 8"/>
          <p:cNvSpPr txBox="1">
            <a:spLocks/>
          </p:cNvSpPr>
          <p:nvPr/>
        </p:nvSpPr>
        <p:spPr>
          <a:xfrm>
            <a:off x="409265" y="152401"/>
            <a:ext cx="8229600" cy="5333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b="1" kern="0" dirty="0" smtClean="0">
                <a:solidFill>
                  <a:srgbClr val="660033"/>
                </a:solidFill>
              </a:rPr>
              <a:t>Fiscal Year 2016 in Direct </a:t>
            </a:r>
            <a:r>
              <a:rPr lang="en-US" sz="3000" b="1" kern="0" dirty="0">
                <a:solidFill>
                  <a:srgbClr val="660033"/>
                </a:solidFill>
              </a:rPr>
              <a:t>Care </a:t>
            </a:r>
            <a:r>
              <a:rPr lang="en-US" sz="3000" b="1" kern="0" dirty="0" smtClean="0">
                <a:solidFill>
                  <a:srgbClr val="660033"/>
                </a:solidFill>
              </a:rPr>
              <a:t>– MEDCOM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771918" y="4178307"/>
            <a:ext cx="3352800" cy="120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2" tIns="45691" rIns="91382" bIns="45691">
            <a:spAutoFit/>
          </a:bodyPr>
          <a:lstStyle/>
          <a:p>
            <a:pPr algn="ctr" defTabSz="914485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Veterinary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Services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557,371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Veterinary </a:t>
            </a:r>
            <a:r>
              <a:rPr lang="en-US" sz="1600" dirty="0">
                <a:latin typeface="+mj-lt"/>
              </a:rPr>
              <a:t>Outpatient Visits</a:t>
            </a:r>
          </a:p>
          <a:p>
            <a:pPr defTabSz="914485">
              <a:defRPr/>
            </a:pPr>
            <a:r>
              <a:rPr lang="en-US" sz="1600" dirty="0" smtClean="0">
                <a:latin typeface="+mj-lt"/>
              </a:rPr>
              <a:t>$7.3 Billion </a:t>
            </a:r>
            <a:r>
              <a:rPr lang="en-US" sz="1600" dirty="0">
                <a:latin typeface="+mj-lt"/>
              </a:rPr>
              <a:t>of Food Inspected</a:t>
            </a:r>
          </a:p>
          <a:p>
            <a:pPr defTabSz="914485">
              <a:defRPr/>
            </a:pPr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154,866 </a:t>
            </a:r>
            <a:r>
              <a:rPr lang="en-US" sz="1600" dirty="0">
                <a:latin typeface="+mj-lt"/>
              </a:rPr>
              <a:t>Food Safety </a:t>
            </a:r>
            <a:r>
              <a:rPr lang="en-US" sz="1600" dirty="0" smtClean="0">
                <a:latin typeface="+mj-lt"/>
              </a:rPr>
              <a:t>Visits  </a:t>
            </a:r>
          </a:p>
        </p:txBody>
      </p:sp>
    </p:spTree>
    <p:extLst>
      <p:ext uri="{BB962C8B-B14F-4D97-AF65-F5344CB8AC3E}">
        <p14:creationId xmlns:p14="http://schemas.microsoft.com/office/powerpoint/2010/main" val="361131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228600" y="914400"/>
            <a:ext cx="8666903" cy="5562601"/>
            <a:chOff x="533400" y="1522900"/>
            <a:chExt cx="8877794" cy="5364937"/>
          </a:xfrm>
        </p:grpSpPr>
        <p:pic>
          <p:nvPicPr>
            <p:cNvPr id="72" name="Picture 3" descr="DeniseBaby"/>
            <p:cNvPicPr>
              <a:picLocks noChangeArrowheads="1"/>
            </p:cNvPicPr>
            <p:nvPr/>
          </p:nvPicPr>
          <p:blipFill>
            <a:blip r:embed="rId3" cstate="print"/>
            <a:srcRect l="12709" t="10762"/>
            <a:stretch>
              <a:fillRect/>
            </a:stretch>
          </p:blipFill>
          <p:spPr bwMode="auto">
            <a:xfrm>
              <a:off x="533400" y="2588874"/>
              <a:ext cx="760340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824377" y="2616728"/>
              <a:ext cx="1121701" cy="67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Babies</a:t>
              </a:r>
            </a:p>
            <a:p>
              <a:pPr algn="ctr" defTabSz="914485">
                <a:spcBef>
                  <a:spcPct val="20000"/>
                </a:spcBef>
              </a:pPr>
              <a:r>
                <a:rPr lang="en-US" dirty="0" smtClean="0"/>
                <a:t>60 Births</a:t>
              </a:r>
            </a:p>
          </p:txBody>
        </p:sp>
        <p:pic>
          <p:nvPicPr>
            <p:cNvPr id="74" name="Picture 9" descr="IMG0094"/>
            <p:cNvPicPr>
              <a:picLocks noChangeArrowheads="1"/>
            </p:cNvPicPr>
            <p:nvPr/>
          </p:nvPicPr>
          <p:blipFill>
            <a:blip r:embed="rId4" cstate="print"/>
            <a:srcRect t="9091" b="18182"/>
            <a:stretch>
              <a:fillRect/>
            </a:stretch>
          </p:blipFill>
          <p:spPr bwMode="auto">
            <a:xfrm>
              <a:off x="533400" y="3728825"/>
              <a:ext cx="768698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1434055" y="3728825"/>
              <a:ext cx="2483184" cy="5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Laboratory</a:t>
              </a:r>
            </a:p>
            <a:p>
              <a:pPr defTabSz="914485">
                <a:defRPr/>
              </a:pPr>
              <a:r>
                <a:rPr lang="en-US" dirty="0" smtClean="0"/>
                <a:t>51,001 Lab Services</a:t>
              </a: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332273" y="6001060"/>
              <a:ext cx="2487089" cy="652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Radiology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dirty="0" smtClean="0"/>
                <a:t>11,167 </a:t>
              </a:r>
              <a:r>
                <a:rPr lang="en-US" dirty="0" smtClean="0"/>
                <a:t>Rad Services</a:t>
              </a:r>
              <a:endParaRPr lang="en-US" sz="1200" dirty="0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1337223" y="1522900"/>
              <a:ext cx="2423907" cy="69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Outpatient Care </a:t>
              </a: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52,875 Clinic Visits</a:t>
              </a:r>
            </a:p>
          </p:txBody>
        </p:sp>
        <p:pic>
          <p:nvPicPr>
            <p:cNvPr id="78" name="Picture 13" descr="IMG0008"/>
            <p:cNvPicPr>
              <a:picLocks noChangeAspect="1" noChangeArrowheads="1"/>
            </p:cNvPicPr>
            <p:nvPr/>
          </p:nvPicPr>
          <p:blipFill>
            <a:blip r:embed="rId5" cstate="print"/>
            <a:srcRect l="28503" t="16277" r="29536" b="21886"/>
            <a:stretch>
              <a:fillRect/>
            </a:stretch>
          </p:blipFill>
          <p:spPr bwMode="auto">
            <a:xfrm>
              <a:off x="5059606" y="2679209"/>
              <a:ext cx="1021084" cy="82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14"/>
            <p:cNvSpPr>
              <a:spLocks noChangeAspect="1" noChangeArrowheads="1"/>
            </p:cNvSpPr>
            <p:nvPr/>
          </p:nvSpPr>
          <p:spPr bwMode="auto">
            <a:xfrm>
              <a:off x="6181186" y="2707677"/>
              <a:ext cx="2413961" cy="62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Vaccines</a:t>
              </a:r>
            </a:p>
            <a:p>
              <a:pPr defTabSz="914485"/>
              <a:r>
                <a:rPr lang="en-US" dirty="0" smtClean="0">
                  <a:solidFill>
                    <a:srgbClr val="000000"/>
                  </a:solidFill>
                </a:rPr>
                <a:t>1,129 Immunizations</a:t>
              </a:r>
              <a:r>
                <a:rPr lang="en-US" sz="1200" kern="0" dirty="0" smtClean="0"/>
                <a:t> </a:t>
              </a:r>
              <a:endParaRPr lang="en-US" sz="1200" dirty="0"/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1352834" y="4703366"/>
              <a:ext cx="2408296" cy="676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50,549 Prescriptions </a:t>
              </a:r>
            </a:p>
          </p:txBody>
        </p:sp>
        <p:pic>
          <p:nvPicPr>
            <p:cNvPr id="81" name="Picture 20" descr="MPj04067560000[1]"/>
            <p:cNvPicPr>
              <a:picLocks noChangeArrowheads="1"/>
            </p:cNvPicPr>
            <p:nvPr/>
          </p:nvPicPr>
          <p:blipFill>
            <a:blip r:embed="rId6" cstate="print"/>
            <a:srcRect b="2609"/>
            <a:stretch>
              <a:fillRect/>
            </a:stretch>
          </p:blipFill>
          <p:spPr bwMode="auto">
            <a:xfrm>
              <a:off x="557529" y="4830053"/>
              <a:ext cx="79530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1" descr="MPj04006400000[1]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7529" y="5991275"/>
              <a:ext cx="77474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2" descr="MPj0313991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1617432"/>
              <a:ext cx="768698" cy="775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5" descr="IMG0003"/>
            <p:cNvPicPr>
              <a:picLocks noChangeAspect="1" noChangeArrowheads="1"/>
            </p:cNvPicPr>
            <p:nvPr/>
          </p:nvPicPr>
          <p:blipFill>
            <a:blip r:embed="rId9" cstate="print"/>
            <a:srcRect l="1042" t="1563" r="2063" b="1563"/>
            <a:stretch>
              <a:fillRect/>
            </a:stretch>
          </p:blipFill>
          <p:spPr bwMode="auto">
            <a:xfrm>
              <a:off x="5059606" y="3655228"/>
              <a:ext cx="1021084" cy="86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7" descr="IMG0028"/>
            <p:cNvPicPr>
              <a:picLocks noChangeAspect="1" noChangeArrowheads="1"/>
            </p:cNvPicPr>
            <p:nvPr/>
          </p:nvPicPr>
          <p:blipFill>
            <a:blip r:embed="rId10" cstate="print"/>
            <a:srcRect l="6252" t="10938" r="28952" b="3125"/>
            <a:stretch>
              <a:fillRect/>
            </a:stretch>
          </p:blipFill>
          <p:spPr bwMode="auto">
            <a:xfrm>
              <a:off x="5059606" y="1637349"/>
              <a:ext cx="986614" cy="84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6115162" y="1596392"/>
              <a:ext cx="2910042" cy="87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Inpatient Care</a:t>
              </a:r>
            </a:p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  1,060 </a:t>
              </a:r>
              <a:r>
                <a:rPr lang="en-US" sz="1900" dirty="0"/>
                <a:t>Beds Occupied</a:t>
              </a:r>
            </a:p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340 </a:t>
              </a:r>
              <a:r>
                <a:rPr lang="en-US" sz="1900" dirty="0"/>
                <a:t>Patients </a:t>
              </a:r>
              <a:r>
                <a:rPr lang="en-US" sz="1900" dirty="0" smtClean="0"/>
                <a:t>Discharged</a:t>
              </a:r>
            </a:p>
          </p:txBody>
        </p:sp>
        <p:pic>
          <p:nvPicPr>
            <p:cNvPr id="88" name="Picture 16" descr="vet-07"/>
            <p:cNvPicPr>
              <a:picLocks noChangeAspect="1" noChangeArrowheads="1"/>
            </p:cNvPicPr>
            <p:nvPr/>
          </p:nvPicPr>
          <p:blipFill>
            <a:blip r:embed="rId11" cstate="print"/>
            <a:srcRect l="3471" r="13232"/>
            <a:stretch>
              <a:fillRect/>
            </a:stretch>
          </p:blipFill>
          <p:spPr bwMode="auto">
            <a:xfrm>
              <a:off x="5038381" y="4683068"/>
              <a:ext cx="1050112" cy="94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18" descr="soldier_deploying200"/>
            <p:cNvPicPr>
              <a:picLocks noChangeAspect="1" noChangeArrowheads="1"/>
            </p:cNvPicPr>
            <p:nvPr/>
          </p:nvPicPr>
          <p:blipFill>
            <a:blip r:embed="rId12" cstate="print"/>
            <a:srcRect l="20084"/>
            <a:stretch>
              <a:fillRect/>
            </a:stretch>
          </p:blipFill>
          <p:spPr bwMode="auto">
            <a:xfrm>
              <a:off x="4999366" y="5969567"/>
              <a:ext cx="1081324" cy="9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6186300" y="5862359"/>
              <a:ext cx="3224894" cy="593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67041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Personnel Deploying</a:t>
              </a:r>
            </a:p>
            <a:p>
              <a:pPr defTabSz="967041"/>
              <a:r>
                <a:rPr lang="en-US" sz="1600" dirty="0" smtClean="0"/>
                <a:t>6 Soldiers &amp; Civilians</a:t>
              </a:r>
              <a:endParaRPr lang="en-US" sz="1600" dirty="0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6387463" y="3658414"/>
              <a:ext cx="1949129" cy="6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Dental </a:t>
              </a:r>
            </a:p>
            <a:p>
              <a:pPr algn="ctr" defTabSz="914485">
                <a:defRPr/>
              </a:pPr>
              <a:r>
                <a:rPr lang="en-US" dirty="0" smtClean="0"/>
                <a:t>20,905 </a:t>
              </a:r>
              <a:r>
                <a:rPr lang="en-US" dirty="0" smtClean="0"/>
                <a:t>Services</a:t>
              </a:r>
            </a:p>
          </p:txBody>
        </p:sp>
      </p:grpSp>
      <p:sp>
        <p:nvSpPr>
          <p:cNvPr id="24" name="Title 8"/>
          <p:cNvSpPr txBox="1">
            <a:spLocks/>
          </p:cNvSpPr>
          <p:nvPr/>
        </p:nvSpPr>
        <p:spPr>
          <a:xfrm>
            <a:off x="409265" y="152401"/>
            <a:ext cx="8229600" cy="5333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b="1" kern="0" dirty="0">
                <a:solidFill>
                  <a:srgbClr val="660033"/>
                </a:solidFill>
              </a:rPr>
              <a:t>Average Day in Direct Care </a:t>
            </a:r>
            <a:r>
              <a:rPr lang="en-US" sz="3000" b="1" kern="0" dirty="0" smtClean="0">
                <a:solidFill>
                  <a:srgbClr val="660033"/>
                </a:solidFill>
              </a:rPr>
              <a:t>– MEDCOM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771918" y="4178307"/>
            <a:ext cx="3352800" cy="100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2" tIns="45691" rIns="91382" bIns="45691">
            <a:spAutoFit/>
          </a:bodyPr>
          <a:lstStyle/>
          <a:p>
            <a:pPr algn="ctr" defTabSz="914485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Veterinary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Services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1,533 </a:t>
            </a:r>
            <a:r>
              <a:rPr lang="en-US" sz="1600" dirty="0">
                <a:latin typeface="+mj-lt"/>
              </a:rPr>
              <a:t>Veterinary Outpatient Visits</a:t>
            </a:r>
          </a:p>
          <a:p>
            <a:pPr defTabSz="914485">
              <a:defRPr/>
            </a:pPr>
            <a:r>
              <a:rPr lang="en-US" sz="1600" dirty="0" smtClean="0">
                <a:latin typeface="+mj-lt"/>
              </a:rPr>
              <a:t>$20.4 </a:t>
            </a:r>
            <a:r>
              <a:rPr lang="en-US" sz="1600" dirty="0">
                <a:latin typeface="+mj-lt"/>
              </a:rPr>
              <a:t>Million of Food Inspected</a:t>
            </a:r>
          </a:p>
          <a:p>
            <a:pPr defTabSz="914485">
              <a:defRPr/>
            </a:pPr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502 </a:t>
            </a:r>
            <a:r>
              <a:rPr lang="en-US" sz="1600" dirty="0">
                <a:latin typeface="+mj-lt"/>
              </a:rPr>
              <a:t>Food Safety </a:t>
            </a:r>
            <a:r>
              <a:rPr lang="en-US" sz="1600" dirty="0" smtClean="0">
                <a:latin typeface="+mj-lt"/>
              </a:rPr>
              <a:t>Visits  </a:t>
            </a:r>
          </a:p>
        </p:txBody>
      </p:sp>
    </p:spTree>
    <p:extLst>
      <p:ext uri="{BB962C8B-B14F-4D97-AF65-F5344CB8AC3E}">
        <p14:creationId xmlns:p14="http://schemas.microsoft.com/office/powerpoint/2010/main" val="52126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242</Words>
  <Application>Microsoft Office PowerPoint</Application>
  <PresentationFormat>On-screen Show (4:3)</PresentationFormat>
  <Paragraphs>103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1_Default Design</vt:lpstr>
      <vt:lpstr>Custom Design</vt:lpstr>
      <vt:lpstr>PowerPoint Presentation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NRMC - Combat Casualty Care</dc:title>
  <dc:creator>patricia.l.daughtry</dc:creator>
  <cp:lastModifiedBy>Mahan, Vernita L Ms CIV USARMY MEDCOM PASBA (US)</cp:lastModifiedBy>
  <cp:revision>295</cp:revision>
  <cp:lastPrinted>2015-06-10T21:55:02Z</cp:lastPrinted>
  <dcterms:created xsi:type="dcterms:W3CDTF">2014-03-27T19:24:41Z</dcterms:created>
  <dcterms:modified xsi:type="dcterms:W3CDTF">2016-11-28T15:56:40Z</dcterms:modified>
</cp:coreProperties>
</file>