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0" r:id="rId16"/>
    <p:sldId id="278" r:id="rId17"/>
    <p:sldId id="279" r:id="rId18"/>
    <p:sldId id="280" r:id="rId19"/>
    <p:sldId id="281" r:id="rId20"/>
    <p:sldId id="282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0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y.163.com/v2/article/detail/EEVRS9E405313S9O.html" TargetMode="External"/><Relationship Id="rId2" Type="http://schemas.openxmlformats.org/officeDocument/2006/relationships/hyperlink" Target="http://v.ifeng.com/201812/video_30401722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.baidu.com/videoui/page/videoland?pd=bjh&amp;context=%7B%22nid%22:%226625819962648802708%22,%22sourceFrom%22:%22bjh%22%7D&amp;fr=bjhauthor&amp;type=vide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video.taobao.com/play/u/1606919366/p/1/e/6/t/1/50057444944.mp4" TargetMode="External"/><Relationship Id="rId2" Type="http://schemas.openxmlformats.org/officeDocument/2006/relationships/hyperlink" Target="https://baike.baidu.com/item/%E7%99%BE%E5%BA%A6%E5%A4%A7%E8%84%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ying.qq.com/officia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24C39-6CD8-564B-BD3F-69554ED9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人工智能大环境下的</a:t>
            </a:r>
            <a:br>
              <a:rPr kumimoji="1" lang="en-US" altLang="zh-CN" dirty="0"/>
            </a:br>
            <a:r>
              <a:rPr kumimoji="1" lang="zh-CN" altLang="en-US" dirty="0"/>
              <a:t>创新思维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56AC0-7902-0045-9865-60D82C927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计算机科学与技术学院  杨雷</a:t>
            </a:r>
          </a:p>
        </p:txBody>
      </p:sp>
    </p:spTree>
    <p:extLst>
      <p:ext uri="{BB962C8B-B14F-4D97-AF65-F5344CB8AC3E}">
        <p14:creationId xmlns:p14="http://schemas.microsoft.com/office/powerpoint/2010/main" val="12155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加州大学伯克利分校教授</a:t>
            </a:r>
            <a:r>
              <a:rPr lang="en-US" altLang="zh-CN" sz="3200" dirty="0"/>
              <a:t>Michael I Jordan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人类太想创造一个人，创造一个和自己一样的事物，觉得这样会解决问题。但是我们要创造的是一个系统，经济就是一个智能系统。人工智能是像人一样的人工智能，但我们还要创造类似于市场模型一样的人工智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1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斯坦福大学教授李飞飞：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人工智能是一个全新的领域，作为一个科学家，我也诚惶诚恐。我们从未创造过一种如此接近人类的技术，但对它的未来影响还知之甚少。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86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计算机科学家、</a:t>
            </a:r>
            <a:r>
              <a:rPr lang="en-US" altLang="zh-CN" sz="3200" dirty="0"/>
              <a:t>Landing AI</a:t>
            </a:r>
            <a:r>
              <a:rPr lang="zh-CN" altLang="en-US" sz="3200" dirty="0"/>
              <a:t>创始人及首席执行官吴恩达：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AI</a:t>
            </a:r>
            <a:r>
              <a:rPr lang="zh-CN" altLang="en-US" sz="3200" dirty="0"/>
              <a:t>策略其实是多面性的、复杂的，每一个公司都要有自己独特的</a:t>
            </a:r>
            <a:r>
              <a:rPr lang="en-US" altLang="zh-CN" sz="3200" dirty="0"/>
              <a:t>AI</a:t>
            </a:r>
            <a:r>
              <a:rPr lang="zh-CN" altLang="en-US" sz="3200" dirty="0"/>
              <a:t>战略，这些公司不要在一般的</a:t>
            </a:r>
            <a:r>
              <a:rPr lang="en-US" altLang="zh-CN" sz="3200" dirty="0"/>
              <a:t>AI</a:t>
            </a:r>
            <a:r>
              <a:rPr lang="zh-CN" altLang="en-US" sz="3200" dirty="0"/>
              <a:t>上和谷歌、百度、微软竞争，而是专注于你已经非常擅长的领域，然后建立你自己的强势和优势。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51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A7AA-3A0E-AC4C-83EE-450B2ADC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人工智能大事件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52B5-D27B-834C-B069-B524A067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1708219"/>
            <a:ext cx="11422462" cy="497393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1997</a:t>
            </a:r>
            <a:r>
              <a:rPr kumimoji="1" lang="zh-CN" altLang="en-US" dirty="0"/>
              <a:t>年，深蓝战胜国际象棋冠军卡斯帕罗夫；</a:t>
            </a:r>
            <a:endParaRPr kumimoji="1" lang="en-US" altLang="zh-CN" dirty="0"/>
          </a:p>
          <a:p>
            <a:r>
              <a:rPr kumimoji="1" lang="en-US" altLang="zh-CN" dirty="0"/>
              <a:t>2005</a:t>
            </a:r>
            <a:r>
              <a:rPr kumimoji="1" lang="zh-CN" altLang="en-US" dirty="0"/>
              <a:t>年，</a:t>
            </a:r>
            <a:r>
              <a:rPr kumimoji="1" lang="en-US" altLang="zh-CN" dirty="0"/>
              <a:t>Stanford</a:t>
            </a:r>
            <a:r>
              <a:rPr kumimoji="1" lang="zh-CN" altLang="en-US" dirty="0"/>
              <a:t>开发的一台机器人在一条沙漠小径上自动行驶了</a:t>
            </a:r>
            <a:r>
              <a:rPr kumimoji="1" lang="en-US" altLang="zh-CN" dirty="0"/>
              <a:t>131</a:t>
            </a:r>
            <a:r>
              <a:rPr kumimoji="1" lang="zh-CN" altLang="en-US" dirty="0"/>
              <a:t>英里，赢得了</a:t>
            </a:r>
            <a:r>
              <a:rPr kumimoji="1" lang="en-US" altLang="zh-CN" dirty="0"/>
              <a:t>DARPA</a:t>
            </a:r>
            <a:r>
              <a:rPr kumimoji="1" lang="zh-CN" altLang="en-US" dirty="0"/>
              <a:t>挑战大赛头奖；</a:t>
            </a:r>
            <a:endParaRPr kumimoji="1" lang="en-US" altLang="zh-CN" dirty="0"/>
          </a:p>
          <a:p>
            <a:r>
              <a:rPr kumimoji="1" lang="en-US" altLang="zh-CN" dirty="0"/>
              <a:t>2006</a:t>
            </a:r>
            <a:r>
              <a:rPr kumimoji="1" lang="zh-CN" altLang="en-US" dirty="0"/>
              <a:t>年，</a:t>
            </a:r>
            <a:r>
              <a:rPr lang="en-US" altLang="zh-CN" dirty="0"/>
              <a:t>1.Geoffrey Hinton</a:t>
            </a:r>
            <a:r>
              <a:rPr lang="zh-CN" altLang="en-US" dirty="0"/>
              <a:t>提出多层神经网络的深度学习算法；</a:t>
            </a:r>
            <a:r>
              <a:rPr lang="en-US" altLang="zh-CN" dirty="0"/>
              <a:t>2.Eric Schmidt</a:t>
            </a:r>
            <a:r>
              <a:rPr lang="zh-CN" altLang="en-US" dirty="0"/>
              <a:t>在搜索引擎大会提出“云计算”概念</a:t>
            </a:r>
            <a:endParaRPr lang="en-US" altLang="zh-CN" dirty="0"/>
          </a:p>
          <a:p>
            <a:r>
              <a:rPr kumimoji="1" lang="en-US" altLang="zh-CN" dirty="0"/>
              <a:t>2011</a:t>
            </a:r>
            <a:r>
              <a:rPr kumimoji="1" lang="zh-CN" altLang="en-US" dirty="0"/>
              <a:t>年，</a:t>
            </a:r>
            <a:r>
              <a:rPr lang="en-US" altLang="zh-CN" dirty="0"/>
              <a:t>1.IBM </a:t>
            </a:r>
            <a:r>
              <a:rPr lang="en-US" altLang="zh-CN" dirty="0" err="1"/>
              <a:t>Waston</a:t>
            </a:r>
            <a:r>
              <a:rPr lang="zh-CN" altLang="en-US" dirty="0"/>
              <a:t>参加智力游戏</a:t>
            </a:r>
            <a:r>
              <a:rPr lang="en-US" altLang="zh-CN" dirty="0"/>
              <a:t>《</a:t>
            </a:r>
            <a:r>
              <a:rPr lang="zh-CN" altLang="en-US" dirty="0"/>
              <a:t>危险边缘</a:t>
            </a:r>
            <a:r>
              <a:rPr lang="en-US" altLang="zh-CN" dirty="0"/>
              <a:t>》</a:t>
            </a:r>
            <a:r>
              <a:rPr lang="zh-CN" altLang="en-US" dirty="0"/>
              <a:t>，击败最高奖金得主</a:t>
            </a:r>
            <a:r>
              <a:rPr lang="en-US" altLang="zh-CN" dirty="0"/>
              <a:t>Brad Rutter</a:t>
            </a:r>
            <a:r>
              <a:rPr lang="zh-CN" altLang="en-US" dirty="0"/>
              <a:t>和连胜纪录保持者</a:t>
            </a:r>
            <a:r>
              <a:rPr lang="en-US" altLang="zh-CN" dirty="0"/>
              <a:t>Ken Jennings</a:t>
            </a:r>
            <a:r>
              <a:rPr lang="zh-CN" altLang="en-US" dirty="0"/>
              <a:t>；</a:t>
            </a:r>
            <a:r>
              <a:rPr lang="en-US" altLang="zh-CN" dirty="0"/>
              <a:t>2.</a:t>
            </a:r>
            <a:r>
              <a:rPr lang="zh-CN" altLang="en-US" dirty="0"/>
              <a:t>苹果发布语音个人助手</a:t>
            </a:r>
            <a:r>
              <a:rPr lang="en-US" altLang="zh-CN" dirty="0"/>
              <a:t>Siri</a:t>
            </a:r>
            <a:r>
              <a:rPr lang="zh-CN" altLang="en-US" dirty="0"/>
              <a:t>；</a:t>
            </a:r>
            <a:r>
              <a:rPr lang="en-US" altLang="zh-CN" dirty="0"/>
              <a:t>3.Nest Lab</a:t>
            </a:r>
            <a:r>
              <a:rPr lang="zh-CN" altLang="en-US" dirty="0"/>
              <a:t>发布第一代智能恒温器</a:t>
            </a:r>
            <a:r>
              <a:rPr lang="en-US" altLang="zh-CN" dirty="0"/>
              <a:t>Nest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en-US" altLang="zh-CN" dirty="0"/>
              <a:t>2012</a:t>
            </a:r>
            <a:r>
              <a:rPr kumimoji="1" lang="zh-CN" altLang="en-US" dirty="0"/>
              <a:t>年，</a:t>
            </a:r>
            <a:r>
              <a:rPr lang="en-US" altLang="zh-CN" dirty="0"/>
              <a:t>Google</a:t>
            </a:r>
            <a:r>
              <a:rPr lang="zh-CN" altLang="en-US" dirty="0"/>
              <a:t>发布个人助理</a:t>
            </a:r>
            <a:r>
              <a:rPr lang="en-US" altLang="zh-CN" dirty="0"/>
              <a:t>Google Now</a:t>
            </a:r>
          </a:p>
          <a:p>
            <a:r>
              <a:rPr kumimoji="1" lang="en-US" altLang="zh-CN" dirty="0"/>
              <a:t>2013</a:t>
            </a:r>
            <a:r>
              <a:rPr kumimoji="1" lang="zh-CN" altLang="en-US" dirty="0"/>
              <a:t>年，</a:t>
            </a:r>
            <a:r>
              <a:rPr lang="zh-CN" altLang="en-US" dirty="0"/>
              <a:t>深度学习算法在语音和视觉识别率获得突破性进展</a:t>
            </a:r>
            <a:endParaRPr lang="en-US" altLang="zh-CN" dirty="0"/>
          </a:p>
          <a:p>
            <a:r>
              <a:rPr kumimoji="1" lang="en-US" altLang="zh-CN" dirty="0"/>
              <a:t>2014</a:t>
            </a:r>
            <a:r>
              <a:rPr kumimoji="1" lang="zh-CN" altLang="en-US" dirty="0"/>
              <a:t>年，</a:t>
            </a:r>
            <a:r>
              <a:rPr lang="en-US" altLang="zh-CN" dirty="0"/>
              <a:t>1.</a:t>
            </a:r>
            <a:r>
              <a:rPr lang="zh-CN" altLang="en-US" dirty="0"/>
              <a:t>微软发布人工智能小冰聊天机器人和语音助手</a:t>
            </a:r>
            <a:r>
              <a:rPr lang="en-US" altLang="zh-CN" dirty="0"/>
              <a:t>Cortana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百度发布</a:t>
            </a:r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Speech</a:t>
            </a:r>
            <a:r>
              <a:rPr kumimoji="1" lang="zh-CN" altLang="en-US" dirty="0"/>
              <a:t>语言识别系统</a:t>
            </a:r>
            <a:endParaRPr kumimoji="1" lang="en-US" altLang="zh-CN" dirty="0"/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年，</a:t>
            </a:r>
            <a:r>
              <a:rPr lang="en-US" altLang="zh-CN" dirty="0"/>
              <a:t>1.Facebook</a:t>
            </a:r>
            <a:r>
              <a:rPr lang="zh-CN" altLang="en-US" dirty="0"/>
              <a:t>发布了一款基于文本的人工智能助理“</a:t>
            </a:r>
            <a:r>
              <a:rPr lang="en-US" altLang="zh-CN" dirty="0"/>
              <a:t>M”</a:t>
            </a:r>
          </a:p>
          <a:p>
            <a:r>
              <a:rPr kumimoji="1" lang="en-US" altLang="zh-CN" dirty="0"/>
              <a:t>2016</a:t>
            </a:r>
            <a:r>
              <a:rPr kumimoji="1" lang="zh-CN" altLang="en-US" dirty="0"/>
              <a:t>年，</a:t>
            </a:r>
            <a:r>
              <a:rPr lang="en-US" altLang="zh-CN" dirty="0"/>
              <a:t>1.Google AlphaGo</a:t>
            </a:r>
            <a:r>
              <a:rPr lang="zh-CN" altLang="en-US" dirty="0"/>
              <a:t>以比分</a:t>
            </a:r>
            <a:r>
              <a:rPr lang="en-US" altLang="zh-CN" dirty="0"/>
              <a:t>4:1</a:t>
            </a:r>
            <a:r>
              <a:rPr lang="zh-CN" altLang="en-US" dirty="0"/>
              <a:t>战胜围棋九段棋手李世石；</a:t>
            </a:r>
            <a:r>
              <a:rPr lang="en-US" altLang="zh-CN" dirty="0"/>
              <a:t>2.Chatbots</a:t>
            </a:r>
            <a:r>
              <a:rPr lang="zh-CN" altLang="en-US" dirty="0"/>
              <a:t>这个概念开始流行；</a:t>
            </a:r>
            <a:r>
              <a:rPr lang="en-US" altLang="zh-CN" dirty="0"/>
              <a:t>3.Google</a:t>
            </a:r>
            <a:r>
              <a:rPr lang="zh-CN" altLang="en-US" dirty="0"/>
              <a:t>发布为机器学习定制的第一代专用芯片</a:t>
            </a:r>
            <a:r>
              <a:rPr lang="en-US" altLang="zh-CN" dirty="0"/>
              <a:t>TPU</a:t>
            </a:r>
            <a:r>
              <a:rPr lang="zh-CN" altLang="en-US" dirty="0"/>
              <a:t>；</a:t>
            </a:r>
            <a:r>
              <a:rPr lang="en-US" altLang="zh-CN" dirty="0"/>
              <a:t>4.Google</a:t>
            </a:r>
            <a:r>
              <a:rPr lang="zh-CN" altLang="en-US" dirty="0"/>
              <a:t>发布语音助手</a:t>
            </a:r>
            <a:r>
              <a:rPr lang="en-US" altLang="zh-CN" dirty="0"/>
              <a:t>Assistant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640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A7AA-3A0E-AC4C-83EE-450B2ADC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kumimoji="1" lang="zh-CN" altLang="en-US" dirty="0"/>
              <a:t>人工智能大事件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187A17-7FA9-8944-8AB9-2E9DEE2B11F5}"/>
              </a:ext>
            </a:extLst>
          </p:cNvPr>
          <p:cNvSpPr/>
          <p:nvPr/>
        </p:nvSpPr>
        <p:spPr>
          <a:xfrm>
            <a:off x="854111" y="1657979"/>
            <a:ext cx="11103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/>
              <a:t>2017</a:t>
            </a:r>
            <a:r>
              <a:rPr kumimoji="1" lang="zh-CN" altLang="en-US" sz="2400" dirty="0"/>
              <a:t>年（人工智能元年）</a:t>
            </a:r>
            <a:endParaRPr kumimoji="1" lang="en-US" altLang="zh-CN" sz="2400" dirty="0"/>
          </a:p>
          <a:p>
            <a:r>
              <a:rPr lang="en-US" altLang="zh-CN" sz="2400" dirty="0"/>
              <a:t>1.AlphaGO</a:t>
            </a:r>
            <a:r>
              <a:rPr lang="zh-CN" altLang="en-US" sz="2400" dirty="0"/>
              <a:t>在围棋网络对战平台以</a:t>
            </a:r>
            <a:r>
              <a:rPr lang="en-US" altLang="zh-CN" sz="2400" dirty="0"/>
              <a:t>60</a:t>
            </a:r>
            <a:r>
              <a:rPr lang="zh-CN" altLang="en-US" sz="2400" dirty="0"/>
              <a:t>连胜击败世界各地高手；</a:t>
            </a:r>
            <a:endParaRPr lang="en-US" altLang="zh-CN" sz="2400" dirty="0"/>
          </a:p>
          <a:p>
            <a:r>
              <a:rPr lang="en-US" altLang="zh-CN" sz="2400" dirty="0"/>
              <a:t>2.Google </a:t>
            </a:r>
            <a:r>
              <a:rPr lang="zh-CN" altLang="en-US" sz="2400" dirty="0"/>
              <a:t>开源深度学习系统</a:t>
            </a:r>
            <a:r>
              <a:rPr lang="en-US" altLang="zh-CN" sz="2400" dirty="0" err="1"/>
              <a:t>Tensorflow</a:t>
            </a:r>
            <a:r>
              <a:rPr lang="en-US" altLang="zh-CN" sz="2400" dirty="0"/>
              <a:t> 1.0</a:t>
            </a:r>
            <a:r>
              <a:rPr lang="zh-CN" altLang="en-US" sz="2400" dirty="0"/>
              <a:t>正式发布；</a:t>
            </a:r>
            <a:endParaRPr lang="en-US" altLang="zh-CN" sz="2400" dirty="0"/>
          </a:p>
          <a:p>
            <a:r>
              <a:rPr lang="en-US" altLang="zh-CN" sz="2400" dirty="0"/>
              <a:t>3.Google AlphaGo</a:t>
            </a:r>
            <a:r>
              <a:rPr lang="zh-CN" altLang="en-US" sz="2400" dirty="0"/>
              <a:t>以比分</a:t>
            </a:r>
            <a:r>
              <a:rPr lang="en-US" altLang="zh-CN" sz="2400" dirty="0"/>
              <a:t>3:0</a:t>
            </a:r>
            <a:r>
              <a:rPr lang="zh-CN" altLang="en-US" sz="2400" dirty="0"/>
              <a:t>完胜世界第一围棋九段棋手柯洁；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 苹果在</a:t>
            </a:r>
            <a:r>
              <a:rPr lang="en-US" altLang="zh-CN" sz="2400" dirty="0"/>
              <a:t>WWDC</a:t>
            </a:r>
            <a:r>
              <a:rPr lang="zh-CN" altLang="en-US" sz="2400" dirty="0"/>
              <a:t>上发布</a:t>
            </a:r>
            <a:r>
              <a:rPr lang="en-US" altLang="zh-CN" sz="2400" dirty="0"/>
              <a:t>Core ML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ARKit</a:t>
            </a:r>
            <a:r>
              <a:rPr lang="zh-CN" altLang="en-US" sz="2400" dirty="0"/>
              <a:t>等组件；</a:t>
            </a:r>
            <a:endParaRPr lang="en-US" altLang="zh-CN" sz="2400" dirty="0"/>
          </a:p>
          <a:p>
            <a:r>
              <a:rPr lang="en-US" altLang="zh-CN" sz="2400" dirty="0"/>
              <a:t>5.Google</a:t>
            </a:r>
            <a:r>
              <a:rPr lang="zh-CN" altLang="en-US" sz="2400" dirty="0"/>
              <a:t>发布了</a:t>
            </a:r>
            <a:r>
              <a:rPr lang="en-US" altLang="zh-CN" sz="2400" dirty="0" err="1"/>
              <a:t>ARCore</a:t>
            </a:r>
            <a:r>
              <a:rPr lang="en-US" altLang="zh-CN" sz="2400" dirty="0"/>
              <a:t> SDK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百度发布</a:t>
            </a:r>
            <a:r>
              <a:rPr lang="en-US" altLang="zh-CN" sz="2400" dirty="0" err="1"/>
              <a:t>Dueros</a:t>
            </a:r>
            <a:r>
              <a:rPr lang="zh-CN" altLang="en-US" sz="2400" dirty="0"/>
              <a:t>语音系统，无人驾驶平台</a:t>
            </a:r>
            <a:r>
              <a:rPr lang="en-US" altLang="zh-CN" sz="2400" dirty="0"/>
              <a:t>Apollo1.0</a:t>
            </a:r>
            <a:r>
              <a:rPr lang="zh-CN" altLang="en-US" sz="2400" dirty="0"/>
              <a:t>自动驾驶平台；</a:t>
            </a:r>
            <a:endParaRPr lang="en-US" altLang="zh-CN" sz="2400" dirty="0"/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华为发布全球第一款</a:t>
            </a:r>
            <a:r>
              <a:rPr lang="en-US" altLang="zh-CN" sz="2400" dirty="0"/>
              <a:t>AI</a:t>
            </a:r>
            <a:r>
              <a:rPr lang="zh-CN" altLang="en-US" sz="2400" dirty="0"/>
              <a:t>移动芯片麒麟</a:t>
            </a:r>
            <a:r>
              <a:rPr lang="en-US" altLang="zh-CN" sz="2400" dirty="0"/>
              <a:t>970</a:t>
            </a:r>
            <a:r>
              <a:rPr lang="zh-CN" altLang="en-US" sz="2400" dirty="0"/>
              <a:t>；</a:t>
            </a:r>
            <a:r>
              <a:rPr lang="en-US" altLang="zh-CN" sz="2400" dirty="0"/>
              <a:t>8.iPhone X</a:t>
            </a:r>
            <a:r>
              <a:rPr lang="zh-CN" altLang="en-US" sz="2400" dirty="0"/>
              <a:t>配备前置 </a:t>
            </a:r>
            <a:r>
              <a:rPr lang="en-US" altLang="zh-CN" sz="2400" dirty="0"/>
              <a:t>3D </a:t>
            </a:r>
            <a:r>
              <a:rPr lang="zh-CN" altLang="en-US" sz="2400" dirty="0"/>
              <a:t>感应摄像头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TrueDepth</a:t>
            </a:r>
            <a:r>
              <a:rPr lang="en-US" altLang="zh-CN" sz="2400" dirty="0"/>
              <a:t>)</a:t>
            </a:r>
            <a:r>
              <a:rPr lang="zh-CN" altLang="en-US" sz="2400" dirty="0"/>
              <a:t>，脸部识别点达到</a:t>
            </a:r>
            <a:r>
              <a:rPr lang="en-US" altLang="zh-CN" sz="2400" dirty="0"/>
              <a:t>3W</a:t>
            </a:r>
            <a:r>
              <a:rPr lang="zh-CN" altLang="en-US" sz="2400" dirty="0"/>
              <a:t>个，具备人脸识别、解锁和支付等功能；配备的</a:t>
            </a:r>
            <a:r>
              <a:rPr lang="en-US" altLang="zh-CN" sz="2400" dirty="0"/>
              <a:t>A11 Bionic</a:t>
            </a:r>
            <a:r>
              <a:rPr lang="zh-CN" altLang="en-US" sz="2400" dirty="0"/>
              <a:t>神经引擎使用双核设计，每秒可达到运算</a:t>
            </a:r>
            <a:r>
              <a:rPr lang="en-US" altLang="zh-CN" sz="2400" dirty="0"/>
              <a:t>6000</a:t>
            </a:r>
            <a:r>
              <a:rPr lang="zh-CN" altLang="en-US" sz="2400" dirty="0"/>
              <a:t>亿次；</a:t>
            </a:r>
            <a:endParaRPr lang="en-US" altLang="zh-CN" sz="2400" dirty="0"/>
          </a:p>
          <a:p>
            <a:r>
              <a:rPr lang="en-US" altLang="zh-CN" sz="2400" dirty="0"/>
              <a:t>9.AlphaGo Zero</a:t>
            </a:r>
            <a:r>
              <a:rPr lang="zh-CN" altLang="en-US" sz="2400" dirty="0"/>
              <a:t>完全从零开始，仅需要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TPU</a:t>
            </a:r>
            <a:r>
              <a:rPr lang="zh-CN" altLang="en-US" sz="2400" dirty="0"/>
              <a:t>，并花三天时间自己左右互搏</a:t>
            </a:r>
            <a:r>
              <a:rPr lang="en-US" altLang="zh-CN" sz="2400" dirty="0"/>
              <a:t>490</a:t>
            </a:r>
            <a:r>
              <a:rPr lang="zh-CN" altLang="en-US" sz="2400" dirty="0"/>
              <a:t>万棋局，最终无师自通完爆阿法狗</a:t>
            </a:r>
            <a:r>
              <a:rPr lang="en-US" altLang="zh-CN" sz="2400" dirty="0"/>
              <a:t>100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9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C5332-8260-3744-AB2D-FCFED816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2018</a:t>
            </a:r>
            <a:r>
              <a:rPr kumimoji="1" lang="zh-CN" altLang="en-US" dirty="0"/>
              <a:t>年全球人工智能大事件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AA2E-E36E-F145-AB57-D03712AD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Uber</a:t>
            </a:r>
            <a:r>
              <a:rPr lang="zh-CN" altLang="en-US" sz="2400" dirty="0"/>
              <a:t>无人驾驶测试车撞死行人事故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Google Duplex</a:t>
            </a:r>
            <a:r>
              <a:rPr lang="zh-CN" altLang="en-US" sz="2400" dirty="0"/>
              <a:t>代替人类自动接打电话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欧盟正式发布的人工智能道德准则草案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 err="1"/>
              <a:t>OpenAI</a:t>
            </a:r>
            <a:r>
              <a:rPr lang="zh-CN" altLang="en-US" sz="2400" dirty="0"/>
              <a:t>的</a:t>
            </a:r>
            <a:r>
              <a:rPr lang="en-US" altLang="zh-CN" sz="2400" dirty="0"/>
              <a:t>5v5 DOTA </a:t>
            </a:r>
            <a:r>
              <a:rPr lang="en-US" altLang="zh-CN" sz="2400" dirty="0" err="1"/>
              <a:t>AI“Open</a:t>
            </a:r>
            <a:r>
              <a:rPr lang="en-US" altLang="zh-CN" sz="2400" dirty="0"/>
              <a:t> AI Five”</a:t>
            </a:r>
            <a:r>
              <a:rPr lang="zh-CN" altLang="en-US" sz="2400" dirty="0"/>
              <a:t>再次完胜人类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全球第一个“</a:t>
            </a:r>
            <a:r>
              <a:rPr lang="en-US" altLang="zh-CN" sz="2400" dirty="0"/>
              <a:t>AI</a:t>
            </a:r>
            <a:r>
              <a:rPr lang="zh-CN" altLang="en-US" sz="2400" dirty="0"/>
              <a:t>合成主播”正式上岗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0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050C0-2F07-5B4F-8E2D-D8D76632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</a:t>
            </a:r>
            <a:r>
              <a:rPr kumimoji="1" lang="zh-CN" altLang="en-US" dirty="0"/>
              <a:t>改变医疗领域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0052B4-2491-8649-88D7-E16D9BB73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158" y="1768083"/>
            <a:ext cx="10058400" cy="48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4FEE0-CFF1-C24B-9707-A7B60807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</a:t>
            </a:r>
            <a:r>
              <a:rPr kumimoji="1" lang="zh-CN" altLang="en-US" dirty="0"/>
              <a:t>改变制造领域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64EC6-CEE8-9D4C-BC07-0ADE1264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未来成功的制造业一定是用好智能技术的企业，因为不会用智能技术的企业都会进入失败领域。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工业时代和信息时代让制造业自动化、规模化、标准化，而数据时代，制造业是个性化、智能化、按需定制。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370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559F-3FC2-2149-8517-4418029D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</a:t>
            </a:r>
            <a:r>
              <a:rPr kumimoji="1" lang="zh-CN" altLang="en-US" dirty="0"/>
              <a:t>改变生活领域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DEC24-A313-224B-8F40-2D2E4692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在线推荐购物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语音助手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智能驾驶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/>
              <a:t>AI</a:t>
            </a:r>
            <a:r>
              <a:rPr kumimoji="1" lang="zh-CN" altLang="en-US" sz="2400" dirty="0"/>
              <a:t>客服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售货员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/>
              <a:t>AI+</a:t>
            </a:r>
            <a:r>
              <a:rPr kumimoji="1" lang="zh-CN" altLang="en-US" sz="2400" dirty="0"/>
              <a:t>教学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/>
              <a:t>AI+</a:t>
            </a:r>
            <a:r>
              <a:rPr kumimoji="1" lang="zh-CN" altLang="en-US" sz="2400" dirty="0"/>
              <a:t>智能家居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897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764F-7622-A14C-A036-70847EB7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AI</a:t>
            </a:r>
            <a:r>
              <a:rPr kumimoji="1" lang="zh-CN" altLang="en-US" dirty="0"/>
              <a:t>改变软件业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B441D-4510-4145-9BF5-B527E50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936441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未来将不再需要简单软件开发者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1ADBF-40FA-9D44-9F6A-DE4E8A24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03" y="2142067"/>
            <a:ext cx="3175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03F3D-F6A1-F34A-8F5C-49A5ABEB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我们心里的人工智能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F5197-40BF-FC4B-B38C-A46F0E84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3600" dirty="0">
                <a:hlinkClick r:id="rId2"/>
              </a:rPr>
              <a:t>日本妻子机器人</a:t>
            </a:r>
            <a:endParaRPr kumimoji="1" lang="en-US" altLang="zh-CN" sz="3600" dirty="0">
              <a:hlinkClick r:id="rId3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3600" dirty="0">
                <a:hlinkClick r:id="rId4"/>
              </a:rPr>
              <a:t>波士顿动力机器人</a:t>
            </a:r>
            <a:endParaRPr kumimoji="1" lang="en-US" altLang="zh-CN" sz="3600" dirty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98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D09F-9CE6-F44C-9AC8-07938E3C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中国的优秀人工智能平台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848FA-B0F2-0140-97B7-3EA1AC5A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>
                <a:hlinkClick r:id="rId2"/>
              </a:rPr>
              <a:t>百度大脑</a:t>
            </a:r>
            <a:endParaRPr kumimoji="1" lang="en-US" altLang="zh-CN" sz="2400" dirty="0"/>
          </a:p>
          <a:p>
            <a:r>
              <a:rPr kumimoji="1" lang="zh-CN" altLang="en-US" sz="2400" dirty="0">
                <a:hlinkClick r:id="rId3"/>
              </a:rPr>
              <a:t>阿里</a:t>
            </a:r>
            <a:r>
              <a:rPr kumimoji="1" lang="en-US" altLang="zh-CN" sz="2400" dirty="0">
                <a:hlinkClick r:id="rId3"/>
              </a:rPr>
              <a:t>ET</a:t>
            </a:r>
            <a:r>
              <a:rPr kumimoji="1" lang="zh-CN" altLang="en-US" sz="2400" dirty="0">
                <a:hlinkClick r:id="rId3"/>
              </a:rPr>
              <a:t>城市大脑</a:t>
            </a:r>
            <a:endParaRPr kumimoji="1" lang="en-US" altLang="zh-CN" sz="2400" dirty="0"/>
          </a:p>
          <a:p>
            <a:r>
              <a:rPr kumimoji="1" lang="zh-CN" altLang="en-US" sz="2400" dirty="0">
                <a:hlinkClick r:id="rId4"/>
              </a:rPr>
              <a:t>腾讯觅影</a:t>
            </a:r>
            <a:endParaRPr kumimoji="1" lang="en-US" altLang="zh-CN" sz="2400" dirty="0"/>
          </a:p>
          <a:p>
            <a:r>
              <a:rPr kumimoji="1" lang="zh-CN" altLang="en-US" sz="2400" dirty="0"/>
              <a:t>讯飞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瞬时同传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259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51C6-47BC-014E-8E9F-B6C318D7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面对未来的</a:t>
            </a:r>
            <a:r>
              <a:rPr lang="en-US" altLang="zh-CN" b="1" dirty="0"/>
              <a:t>AI</a:t>
            </a:r>
            <a:r>
              <a:rPr lang="zh-CN" altLang="en-US" b="1" dirty="0"/>
              <a:t>技术的发展，人们还有哪些优势呢？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99927-BD6A-E848-A003-D20C1642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机器人不需要薪水、无需休息、不会请假、不会犯错、没有情绪</a:t>
            </a:r>
            <a:r>
              <a:rPr lang="en-US" altLang="zh-CN" sz="2400" dirty="0"/>
              <a:t>……</a:t>
            </a:r>
            <a:r>
              <a:rPr lang="zh-CN" altLang="en-US" sz="2400" dirty="0"/>
              <a:t>最关键的是，它们的成本比雇人要便宜很多。尤其是在机器人实现量化生产之后，其成本又会大幅下降。那么人还有哪些优势呢？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除了创造力，我们没有什么能比机器人做的更出色的能力了！因为毕竟是我们人类创造了人工智能，创造了这些机器人。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20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马云：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	</a:t>
            </a:r>
            <a:r>
              <a:rPr lang="zh-CN" altLang="en-US" sz="3200" dirty="0"/>
              <a:t>人工智能这个词翻成中文以后，翻译并不是很准确，</a:t>
            </a:r>
            <a:r>
              <a:rPr lang="en-US" altLang="zh-CN" sz="3200" dirty="0"/>
              <a:t>AI</a:t>
            </a:r>
            <a:r>
              <a:rPr lang="zh-CN" altLang="en-US" sz="3200" dirty="0"/>
              <a:t>最好应该翻译成机器智能，把</a:t>
            </a:r>
            <a:r>
              <a:rPr lang="en-US" altLang="zh-CN" sz="3200" dirty="0"/>
              <a:t>AI</a:t>
            </a:r>
            <a:r>
              <a:rPr lang="zh-CN" altLang="en-US" sz="3200" dirty="0"/>
              <a:t>翻译成为人工智能，我觉得是人类把自己看得太大，把自己有点托大了。</a:t>
            </a:r>
            <a:endParaRPr kumimoji="1" lang="zh-CN" altLang="en-US" sz="3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马化腾：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	</a:t>
            </a:r>
            <a:r>
              <a:rPr lang="zh-CN" altLang="en-US" sz="3200" dirty="0"/>
              <a:t>人工智能在同声传译的应用整体上还处于初期。所以，今天腾讯同传在现场完全依靠机器来完成，而不是采用“人机协作”的方式进行同传，这需要很大的勇气。</a:t>
            </a:r>
            <a:endParaRPr kumimoji="1" lang="zh-CN" altLang="en-US" sz="3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11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dirty="0"/>
              <a:t>李彦宏：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 </a:t>
            </a:r>
            <a:r>
              <a:rPr lang="en-US" altLang="zh-CN" sz="3200" dirty="0"/>
              <a:t>		</a:t>
            </a:r>
            <a:r>
              <a:rPr lang="zh-CN" altLang="en-US" sz="3200" dirty="0"/>
              <a:t> 一家真正的</a:t>
            </a:r>
            <a:r>
              <a:rPr lang="en-US" altLang="zh-CN" sz="3200" dirty="0"/>
              <a:t>AI</a:t>
            </a:r>
            <a:r>
              <a:rPr lang="zh-CN" altLang="en-US" sz="3200" dirty="0"/>
              <a:t>公司，不仅在技术层面跟</a:t>
            </a:r>
            <a:r>
              <a:rPr lang="en-US" altLang="zh-CN" sz="3200" dirty="0"/>
              <a:t>AI</a:t>
            </a:r>
            <a:r>
              <a:rPr lang="zh-CN" altLang="en-US" sz="3200" dirty="0"/>
              <a:t>是紧密结合的，它的文化也必须是</a:t>
            </a:r>
            <a:r>
              <a:rPr lang="en-US" altLang="zh-CN" sz="3200" dirty="0"/>
              <a:t>AI</a:t>
            </a:r>
            <a:r>
              <a:rPr lang="zh-CN" altLang="en-US" sz="3200" dirty="0"/>
              <a:t>化的。这就意味着公司的发展必须遵循</a:t>
            </a:r>
            <a:r>
              <a:rPr lang="en-US" altLang="zh-CN" sz="3200" dirty="0"/>
              <a:t>AI</a:t>
            </a:r>
            <a:r>
              <a:rPr lang="zh-CN" altLang="en-US" sz="3200" dirty="0"/>
              <a:t>伦理的四个原则：第一，</a:t>
            </a:r>
            <a:r>
              <a:rPr lang="en-US" altLang="zh-CN" sz="3200" dirty="0"/>
              <a:t>AI</a:t>
            </a:r>
            <a:r>
              <a:rPr lang="zh-CN" altLang="en-US" sz="3200" dirty="0"/>
              <a:t>的最高原则是安全可控。第二，</a:t>
            </a:r>
            <a:r>
              <a:rPr lang="en-US" altLang="zh-CN" sz="3200" dirty="0"/>
              <a:t>AI</a:t>
            </a:r>
            <a:r>
              <a:rPr lang="zh-CN" altLang="en-US" sz="3200" dirty="0"/>
              <a:t>的创新愿景是促进人类更加平等的获得技术能力。第三，</a:t>
            </a:r>
            <a:r>
              <a:rPr lang="en-US" altLang="zh-CN" sz="3200" dirty="0"/>
              <a:t>AI</a:t>
            </a:r>
            <a:r>
              <a:rPr lang="zh-CN" altLang="en-US" sz="3200" dirty="0"/>
              <a:t>存在的价值是要教人学习，让人成长，而不是取代人、超越人。第四，</a:t>
            </a:r>
            <a:r>
              <a:rPr lang="en-US" altLang="zh-CN" sz="3200" dirty="0"/>
              <a:t>AI</a:t>
            </a:r>
            <a:r>
              <a:rPr lang="zh-CN" altLang="en-US" sz="3200" dirty="0"/>
              <a:t>的终极理想是为人类带来更多的自由和可能。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30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雷军：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今天无论走到哪里，每一个会议都在讨论人工智能。人工智能时代远远超过以前我们提的大数据时代和移动互联网时代。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6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图灵奖获得者、中国工程院外籍院士</a:t>
            </a:r>
            <a:r>
              <a:rPr lang="en-US" altLang="zh-CN" sz="3200" dirty="0"/>
              <a:t>Raj Reddy</a:t>
            </a:r>
            <a:r>
              <a:rPr lang="zh-CN" altLang="en-US" sz="3200" dirty="0"/>
              <a:t>：</a:t>
            </a:r>
            <a:endParaRPr kumimoji="1"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很多人在看待人工智能的时候，看到的都是一些悲观景象，看到的是世界末日。但我看到的是一个光明的未来。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9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中国工程院院士、中国工程院原常务副院长潘云鹤：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机器智能在某些方面比人更聪明，比如说</a:t>
            </a:r>
            <a:r>
              <a:rPr lang="en-US" altLang="zh-CN" sz="3200" dirty="0"/>
              <a:t>AlphaGo</a:t>
            </a:r>
            <a:r>
              <a:rPr lang="zh-CN" altLang="en-US" sz="3200" dirty="0"/>
              <a:t>，但是人的智能在某些方面是机器智能很难替代的。最好办法是两者融合，结合在一起变成一个更强大智能体来为人服务。这是人工智能</a:t>
            </a:r>
            <a:r>
              <a:rPr lang="en-US" altLang="zh-CN" sz="3200" dirty="0"/>
              <a:t>2.0</a:t>
            </a:r>
            <a:r>
              <a:rPr lang="zh-CN" altLang="en-US" sz="3200" dirty="0"/>
              <a:t>希望可以解决的问题。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14F8-DF6F-7448-9F44-6FFEE91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大佬们怎么看待人工智能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F602-25BF-894A-BF11-6EFFC83D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微软全球执行副总裁、微软人工智能及微软研究事业部负责人沈向洋：</a:t>
            </a:r>
            <a:r>
              <a:rPr lang="en-US" altLang="zh-CN" sz="3200" dirty="0"/>
              <a:t>	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计算机本身并无善恶之念，善恶之心在于人类，在于人工智能系统的设计者，我们需要确保人工智能的设计者、软件工程师、算法科学家，掌握正确的工具，拥有正确的意识观点，帮助他们在价值观的指导下，设计人工智能的系统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59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1219</TotalTime>
  <Words>866</Words>
  <Application>Microsoft Macintosh PowerPoint</Application>
  <PresentationFormat>宽屏</PresentationFormat>
  <Paragraphs>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天体</vt:lpstr>
      <vt:lpstr>人工智能大环境下的 创新思维</vt:lpstr>
      <vt:lpstr>我们心里的人工智能</vt:lpstr>
      <vt:lpstr>大佬们怎么看待人工智能1</vt:lpstr>
      <vt:lpstr>大佬们怎么看待人工智能2</vt:lpstr>
      <vt:lpstr>大佬们怎么看待人工智能3</vt:lpstr>
      <vt:lpstr>大佬们怎么看待人工智能4</vt:lpstr>
      <vt:lpstr>大佬们怎么看待人工智能5</vt:lpstr>
      <vt:lpstr>大佬们怎么看待人工智能6</vt:lpstr>
      <vt:lpstr>大佬们怎么看待人工智能7</vt:lpstr>
      <vt:lpstr>大佬们怎么看待人工智能8</vt:lpstr>
      <vt:lpstr>大佬们怎么看待人工智能9</vt:lpstr>
      <vt:lpstr>大佬们怎么看待人工智能10</vt:lpstr>
      <vt:lpstr>人工智能大事件1</vt:lpstr>
      <vt:lpstr>人工智能大事件2</vt:lpstr>
      <vt:lpstr>2018年全球人工智能大事件</vt:lpstr>
      <vt:lpstr>AI改变医疗领域</vt:lpstr>
      <vt:lpstr>AI改变制造领域</vt:lpstr>
      <vt:lpstr>AI改变生活领域</vt:lpstr>
      <vt:lpstr>AI改变软件业</vt:lpstr>
      <vt:lpstr>中国的优秀人工智能平台</vt:lpstr>
      <vt:lpstr>面对未来的AI技术的发展，人们还有哪些优势呢？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人工智能大环境下的 创新思维</dc:title>
  <dc:creator>Microsoft Office User</dc:creator>
  <cp:lastModifiedBy>Microsoft Office User</cp:lastModifiedBy>
  <cp:revision>60</cp:revision>
  <dcterms:created xsi:type="dcterms:W3CDTF">2019-05-27T12:11:30Z</dcterms:created>
  <dcterms:modified xsi:type="dcterms:W3CDTF">2019-05-28T08:31:52Z</dcterms:modified>
</cp:coreProperties>
</file>