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8" r:id="rId3"/>
    <p:sldId id="318" r:id="rId5"/>
    <p:sldId id="350" r:id="rId6"/>
    <p:sldId id="319" r:id="rId7"/>
    <p:sldId id="327" r:id="rId8"/>
    <p:sldId id="352" r:id="rId9"/>
    <p:sldId id="322" r:id="rId10"/>
    <p:sldId id="332" r:id="rId11"/>
    <p:sldId id="353" r:id="rId12"/>
    <p:sldId id="358" r:id="rId13"/>
    <p:sldId id="357" r:id="rId14"/>
    <p:sldId id="354" r:id="rId15"/>
    <p:sldId id="356" r:id="rId16"/>
    <p:sldId id="341" r:id="rId17"/>
    <p:sldId id="342" r:id="rId18"/>
    <p:sldId id="337" r:id="rId19"/>
  </p:sldIdLst>
  <p:sldSz cx="9144000" cy="5143500" type="screen16x9"/>
  <p:notesSz cx="6858000" cy="9144000"/>
  <p:defaultTextStyle>
    <a:defPPr>
      <a:defRPr lang="zh-CN"/>
    </a:defPPr>
    <a:lvl1pPr algn="l" defTabSz="683895"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630" indent="116205" algn="l" defTabSz="683895"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530" indent="230505" algn="l" defTabSz="683895"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430" indent="344805" algn="l" defTabSz="683895"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330" indent="459105" algn="l" defTabSz="683895"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D6E"/>
    <a:srgbClr val="E4484C"/>
    <a:srgbClr val="2E2E2E"/>
    <a:srgbClr val="FB565C"/>
    <a:srgbClr val="B31128"/>
    <a:srgbClr val="CE142F"/>
    <a:srgbClr val="EA2D49"/>
    <a:srgbClr val="5CAD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112" y="40"/>
      </p:cViewPr>
      <p:guideLst>
        <p:guide orient="horz" pos="1620"/>
        <p:guide pos="2915"/>
      </p:guideLst>
    </p:cSldViewPr>
  </p:slideViewPr>
  <p:notesTextViewPr>
    <p:cViewPr>
      <p:scale>
        <a:sx n="1" d="1"/>
        <a:sy n="1" d="1"/>
      </p:scale>
      <p:origin x="0" y="0"/>
    </p:cViewPr>
  </p:notesTextViewPr>
  <p:sorterViewPr>
    <p:cViewPr>
      <p:scale>
        <a:sx n="114" d="100"/>
        <a:sy n="11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165"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165" eaLnBrk="1" fontAlgn="auto" hangingPunct="1">
              <a:spcBef>
                <a:spcPts val="0"/>
              </a:spcBef>
              <a:spcAft>
                <a:spcPts val="0"/>
              </a:spcAft>
              <a:defRPr sz="1200">
                <a:latin typeface="+mn-lt"/>
                <a:ea typeface="+mn-ea"/>
              </a:defRPr>
            </a:lvl1pPr>
          </a:lstStyle>
          <a:p>
            <a:pPr>
              <a:defRPr/>
            </a:pPr>
            <a:fld id="{1D429342-02BD-48B8-951F-F916BBC98217}"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165"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smtClean="0">
                <a:latin typeface="Calibri" panose="020F0502020204030204" pitchFamily="34" charset="0"/>
                <a:ea typeface="宋体" panose="02010600030101010101" pitchFamily="2" charset="-122"/>
              </a:defRPr>
            </a:lvl1pPr>
          </a:lstStyle>
          <a:p>
            <a:pPr>
              <a:defRPr/>
            </a:pPr>
            <a:fld id="{3A7FE2B6-6320-4E08-BBF2-751937A5A32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683895" rtl="0" eaLnBrk="0" fontAlgn="base" hangingPunct="0">
      <a:spcBef>
        <a:spcPct val="30000"/>
      </a:spcBef>
      <a:spcAft>
        <a:spcPct val="0"/>
      </a:spcAft>
      <a:defRPr sz="900" kern="1200">
        <a:solidFill>
          <a:schemeClr val="tx1"/>
        </a:solidFill>
        <a:latin typeface="+mn-lt"/>
        <a:ea typeface="+mn-ea"/>
        <a:cs typeface="+mn-cs"/>
      </a:defRPr>
    </a:lvl1pPr>
    <a:lvl2pPr marL="341630" algn="l" defTabSz="683895" rtl="0" eaLnBrk="0" fontAlgn="base" hangingPunct="0">
      <a:spcBef>
        <a:spcPct val="30000"/>
      </a:spcBef>
      <a:spcAft>
        <a:spcPct val="0"/>
      </a:spcAft>
      <a:defRPr sz="900" kern="1200">
        <a:solidFill>
          <a:schemeClr val="tx1"/>
        </a:solidFill>
        <a:latin typeface="+mn-lt"/>
        <a:ea typeface="+mn-ea"/>
        <a:cs typeface="+mn-cs"/>
      </a:defRPr>
    </a:lvl2pPr>
    <a:lvl3pPr marL="684530" algn="l" defTabSz="683895" rtl="0" eaLnBrk="0" fontAlgn="base" hangingPunct="0">
      <a:spcBef>
        <a:spcPct val="30000"/>
      </a:spcBef>
      <a:spcAft>
        <a:spcPct val="0"/>
      </a:spcAft>
      <a:defRPr sz="900" kern="1200">
        <a:solidFill>
          <a:schemeClr val="tx1"/>
        </a:solidFill>
        <a:latin typeface="+mn-lt"/>
        <a:ea typeface="+mn-ea"/>
        <a:cs typeface="+mn-cs"/>
      </a:defRPr>
    </a:lvl3pPr>
    <a:lvl4pPr marL="1027430" algn="l" defTabSz="683895" rtl="0" eaLnBrk="0" fontAlgn="base" hangingPunct="0">
      <a:spcBef>
        <a:spcPct val="30000"/>
      </a:spcBef>
      <a:spcAft>
        <a:spcPct val="0"/>
      </a:spcAft>
      <a:defRPr sz="900" kern="1200">
        <a:solidFill>
          <a:schemeClr val="tx1"/>
        </a:solidFill>
        <a:latin typeface="+mn-lt"/>
        <a:ea typeface="+mn-ea"/>
        <a:cs typeface="+mn-cs"/>
      </a:defRPr>
    </a:lvl4pPr>
    <a:lvl5pPr marL="1370330" algn="l" defTabSz="683895" rtl="0" eaLnBrk="0" fontAlgn="base" hangingPunct="0">
      <a:spcBef>
        <a:spcPct val="30000"/>
      </a:spcBef>
      <a:spcAft>
        <a:spcPct val="0"/>
      </a:spcAft>
      <a:defRPr sz="900" kern="1200">
        <a:solidFill>
          <a:schemeClr val="tx1"/>
        </a:solidFill>
        <a:latin typeface="+mn-lt"/>
        <a:ea typeface="+mn-ea"/>
        <a:cs typeface="+mn-cs"/>
      </a:defRPr>
    </a:lvl5pPr>
    <a:lvl6pPr marL="1714500" algn="l" defTabSz="685165" rtl="0" eaLnBrk="1" latinLnBrk="0" hangingPunct="1">
      <a:defRPr sz="900" kern="1200">
        <a:solidFill>
          <a:schemeClr val="tx1"/>
        </a:solidFill>
        <a:latin typeface="+mn-lt"/>
        <a:ea typeface="+mn-ea"/>
        <a:cs typeface="+mn-cs"/>
      </a:defRPr>
    </a:lvl6pPr>
    <a:lvl7pPr marL="2057400" algn="l" defTabSz="685165" rtl="0" eaLnBrk="1" latinLnBrk="0" hangingPunct="1">
      <a:defRPr sz="900" kern="1200">
        <a:solidFill>
          <a:schemeClr val="tx1"/>
        </a:solidFill>
        <a:latin typeface="+mn-lt"/>
        <a:ea typeface="+mn-ea"/>
        <a:cs typeface="+mn-cs"/>
      </a:defRPr>
    </a:lvl7pPr>
    <a:lvl8pPr marL="2400300" algn="l" defTabSz="685165" rtl="0" eaLnBrk="1" latinLnBrk="0" hangingPunct="1">
      <a:defRPr sz="900" kern="1200">
        <a:solidFill>
          <a:schemeClr val="tx1"/>
        </a:solidFill>
        <a:latin typeface="+mn-lt"/>
        <a:ea typeface="+mn-ea"/>
        <a:cs typeface="+mn-cs"/>
      </a:defRPr>
    </a:lvl8pPr>
    <a:lvl9pPr marL="2743200" algn="l" defTabSz="68516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49867205-D124-464B-9ED3-1E45EB71053B}" type="slidenum">
              <a:rPr lang="en-US" altLang="zh-CN"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0BBCA708-E3A5-4301-A3C3-22731B5F84C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0BBCA708-E3A5-4301-A3C3-22731B5F84C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0BBCA708-E3A5-4301-A3C3-22731B5F84C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0BBCA708-E3A5-4301-A3C3-22731B5F84C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B36D132F-9AFE-4ADF-BD98-B6AC1CA88AA1}"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92426F97-F467-46E9-9C9B-6762FD322FBF}"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F24426C5-B459-451E-9603-2A0E4C32C229}" type="slidenum">
              <a:rPr lang="en-US" altLang="zh-CN"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AA17AD06-82A9-4616-AFBB-4F6921A8ABC2}"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AA17AD06-82A9-4616-AFBB-4F6921A8ABC2}"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7AF3AD9F-0CBC-401F-8DFC-A33782E805D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B7E96242-8142-4B1C-AF73-12E9C1A61EBE}"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7AF3AD9F-0CBC-401F-8DFC-A33782E805D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A53C9EFA-E311-45A4-BDE5-512549C3386C}"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0BBCA708-E3A5-4301-A3C3-22731B5F84C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fld id="{0BBCA708-E3A5-4301-A3C3-22731B5F84C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2F2F2"/>
        </a:solidFill>
        <a:effectLst/>
      </p:bgPr>
    </p:bg>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F2F2F2"/>
        </a:solidFill>
        <a:effectLst/>
      </p:bgPr>
    </p:bg>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defTabSz="685165"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fld id="{EE597277-BDD0-44F1-A7BE-E70E35B88AC5}" type="datetimeFigureOut">
              <a:rPr lang="zh-CN" altLang="en-US"/>
            </a:fld>
            <a:endParaRPr lang="zh-CN" altLang="en-US" dirty="0"/>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defTabSz="685165"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wrap="square" lIns="91440" tIns="45720" rIns="91440" bIns="45720" numCol="1" anchor="ctr" anchorCtr="0" compatLnSpc="1"/>
          <a:lstStyle>
            <a:lvl1pPr algn="r" eaLnBrk="1" hangingPunct="1">
              <a:defRPr sz="900" smtClean="0">
                <a:solidFill>
                  <a:srgbClr val="898989"/>
                </a:solidFill>
              </a:defRPr>
            </a:lvl1pPr>
          </a:lstStyle>
          <a:p>
            <a:pPr>
              <a:defRPr/>
            </a:pPr>
            <a:fld id="{DD8AB562-27F9-49ED-AE60-242C89FC432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0" fontAlgn="base" hangingPunct="0">
        <a:lnSpc>
          <a:spcPct val="90000"/>
        </a:lnSpc>
        <a:spcBef>
          <a:spcPct val="0"/>
        </a:spcBef>
        <a:spcAft>
          <a:spcPct val="0"/>
        </a:spcAft>
        <a:defRPr sz="3300" kern="1200">
          <a:solidFill>
            <a:schemeClr val="tx1"/>
          </a:solidFill>
          <a:latin typeface="华文细黑" panose="02010600040101010101" pitchFamily="2" charset="-122"/>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5pPr>
      <a:lvl6pPr marL="4572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6pPr>
      <a:lvl7pPr marL="9144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7pPr>
      <a:lvl8pPr marL="13716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8pPr>
      <a:lvl9pPr marL="18288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 Id="rId3" Type="http://schemas.openxmlformats.org/officeDocument/2006/relationships/oleObject" Target="../embeddings/oleObject9.bin"/><Relationship Id="rId2" Type="http://schemas.openxmlformats.org/officeDocument/2006/relationships/image" Target="../media/image16.wmf"/><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1.wmf"/><Relationship Id="rId3" Type="http://schemas.openxmlformats.org/officeDocument/2006/relationships/oleObject" Target="../embeddings/oleObject13.bin"/><Relationship Id="rId2" Type="http://schemas.openxmlformats.org/officeDocument/2006/relationships/image" Target="../media/image20.wmf"/><Relationship Id="rId1"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2.wmf"/><Relationship Id="rId7" Type="http://schemas.openxmlformats.org/officeDocument/2006/relationships/oleObject" Target="../embeddings/oleObject4.bin"/><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3" Type="http://schemas.openxmlformats.org/officeDocument/2006/relationships/notesSlide" Target="../notesSlides/notesSlide8.xml"/><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13.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7.bin"/><Relationship Id="rId2" Type="http://schemas.openxmlformats.org/officeDocument/2006/relationships/image" Target="../media/image14.wmf"/><Relationship Id="rId1"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11"/>
          <p:cNvSpPr txBox="1">
            <a:spLocks noChangeArrowheads="1"/>
          </p:cNvSpPr>
          <p:nvPr/>
        </p:nvSpPr>
        <p:spPr bwMode="auto">
          <a:xfrm>
            <a:off x="1376680" y="2652713"/>
            <a:ext cx="63754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3200" dirty="0">
                <a:solidFill>
                  <a:schemeClr val="bg2"/>
                </a:solidFill>
                <a:latin typeface="Agency FB" panose="020B0503020202020204" pitchFamily="34" charset="0"/>
              </a:rPr>
              <a:t>多中继并行协同分集</a:t>
            </a:r>
            <a:endParaRPr lang="zh-CN" altLang="en-US" sz="3200" dirty="0">
              <a:solidFill>
                <a:schemeClr val="bg2"/>
              </a:solidFill>
              <a:latin typeface="Agency FB" panose="020B0503020202020204" pitchFamily="34" charset="0"/>
            </a:endParaRPr>
          </a:p>
        </p:txBody>
      </p:sp>
      <p:sp>
        <p:nvSpPr>
          <p:cNvPr id="19" name="矩形 18"/>
          <p:cNvSpPr/>
          <p:nvPr/>
        </p:nvSpPr>
        <p:spPr>
          <a:xfrm>
            <a:off x="2201863" y="962025"/>
            <a:ext cx="4740275" cy="1414463"/>
          </a:xfrm>
          <a:prstGeom prst="rect">
            <a:avLst/>
          </a:prstGeom>
          <a:noFill/>
          <a:ln w="28575">
            <a:solidFill>
              <a:schemeClr val="bg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grpSp>
        <p:nvGrpSpPr>
          <p:cNvPr id="8203" name="组合 52"/>
          <p:cNvGrpSpPr/>
          <p:nvPr/>
        </p:nvGrpSpPr>
        <p:grpSpPr bwMode="auto">
          <a:xfrm>
            <a:off x="3527425" y="3795713"/>
            <a:ext cx="2268220" cy="446087"/>
            <a:chOff x="4703806" y="3847070"/>
            <a:chExt cx="3023051" cy="593124"/>
          </a:xfrm>
        </p:grpSpPr>
        <p:sp>
          <p:nvSpPr>
            <p:cNvPr id="54" name="矩形 53"/>
            <p:cNvSpPr/>
            <p:nvPr/>
          </p:nvSpPr>
          <p:spPr>
            <a:xfrm>
              <a:off x="4703806" y="3847070"/>
              <a:ext cx="2784389" cy="593124"/>
            </a:xfrm>
            <a:prstGeom prst="rect">
              <a:avLst/>
            </a:prstGeom>
            <a:noFill/>
            <a:ln>
              <a:solidFill>
                <a:schemeClr val="bg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015"/>
            </a:p>
          </p:txBody>
        </p:sp>
        <p:sp>
          <p:nvSpPr>
            <p:cNvPr id="8207" name="文本框 55"/>
            <p:cNvSpPr txBox="1">
              <a:spLocks noChangeArrowheads="1"/>
            </p:cNvSpPr>
            <p:nvPr/>
          </p:nvSpPr>
          <p:spPr bwMode="auto">
            <a:xfrm>
              <a:off x="4821444" y="3889285"/>
              <a:ext cx="2905413" cy="55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r>
                <a:rPr lang="zh-CN" altLang="en-US" sz="2100" dirty="0">
                  <a:solidFill>
                    <a:schemeClr val="bg2"/>
                  </a:solidFill>
                  <a:latin typeface="Agency FB" panose="020B0503020202020204" pitchFamily="34" charset="0"/>
                </a:rPr>
                <a:t>孟珺琪   </a:t>
              </a:r>
              <a:r>
                <a:rPr lang="en-US" altLang="zh-CN" sz="2100" dirty="0">
                  <a:solidFill>
                    <a:schemeClr val="bg2"/>
                  </a:solidFill>
                  <a:latin typeface="Agency FB" panose="020B0503020202020204" pitchFamily="34" charset="0"/>
                </a:rPr>
                <a:t>04016603</a:t>
              </a:r>
              <a:endParaRPr lang="en-US" altLang="zh-CN" sz="2100" dirty="0">
                <a:solidFill>
                  <a:schemeClr val="bg2"/>
                </a:solidFill>
                <a:latin typeface="Agency FB" panose="020B0503020202020204" pitchFamily="34" charset="0"/>
              </a:endParaRPr>
            </a:p>
          </p:txBody>
        </p:sp>
      </p:grpSp>
      <p:sp>
        <p:nvSpPr>
          <p:cNvPr id="2" name="文本框 1"/>
          <p:cNvSpPr txBox="1"/>
          <p:nvPr/>
        </p:nvSpPr>
        <p:spPr>
          <a:xfrm>
            <a:off x="2386425" y="1130647"/>
            <a:ext cx="4637849" cy="768350"/>
          </a:xfrm>
          <a:prstGeom prst="rect">
            <a:avLst/>
          </a:prstGeom>
          <a:noFill/>
        </p:spPr>
        <p:txBody>
          <a:bodyPr wrap="square" rtlCol="0">
            <a:spAutoFit/>
          </a:bodyPr>
          <a:lstStyle/>
          <a:p>
            <a:r>
              <a:rPr lang="zh-CN" altLang="en-US" sz="4400" b="1" dirty="0">
                <a:solidFill>
                  <a:schemeClr val="bg2"/>
                </a:solidFill>
                <a:latin typeface="Agency FB" panose="020B0503020202020204" pitchFamily="34" charset="0"/>
              </a:rPr>
              <a:t>协作通信与网络</a:t>
            </a:r>
            <a:endParaRPr lang="zh-CN" altLang="en-US" sz="4400" b="1" dirty="0">
              <a:solidFill>
                <a:schemeClr val="bg2"/>
              </a:solidFill>
              <a:latin typeface="Agency FB" panose="020B0503020202020204" pitchFamily="34"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77265" y="1063625"/>
            <a:ext cx="6765290" cy="3884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20" name="文本框 7"/>
          <p:cNvSpPr txBox="1">
            <a:spLocks noChangeArrowheads="1"/>
          </p:cNvSpPr>
          <p:nvPr/>
        </p:nvSpPr>
        <p:spPr bwMode="auto">
          <a:xfrm>
            <a:off x="1967789" y="320675"/>
            <a:ext cx="541324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en-US" altLang="zh-CN" sz="2800" dirty="0">
                <a:solidFill>
                  <a:schemeClr val="bg1"/>
                </a:solidFill>
              </a:rPr>
              <a:t>AF</a:t>
            </a:r>
            <a:endParaRPr lang="en-US" altLang="zh-CN" sz="2800" dirty="0">
              <a:solidFill>
                <a:schemeClr val="bg1"/>
              </a:solidFill>
            </a:endParaRPr>
          </a:p>
        </p:txBody>
      </p:sp>
      <p:sp>
        <p:nvSpPr>
          <p:cNvPr id="4" name="文本框 3"/>
          <p:cNvSpPr txBox="1"/>
          <p:nvPr/>
        </p:nvSpPr>
        <p:spPr>
          <a:xfrm>
            <a:off x="976630" y="1064260"/>
            <a:ext cx="6765925" cy="3923030"/>
          </a:xfrm>
          <a:prstGeom prst="rect">
            <a:avLst/>
          </a:prstGeom>
          <a:noFill/>
        </p:spPr>
        <p:txBody>
          <a:bodyPr wrap="square" rtlCol="0">
            <a:spAutoFit/>
          </a:bodyPr>
          <a:p>
            <a:r>
              <a:rPr lang="zh-CN" altLang="en-US" sz="1600"/>
              <a:t>矩生成函数：</a:t>
            </a:r>
            <a:endParaRPr lang="zh-CN" altLang="en-US" sz="1600"/>
          </a:p>
          <a:p>
            <a:r>
              <a:rPr lang="zh-CN" altLang="en-US" sz="1600"/>
              <a:t>我们观察下面一个指数函数，写成幂级数的形式：</a:t>
            </a:r>
            <a:endParaRPr lang="zh-CN" altLang="en-US"/>
          </a:p>
          <a:p>
            <a:endParaRPr lang="zh-CN" altLang="en-US"/>
          </a:p>
          <a:p>
            <a:endParaRPr lang="zh-CN" altLang="en-US"/>
          </a:p>
          <a:p>
            <a:endParaRPr lang="zh-CN" altLang="en-US"/>
          </a:p>
          <a:p>
            <a:endParaRPr lang="zh-CN" altLang="en-US"/>
          </a:p>
          <a:p>
            <a:r>
              <a:rPr lang="zh-CN" altLang="en-US" sz="1600"/>
              <a:t>我们将x看作随机变量X，并对两侧求期望，即</a:t>
            </a:r>
            <a:endParaRPr lang="zh-CN" altLang="en-US"/>
          </a:p>
          <a:p>
            <a:endParaRPr lang="zh-CN" altLang="en-US"/>
          </a:p>
          <a:p>
            <a:endParaRPr lang="zh-CN" altLang="en-US"/>
          </a:p>
          <a:p>
            <a:endParaRPr lang="zh-CN" altLang="en-US"/>
          </a:p>
          <a:p>
            <a:endParaRPr lang="zh-CN" altLang="en-US"/>
          </a:p>
          <a:p>
            <a:r>
              <a:rPr lang="zh-CN" altLang="en-US" sz="1600"/>
              <a:t>即使随机变量的分布确定，E(e</a:t>
            </a:r>
            <a:r>
              <a:rPr lang="en-US" altLang="zh-CN" sz="1600" baseline="30000"/>
              <a:t>tX</a:t>
            </a:r>
            <a:r>
              <a:rPr lang="zh-CN" altLang="en-US" sz="1600"/>
              <a:t>)的值还是会随</a:t>
            </a:r>
            <a:r>
              <a:rPr lang="en-US" altLang="zh-CN" sz="1600"/>
              <a:t>t</a:t>
            </a:r>
            <a:r>
              <a:rPr lang="zh-CN" altLang="en-US" sz="1600"/>
              <a:t>的变化而变化，因此这是一个关于t的函数</a:t>
            </a:r>
            <a:r>
              <a:rPr lang="en-US" altLang="zh-CN" sz="1600"/>
              <a:t>,</a:t>
            </a:r>
            <a:r>
              <a:rPr lang="zh-CN" altLang="en-US" sz="1600"/>
              <a:t>我们将它记为M(t)，这就是矩生成函数</a:t>
            </a:r>
            <a:r>
              <a:rPr lang="en-US" altLang="zh-CN" sz="1600"/>
              <a:t>.</a:t>
            </a:r>
            <a:endParaRPr lang="en-US" altLang="zh-CN"/>
          </a:p>
          <a:p>
            <a:endParaRPr lang="zh-CN" altLang="en-US"/>
          </a:p>
          <a:p>
            <a:endParaRPr lang="zh-CN" altLang="en-US"/>
          </a:p>
          <a:p>
            <a:endParaRPr lang="zh-CN" altLang="en-US"/>
          </a:p>
          <a:p>
            <a:endParaRPr lang="zh-CN" altLang="en-US"/>
          </a:p>
          <a:p>
            <a:endParaRPr lang="zh-CN" altLang="en-US"/>
          </a:p>
        </p:txBody>
      </p:sp>
      <p:graphicFrame>
        <p:nvGraphicFramePr>
          <p:cNvPr id="5" name="对象 4">
            <a:hlinkClick r:id="" action="ppaction://ole?verb="/>
          </p:cNvPr>
          <p:cNvGraphicFramePr>
            <a:graphicFrameLocks noChangeAspect="1"/>
          </p:cNvGraphicFramePr>
          <p:nvPr/>
        </p:nvGraphicFramePr>
        <p:xfrm>
          <a:off x="1668780" y="1846580"/>
          <a:ext cx="3067685" cy="575310"/>
        </p:xfrm>
        <a:graphic>
          <a:graphicData uri="http://schemas.openxmlformats.org/presentationml/2006/ole">
            <mc:AlternateContent xmlns:mc="http://schemas.openxmlformats.org/markup-compatibility/2006">
              <mc:Choice xmlns:v="urn:schemas-microsoft-com:vml" Requires="v">
                <p:oleObj spid="_x0000_s1025" name="" r:id="rId1" imgW="2234565" imgH="419100" progId="Equation.KSEE3">
                  <p:embed/>
                </p:oleObj>
              </mc:Choice>
              <mc:Fallback>
                <p:oleObj name="" r:id="rId1" imgW="2234565" imgH="419100" progId="Equation.KSEE3">
                  <p:embed/>
                  <p:pic>
                    <p:nvPicPr>
                      <p:cNvPr id="0" name="图片 1024"/>
                      <p:cNvPicPr/>
                      <p:nvPr/>
                    </p:nvPicPr>
                    <p:blipFill>
                      <a:blip r:embed="rId2"/>
                      <a:stretch>
                        <a:fillRect/>
                      </a:stretch>
                    </p:blipFill>
                    <p:spPr>
                      <a:xfrm>
                        <a:off x="1668780" y="1846580"/>
                        <a:ext cx="3067685" cy="57531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668780" y="2719070"/>
          <a:ext cx="4337050" cy="656590"/>
        </p:xfrm>
        <a:graphic>
          <a:graphicData uri="http://schemas.openxmlformats.org/presentationml/2006/ole">
            <mc:AlternateContent xmlns:mc="http://schemas.openxmlformats.org/markup-compatibility/2006">
              <mc:Choice xmlns:v="urn:schemas-microsoft-com:vml" Requires="v">
                <p:oleObj spid="_x0000_s1026" name="" r:id="rId3" imgW="2768600" imgH="419100" progId="Equation.KSEE3">
                  <p:embed/>
                </p:oleObj>
              </mc:Choice>
              <mc:Fallback>
                <p:oleObj name="" r:id="rId3" imgW="2768600" imgH="419100" progId="Equation.KSEE3">
                  <p:embed/>
                  <p:pic>
                    <p:nvPicPr>
                      <p:cNvPr id="0" name="图片 1025"/>
                      <p:cNvPicPr/>
                      <p:nvPr/>
                    </p:nvPicPr>
                    <p:blipFill>
                      <a:blip r:embed="rId4"/>
                      <a:stretch>
                        <a:fillRect/>
                      </a:stretch>
                    </p:blipFill>
                    <p:spPr>
                      <a:xfrm>
                        <a:off x="1668780" y="2719070"/>
                        <a:ext cx="4337050" cy="65659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570355" y="4057650"/>
          <a:ext cx="3265170" cy="589280"/>
        </p:xfrm>
        <a:graphic>
          <a:graphicData uri="http://schemas.openxmlformats.org/presentationml/2006/ole">
            <mc:AlternateContent xmlns:mc="http://schemas.openxmlformats.org/markup-compatibility/2006">
              <mc:Choice xmlns:v="urn:schemas-microsoft-com:vml" Requires="v">
                <p:oleObj spid="_x0000_s1027" name="" r:id="rId5" imgW="1828800" imgH="330200" progId="Equation.KSEE3">
                  <p:embed/>
                </p:oleObj>
              </mc:Choice>
              <mc:Fallback>
                <p:oleObj name="" r:id="rId5" imgW="1828800" imgH="330200" progId="Equation.KSEE3">
                  <p:embed/>
                  <p:pic>
                    <p:nvPicPr>
                      <p:cNvPr id="0" name="图片 1026"/>
                      <p:cNvPicPr/>
                      <p:nvPr/>
                    </p:nvPicPr>
                    <p:blipFill>
                      <a:blip r:embed="rId6"/>
                      <a:stretch>
                        <a:fillRect/>
                      </a:stretch>
                    </p:blipFill>
                    <p:spPr>
                      <a:xfrm>
                        <a:off x="1570355" y="4057650"/>
                        <a:ext cx="3265170" cy="589280"/>
                      </a:xfrm>
                      <a:prstGeom prst="rect">
                        <a:avLst/>
                      </a:prstGeom>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down)">
                                      <p:cBhvr>
                                        <p:cTn id="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477645" y="1285875"/>
            <a:ext cx="6297930" cy="287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20" name="文本框 7"/>
          <p:cNvSpPr txBox="1">
            <a:spLocks noChangeArrowheads="1"/>
          </p:cNvSpPr>
          <p:nvPr/>
        </p:nvSpPr>
        <p:spPr bwMode="auto">
          <a:xfrm>
            <a:off x="1967789" y="320675"/>
            <a:ext cx="541324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en-US" altLang="zh-CN" sz="2800" dirty="0">
                <a:solidFill>
                  <a:schemeClr val="bg1"/>
                </a:solidFill>
              </a:rPr>
              <a:t>AF</a:t>
            </a:r>
            <a:endParaRPr lang="en-US" altLang="zh-CN" sz="2800" dirty="0">
              <a:solidFill>
                <a:schemeClr val="bg1"/>
              </a:solidFill>
            </a:endParaRPr>
          </a:p>
        </p:txBody>
      </p:sp>
      <p:graphicFrame>
        <p:nvGraphicFramePr>
          <p:cNvPr id="3" name="对象 -2147482613"/>
          <p:cNvGraphicFramePr>
            <a:graphicFrameLocks noChangeAspect="1"/>
          </p:cNvGraphicFramePr>
          <p:nvPr/>
        </p:nvGraphicFramePr>
        <p:xfrm>
          <a:off x="1878330" y="1561465"/>
          <a:ext cx="4628515" cy="2473325"/>
        </p:xfrm>
        <a:graphic>
          <a:graphicData uri="http://schemas.openxmlformats.org/presentationml/2006/ole">
            <mc:AlternateContent xmlns:mc="http://schemas.openxmlformats.org/markup-compatibility/2006">
              <mc:Choice xmlns:v="urn:schemas-microsoft-com:vml" Requires="v">
                <p:oleObj spid="_x0000_s14" name="" r:id="rId1" imgW="2019300" imgH="1282700" progId="Equation.KSEE3">
                  <p:embed/>
                </p:oleObj>
              </mc:Choice>
              <mc:Fallback>
                <p:oleObj name="" r:id="rId1" imgW="2019300" imgH="1282700" progId="Equation.KSEE3">
                  <p:embed/>
                  <p:pic>
                    <p:nvPicPr>
                      <p:cNvPr id="0" name="图片 13"/>
                      <p:cNvPicPr/>
                      <p:nvPr/>
                    </p:nvPicPr>
                    <p:blipFill>
                      <a:blip r:embed="rId2"/>
                      <a:stretch>
                        <a:fillRect/>
                      </a:stretch>
                    </p:blipFill>
                    <p:spPr>
                      <a:xfrm>
                        <a:off x="1878330" y="1561465"/>
                        <a:ext cx="4628515" cy="2473325"/>
                      </a:xfrm>
                      <a:prstGeom prst="rect">
                        <a:avLst/>
                      </a:prstGeom>
                      <a:noFill/>
                      <a:ln w="38100">
                        <a:noFill/>
                        <a:miter/>
                      </a:ln>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down)">
                                      <p:cBhvr>
                                        <p:cTn id="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477645" y="1285875"/>
            <a:ext cx="6297930" cy="287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20" name="文本框 7"/>
          <p:cNvSpPr txBox="1">
            <a:spLocks noChangeArrowheads="1"/>
          </p:cNvSpPr>
          <p:nvPr/>
        </p:nvSpPr>
        <p:spPr bwMode="auto">
          <a:xfrm>
            <a:off x="1967789" y="320675"/>
            <a:ext cx="541324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en-US" altLang="zh-CN" sz="2800" dirty="0">
                <a:solidFill>
                  <a:schemeClr val="bg1"/>
                </a:solidFill>
              </a:rPr>
              <a:t>DF</a:t>
            </a:r>
            <a:endParaRPr lang="en-US" altLang="zh-CN" sz="2800" dirty="0">
              <a:solidFill>
                <a:schemeClr val="bg1"/>
              </a:solidFill>
            </a:endParaRPr>
          </a:p>
        </p:txBody>
      </p:sp>
      <p:graphicFrame>
        <p:nvGraphicFramePr>
          <p:cNvPr id="-2147482611" name="对象 -2147482612"/>
          <p:cNvGraphicFramePr>
            <a:graphicFrameLocks noChangeAspect="1"/>
          </p:cNvGraphicFramePr>
          <p:nvPr/>
        </p:nvGraphicFramePr>
        <p:xfrm>
          <a:off x="1642745" y="1652905"/>
          <a:ext cx="3889375" cy="710565"/>
        </p:xfrm>
        <a:graphic>
          <a:graphicData uri="http://schemas.openxmlformats.org/presentationml/2006/ole">
            <mc:AlternateContent xmlns:mc="http://schemas.openxmlformats.org/markup-compatibility/2006">
              <mc:Choice xmlns:v="urn:schemas-microsoft-com:vml" Requires="v">
                <p:oleObj spid="_x0000_s4" name="" r:id="rId1" imgW="1459865" imgH="266700" progId="Equation.KSEE3">
                  <p:embed/>
                </p:oleObj>
              </mc:Choice>
              <mc:Fallback>
                <p:oleObj name="" r:id="rId1" imgW="1459865" imgH="266700" progId="Equation.KSEE3">
                  <p:embed/>
                  <p:pic>
                    <p:nvPicPr>
                      <p:cNvPr id="0" name="图片 3"/>
                      <p:cNvPicPr/>
                      <p:nvPr/>
                    </p:nvPicPr>
                    <p:blipFill>
                      <a:blip r:embed="rId2"/>
                      <a:stretch>
                        <a:fillRect/>
                      </a:stretch>
                    </p:blipFill>
                    <p:spPr>
                      <a:xfrm>
                        <a:off x="1642745" y="1652905"/>
                        <a:ext cx="3889375" cy="710565"/>
                      </a:xfrm>
                      <a:prstGeom prst="rect">
                        <a:avLst/>
                      </a:prstGeom>
                      <a:noFill/>
                      <a:ln w="38100">
                        <a:noFill/>
                        <a:miter/>
                      </a:ln>
                    </p:spPr>
                  </p:pic>
                </p:oleObj>
              </mc:Fallback>
            </mc:AlternateContent>
          </a:graphicData>
        </a:graphic>
      </p:graphicFrame>
      <p:graphicFrame>
        <p:nvGraphicFramePr>
          <p:cNvPr id="-2147482609" name="对象 -2147482610"/>
          <p:cNvGraphicFramePr>
            <a:graphicFrameLocks noChangeAspect="1"/>
          </p:cNvGraphicFramePr>
          <p:nvPr/>
        </p:nvGraphicFramePr>
        <p:xfrm>
          <a:off x="1739900" y="2458720"/>
          <a:ext cx="2746375" cy="1026160"/>
        </p:xfrm>
        <a:graphic>
          <a:graphicData uri="http://schemas.openxmlformats.org/presentationml/2006/ole">
            <mc:AlternateContent xmlns:mc="http://schemas.openxmlformats.org/markup-compatibility/2006">
              <mc:Choice xmlns:v="urn:schemas-microsoft-com:vml" Requires="v">
                <p:oleObj spid="_x0000_s5" name="" r:id="rId3" imgW="1155700" imgH="431800" progId="Equation.KSEE3">
                  <p:embed/>
                </p:oleObj>
              </mc:Choice>
              <mc:Fallback>
                <p:oleObj name="" r:id="rId3" imgW="1155700" imgH="431800" progId="Equation.KSEE3">
                  <p:embed/>
                  <p:pic>
                    <p:nvPicPr>
                      <p:cNvPr id="0" name="图片 4"/>
                      <p:cNvPicPr/>
                      <p:nvPr/>
                    </p:nvPicPr>
                    <p:blipFill>
                      <a:blip r:embed="rId4"/>
                      <a:stretch>
                        <a:fillRect/>
                      </a:stretch>
                    </p:blipFill>
                    <p:spPr>
                      <a:xfrm>
                        <a:off x="1739900" y="2458720"/>
                        <a:ext cx="2746375" cy="1026160"/>
                      </a:xfrm>
                      <a:prstGeom prst="rect">
                        <a:avLst/>
                      </a:prstGeom>
                      <a:noFill/>
                      <a:ln w="38100">
                        <a:noFill/>
                        <a:miter/>
                      </a:ln>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500"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down)">
                                      <p:cBhvr>
                                        <p:cTn id="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477645" y="1285875"/>
            <a:ext cx="6297930" cy="287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20" name="文本框 7"/>
          <p:cNvSpPr txBox="1">
            <a:spLocks noChangeArrowheads="1"/>
          </p:cNvSpPr>
          <p:nvPr/>
        </p:nvSpPr>
        <p:spPr bwMode="auto">
          <a:xfrm>
            <a:off x="1967789" y="320675"/>
            <a:ext cx="541324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en-US" altLang="zh-CN" sz="2800" dirty="0">
                <a:solidFill>
                  <a:schemeClr val="bg1"/>
                </a:solidFill>
              </a:rPr>
              <a:t>DF</a:t>
            </a:r>
            <a:endParaRPr lang="en-US" altLang="zh-CN" sz="2800" dirty="0">
              <a:solidFill>
                <a:schemeClr val="bg1"/>
              </a:solidFill>
            </a:endParaRPr>
          </a:p>
        </p:txBody>
      </p:sp>
      <p:graphicFrame>
        <p:nvGraphicFramePr>
          <p:cNvPr id="-2147482608" name="对象 -2147482609"/>
          <p:cNvGraphicFramePr>
            <a:graphicFrameLocks noChangeAspect="1"/>
          </p:cNvGraphicFramePr>
          <p:nvPr/>
        </p:nvGraphicFramePr>
        <p:xfrm>
          <a:off x="2180590" y="1482090"/>
          <a:ext cx="4618355" cy="2179955"/>
        </p:xfrm>
        <a:graphic>
          <a:graphicData uri="http://schemas.openxmlformats.org/presentationml/2006/ole">
            <mc:AlternateContent xmlns:mc="http://schemas.openxmlformats.org/markup-compatibility/2006">
              <mc:Choice xmlns:v="urn:schemas-microsoft-com:vml" Requires="v">
                <p:oleObj spid="_x0000_s4" name="" r:id="rId1" imgW="2019300" imgH="1548765" progId="Equation.KSEE3">
                  <p:embed/>
                </p:oleObj>
              </mc:Choice>
              <mc:Fallback>
                <p:oleObj name="" r:id="rId1" imgW="2019300" imgH="1548765" progId="Equation.KSEE3">
                  <p:embed/>
                  <p:pic>
                    <p:nvPicPr>
                      <p:cNvPr id="0" name="图片 3"/>
                      <p:cNvPicPr/>
                      <p:nvPr/>
                    </p:nvPicPr>
                    <p:blipFill>
                      <a:blip r:embed="rId2"/>
                      <a:stretch>
                        <a:fillRect/>
                      </a:stretch>
                    </p:blipFill>
                    <p:spPr>
                      <a:xfrm>
                        <a:off x="2180590" y="1482090"/>
                        <a:ext cx="4618355" cy="2179955"/>
                      </a:xfrm>
                      <a:prstGeom prst="rect">
                        <a:avLst/>
                      </a:prstGeom>
                      <a:noFill/>
                      <a:ln w="38100">
                        <a:noFill/>
                        <a:miter/>
                      </a:ln>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down)">
                                      <p:cBhvr>
                                        <p:cTn id="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六边形 10"/>
          <p:cNvSpPr>
            <a:spLocks noChangeAspect="1"/>
          </p:cNvSpPr>
          <p:nvPr/>
        </p:nvSpPr>
        <p:spPr>
          <a:xfrm rot="16200000">
            <a:off x="2947988" y="2703512"/>
            <a:ext cx="719138" cy="620713"/>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12" name="六边形 11"/>
          <p:cNvSpPr>
            <a:spLocks noChangeAspect="1"/>
          </p:cNvSpPr>
          <p:nvPr/>
        </p:nvSpPr>
        <p:spPr>
          <a:xfrm rot="16200000">
            <a:off x="1526382" y="3151981"/>
            <a:ext cx="431800" cy="373063"/>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13" name="六边形 12"/>
          <p:cNvSpPr>
            <a:spLocks noChangeAspect="1"/>
          </p:cNvSpPr>
          <p:nvPr/>
        </p:nvSpPr>
        <p:spPr>
          <a:xfrm rot="16200000">
            <a:off x="1472407" y="1600994"/>
            <a:ext cx="539750" cy="465137"/>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10" name="文本框 9"/>
          <p:cNvSpPr/>
          <p:nvPr/>
        </p:nvSpPr>
        <p:spPr bwMode="auto">
          <a:xfrm>
            <a:off x="1771650" y="1573213"/>
            <a:ext cx="1428750" cy="1657350"/>
          </a:xfrm>
          <a:custGeom>
            <a:avLst/>
            <a:gdLst>
              <a:gd name="T0" fmla="*/ 648308 w 1427586"/>
              <a:gd name="T1" fmla="*/ 354081 h 1656000"/>
              <a:gd name="T2" fmla="*/ 464779 w 1427586"/>
              <a:gd name="T3" fmla="*/ 398466 h 1656000"/>
              <a:gd name="T4" fmla="*/ 407052 w 1427586"/>
              <a:gd name="T5" fmla="*/ 569197 h 1656000"/>
              <a:gd name="T6" fmla="*/ 407052 w 1427586"/>
              <a:gd name="T7" fmla="*/ 644351 h 1656000"/>
              <a:gd name="T8" fmla="*/ 627069 w 1427586"/>
              <a:gd name="T9" fmla="*/ 644351 h 1656000"/>
              <a:gd name="T10" fmla="*/ 627069 w 1427586"/>
              <a:gd name="T11" fmla="*/ 571920 h 1656000"/>
              <a:gd name="T12" fmla="*/ 635510 w 1427586"/>
              <a:gd name="T13" fmla="*/ 505751 h 1656000"/>
              <a:gd name="T14" fmla="*/ 666824 w 1427586"/>
              <a:gd name="T15" fmla="*/ 490230 h 1656000"/>
              <a:gd name="T16" fmla="*/ 696504 w 1427586"/>
              <a:gd name="T17" fmla="*/ 504934 h 1656000"/>
              <a:gd name="T18" fmla="*/ 706035 w 1427586"/>
              <a:gd name="T19" fmla="*/ 565929 h 1656000"/>
              <a:gd name="T20" fmla="*/ 706035 w 1427586"/>
              <a:gd name="T21" fmla="*/ 614943 h 1656000"/>
              <a:gd name="T22" fmla="*/ 697866 w 1427586"/>
              <a:gd name="T23" fmla="*/ 678116 h 1656000"/>
              <a:gd name="T24" fmla="*/ 671181 w 1427586"/>
              <a:gd name="T25" fmla="*/ 704257 h 1656000"/>
              <a:gd name="T26" fmla="*/ 574243 w 1427586"/>
              <a:gd name="T27" fmla="*/ 710248 h 1656000"/>
              <a:gd name="T28" fmla="*/ 574243 w 1427586"/>
              <a:gd name="T29" fmla="*/ 838228 h 1656000"/>
              <a:gd name="T30" fmla="*/ 660833 w 1427586"/>
              <a:gd name="T31" fmla="*/ 846669 h 1656000"/>
              <a:gd name="T32" fmla="*/ 694599 w 1427586"/>
              <a:gd name="T33" fmla="*/ 877439 h 1656000"/>
              <a:gd name="T34" fmla="*/ 706035 w 1427586"/>
              <a:gd name="T35" fmla="*/ 951504 h 1656000"/>
              <a:gd name="T36" fmla="*/ 706035 w 1427586"/>
              <a:gd name="T37" fmla="*/ 1012499 h 1656000"/>
              <a:gd name="T38" fmla="*/ 697866 w 1427586"/>
              <a:gd name="T39" fmla="*/ 1114882 h 1656000"/>
              <a:gd name="T40" fmla="*/ 664101 w 1427586"/>
              <a:gd name="T41" fmla="*/ 1134488 h 1656000"/>
              <a:gd name="T42" fmla="*/ 633875 w 1427586"/>
              <a:gd name="T43" fmla="*/ 1118967 h 1656000"/>
              <a:gd name="T44" fmla="*/ 627069 w 1427586"/>
              <a:gd name="T45" fmla="*/ 1046263 h 1656000"/>
              <a:gd name="T46" fmla="*/ 627069 w 1427586"/>
              <a:gd name="T47" fmla="*/ 903035 h 1656000"/>
              <a:gd name="T48" fmla="*/ 407052 w 1427586"/>
              <a:gd name="T49" fmla="*/ 903035 h 1656000"/>
              <a:gd name="T50" fmla="*/ 407052 w 1427586"/>
              <a:gd name="T51" fmla="*/ 972742 h 1656000"/>
              <a:gd name="T52" fmla="*/ 425840 w 1427586"/>
              <a:gd name="T53" fmla="*/ 1149464 h 1656000"/>
              <a:gd name="T54" fmla="*/ 504262 w 1427586"/>
              <a:gd name="T55" fmla="*/ 1235510 h 1656000"/>
              <a:gd name="T56" fmla="*/ 668458 w 1427586"/>
              <a:gd name="T57" fmla="*/ 1270637 h 1656000"/>
              <a:gd name="T58" fmla="*/ 819311 w 1427586"/>
              <a:gd name="T59" fmla="*/ 1240395 h 1656000"/>
              <a:gd name="T60" fmla="*/ 902090 w 1427586"/>
              <a:gd name="T61" fmla="*/ 1152123 h 1656000"/>
              <a:gd name="T62" fmla="*/ 926051 w 1427586"/>
              <a:gd name="T63" fmla="*/ 988937 h 1656000"/>
              <a:gd name="T64" fmla="*/ 901545 w 1427586"/>
              <a:gd name="T65" fmla="*/ 808849 h 1656000"/>
              <a:gd name="T66" fmla="*/ 826936 w 1427586"/>
              <a:gd name="T67" fmla="*/ 753543 h 1656000"/>
              <a:gd name="T68" fmla="*/ 897733 w 1427586"/>
              <a:gd name="T69" fmla="*/ 693403 h 1656000"/>
              <a:gd name="T70" fmla="*/ 917883 w 1427586"/>
              <a:gd name="T71" fmla="*/ 586463 h 1656000"/>
              <a:gd name="T72" fmla="*/ 861789 w 1427586"/>
              <a:gd name="T73" fmla="*/ 415579 h 1656000"/>
              <a:gd name="T74" fmla="*/ 648308 w 1427586"/>
              <a:gd name="T75" fmla="*/ 354081 h 1656000"/>
              <a:gd name="T76" fmla="*/ 714375 w 1427586"/>
              <a:gd name="T77" fmla="*/ 0 h 1656000"/>
              <a:gd name="T78" fmla="*/ 1428750 w 1427586"/>
              <a:gd name="T79" fmla="*/ 357187 h 1656000"/>
              <a:gd name="T80" fmla="*/ 1428750 w 1427586"/>
              <a:gd name="T81" fmla="*/ 1300162 h 1656000"/>
              <a:gd name="T82" fmla="*/ 714375 w 1427586"/>
              <a:gd name="T83" fmla="*/ 1657350 h 1656000"/>
              <a:gd name="T84" fmla="*/ 0 w 1427586"/>
              <a:gd name="T85" fmla="*/ 1300162 h 1656000"/>
              <a:gd name="T86" fmla="*/ 0 w 1427586"/>
              <a:gd name="T87" fmla="*/ 357187 h 1656000"/>
              <a:gd name="T88" fmla="*/ 714375 w 1427586"/>
              <a:gd name="T89" fmla="*/ 0 h 16560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27586" h="1656000">
                <a:moveTo>
                  <a:pt x="647780" y="353793"/>
                </a:moveTo>
                <a:cubicBezTo>
                  <a:pt x="563980" y="353793"/>
                  <a:pt x="502854" y="368576"/>
                  <a:pt x="464400" y="398141"/>
                </a:cubicBezTo>
                <a:cubicBezTo>
                  <a:pt x="425947" y="427707"/>
                  <a:pt x="406720" y="484571"/>
                  <a:pt x="406720" y="568733"/>
                </a:cubicBezTo>
                <a:lnTo>
                  <a:pt x="406720" y="643826"/>
                </a:lnTo>
                <a:lnTo>
                  <a:pt x="626558" y="643826"/>
                </a:lnTo>
                <a:lnTo>
                  <a:pt x="626558" y="571454"/>
                </a:lnTo>
                <a:cubicBezTo>
                  <a:pt x="626558" y="537716"/>
                  <a:pt x="629369" y="515678"/>
                  <a:pt x="634992" y="505339"/>
                </a:cubicBezTo>
                <a:cubicBezTo>
                  <a:pt x="640615" y="495000"/>
                  <a:pt x="651044" y="489831"/>
                  <a:pt x="666281" y="489831"/>
                </a:cubicBezTo>
                <a:cubicBezTo>
                  <a:pt x="679703" y="489831"/>
                  <a:pt x="689589" y="494728"/>
                  <a:pt x="695937" y="504523"/>
                </a:cubicBezTo>
                <a:cubicBezTo>
                  <a:pt x="702285" y="514318"/>
                  <a:pt x="705460" y="534633"/>
                  <a:pt x="705460" y="565468"/>
                </a:cubicBezTo>
                <a:lnTo>
                  <a:pt x="705460" y="614442"/>
                </a:lnTo>
                <a:cubicBezTo>
                  <a:pt x="705460" y="643101"/>
                  <a:pt x="702739" y="664141"/>
                  <a:pt x="697297" y="677564"/>
                </a:cubicBezTo>
                <a:cubicBezTo>
                  <a:pt x="691856" y="690986"/>
                  <a:pt x="682968" y="699693"/>
                  <a:pt x="670634" y="703683"/>
                </a:cubicBezTo>
                <a:cubicBezTo>
                  <a:pt x="658300" y="707674"/>
                  <a:pt x="626013" y="709669"/>
                  <a:pt x="573775" y="709669"/>
                </a:cubicBezTo>
                <a:lnTo>
                  <a:pt x="573775" y="837545"/>
                </a:lnTo>
                <a:cubicBezTo>
                  <a:pt x="616581" y="838270"/>
                  <a:pt x="645422" y="841082"/>
                  <a:pt x="660295" y="845979"/>
                </a:cubicBezTo>
                <a:cubicBezTo>
                  <a:pt x="675169" y="850876"/>
                  <a:pt x="686414" y="861125"/>
                  <a:pt x="694033" y="876724"/>
                </a:cubicBezTo>
                <a:cubicBezTo>
                  <a:pt x="701651" y="892323"/>
                  <a:pt x="705460" y="916991"/>
                  <a:pt x="705460" y="950729"/>
                </a:cubicBezTo>
                <a:lnTo>
                  <a:pt x="705460" y="1011674"/>
                </a:lnTo>
                <a:cubicBezTo>
                  <a:pt x="705460" y="1066814"/>
                  <a:pt x="702739" y="1100915"/>
                  <a:pt x="697297" y="1113974"/>
                </a:cubicBezTo>
                <a:cubicBezTo>
                  <a:pt x="691856" y="1127034"/>
                  <a:pt x="680610" y="1133564"/>
                  <a:pt x="663560" y="1133564"/>
                </a:cubicBezTo>
                <a:cubicBezTo>
                  <a:pt x="647961" y="1133564"/>
                  <a:pt x="637894" y="1128394"/>
                  <a:pt x="633359" y="1118056"/>
                </a:cubicBezTo>
                <a:cubicBezTo>
                  <a:pt x="628825" y="1107717"/>
                  <a:pt x="626558" y="1083502"/>
                  <a:pt x="626558" y="1045411"/>
                </a:cubicBezTo>
                <a:lnTo>
                  <a:pt x="626558" y="902299"/>
                </a:lnTo>
                <a:lnTo>
                  <a:pt x="406720" y="902299"/>
                </a:lnTo>
                <a:lnTo>
                  <a:pt x="406720" y="971950"/>
                </a:lnTo>
                <a:cubicBezTo>
                  <a:pt x="406720" y="1055750"/>
                  <a:pt x="412978" y="1114609"/>
                  <a:pt x="425493" y="1148528"/>
                </a:cubicBezTo>
                <a:cubicBezTo>
                  <a:pt x="438009" y="1182447"/>
                  <a:pt x="464128" y="1211106"/>
                  <a:pt x="503851" y="1234504"/>
                </a:cubicBezTo>
                <a:cubicBezTo>
                  <a:pt x="543574" y="1257903"/>
                  <a:pt x="598262" y="1269602"/>
                  <a:pt x="667913" y="1269602"/>
                </a:cubicBezTo>
                <a:cubicBezTo>
                  <a:pt x="729221" y="1269602"/>
                  <a:pt x="779465" y="1259530"/>
                  <a:pt x="818644" y="1239385"/>
                </a:cubicBezTo>
                <a:cubicBezTo>
                  <a:pt x="857823" y="1219240"/>
                  <a:pt x="885393" y="1189840"/>
                  <a:pt x="901355" y="1151185"/>
                </a:cubicBezTo>
                <a:cubicBezTo>
                  <a:pt x="917317" y="1112530"/>
                  <a:pt x="925297" y="1058179"/>
                  <a:pt x="925297" y="988131"/>
                </a:cubicBezTo>
                <a:cubicBezTo>
                  <a:pt x="925297" y="893760"/>
                  <a:pt x="917135" y="833780"/>
                  <a:pt x="900811" y="808190"/>
                </a:cubicBezTo>
                <a:cubicBezTo>
                  <a:pt x="884486" y="782601"/>
                  <a:pt x="859636" y="764180"/>
                  <a:pt x="826262" y="752929"/>
                </a:cubicBezTo>
                <a:cubicBezTo>
                  <a:pt x="859999" y="734802"/>
                  <a:pt x="883579" y="714772"/>
                  <a:pt x="897002" y="692838"/>
                </a:cubicBezTo>
                <a:cubicBezTo>
                  <a:pt x="910424" y="670905"/>
                  <a:pt x="917135" y="635287"/>
                  <a:pt x="917135" y="585985"/>
                </a:cubicBezTo>
                <a:cubicBezTo>
                  <a:pt x="917135" y="513119"/>
                  <a:pt x="898453" y="456204"/>
                  <a:pt x="861087" y="415240"/>
                </a:cubicBezTo>
                <a:cubicBezTo>
                  <a:pt x="823722" y="374275"/>
                  <a:pt x="752620" y="353793"/>
                  <a:pt x="647780" y="353793"/>
                </a:cubicBezTo>
                <a:close/>
                <a:moveTo>
                  <a:pt x="713793" y="0"/>
                </a:moveTo>
                <a:lnTo>
                  <a:pt x="1427586" y="356896"/>
                </a:lnTo>
                <a:lnTo>
                  <a:pt x="1427586" y="1299103"/>
                </a:lnTo>
                <a:lnTo>
                  <a:pt x="713793" y="1656000"/>
                </a:lnTo>
                <a:lnTo>
                  <a:pt x="0" y="1299103"/>
                </a:lnTo>
                <a:lnTo>
                  <a:pt x="0" y="356896"/>
                </a:lnTo>
                <a:lnTo>
                  <a:pt x="713793"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文本框 14"/>
          <p:cNvSpPr txBox="1"/>
          <p:nvPr/>
        </p:nvSpPr>
        <p:spPr bwMode="auto">
          <a:xfrm>
            <a:off x="3924300" y="1563688"/>
            <a:ext cx="3671888" cy="570865"/>
          </a:xfrm>
          <a:prstGeom prst="rect">
            <a:avLst/>
          </a:prstGeom>
          <a:noFill/>
        </p:spPr>
        <p:txBody>
          <a:bodyPr>
            <a:spAutoFit/>
          </a:bodyPr>
          <a:lstStyle/>
          <a:p>
            <a:pPr defTabSz="685165" eaLnBrk="1" fontAlgn="auto" hangingPunct="1">
              <a:spcBef>
                <a:spcPts val="0"/>
              </a:spcBef>
              <a:spcAft>
                <a:spcPts val="0"/>
              </a:spcAft>
              <a:defRPr/>
            </a:pPr>
            <a:r>
              <a:rPr lang="zh-CN" altLang="en-US" sz="4800" baseline="-3000" dirty="0">
                <a:solidFill>
                  <a:schemeClr val="bg1">
                    <a:lumMod val="95000"/>
                  </a:schemeClr>
                </a:solidFill>
                <a:cs typeface="Arial" panose="020B0604020202020204" pitchFamily="34" charset="0"/>
              </a:rPr>
              <a:t>结论分析</a:t>
            </a:r>
            <a:endParaRPr lang="zh-CN" altLang="en-US" sz="4800" baseline="-3000" dirty="0">
              <a:solidFill>
                <a:schemeClr val="bg1">
                  <a:lumMod val="95000"/>
                </a:schemeClr>
              </a:solidFill>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par>
                                <p:cTn id="10" presetID="6" presetClass="emph" presetSubtype="0" decel="100000" fill="hold" grpId="1" nodeType="withEffect">
                                  <p:stCondLst>
                                    <p:cond delay="200"/>
                                  </p:stCondLst>
                                  <p:childTnLst>
                                    <p:animScale>
                                      <p:cBhvr>
                                        <p:cTn id="11" dur="250" fill="hold"/>
                                        <p:tgtEl>
                                          <p:spTgt spid="10"/>
                                        </p:tgtEl>
                                      </p:cBhvr>
                                      <p:by x="110000" y="110000"/>
                                    </p:animScale>
                                  </p:childTnLst>
                                </p:cTn>
                              </p:par>
                              <p:par>
                                <p:cTn id="12" presetID="6" presetClass="emph" presetSubtype="0" decel="100000" fill="hold" grpId="2" nodeType="withEffect">
                                  <p:stCondLst>
                                    <p:cond delay="300"/>
                                  </p:stCondLst>
                                  <p:childTnLst>
                                    <p:animScale>
                                      <p:cBhvr>
                                        <p:cTn id="13" dur="250" fill="hold"/>
                                        <p:tgtEl>
                                          <p:spTgt spid="10"/>
                                        </p:tgtEl>
                                      </p:cBhvr>
                                      <p:by x="91000" y="91000"/>
                                    </p:animScale>
                                  </p:childTnLst>
                                </p:cTn>
                              </p:par>
                            </p:childTnLst>
                          </p:cTn>
                        </p:par>
                        <p:par>
                          <p:cTn id="14" fill="hold">
                            <p:stCondLst>
                              <p:cond delay="500"/>
                            </p:stCondLst>
                            <p:childTnLst>
                              <p:par>
                                <p:cTn id="15" presetID="2" presetClass="entr" presetSubtype="6"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400" fill="hold"/>
                                        <p:tgtEl>
                                          <p:spTgt spid="11"/>
                                        </p:tgtEl>
                                        <p:attrNameLst>
                                          <p:attrName>ppt_x</p:attrName>
                                        </p:attrNameLst>
                                      </p:cBhvr>
                                      <p:tavLst>
                                        <p:tav tm="0">
                                          <p:val>
                                            <p:strVal val="1+#ppt_w/2"/>
                                          </p:val>
                                        </p:tav>
                                        <p:tav tm="100000">
                                          <p:val>
                                            <p:strVal val="#ppt_x"/>
                                          </p:val>
                                        </p:tav>
                                      </p:tavLst>
                                    </p:anim>
                                    <p:anim calcmode="lin" valueType="num">
                                      <p:cBhvr additive="base">
                                        <p:cTn id="18" dur="4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9" decel="100000" fill="hold" grpId="0" nodeType="withEffect">
                                  <p:stCondLst>
                                    <p:cond delay="1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400" fill="hold"/>
                                        <p:tgtEl>
                                          <p:spTgt spid="13"/>
                                        </p:tgtEl>
                                        <p:attrNameLst>
                                          <p:attrName>ppt_x</p:attrName>
                                        </p:attrNameLst>
                                      </p:cBhvr>
                                      <p:tavLst>
                                        <p:tav tm="0">
                                          <p:val>
                                            <p:strVal val="0-#ppt_w/2"/>
                                          </p:val>
                                        </p:tav>
                                        <p:tav tm="100000">
                                          <p:val>
                                            <p:strVal val="#ppt_x"/>
                                          </p:val>
                                        </p:tav>
                                      </p:tavLst>
                                    </p:anim>
                                    <p:anim calcmode="lin" valueType="num">
                                      <p:cBhvr additive="base">
                                        <p:cTn id="22" dur="400" fill="hold"/>
                                        <p:tgtEl>
                                          <p:spTgt spid="13"/>
                                        </p:tgtEl>
                                        <p:attrNameLst>
                                          <p:attrName>ppt_y</p:attrName>
                                        </p:attrNameLst>
                                      </p:cBhvr>
                                      <p:tavLst>
                                        <p:tav tm="0">
                                          <p:val>
                                            <p:strVal val="0-#ppt_h/2"/>
                                          </p:val>
                                        </p:tav>
                                        <p:tav tm="100000">
                                          <p:val>
                                            <p:strVal val="#ppt_y"/>
                                          </p:val>
                                        </p:tav>
                                      </p:tavLst>
                                    </p:anim>
                                  </p:childTnLst>
                                </p:cTn>
                              </p:par>
                              <p:par>
                                <p:cTn id="23" presetID="2" presetClass="entr" presetSubtype="12" decel="100000" fill="hold" grpId="0" nodeType="withEffect">
                                  <p:stCondLst>
                                    <p:cond delay="3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400" fill="hold"/>
                                        <p:tgtEl>
                                          <p:spTgt spid="12"/>
                                        </p:tgtEl>
                                        <p:attrNameLst>
                                          <p:attrName>ppt_x</p:attrName>
                                        </p:attrNameLst>
                                      </p:cBhvr>
                                      <p:tavLst>
                                        <p:tav tm="0">
                                          <p:val>
                                            <p:strVal val="0-#ppt_w/2"/>
                                          </p:val>
                                        </p:tav>
                                        <p:tav tm="100000">
                                          <p:val>
                                            <p:strVal val="#ppt_x"/>
                                          </p:val>
                                        </p:tav>
                                      </p:tavLst>
                                    </p:anim>
                                    <p:anim calcmode="lin" valueType="num">
                                      <p:cBhvr additive="base">
                                        <p:cTn id="26" dur="4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1"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P spid="10" grpId="1" animBg="1"/>
      <p:bldP spid="10" grpId="2"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空心弧 2"/>
          <p:cNvSpPr>
            <a:spLocks noChangeArrowheads="1"/>
          </p:cNvSpPr>
          <p:nvPr/>
        </p:nvSpPr>
        <p:spPr bwMode="auto">
          <a:xfrm rot="16200000">
            <a:off x="1217613" y="1903413"/>
            <a:ext cx="2198687" cy="2198687"/>
          </a:xfrm>
          <a:custGeom>
            <a:avLst/>
            <a:gdLst>
              <a:gd name="G0" fmla="+- 9012 0 0"/>
              <a:gd name="G1" fmla="+- 9868328 0 0"/>
              <a:gd name="G2" fmla="+- 0 0 9868328"/>
              <a:gd name="T0" fmla="*/ 0 256 1"/>
              <a:gd name="T1" fmla="*/ 180 256 1"/>
              <a:gd name="G3" fmla="+- 9868328 T0 T1"/>
              <a:gd name="T2" fmla="*/ 0 256 1"/>
              <a:gd name="T3" fmla="*/ 90 256 1"/>
              <a:gd name="G4" fmla="+- 9868328 T2 T3"/>
              <a:gd name="G5" fmla="*/ G4 2 1"/>
              <a:gd name="T4" fmla="*/ 90 256 1"/>
              <a:gd name="T5" fmla="*/ 0 256 1"/>
              <a:gd name="G6" fmla="+- 9868328 T4 T5"/>
              <a:gd name="G7" fmla="*/ G6 2 1"/>
              <a:gd name="G8" fmla="abs 98683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12"/>
              <a:gd name="G18" fmla="*/ 9012 1 2"/>
              <a:gd name="G19" fmla="+- G18 5400 0"/>
              <a:gd name="G20" fmla="cos G19 9868328"/>
              <a:gd name="G21" fmla="sin G19 9868328"/>
              <a:gd name="G22" fmla="+- G20 10800 0"/>
              <a:gd name="G23" fmla="+- G21 10800 0"/>
              <a:gd name="G24" fmla="+- 10800 0 G20"/>
              <a:gd name="G25" fmla="+- 9012 10800 0"/>
              <a:gd name="G26" fmla="?: G9 G17 G25"/>
              <a:gd name="G27" fmla="?: G9 0 21600"/>
              <a:gd name="G28" fmla="cos 10800 9868328"/>
              <a:gd name="G29" fmla="sin 10800 9868328"/>
              <a:gd name="G30" fmla="sin 9012 9868328"/>
              <a:gd name="G31" fmla="+- G28 10800 0"/>
              <a:gd name="G32" fmla="+- G29 10800 0"/>
              <a:gd name="G33" fmla="+- G30 10800 0"/>
              <a:gd name="G34" fmla="?: G4 0 G31"/>
              <a:gd name="G35" fmla="?: 9868328 G34 0"/>
              <a:gd name="G36" fmla="?: G6 G35 G31"/>
              <a:gd name="G37" fmla="+- 21600 0 G36"/>
              <a:gd name="G38" fmla="?: G4 0 G33"/>
              <a:gd name="G39" fmla="?: 9868328 G38 G32"/>
              <a:gd name="G40" fmla="?: G6 G39 0"/>
              <a:gd name="G41" fmla="?: G4 G32 21600"/>
              <a:gd name="G42" fmla="?: G6 G41 G33"/>
              <a:gd name="T12" fmla="*/ 10800 w 21600"/>
              <a:gd name="T13" fmla="*/ 0 h 21600"/>
              <a:gd name="T14" fmla="*/ 2171 w 21600"/>
              <a:gd name="T15" fmla="*/ 15666 h 21600"/>
              <a:gd name="T16" fmla="*/ 10800 w 21600"/>
              <a:gd name="T17" fmla="*/ 1788 h 21600"/>
              <a:gd name="T18" fmla="*/ 19429 w 21600"/>
              <a:gd name="T19" fmla="*/ 1566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50" y="15226"/>
                </a:moveTo>
                <a:cubicBezTo>
                  <a:pt x="2188" y="13875"/>
                  <a:pt x="1788" y="12351"/>
                  <a:pt x="1788" y="10800"/>
                </a:cubicBezTo>
                <a:cubicBezTo>
                  <a:pt x="1788" y="5822"/>
                  <a:pt x="5822" y="1788"/>
                  <a:pt x="10800" y="1788"/>
                </a:cubicBezTo>
                <a:cubicBezTo>
                  <a:pt x="15777" y="1788"/>
                  <a:pt x="19812" y="5822"/>
                  <a:pt x="19812" y="10800"/>
                </a:cubicBezTo>
                <a:cubicBezTo>
                  <a:pt x="19812" y="12351"/>
                  <a:pt x="19411" y="13875"/>
                  <a:pt x="18649" y="15226"/>
                </a:cubicBezTo>
                <a:lnTo>
                  <a:pt x="20207" y="16105"/>
                </a:lnTo>
                <a:cubicBezTo>
                  <a:pt x="21120" y="14486"/>
                  <a:pt x="21600" y="12658"/>
                  <a:pt x="21600" y="10800"/>
                </a:cubicBezTo>
                <a:cubicBezTo>
                  <a:pt x="21600" y="4835"/>
                  <a:pt x="16764" y="0"/>
                  <a:pt x="10800" y="0"/>
                </a:cubicBezTo>
                <a:cubicBezTo>
                  <a:pt x="4835" y="0"/>
                  <a:pt x="0" y="4835"/>
                  <a:pt x="0" y="10800"/>
                </a:cubicBezTo>
                <a:cubicBezTo>
                  <a:pt x="-1" y="12658"/>
                  <a:pt x="479" y="14486"/>
                  <a:pt x="1392" y="16105"/>
                </a:cubicBezTo>
                <a:close/>
              </a:path>
            </a:pathLst>
          </a:custGeom>
          <a:solidFill>
            <a:schemeClr val="bg1">
              <a:alpha val="50000"/>
            </a:schemeClr>
          </a:solidFill>
          <a:ln>
            <a:noFill/>
          </a:ln>
        </p:spPr>
        <p:txBody>
          <a:bodyPr lIns="91418" tIns="45709" rIns="91418" bIns="45709" anchor="ctr"/>
          <a:lstStyle/>
          <a:p>
            <a:pPr algn="ctr" defTabSz="685165" eaLnBrk="1" fontAlgn="auto" hangingPunct="1">
              <a:spcBef>
                <a:spcPts val="0"/>
              </a:spcBef>
              <a:spcAft>
                <a:spcPts val="0"/>
              </a:spcAft>
              <a:defRPr/>
            </a:pPr>
            <a:endParaRPr lang="zh-CN" altLang="zh-CN" sz="1350" dirty="0">
              <a:solidFill>
                <a:schemeClr val="bg1">
                  <a:lumMod val="95000"/>
                </a:schemeClr>
              </a:solidFill>
              <a:ea typeface="+mn-ea"/>
              <a:sym typeface="宋体" panose="02010600030101010101" pitchFamily="2" charset="-122"/>
            </a:endParaRPr>
          </a:p>
        </p:txBody>
      </p:sp>
      <p:sp>
        <p:nvSpPr>
          <p:cNvPr id="16389" name="空心弧 3"/>
          <p:cNvSpPr>
            <a:spLocks noChangeArrowheads="1"/>
          </p:cNvSpPr>
          <p:nvPr/>
        </p:nvSpPr>
        <p:spPr bwMode="auto">
          <a:xfrm rot="16426183">
            <a:off x="1394619" y="2082006"/>
            <a:ext cx="1824038" cy="1825625"/>
          </a:xfrm>
          <a:custGeom>
            <a:avLst/>
            <a:gdLst>
              <a:gd name="G0" fmla="+- 8720 0 0"/>
              <a:gd name="G1" fmla="+- 13154032 0 0"/>
              <a:gd name="G2" fmla="+- 0 0 13154032"/>
              <a:gd name="T0" fmla="*/ 0 256 1"/>
              <a:gd name="T1" fmla="*/ 180 256 1"/>
              <a:gd name="G3" fmla="+- 13154032 T0 T1"/>
              <a:gd name="T2" fmla="*/ 0 256 1"/>
              <a:gd name="T3" fmla="*/ 90 256 1"/>
              <a:gd name="G4" fmla="+- 13154032 T2 T3"/>
              <a:gd name="G5" fmla="*/ G4 2 1"/>
              <a:gd name="T4" fmla="*/ 90 256 1"/>
              <a:gd name="T5" fmla="*/ 0 256 1"/>
              <a:gd name="G6" fmla="+- 13154032 T4 T5"/>
              <a:gd name="G7" fmla="*/ G6 2 1"/>
              <a:gd name="G8" fmla="abs 1315403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720"/>
              <a:gd name="G18" fmla="*/ 8720 1 2"/>
              <a:gd name="G19" fmla="+- G18 5400 0"/>
              <a:gd name="G20" fmla="cos G19 13154032"/>
              <a:gd name="G21" fmla="sin G19 13154032"/>
              <a:gd name="G22" fmla="+- G20 10800 0"/>
              <a:gd name="G23" fmla="+- G21 10800 0"/>
              <a:gd name="G24" fmla="+- 10800 0 G20"/>
              <a:gd name="G25" fmla="+- 8720 10800 0"/>
              <a:gd name="G26" fmla="?: G9 G17 G25"/>
              <a:gd name="G27" fmla="?: G9 0 21600"/>
              <a:gd name="G28" fmla="cos 10800 13154032"/>
              <a:gd name="G29" fmla="sin 10800 13154032"/>
              <a:gd name="G30" fmla="sin 8720 13154032"/>
              <a:gd name="G31" fmla="+- G28 10800 0"/>
              <a:gd name="G32" fmla="+- G29 10800 0"/>
              <a:gd name="G33" fmla="+- G30 10800 0"/>
              <a:gd name="G34" fmla="?: G4 0 G31"/>
              <a:gd name="G35" fmla="?: 13154032 G34 0"/>
              <a:gd name="G36" fmla="?: G6 G35 G31"/>
              <a:gd name="G37" fmla="+- 21600 0 G36"/>
              <a:gd name="G38" fmla="?: G4 0 G33"/>
              <a:gd name="G39" fmla="?: 13154032 G38 G32"/>
              <a:gd name="G40" fmla="?: G6 G39 0"/>
              <a:gd name="G41" fmla="?: G4 G32 21600"/>
              <a:gd name="G42" fmla="?: G6 G41 G33"/>
              <a:gd name="T12" fmla="*/ 10800 w 21600"/>
              <a:gd name="T13" fmla="*/ 0 h 21600"/>
              <a:gd name="T14" fmla="*/ 1670 w 21600"/>
              <a:gd name="T15" fmla="*/ 7347 h 21600"/>
              <a:gd name="T16" fmla="*/ 10800 w 21600"/>
              <a:gd name="T17" fmla="*/ 2080 h 21600"/>
              <a:gd name="T18" fmla="*/ 19930 w 21600"/>
              <a:gd name="T19" fmla="*/ 73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close/>
              </a:path>
            </a:pathLst>
          </a:custGeom>
          <a:solidFill>
            <a:schemeClr val="bg1">
              <a:alpha val="80000"/>
            </a:schemeClr>
          </a:solidFill>
          <a:ln>
            <a:noFill/>
          </a:ln>
        </p:spPr>
        <p:txBody>
          <a:bodyPr lIns="91418" tIns="45709" rIns="91418" bIns="45709" anchor="ctr"/>
          <a:lstStyle/>
          <a:p>
            <a:pPr algn="ctr" defTabSz="685165" eaLnBrk="1" fontAlgn="auto" hangingPunct="1">
              <a:spcBef>
                <a:spcPts val="0"/>
              </a:spcBef>
              <a:spcAft>
                <a:spcPts val="0"/>
              </a:spcAft>
              <a:defRPr/>
            </a:pPr>
            <a:endParaRPr lang="zh-CN" altLang="zh-CN" sz="1350" dirty="0">
              <a:solidFill>
                <a:schemeClr val="bg1">
                  <a:lumMod val="95000"/>
                </a:schemeClr>
              </a:solidFill>
              <a:ea typeface="+mn-ea"/>
              <a:sym typeface="宋体" panose="02010600030101010101" pitchFamily="2" charset="-122"/>
            </a:endParaRPr>
          </a:p>
        </p:txBody>
      </p:sp>
      <p:sp>
        <p:nvSpPr>
          <p:cNvPr id="16390" name="空心弧 4"/>
          <p:cNvSpPr>
            <a:spLocks noChangeArrowheads="1"/>
          </p:cNvSpPr>
          <p:nvPr/>
        </p:nvSpPr>
        <p:spPr bwMode="auto">
          <a:xfrm rot="16200000">
            <a:off x="1017588" y="1731963"/>
            <a:ext cx="2560637" cy="2560637"/>
          </a:xfrm>
          <a:custGeom>
            <a:avLst/>
            <a:gdLst>
              <a:gd name="G0" fmla="+- 9049 0 0"/>
              <a:gd name="G1" fmla="+- 7945690 0 0"/>
              <a:gd name="G2" fmla="+- 0 0 7945690"/>
              <a:gd name="T0" fmla="*/ 0 256 1"/>
              <a:gd name="T1" fmla="*/ 180 256 1"/>
              <a:gd name="G3" fmla="+- 7945690 T0 T1"/>
              <a:gd name="T2" fmla="*/ 0 256 1"/>
              <a:gd name="T3" fmla="*/ 90 256 1"/>
              <a:gd name="G4" fmla="+- 7945690 T2 T3"/>
              <a:gd name="G5" fmla="*/ G4 2 1"/>
              <a:gd name="T4" fmla="*/ 90 256 1"/>
              <a:gd name="T5" fmla="*/ 0 256 1"/>
              <a:gd name="G6" fmla="+- 7945690 T4 T5"/>
              <a:gd name="G7" fmla="*/ G6 2 1"/>
              <a:gd name="G8" fmla="abs 794569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49"/>
              <a:gd name="G18" fmla="*/ 9049 1 2"/>
              <a:gd name="G19" fmla="+- G18 5400 0"/>
              <a:gd name="G20" fmla="cos G19 7945690"/>
              <a:gd name="G21" fmla="sin G19 7945690"/>
              <a:gd name="G22" fmla="+- G20 10800 0"/>
              <a:gd name="G23" fmla="+- G21 10800 0"/>
              <a:gd name="G24" fmla="+- 10800 0 G20"/>
              <a:gd name="G25" fmla="+- 9049 10800 0"/>
              <a:gd name="G26" fmla="?: G9 G17 G25"/>
              <a:gd name="G27" fmla="?: G9 0 21600"/>
              <a:gd name="G28" fmla="cos 10800 7945690"/>
              <a:gd name="G29" fmla="sin 10800 7945690"/>
              <a:gd name="G30" fmla="sin 9049 7945690"/>
              <a:gd name="G31" fmla="+- G28 10800 0"/>
              <a:gd name="G32" fmla="+- G29 10800 0"/>
              <a:gd name="G33" fmla="+- G30 10800 0"/>
              <a:gd name="G34" fmla="?: G4 0 G31"/>
              <a:gd name="G35" fmla="?: 7945690 G34 0"/>
              <a:gd name="G36" fmla="?: G6 G35 G31"/>
              <a:gd name="G37" fmla="+- 21600 0 G36"/>
              <a:gd name="G38" fmla="?: G4 0 G33"/>
              <a:gd name="G39" fmla="?: 7945690 G38 G32"/>
              <a:gd name="G40" fmla="?: G6 G39 0"/>
              <a:gd name="G41" fmla="?: G4 G32 21600"/>
              <a:gd name="G42" fmla="?: G6 G41 G33"/>
              <a:gd name="T12" fmla="*/ 10800 w 21600"/>
              <a:gd name="T13" fmla="*/ 0 h 21600"/>
              <a:gd name="T14" fmla="*/ 5652 w 21600"/>
              <a:gd name="T15" fmla="*/ 19285 h 21600"/>
              <a:gd name="T16" fmla="*/ 10800 w 21600"/>
              <a:gd name="T17" fmla="*/ 1751 h 21600"/>
              <a:gd name="T18" fmla="*/ 15948 w 21600"/>
              <a:gd name="T19" fmla="*/ 1928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9"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close/>
              </a:path>
            </a:pathLst>
          </a:custGeom>
          <a:solidFill>
            <a:schemeClr val="bg1">
              <a:alpha val="20000"/>
            </a:schemeClr>
          </a:solidFill>
          <a:ln>
            <a:noFill/>
          </a:ln>
        </p:spPr>
        <p:txBody>
          <a:bodyPr lIns="91418" tIns="45709" rIns="91418" bIns="45709" anchor="ctr"/>
          <a:lstStyle/>
          <a:p>
            <a:pPr algn="ctr" defTabSz="685165" eaLnBrk="1" fontAlgn="auto" hangingPunct="1">
              <a:spcBef>
                <a:spcPts val="0"/>
              </a:spcBef>
              <a:spcAft>
                <a:spcPts val="0"/>
              </a:spcAft>
              <a:defRPr/>
            </a:pPr>
            <a:endParaRPr lang="zh-CN" altLang="zh-CN" sz="1350" dirty="0">
              <a:solidFill>
                <a:schemeClr val="bg1">
                  <a:lumMod val="95000"/>
                </a:schemeClr>
              </a:solidFill>
              <a:ea typeface="+mn-ea"/>
              <a:sym typeface="宋体" panose="02010600030101010101" pitchFamily="2" charset="-122"/>
            </a:endParaRPr>
          </a:p>
        </p:txBody>
      </p:sp>
      <p:sp>
        <p:nvSpPr>
          <p:cNvPr id="16391" name="矩形 5"/>
          <p:cNvSpPr>
            <a:spLocks noChangeArrowheads="1"/>
          </p:cNvSpPr>
          <p:nvPr/>
        </p:nvSpPr>
        <p:spPr bwMode="auto">
          <a:xfrm>
            <a:off x="1696279" y="2763996"/>
            <a:ext cx="20208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09" rIns="91418" bIns="45709">
            <a:spAutoFit/>
          </a:bodyPr>
          <a:lstStyle/>
          <a:p>
            <a:pPr defTabSz="685165" eaLnBrk="1" fontAlgn="auto" hangingPunct="1">
              <a:spcBef>
                <a:spcPts val="0"/>
              </a:spcBef>
              <a:spcAft>
                <a:spcPts val="0"/>
              </a:spcAft>
              <a:defRPr/>
            </a:pPr>
            <a:r>
              <a:rPr lang="zh-CN" altLang="en-US" sz="3200" baseline="-3000" dirty="0">
                <a:solidFill>
                  <a:schemeClr val="bg1">
                    <a:lumMod val="95000"/>
                  </a:schemeClr>
                </a:solidFill>
                <a:ea typeface="+mn-ea"/>
              </a:rPr>
              <a:t>结论</a:t>
            </a:r>
            <a:endParaRPr lang="zh-CN" altLang="en-US" sz="3200" baseline="-3000" dirty="0">
              <a:solidFill>
                <a:schemeClr val="bg1">
                  <a:lumMod val="95000"/>
                </a:schemeClr>
              </a:solidFill>
              <a:ea typeface="+mn-ea"/>
            </a:endParaRPr>
          </a:p>
        </p:txBody>
      </p:sp>
      <p:grpSp>
        <p:nvGrpSpPr>
          <p:cNvPr id="16392" name="组合 34"/>
          <p:cNvGrpSpPr/>
          <p:nvPr/>
        </p:nvGrpSpPr>
        <p:grpSpPr bwMode="auto">
          <a:xfrm>
            <a:off x="4500563" y="1223963"/>
            <a:ext cx="3811587" cy="755649"/>
            <a:chOff x="0" y="0"/>
            <a:chExt cx="3811400" cy="754563"/>
          </a:xfrm>
        </p:grpSpPr>
        <p:sp>
          <p:nvSpPr>
            <p:cNvPr id="16394" name="TextBox 23"/>
            <p:cNvSpPr>
              <a:spLocks noChangeArrowheads="1"/>
            </p:cNvSpPr>
            <p:nvPr/>
          </p:nvSpPr>
          <p:spPr bwMode="auto">
            <a:xfrm>
              <a:off x="0" y="386793"/>
              <a:ext cx="3811400" cy="36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85165" eaLnBrk="1" fontAlgn="auto" hangingPunct="1">
                <a:spcBef>
                  <a:spcPts val="0"/>
                </a:spcBef>
                <a:spcAft>
                  <a:spcPts val="0"/>
                </a:spcAft>
                <a:buClr>
                  <a:srgbClr val="E36C09"/>
                </a:buClr>
                <a:defRPr/>
              </a:pPr>
              <a:endParaRPr sz="1800" dirty="0">
                <a:solidFill>
                  <a:schemeClr val="bg1">
                    <a:lumMod val="95000"/>
                  </a:schemeClr>
                </a:solidFill>
                <a:ea typeface="+mn-ea"/>
                <a:cs typeface="Calibri" panose="020F0502020204030204" pitchFamily="34" charset="0"/>
                <a:sym typeface="Calibri" panose="020F0502020204030204" pitchFamily="34" charset="0"/>
              </a:endParaRPr>
            </a:p>
          </p:txBody>
        </p:sp>
        <p:sp>
          <p:nvSpPr>
            <p:cNvPr id="16395" name="矩形 25"/>
            <p:cNvSpPr>
              <a:spLocks noChangeArrowheads="1"/>
            </p:cNvSpPr>
            <p:nvPr/>
          </p:nvSpPr>
          <p:spPr bwMode="auto">
            <a:xfrm>
              <a:off x="558773" y="0"/>
              <a:ext cx="2020788" cy="46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85165" eaLnBrk="1" fontAlgn="auto" hangingPunct="1">
                <a:spcBef>
                  <a:spcPts val="0"/>
                </a:spcBef>
                <a:spcAft>
                  <a:spcPts val="0"/>
                </a:spcAft>
                <a:defRPr/>
              </a:pPr>
              <a:endParaRPr lang="zh-CN" altLang="en-US" sz="2400" dirty="0">
                <a:solidFill>
                  <a:schemeClr val="bg1">
                    <a:lumMod val="95000"/>
                  </a:schemeClr>
                </a:solidFill>
                <a:ea typeface="+mn-ea"/>
                <a:sym typeface="宋体" panose="02010600030101010101" pitchFamily="2" charset="-122"/>
              </a:endParaRPr>
            </a:p>
          </p:txBody>
        </p:sp>
      </p:grpSp>
      <p:sp>
        <p:nvSpPr>
          <p:cNvPr id="2" name="文本框 1"/>
          <p:cNvSpPr txBox="1"/>
          <p:nvPr/>
        </p:nvSpPr>
        <p:spPr>
          <a:xfrm>
            <a:off x="3914775" y="1224280"/>
            <a:ext cx="4451350" cy="3415030"/>
          </a:xfrm>
          <a:prstGeom prst="rect">
            <a:avLst/>
          </a:prstGeom>
          <a:noFill/>
        </p:spPr>
        <p:txBody>
          <a:bodyPr wrap="square" rtlCol="0">
            <a:spAutoFit/>
          </a:bodyPr>
          <a:p>
            <a:pPr algn="l" defTabSz="685165" eaLnBrk="1" fontAlgn="auto" hangingPunct="1">
              <a:spcBef>
                <a:spcPts val="0"/>
              </a:spcBef>
              <a:spcAft>
                <a:spcPts val="0"/>
              </a:spcAft>
              <a:buClr>
                <a:srgbClr val="E36C09"/>
              </a:buClr>
              <a:defRPr/>
            </a:pPr>
            <a:r>
              <a:rPr sz="2400" dirty="0">
                <a:solidFill>
                  <a:schemeClr val="bg1">
                    <a:lumMod val="95000"/>
                  </a:schemeClr>
                </a:solidFill>
                <a:ea typeface="+mn-ea"/>
                <a:cs typeface="Calibri" panose="020F0502020204030204" pitchFamily="34" charset="0"/>
                <a:sym typeface="Calibri" panose="020F0502020204030204" pitchFamily="34" charset="0"/>
              </a:rPr>
              <a:t>针对多中继并行协作传输网络结构, 分析和比较了前向放大</a:t>
            </a:r>
            <a:r>
              <a:rPr lang="zh-CN" sz="2400" dirty="0">
                <a:solidFill>
                  <a:schemeClr val="bg1">
                    <a:lumMod val="95000"/>
                  </a:schemeClr>
                </a:solidFill>
                <a:ea typeface="+mn-ea"/>
                <a:cs typeface="Calibri" panose="020F0502020204030204" pitchFamily="34" charset="0"/>
                <a:sym typeface="Calibri" panose="020F0502020204030204" pitchFamily="34" charset="0"/>
              </a:rPr>
              <a:t>（</a:t>
            </a:r>
            <a:r>
              <a:rPr lang="en-US" altLang="zh-CN" sz="2400" dirty="0">
                <a:solidFill>
                  <a:schemeClr val="bg1">
                    <a:lumMod val="95000"/>
                  </a:schemeClr>
                </a:solidFill>
                <a:ea typeface="+mn-ea"/>
                <a:cs typeface="Calibri" panose="020F0502020204030204" pitchFamily="34" charset="0"/>
                <a:sym typeface="Calibri" panose="020F0502020204030204" pitchFamily="34" charset="0"/>
              </a:rPr>
              <a:t>AF</a:t>
            </a:r>
            <a:r>
              <a:rPr lang="zh-CN" sz="2400" dirty="0">
                <a:solidFill>
                  <a:schemeClr val="bg1">
                    <a:lumMod val="95000"/>
                  </a:schemeClr>
                </a:solidFill>
                <a:ea typeface="+mn-ea"/>
                <a:cs typeface="Calibri" panose="020F0502020204030204" pitchFamily="34" charset="0"/>
                <a:sym typeface="Calibri" panose="020F0502020204030204" pitchFamily="34" charset="0"/>
              </a:rPr>
              <a:t>）</a:t>
            </a:r>
            <a:r>
              <a:rPr sz="2400" dirty="0">
                <a:solidFill>
                  <a:schemeClr val="bg1">
                    <a:lumMod val="95000"/>
                  </a:schemeClr>
                </a:solidFill>
                <a:ea typeface="+mn-ea"/>
                <a:cs typeface="Calibri" panose="020F0502020204030204" pitchFamily="34" charset="0"/>
                <a:sym typeface="Calibri" panose="020F0502020204030204" pitchFamily="34" charset="0"/>
              </a:rPr>
              <a:t>、前向</a:t>
            </a:r>
            <a:r>
              <a:rPr lang="zh-CN" sz="2400" dirty="0">
                <a:solidFill>
                  <a:schemeClr val="bg1">
                    <a:lumMod val="95000"/>
                  </a:schemeClr>
                </a:solidFill>
                <a:ea typeface="+mn-ea"/>
                <a:cs typeface="Calibri" panose="020F0502020204030204" pitchFamily="34" charset="0"/>
                <a:sym typeface="Calibri" panose="020F0502020204030204" pitchFamily="34" charset="0"/>
              </a:rPr>
              <a:t>译码（</a:t>
            </a:r>
            <a:r>
              <a:rPr lang="en-US" altLang="zh-CN" sz="2400" dirty="0">
                <a:solidFill>
                  <a:schemeClr val="bg1">
                    <a:lumMod val="95000"/>
                  </a:schemeClr>
                </a:solidFill>
                <a:ea typeface="+mn-ea"/>
                <a:cs typeface="Calibri" panose="020F0502020204030204" pitchFamily="34" charset="0"/>
                <a:sym typeface="Calibri" panose="020F0502020204030204" pitchFamily="34" charset="0"/>
              </a:rPr>
              <a:t>DF</a:t>
            </a:r>
            <a:r>
              <a:rPr lang="zh-CN" sz="2400" dirty="0">
                <a:solidFill>
                  <a:schemeClr val="bg1">
                    <a:lumMod val="95000"/>
                  </a:schemeClr>
                </a:solidFill>
                <a:ea typeface="+mn-ea"/>
                <a:cs typeface="Calibri" panose="020F0502020204030204" pitchFamily="34" charset="0"/>
                <a:sym typeface="Calibri" panose="020F0502020204030204" pitchFamily="34" charset="0"/>
              </a:rPr>
              <a:t>）两种</a:t>
            </a:r>
            <a:r>
              <a:rPr sz="2400" dirty="0">
                <a:solidFill>
                  <a:schemeClr val="bg1">
                    <a:lumMod val="95000"/>
                  </a:schemeClr>
                </a:solidFill>
                <a:ea typeface="+mn-ea"/>
                <a:cs typeface="Calibri" panose="020F0502020204030204" pitchFamily="34" charset="0"/>
                <a:sym typeface="Calibri" panose="020F0502020204030204" pitchFamily="34" charset="0"/>
              </a:rPr>
              <a:t>种协作方式的传输性能 。仿真分析表明, 在相同中继节点数条件下,DF 协同模式优于AF 协同模式 。随着中继节点的增加 ,</a:t>
            </a:r>
            <a:r>
              <a:rPr lang="zh-CN" sz="2400" dirty="0">
                <a:solidFill>
                  <a:schemeClr val="bg1">
                    <a:lumMod val="95000"/>
                  </a:schemeClr>
                </a:solidFill>
                <a:ea typeface="+mn-ea"/>
                <a:cs typeface="Calibri" panose="020F0502020204030204" pitchFamily="34" charset="0"/>
                <a:sym typeface="Calibri" panose="020F0502020204030204" pitchFamily="34" charset="0"/>
              </a:rPr>
              <a:t>两种方法</a:t>
            </a:r>
            <a:r>
              <a:rPr sz="2400" dirty="0">
                <a:solidFill>
                  <a:schemeClr val="bg1">
                    <a:lumMod val="95000"/>
                  </a:schemeClr>
                </a:solidFill>
                <a:ea typeface="+mn-ea"/>
                <a:cs typeface="Calibri" panose="020F0502020204030204" pitchFamily="34" charset="0"/>
                <a:sym typeface="Calibri" panose="020F0502020204030204" pitchFamily="34" charset="0"/>
              </a:rPr>
              <a:t>传输性能均有所改善,选择方式更灵活 </a:t>
            </a:r>
            <a:r>
              <a:rPr lang="zh-CN" sz="2400" dirty="0">
                <a:solidFill>
                  <a:schemeClr val="bg1">
                    <a:lumMod val="95000"/>
                  </a:schemeClr>
                </a:solidFill>
                <a:ea typeface="+mn-ea"/>
                <a:cs typeface="Calibri" panose="020F0502020204030204" pitchFamily="34" charset="0"/>
                <a:sym typeface="Calibri" panose="020F0502020204030204" pitchFamily="34" charset="0"/>
              </a:rPr>
              <a:t>。</a:t>
            </a:r>
            <a:endParaRPr lang="zh-CN" sz="2400" dirty="0">
              <a:solidFill>
                <a:schemeClr val="bg1">
                  <a:lumMod val="95000"/>
                </a:schemeClr>
              </a:solidFill>
              <a:ea typeface="+mn-ea"/>
              <a:cs typeface="Calibri" panose="020F0502020204030204" pitchFamily="34" charset="0"/>
              <a:sym typeface="Calibri" panose="020F0502020204030204"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p:cTn id="7" dur="500" fill="hold"/>
                                        <p:tgtEl>
                                          <p:spTgt spid="16389"/>
                                        </p:tgtEl>
                                        <p:attrNameLst>
                                          <p:attrName>ppt_w</p:attrName>
                                        </p:attrNameLst>
                                      </p:cBhvr>
                                      <p:tavLst>
                                        <p:tav tm="0">
                                          <p:val>
                                            <p:fltVal val="0"/>
                                          </p:val>
                                        </p:tav>
                                        <p:tav tm="100000">
                                          <p:val>
                                            <p:strVal val="#ppt_w"/>
                                          </p:val>
                                        </p:tav>
                                      </p:tavLst>
                                    </p:anim>
                                    <p:anim calcmode="lin" valueType="num">
                                      <p:cBhvr>
                                        <p:cTn id="8" dur="500" fill="hold"/>
                                        <p:tgtEl>
                                          <p:spTgt spid="16389"/>
                                        </p:tgtEl>
                                        <p:attrNameLst>
                                          <p:attrName>ppt_h</p:attrName>
                                        </p:attrNameLst>
                                      </p:cBhvr>
                                      <p:tavLst>
                                        <p:tav tm="0">
                                          <p:val>
                                            <p:fltVal val="0"/>
                                          </p:val>
                                        </p:tav>
                                        <p:tav tm="100000">
                                          <p:val>
                                            <p:strVal val="#ppt_h"/>
                                          </p:val>
                                        </p:tav>
                                      </p:tavLst>
                                    </p:anim>
                                    <p:anim calcmode="lin" valueType="num">
                                      <p:cBhvr>
                                        <p:cTn id="9" dur="500" fill="hold"/>
                                        <p:tgtEl>
                                          <p:spTgt spid="16389"/>
                                        </p:tgtEl>
                                        <p:attrNameLst>
                                          <p:attrName>style.rotation</p:attrName>
                                        </p:attrNameLst>
                                      </p:cBhvr>
                                      <p:tavLst>
                                        <p:tav tm="0">
                                          <p:val>
                                            <p:fltVal val="360"/>
                                          </p:val>
                                        </p:tav>
                                        <p:tav tm="100000">
                                          <p:val>
                                            <p:fltVal val="0"/>
                                          </p:val>
                                        </p:tav>
                                      </p:tavLst>
                                    </p:anim>
                                    <p:animEffect transition="in" filter="fade">
                                      <p:cBhvr>
                                        <p:cTn id="10" dur="500"/>
                                        <p:tgtEl>
                                          <p:spTgt spid="16389"/>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16388"/>
                                        </p:tgtEl>
                                        <p:attrNameLst>
                                          <p:attrName>style.visibility</p:attrName>
                                        </p:attrNameLst>
                                      </p:cBhvr>
                                      <p:to>
                                        <p:strVal val="visible"/>
                                      </p:to>
                                    </p:set>
                                    <p:anim calcmode="lin" valueType="num">
                                      <p:cBhvr>
                                        <p:cTn id="14" dur="500" fill="hold"/>
                                        <p:tgtEl>
                                          <p:spTgt spid="16388"/>
                                        </p:tgtEl>
                                        <p:attrNameLst>
                                          <p:attrName>ppt_w</p:attrName>
                                        </p:attrNameLst>
                                      </p:cBhvr>
                                      <p:tavLst>
                                        <p:tav tm="0">
                                          <p:val>
                                            <p:fltVal val="0"/>
                                          </p:val>
                                        </p:tav>
                                        <p:tav tm="100000">
                                          <p:val>
                                            <p:strVal val="#ppt_w"/>
                                          </p:val>
                                        </p:tav>
                                      </p:tavLst>
                                    </p:anim>
                                    <p:anim calcmode="lin" valueType="num">
                                      <p:cBhvr>
                                        <p:cTn id="15" dur="500" fill="hold"/>
                                        <p:tgtEl>
                                          <p:spTgt spid="16388"/>
                                        </p:tgtEl>
                                        <p:attrNameLst>
                                          <p:attrName>ppt_h</p:attrName>
                                        </p:attrNameLst>
                                      </p:cBhvr>
                                      <p:tavLst>
                                        <p:tav tm="0">
                                          <p:val>
                                            <p:fltVal val="0"/>
                                          </p:val>
                                        </p:tav>
                                        <p:tav tm="100000">
                                          <p:val>
                                            <p:strVal val="#ppt_h"/>
                                          </p:val>
                                        </p:tav>
                                      </p:tavLst>
                                    </p:anim>
                                    <p:anim calcmode="lin" valueType="num">
                                      <p:cBhvr>
                                        <p:cTn id="16" dur="500" fill="hold"/>
                                        <p:tgtEl>
                                          <p:spTgt spid="16388"/>
                                        </p:tgtEl>
                                        <p:attrNameLst>
                                          <p:attrName>style.rotation</p:attrName>
                                        </p:attrNameLst>
                                      </p:cBhvr>
                                      <p:tavLst>
                                        <p:tav tm="0">
                                          <p:val>
                                            <p:fltVal val="360"/>
                                          </p:val>
                                        </p:tav>
                                        <p:tav tm="100000">
                                          <p:val>
                                            <p:fltVal val="0"/>
                                          </p:val>
                                        </p:tav>
                                      </p:tavLst>
                                    </p:anim>
                                    <p:animEffect transition="in" filter="fade">
                                      <p:cBhvr>
                                        <p:cTn id="17" dur="500"/>
                                        <p:tgtEl>
                                          <p:spTgt spid="16388"/>
                                        </p:tgtEl>
                                      </p:cBhvr>
                                    </p:animEffect>
                                  </p:childTnLst>
                                </p:cTn>
                              </p:par>
                            </p:childTnLst>
                          </p:cTn>
                        </p:par>
                        <p:par>
                          <p:cTn id="18" fill="hold">
                            <p:stCondLst>
                              <p:cond delay="1000"/>
                            </p:stCondLst>
                            <p:childTnLst>
                              <p:par>
                                <p:cTn id="19" presetID="49" presetClass="entr" presetSubtype="0" decel="100000" fill="hold" nodeType="afterEffect">
                                  <p:stCondLst>
                                    <p:cond delay="0"/>
                                  </p:stCondLst>
                                  <p:childTnLst>
                                    <p:set>
                                      <p:cBhvr>
                                        <p:cTn id="20" dur="1" fill="hold">
                                          <p:stCondLst>
                                            <p:cond delay="0"/>
                                          </p:stCondLst>
                                        </p:cTn>
                                        <p:tgtEl>
                                          <p:spTgt spid="16390"/>
                                        </p:tgtEl>
                                        <p:attrNameLst>
                                          <p:attrName>style.visibility</p:attrName>
                                        </p:attrNameLst>
                                      </p:cBhvr>
                                      <p:to>
                                        <p:strVal val="visible"/>
                                      </p:to>
                                    </p:set>
                                    <p:anim calcmode="lin" valueType="num">
                                      <p:cBhvr>
                                        <p:cTn id="21" dur="500" fill="hold"/>
                                        <p:tgtEl>
                                          <p:spTgt spid="16390"/>
                                        </p:tgtEl>
                                        <p:attrNameLst>
                                          <p:attrName>ppt_w</p:attrName>
                                        </p:attrNameLst>
                                      </p:cBhvr>
                                      <p:tavLst>
                                        <p:tav tm="0">
                                          <p:val>
                                            <p:fltVal val="0"/>
                                          </p:val>
                                        </p:tav>
                                        <p:tav tm="100000">
                                          <p:val>
                                            <p:strVal val="#ppt_w"/>
                                          </p:val>
                                        </p:tav>
                                      </p:tavLst>
                                    </p:anim>
                                    <p:anim calcmode="lin" valueType="num">
                                      <p:cBhvr>
                                        <p:cTn id="22" dur="500" fill="hold"/>
                                        <p:tgtEl>
                                          <p:spTgt spid="16390"/>
                                        </p:tgtEl>
                                        <p:attrNameLst>
                                          <p:attrName>ppt_h</p:attrName>
                                        </p:attrNameLst>
                                      </p:cBhvr>
                                      <p:tavLst>
                                        <p:tav tm="0">
                                          <p:val>
                                            <p:fltVal val="0"/>
                                          </p:val>
                                        </p:tav>
                                        <p:tav tm="100000">
                                          <p:val>
                                            <p:strVal val="#ppt_h"/>
                                          </p:val>
                                        </p:tav>
                                      </p:tavLst>
                                    </p:anim>
                                    <p:anim calcmode="lin" valueType="num">
                                      <p:cBhvr>
                                        <p:cTn id="23" dur="500" fill="hold"/>
                                        <p:tgtEl>
                                          <p:spTgt spid="16390"/>
                                        </p:tgtEl>
                                        <p:attrNameLst>
                                          <p:attrName>style.rotation</p:attrName>
                                        </p:attrNameLst>
                                      </p:cBhvr>
                                      <p:tavLst>
                                        <p:tav tm="0">
                                          <p:val>
                                            <p:fltVal val="360"/>
                                          </p:val>
                                        </p:tav>
                                        <p:tav tm="100000">
                                          <p:val>
                                            <p:fltVal val="0"/>
                                          </p:val>
                                        </p:tav>
                                      </p:tavLst>
                                    </p:anim>
                                    <p:animEffect transition="in" filter="fade">
                                      <p:cBhvr>
                                        <p:cTn id="24" dur="500"/>
                                        <p:tgtEl>
                                          <p:spTgt spid="16390"/>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16391"/>
                                        </p:tgtEl>
                                        <p:attrNameLst>
                                          <p:attrName>style.visibility</p:attrName>
                                        </p:attrNameLst>
                                      </p:cBhvr>
                                      <p:to>
                                        <p:strVal val="visible"/>
                                      </p:to>
                                    </p:set>
                                    <p:anim calcmode="lin" valueType="num">
                                      <p:cBhvr>
                                        <p:cTn id="28" dur="400" fill="hold"/>
                                        <p:tgtEl>
                                          <p:spTgt spid="16391"/>
                                        </p:tgtEl>
                                        <p:attrNameLst>
                                          <p:attrName>ppt_w</p:attrName>
                                        </p:attrNameLst>
                                      </p:cBhvr>
                                      <p:tavLst>
                                        <p:tav tm="0">
                                          <p:val>
                                            <p:fltVal val="0"/>
                                          </p:val>
                                        </p:tav>
                                        <p:tav tm="100000">
                                          <p:val>
                                            <p:strVal val="#ppt_w"/>
                                          </p:val>
                                        </p:tav>
                                      </p:tavLst>
                                    </p:anim>
                                    <p:anim calcmode="lin" valueType="num">
                                      <p:cBhvr>
                                        <p:cTn id="29" dur="400" fill="hold"/>
                                        <p:tgtEl>
                                          <p:spTgt spid="16391"/>
                                        </p:tgtEl>
                                        <p:attrNameLst>
                                          <p:attrName>ppt_h</p:attrName>
                                        </p:attrNameLst>
                                      </p:cBhvr>
                                      <p:tavLst>
                                        <p:tav tm="0">
                                          <p:val>
                                            <p:fltVal val="0"/>
                                          </p:val>
                                        </p:tav>
                                        <p:tav tm="100000">
                                          <p:val>
                                            <p:strVal val="#ppt_h"/>
                                          </p:val>
                                        </p:tav>
                                      </p:tavLst>
                                    </p:anim>
                                    <p:animEffect transition="in" filter="fade">
                                      <p:cBhvr>
                                        <p:cTn id="30" dur="400"/>
                                        <p:tgtEl>
                                          <p:spTgt spid="16391"/>
                                        </p:tgtEl>
                                      </p:cBhvr>
                                    </p:animEffect>
                                  </p:childTnLst>
                                </p:cTn>
                              </p:par>
                            </p:childTnLst>
                          </p:cTn>
                        </p:par>
                        <p:par>
                          <p:cTn id="31" fill="hold">
                            <p:stCondLst>
                              <p:cond delay="2000"/>
                            </p:stCondLst>
                            <p:childTnLst>
                              <p:par>
                                <p:cTn id="32" presetID="42" presetClass="entr" presetSubtype="0" fill="hold" nodeType="afterEffect">
                                  <p:stCondLst>
                                    <p:cond delay="0"/>
                                  </p:stCondLst>
                                  <p:childTnLst>
                                    <p:set>
                                      <p:cBhvr>
                                        <p:cTn id="33" dur="1" fill="hold">
                                          <p:stCondLst>
                                            <p:cond delay="0"/>
                                          </p:stCondLst>
                                        </p:cTn>
                                        <p:tgtEl>
                                          <p:spTgt spid="16392"/>
                                        </p:tgtEl>
                                        <p:attrNameLst>
                                          <p:attrName>style.visibility</p:attrName>
                                        </p:attrNameLst>
                                      </p:cBhvr>
                                      <p:to>
                                        <p:strVal val="visible"/>
                                      </p:to>
                                    </p:set>
                                    <p:animEffect>
                                      <p:cBhvr>
                                        <p:cTn id="34" dur="750"/>
                                        <p:tgtEl>
                                          <p:spTgt spid="16392"/>
                                        </p:tgtEl>
                                      </p:cBhvr>
                                    </p:animEffect>
                                    <p:anim calcmode="lin" valueType="num">
                                      <p:cBhvr>
                                        <p:cTn id="35" dur="750" fill="hold"/>
                                        <p:tgtEl>
                                          <p:spTgt spid="16392"/>
                                        </p:tgtEl>
                                        <p:attrNameLst>
                                          <p:attrName>ppt_x</p:attrName>
                                        </p:attrNameLst>
                                      </p:cBhvr>
                                      <p:tavLst>
                                        <p:tav tm="0">
                                          <p:val>
                                            <p:strVal val="#ppt_x"/>
                                          </p:val>
                                        </p:tav>
                                        <p:tav tm="100000">
                                          <p:val>
                                            <p:strVal val="#ppt_x"/>
                                          </p:val>
                                        </p:tav>
                                      </p:tavLst>
                                    </p:anim>
                                    <p:anim calcmode="lin" valueType="num">
                                      <p:cBhvr>
                                        <p:cTn id="36" dur="750" fill="hold"/>
                                        <p:tgtEl>
                                          <p:spTgt spid="163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7"/>
          <p:cNvSpPr txBox="1">
            <a:spLocks noChangeArrowheads="1"/>
          </p:cNvSpPr>
          <p:nvPr/>
        </p:nvSpPr>
        <p:spPr bwMode="auto">
          <a:xfrm>
            <a:off x="1384300" y="2482850"/>
            <a:ext cx="6375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en-US" altLang="zh-CN" sz="6600" dirty="0">
                <a:solidFill>
                  <a:schemeClr val="bg2"/>
                </a:solidFill>
                <a:latin typeface="Agency FB" panose="020B0503020202020204" pitchFamily="34" charset="0"/>
              </a:rPr>
              <a:t>THANK YOU</a:t>
            </a:r>
            <a:endParaRPr lang="zh-CN" altLang="en-US" sz="6600" dirty="0">
              <a:solidFill>
                <a:schemeClr val="bg2"/>
              </a:solidFill>
              <a:latin typeface="Agency FB" panose="020B0503020202020204" pitchFamily="34" charset="0"/>
            </a:endParaRPr>
          </a:p>
        </p:txBody>
      </p:sp>
      <p:sp>
        <p:nvSpPr>
          <p:cNvPr id="12" name="矩形 11"/>
          <p:cNvSpPr/>
          <p:nvPr/>
        </p:nvSpPr>
        <p:spPr>
          <a:xfrm>
            <a:off x="2201863" y="962025"/>
            <a:ext cx="4740275" cy="1414463"/>
          </a:xfrm>
          <a:prstGeom prst="rect">
            <a:avLst/>
          </a:prstGeom>
          <a:noFill/>
          <a:ln w="28575">
            <a:solidFill>
              <a:schemeClr val="bg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grpSp>
        <p:nvGrpSpPr>
          <p:cNvPr id="30730" name="组合 18"/>
          <p:cNvGrpSpPr/>
          <p:nvPr/>
        </p:nvGrpSpPr>
        <p:grpSpPr bwMode="auto">
          <a:xfrm>
            <a:off x="3527425" y="3795713"/>
            <a:ext cx="2089150" cy="446087"/>
            <a:chOff x="4703806" y="3847070"/>
            <a:chExt cx="2784389" cy="593124"/>
          </a:xfrm>
        </p:grpSpPr>
        <p:sp>
          <p:nvSpPr>
            <p:cNvPr id="20" name="矩形 19"/>
            <p:cNvSpPr/>
            <p:nvPr/>
          </p:nvSpPr>
          <p:spPr>
            <a:xfrm>
              <a:off x="4703806" y="3847070"/>
              <a:ext cx="2784389" cy="593124"/>
            </a:xfrm>
            <a:prstGeom prst="rect">
              <a:avLst/>
            </a:prstGeom>
            <a:noFill/>
            <a:ln>
              <a:solidFill>
                <a:schemeClr val="bg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015"/>
            </a:p>
          </p:txBody>
        </p:sp>
        <p:sp>
          <p:nvSpPr>
            <p:cNvPr id="30734" name="文本框 21"/>
            <p:cNvSpPr txBox="1">
              <a:spLocks noChangeArrowheads="1"/>
            </p:cNvSpPr>
            <p:nvPr/>
          </p:nvSpPr>
          <p:spPr bwMode="auto">
            <a:xfrm>
              <a:off x="4703806" y="3881687"/>
              <a:ext cx="2752229" cy="55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r>
                <a:rPr lang="zh-CN" altLang="en-US" sz="2100" dirty="0">
                  <a:solidFill>
                    <a:schemeClr val="bg2"/>
                  </a:solidFill>
                  <a:latin typeface="Agency FB" panose="020B0503020202020204" pitchFamily="34" charset="0"/>
                </a:rPr>
                <a:t>孟珺琪    </a:t>
              </a:r>
              <a:r>
                <a:rPr lang="en-US" altLang="zh-CN" sz="2100" dirty="0">
                  <a:solidFill>
                    <a:schemeClr val="bg2"/>
                  </a:solidFill>
                  <a:latin typeface="Agency FB" panose="020B0503020202020204" pitchFamily="34" charset="0"/>
                </a:rPr>
                <a:t>04016603</a:t>
              </a:r>
              <a:endParaRPr lang="en-US" altLang="zh-CN" sz="2100" dirty="0">
                <a:solidFill>
                  <a:schemeClr val="bg2"/>
                </a:solidFill>
                <a:latin typeface="Agency FB" panose="020B0503020202020204" pitchFamily="34" charset="0"/>
              </a:endParaRPr>
            </a:p>
          </p:txBody>
        </p:sp>
      </p:grpSp>
      <p:sp>
        <p:nvSpPr>
          <p:cNvPr id="15" name="文本框 14"/>
          <p:cNvSpPr txBox="1"/>
          <p:nvPr/>
        </p:nvSpPr>
        <p:spPr>
          <a:xfrm>
            <a:off x="2386425" y="1130647"/>
            <a:ext cx="4637849" cy="706755"/>
          </a:xfrm>
          <a:prstGeom prst="rect">
            <a:avLst/>
          </a:prstGeom>
          <a:noFill/>
        </p:spPr>
        <p:txBody>
          <a:bodyPr wrap="square" rtlCol="0">
            <a:spAutoFit/>
          </a:bodyPr>
          <a:lstStyle/>
          <a:p>
            <a:r>
              <a:rPr lang="en-US" altLang="zh-CN" sz="3200" b="1" dirty="0">
                <a:solidFill>
                  <a:schemeClr val="bg2"/>
                </a:solidFill>
                <a:latin typeface="Agency FB" panose="020B0503020202020204" pitchFamily="34" charset="0"/>
              </a:rPr>
              <a:t>    </a:t>
            </a:r>
            <a:r>
              <a:rPr lang="en-US" altLang="zh-CN" sz="4000" b="1" dirty="0">
                <a:solidFill>
                  <a:schemeClr val="bg2"/>
                </a:solidFill>
                <a:latin typeface="Agency FB" panose="020B0503020202020204" pitchFamily="34" charset="0"/>
              </a:rPr>
              <a:t> </a:t>
            </a:r>
            <a:r>
              <a:rPr lang="zh-CN" altLang="en-US" sz="4000" b="1" dirty="0">
                <a:solidFill>
                  <a:schemeClr val="bg2"/>
                </a:solidFill>
                <a:latin typeface="Agency FB" panose="020B0503020202020204" pitchFamily="34" charset="0"/>
              </a:rPr>
              <a:t>协作通信与网络</a:t>
            </a:r>
            <a:endParaRPr lang="zh-CN" altLang="en-US" sz="4000" b="1" dirty="0">
              <a:solidFill>
                <a:schemeClr val="bg2"/>
              </a:solidFill>
              <a:latin typeface="Agency FB" panose="020B0503020202020204" pitchFamily="34" charset="0"/>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六边形 10"/>
          <p:cNvSpPr>
            <a:spLocks noChangeAspect="1"/>
          </p:cNvSpPr>
          <p:nvPr/>
        </p:nvSpPr>
        <p:spPr>
          <a:xfrm rot="16200000">
            <a:off x="2947988" y="2703512"/>
            <a:ext cx="719138" cy="620713"/>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12" name="六边形 11"/>
          <p:cNvSpPr>
            <a:spLocks noChangeAspect="1"/>
          </p:cNvSpPr>
          <p:nvPr/>
        </p:nvSpPr>
        <p:spPr>
          <a:xfrm rot="16200000">
            <a:off x="1526382" y="3151981"/>
            <a:ext cx="431800" cy="373063"/>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13" name="六边形 12"/>
          <p:cNvSpPr>
            <a:spLocks noChangeAspect="1"/>
          </p:cNvSpPr>
          <p:nvPr/>
        </p:nvSpPr>
        <p:spPr>
          <a:xfrm rot="16200000">
            <a:off x="1472407" y="1600994"/>
            <a:ext cx="539750" cy="465137"/>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10" name="文本框 9"/>
          <p:cNvSpPr/>
          <p:nvPr/>
        </p:nvSpPr>
        <p:spPr bwMode="auto">
          <a:xfrm>
            <a:off x="1771650" y="1573213"/>
            <a:ext cx="1428750" cy="1657350"/>
          </a:xfrm>
          <a:custGeom>
            <a:avLst/>
            <a:gdLst>
              <a:gd name="T0" fmla="*/ 709020 w 1427586"/>
              <a:gd name="T1" fmla="*/ 371509 h 1656000"/>
              <a:gd name="T2" fmla="*/ 466674 w 1427586"/>
              <a:gd name="T3" fmla="*/ 512695 h 1656000"/>
              <a:gd name="T4" fmla="*/ 466674 w 1427586"/>
              <a:gd name="T5" fmla="*/ 615487 h 1656000"/>
              <a:gd name="T6" fmla="*/ 488458 w 1427586"/>
              <a:gd name="T7" fmla="*/ 615487 h 1656000"/>
              <a:gd name="T8" fmla="*/ 586758 w 1427586"/>
              <a:gd name="T9" fmla="*/ 626107 h 1656000"/>
              <a:gd name="T10" fmla="*/ 613715 w 1427586"/>
              <a:gd name="T11" fmla="*/ 657422 h 1656000"/>
              <a:gd name="T12" fmla="*/ 618617 w 1427586"/>
              <a:gd name="T13" fmla="*/ 780501 h 1656000"/>
              <a:gd name="T14" fmla="*/ 618617 w 1427586"/>
              <a:gd name="T15" fmla="*/ 1253210 h 1656000"/>
              <a:gd name="T16" fmla="*/ 838633 w 1427586"/>
              <a:gd name="T17" fmla="*/ 1253210 h 1656000"/>
              <a:gd name="T18" fmla="*/ 838633 w 1427586"/>
              <a:gd name="T19" fmla="*/ 371509 h 1656000"/>
              <a:gd name="T20" fmla="*/ 709020 w 1427586"/>
              <a:gd name="T21" fmla="*/ 371509 h 1656000"/>
              <a:gd name="T22" fmla="*/ 714375 w 1427586"/>
              <a:gd name="T23" fmla="*/ 0 h 1656000"/>
              <a:gd name="T24" fmla="*/ 1428750 w 1427586"/>
              <a:gd name="T25" fmla="*/ 357187 h 1656000"/>
              <a:gd name="T26" fmla="*/ 1428750 w 1427586"/>
              <a:gd name="T27" fmla="*/ 1300162 h 1656000"/>
              <a:gd name="T28" fmla="*/ 714375 w 1427586"/>
              <a:gd name="T29" fmla="*/ 1657350 h 1656000"/>
              <a:gd name="T30" fmla="*/ 0 w 1427586"/>
              <a:gd name="T31" fmla="*/ 1300162 h 1656000"/>
              <a:gd name="T32" fmla="*/ 0 w 1427586"/>
              <a:gd name="T33" fmla="*/ 357187 h 1656000"/>
              <a:gd name="T34" fmla="*/ 714375 w 1427586"/>
              <a:gd name="T35" fmla="*/ 0 h 16560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27586" h="1656000">
                <a:moveTo>
                  <a:pt x="708442" y="371206"/>
                </a:moveTo>
                <a:cubicBezTo>
                  <a:pt x="653301" y="442376"/>
                  <a:pt x="572585" y="489400"/>
                  <a:pt x="466294" y="512277"/>
                </a:cubicBezTo>
                <a:lnTo>
                  <a:pt x="466294" y="614986"/>
                </a:lnTo>
                <a:lnTo>
                  <a:pt x="488060" y="614986"/>
                </a:lnTo>
                <a:cubicBezTo>
                  <a:pt x="538848" y="614986"/>
                  <a:pt x="571588" y="618523"/>
                  <a:pt x="586280" y="625597"/>
                </a:cubicBezTo>
                <a:cubicBezTo>
                  <a:pt x="600972" y="632671"/>
                  <a:pt x="609950" y="643101"/>
                  <a:pt x="613215" y="656886"/>
                </a:cubicBezTo>
                <a:cubicBezTo>
                  <a:pt x="616480" y="670671"/>
                  <a:pt x="618113" y="711664"/>
                  <a:pt x="618113" y="779865"/>
                </a:cubicBezTo>
                <a:lnTo>
                  <a:pt x="618113" y="1252189"/>
                </a:lnTo>
                <a:lnTo>
                  <a:pt x="837950" y="1252189"/>
                </a:lnTo>
                <a:lnTo>
                  <a:pt x="837950" y="371206"/>
                </a:lnTo>
                <a:lnTo>
                  <a:pt x="708442" y="371206"/>
                </a:lnTo>
                <a:close/>
                <a:moveTo>
                  <a:pt x="713793" y="0"/>
                </a:moveTo>
                <a:lnTo>
                  <a:pt x="1427586" y="356896"/>
                </a:lnTo>
                <a:lnTo>
                  <a:pt x="1427586" y="1299103"/>
                </a:lnTo>
                <a:lnTo>
                  <a:pt x="713793" y="1656000"/>
                </a:lnTo>
                <a:lnTo>
                  <a:pt x="0" y="1299103"/>
                </a:lnTo>
                <a:lnTo>
                  <a:pt x="0" y="356896"/>
                </a:lnTo>
                <a:lnTo>
                  <a:pt x="713793"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文本框 14"/>
          <p:cNvSpPr txBox="1"/>
          <p:nvPr/>
        </p:nvSpPr>
        <p:spPr bwMode="auto">
          <a:xfrm>
            <a:off x="3924300" y="1563688"/>
            <a:ext cx="3168650" cy="570865"/>
          </a:xfrm>
          <a:prstGeom prst="rect">
            <a:avLst/>
          </a:prstGeom>
          <a:noFill/>
        </p:spPr>
        <p:txBody>
          <a:bodyPr>
            <a:spAutoFit/>
          </a:bodyPr>
          <a:lstStyle/>
          <a:p>
            <a:pPr defTabSz="685165" eaLnBrk="1" fontAlgn="auto" hangingPunct="1">
              <a:spcBef>
                <a:spcPts val="0"/>
              </a:spcBef>
              <a:spcAft>
                <a:spcPts val="0"/>
              </a:spcAft>
              <a:defRPr/>
            </a:pPr>
            <a:r>
              <a:rPr lang="zh-CN" altLang="en-US" sz="4800" baseline="-3000" dirty="0">
                <a:solidFill>
                  <a:schemeClr val="bg1">
                    <a:lumMod val="95000"/>
                  </a:schemeClr>
                </a:solidFill>
                <a:cs typeface="Arial" panose="020B0604020202020204" pitchFamily="34" charset="0"/>
              </a:rPr>
              <a:t>概述</a:t>
            </a:r>
            <a:endParaRPr lang="zh-CN" altLang="en-US" sz="4800" baseline="-3000" dirty="0">
              <a:solidFill>
                <a:schemeClr val="bg1">
                  <a:lumMod val="95000"/>
                </a:schemeClr>
              </a:solidFill>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par>
                                <p:cTn id="10" presetID="6" presetClass="emph" presetSubtype="0" decel="100000" fill="hold" grpId="1" nodeType="withEffect">
                                  <p:stCondLst>
                                    <p:cond delay="200"/>
                                  </p:stCondLst>
                                  <p:childTnLst>
                                    <p:animScale>
                                      <p:cBhvr>
                                        <p:cTn id="11" dur="250" fill="hold"/>
                                        <p:tgtEl>
                                          <p:spTgt spid="10"/>
                                        </p:tgtEl>
                                      </p:cBhvr>
                                      <p:by x="110000" y="110000"/>
                                    </p:animScale>
                                  </p:childTnLst>
                                </p:cTn>
                              </p:par>
                              <p:par>
                                <p:cTn id="12" presetID="6" presetClass="emph" presetSubtype="0" decel="100000" fill="hold" grpId="2" nodeType="withEffect">
                                  <p:stCondLst>
                                    <p:cond delay="300"/>
                                  </p:stCondLst>
                                  <p:childTnLst>
                                    <p:animScale>
                                      <p:cBhvr>
                                        <p:cTn id="13" dur="250" fill="hold"/>
                                        <p:tgtEl>
                                          <p:spTgt spid="10"/>
                                        </p:tgtEl>
                                      </p:cBhvr>
                                      <p:by x="91000" y="91000"/>
                                    </p:animScale>
                                  </p:childTnLst>
                                </p:cTn>
                              </p:par>
                            </p:childTnLst>
                          </p:cTn>
                        </p:par>
                        <p:par>
                          <p:cTn id="14" fill="hold">
                            <p:stCondLst>
                              <p:cond delay="500"/>
                            </p:stCondLst>
                            <p:childTnLst>
                              <p:par>
                                <p:cTn id="15" presetID="2" presetClass="entr" presetSubtype="6"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400" fill="hold"/>
                                        <p:tgtEl>
                                          <p:spTgt spid="11"/>
                                        </p:tgtEl>
                                        <p:attrNameLst>
                                          <p:attrName>ppt_x</p:attrName>
                                        </p:attrNameLst>
                                      </p:cBhvr>
                                      <p:tavLst>
                                        <p:tav tm="0">
                                          <p:val>
                                            <p:strVal val="1+#ppt_w/2"/>
                                          </p:val>
                                        </p:tav>
                                        <p:tav tm="100000">
                                          <p:val>
                                            <p:strVal val="#ppt_x"/>
                                          </p:val>
                                        </p:tav>
                                      </p:tavLst>
                                    </p:anim>
                                    <p:anim calcmode="lin" valueType="num">
                                      <p:cBhvr additive="base">
                                        <p:cTn id="18" dur="4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9" decel="100000" fill="hold" grpId="0" nodeType="withEffect">
                                  <p:stCondLst>
                                    <p:cond delay="1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400" fill="hold"/>
                                        <p:tgtEl>
                                          <p:spTgt spid="13"/>
                                        </p:tgtEl>
                                        <p:attrNameLst>
                                          <p:attrName>ppt_x</p:attrName>
                                        </p:attrNameLst>
                                      </p:cBhvr>
                                      <p:tavLst>
                                        <p:tav tm="0">
                                          <p:val>
                                            <p:strVal val="0-#ppt_w/2"/>
                                          </p:val>
                                        </p:tav>
                                        <p:tav tm="100000">
                                          <p:val>
                                            <p:strVal val="#ppt_x"/>
                                          </p:val>
                                        </p:tav>
                                      </p:tavLst>
                                    </p:anim>
                                    <p:anim calcmode="lin" valueType="num">
                                      <p:cBhvr additive="base">
                                        <p:cTn id="22" dur="400" fill="hold"/>
                                        <p:tgtEl>
                                          <p:spTgt spid="13"/>
                                        </p:tgtEl>
                                        <p:attrNameLst>
                                          <p:attrName>ppt_y</p:attrName>
                                        </p:attrNameLst>
                                      </p:cBhvr>
                                      <p:tavLst>
                                        <p:tav tm="0">
                                          <p:val>
                                            <p:strVal val="0-#ppt_h/2"/>
                                          </p:val>
                                        </p:tav>
                                        <p:tav tm="100000">
                                          <p:val>
                                            <p:strVal val="#ppt_y"/>
                                          </p:val>
                                        </p:tav>
                                      </p:tavLst>
                                    </p:anim>
                                  </p:childTnLst>
                                </p:cTn>
                              </p:par>
                              <p:par>
                                <p:cTn id="23" presetID="2" presetClass="entr" presetSubtype="12" decel="100000" fill="hold" grpId="0" nodeType="withEffect">
                                  <p:stCondLst>
                                    <p:cond delay="3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400" fill="hold"/>
                                        <p:tgtEl>
                                          <p:spTgt spid="12"/>
                                        </p:tgtEl>
                                        <p:attrNameLst>
                                          <p:attrName>ppt_x</p:attrName>
                                        </p:attrNameLst>
                                      </p:cBhvr>
                                      <p:tavLst>
                                        <p:tav tm="0">
                                          <p:val>
                                            <p:strVal val="0-#ppt_w/2"/>
                                          </p:val>
                                        </p:tav>
                                        <p:tav tm="100000">
                                          <p:val>
                                            <p:strVal val="#ppt_x"/>
                                          </p:val>
                                        </p:tav>
                                      </p:tavLst>
                                    </p:anim>
                                    <p:anim calcmode="lin" valueType="num">
                                      <p:cBhvr additive="base">
                                        <p:cTn id="26" dur="4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1"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P spid="10" grpId="1" animBg="1"/>
      <p:bldP spid="10" grpId="2"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bwMode="auto">
          <a:xfrm>
            <a:off x="1352550" y="865505"/>
            <a:ext cx="5740400" cy="2968625"/>
          </a:xfrm>
          <a:prstGeom prst="rect">
            <a:avLst/>
          </a:prstGeom>
          <a:noFill/>
        </p:spPr>
        <p:txBody>
          <a:bodyPr wrap="square">
            <a:spAutoFit/>
          </a:bodyPr>
          <a:lstStyle/>
          <a:p>
            <a:pPr defTabSz="685165" eaLnBrk="1" fontAlgn="auto" hangingPunct="1">
              <a:spcBef>
                <a:spcPts val="0"/>
              </a:spcBef>
              <a:spcAft>
                <a:spcPts val="0"/>
              </a:spcAft>
              <a:defRPr/>
            </a:pPr>
            <a:r>
              <a:rPr lang="en-US" altLang="zh-CN" sz="4800" baseline="-3000" dirty="0">
                <a:solidFill>
                  <a:schemeClr val="bg1">
                    <a:lumMod val="95000"/>
                  </a:schemeClr>
                </a:solidFill>
                <a:cs typeface="Arial" panose="020B0604020202020204" pitchFamily="34" charset="0"/>
              </a:rPr>
              <a:t> 协同分集是一种空间分集形式, 无线网络中的终端通过分布式传输和信号处理技术共享天线和其它资源, 构成一种“虚拟阵列” 。协同分集能提高网络吞吐量、降低发射功率和抑制信道衰落效应。</a:t>
            </a:r>
            <a:endParaRPr lang="en-US" altLang="zh-CN" sz="4800" baseline="-3000" dirty="0">
              <a:solidFill>
                <a:schemeClr val="bg1">
                  <a:lumMod val="95000"/>
                </a:schemeClr>
              </a:solidFill>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六边形 10"/>
          <p:cNvSpPr>
            <a:spLocks noChangeAspect="1"/>
          </p:cNvSpPr>
          <p:nvPr/>
        </p:nvSpPr>
        <p:spPr>
          <a:xfrm rot="16200000">
            <a:off x="2947988" y="2703512"/>
            <a:ext cx="719138" cy="620713"/>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12" name="六边形 11"/>
          <p:cNvSpPr>
            <a:spLocks noChangeAspect="1"/>
          </p:cNvSpPr>
          <p:nvPr/>
        </p:nvSpPr>
        <p:spPr>
          <a:xfrm rot="16200000">
            <a:off x="1526382" y="3151981"/>
            <a:ext cx="431800" cy="373063"/>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13" name="六边形 12"/>
          <p:cNvSpPr>
            <a:spLocks noChangeAspect="1"/>
          </p:cNvSpPr>
          <p:nvPr/>
        </p:nvSpPr>
        <p:spPr>
          <a:xfrm rot="16200000">
            <a:off x="1472407" y="1600994"/>
            <a:ext cx="539750" cy="465137"/>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10" name="文本框 9"/>
          <p:cNvSpPr/>
          <p:nvPr/>
        </p:nvSpPr>
        <p:spPr bwMode="auto">
          <a:xfrm>
            <a:off x="1771650" y="1573213"/>
            <a:ext cx="1428750" cy="1657350"/>
          </a:xfrm>
          <a:custGeom>
            <a:avLst/>
            <a:gdLst>
              <a:gd name="T0" fmla="*/ 660838 w 1427586"/>
              <a:gd name="T1" fmla="*/ 354626 h 1656000"/>
              <a:gd name="T2" fmla="*/ 545928 w 1427586"/>
              <a:gd name="T3" fmla="*/ 375865 h 1656000"/>
              <a:gd name="T4" fmla="*/ 468051 w 1427586"/>
              <a:gd name="T5" fmla="*/ 438493 h 1656000"/>
              <a:gd name="T6" fmla="*/ 430474 w 1427586"/>
              <a:gd name="T7" fmla="*/ 522634 h 1656000"/>
              <a:gd name="T8" fmla="*/ 422849 w 1427586"/>
              <a:gd name="T9" fmla="*/ 639450 h 1656000"/>
              <a:gd name="T10" fmla="*/ 422849 w 1427586"/>
              <a:gd name="T11" fmla="*/ 671581 h 1656000"/>
              <a:gd name="T12" fmla="*/ 619993 w 1427586"/>
              <a:gd name="T13" fmla="*/ 671581 h 1656000"/>
              <a:gd name="T14" fmla="*/ 619993 w 1427586"/>
              <a:gd name="T15" fmla="*/ 587713 h 1656000"/>
              <a:gd name="T16" fmla="*/ 632264 w 1427586"/>
              <a:gd name="T17" fmla="*/ 509835 h 1656000"/>
              <a:gd name="T18" fmla="*/ 669620 w 1427586"/>
              <a:gd name="T19" fmla="*/ 490230 h 1656000"/>
              <a:gd name="T20" fmla="*/ 706976 w 1427586"/>
              <a:gd name="T21" fmla="*/ 507930 h 1656000"/>
              <a:gd name="T22" fmla="*/ 719246 w 1427586"/>
              <a:gd name="T23" fmla="*/ 561572 h 1656000"/>
              <a:gd name="T24" fmla="*/ 678674 w 1427586"/>
              <a:gd name="T25" fmla="*/ 692004 h 1656000"/>
              <a:gd name="T26" fmla="*/ 422986 w 1427586"/>
              <a:gd name="T27" fmla="*/ 1127408 h 1656000"/>
              <a:gd name="T28" fmla="*/ 422849 w 1427586"/>
              <a:gd name="T29" fmla="*/ 1253210 h 1656000"/>
              <a:gd name="T30" fmla="*/ 906996 w 1427586"/>
              <a:gd name="T31" fmla="*/ 1253210 h 1656000"/>
              <a:gd name="T32" fmla="*/ 906996 w 1427586"/>
              <a:gd name="T33" fmla="*/ 1102901 h 1656000"/>
              <a:gd name="T34" fmla="*/ 665722 w 1427586"/>
              <a:gd name="T35" fmla="*/ 1102901 h 1656000"/>
              <a:gd name="T36" fmla="*/ 888747 w 1427586"/>
              <a:gd name="T37" fmla="*/ 744556 h 1656000"/>
              <a:gd name="T38" fmla="*/ 926601 w 1427586"/>
              <a:gd name="T39" fmla="*/ 584445 h 1656000"/>
              <a:gd name="T40" fmla="*/ 859343 w 1427586"/>
              <a:gd name="T41" fmla="*/ 419705 h 1656000"/>
              <a:gd name="T42" fmla="*/ 660838 w 1427586"/>
              <a:gd name="T43" fmla="*/ 354626 h 1656000"/>
              <a:gd name="T44" fmla="*/ 714375 w 1427586"/>
              <a:gd name="T45" fmla="*/ 0 h 1656000"/>
              <a:gd name="T46" fmla="*/ 1428750 w 1427586"/>
              <a:gd name="T47" fmla="*/ 357187 h 1656000"/>
              <a:gd name="T48" fmla="*/ 1428750 w 1427586"/>
              <a:gd name="T49" fmla="*/ 1300162 h 1656000"/>
              <a:gd name="T50" fmla="*/ 714375 w 1427586"/>
              <a:gd name="T51" fmla="*/ 1657350 h 1656000"/>
              <a:gd name="T52" fmla="*/ 0 w 1427586"/>
              <a:gd name="T53" fmla="*/ 1300162 h 1656000"/>
              <a:gd name="T54" fmla="*/ 0 w 1427586"/>
              <a:gd name="T55" fmla="*/ 357187 h 1656000"/>
              <a:gd name="T56" fmla="*/ 714375 w 1427586"/>
              <a:gd name="T57" fmla="*/ 0 h 16560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27586" h="1656000">
                <a:moveTo>
                  <a:pt x="660300" y="354337"/>
                </a:moveTo>
                <a:cubicBezTo>
                  <a:pt x="615679" y="354337"/>
                  <a:pt x="577407" y="361411"/>
                  <a:pt x="545483" y="375559"/>
                </a:cubicBezTo>
                <a:cubicBezTo>
                  <a:pt x="513560" y="389707"/>
                  <a:pt x="487622" y="410566"/>
                  <a:pt x="467670" y="438136"/>
                </a:cubicBezTo>
                <a:cubicBezTo>
                  <a:pt x="447717" y="465707"/>
                  <a:pt x="435202" y="493731"/>
                  <a:pt x="430123" y="522208"/>
                </a:cubicBezTo>
                <a:cubicBezTo>
                  <a:pt x="425044" y="550685"/>
                  <a:pt x="422505" y="589592"/>
                  <a:pt x="422505" y="638929"/>
                </a:cubicBezTo>
                <a:lnTo>
                  <a:pt x="422505" y="671034"/>
                </a:lnTo>
                <a:lnTo>
                  <a:pt x="619488" y="671034"/>
                </a:lnTo>
                <a:lnTo>
                  <a:pt x="619488" y="587234"/>
                </a:lnTo>
                <a:cubicBezTo>
                  <a:pt x="619488" y="548418"/>
                  <a:pt x="623575" y="522480"/>
                  <a:pt x="631749" y="509420"/>
                </a:cubicBezTo>
                <a:cubicBezTo>
                  <a:pt x="639922" y="496361"/>
                  <a:pt x="652364" y="489831"/>
                  <a:pt x="669074" y="489831"/>
                </a:cubicBezTo>
                <a:cubicBezTo>
                  <a:pt x="685784" y="489831"/>
                  <a:pt x="698226" y="495726"/>
                  <a:pt x="706400" y="507516"/>
                </a:cubicBezTo>
                <a:cubicBezTo>
                  <a:pt x="714573" y="519306"/>
                  <a:pt x="718660" y="537172"/>
                  <a:pt x="718660" y="561115"/>
                </a:cubicBezTo>
                <a:cubicBezTo>
                  <a:pt x="718660" y="592313"/>
                  <a:pt x="705147" y="635755"/>
                  <a:pt x="678121" y="691440"/>
                </a:cubicBezTo>
                <a:cubicBezTo>
                  <a:pt x="651094" y="747125"/>
                  <a:pt x="565935" y="892141"/>
                  <a:pt x="422641" y="1126490"/>
                </a:cubicBezTo>
                <a:lnTo>
                  <a:pt x="422505" y="1252189"/>
                </a:lnTo>
                <a:lnTo>
                  <a:pt x="906257" y="1252189"/>
                </a:lnTo>
                <a:lnTo>
                  <a:pt x="906257" y="1102003"/>
                </a:lnTo>
                <a:lnTo>
                  <a:pt x="665180" y="1102003"/>
                </a:lnTo>
                <a:cubicBezTo>
                  <a:pt x="788527" y="919530"/>
                  <a:pt x="862808" y="800180"/>
                  <a:pt x="888023" y="743950"/>
                </a:cubicBezTo>
                <a:cubicBezTo>
                  <a:pt x="913239" y="687721"/>
                  <a:pt x="925846" y="634394"/>
                  <a:pt x="925846" y="583969"/>
                </a:cubicBezTo>
                <a:cubicBezTo>
                  <a:pt x="925846" y="517583"/>
                  <a:pt x="903445" y="462714"/>
                  <a:pt x="858643" y="419363"/>
                </a:cubicBezTo>
                <a:cubicBezTo>
                  <a:pt x="813841" y="376012"/>
                  <a:pt x="747727" y="354337"/>
                  <a:pt x="660300" y="354337"/>
                </a:cubicBezTo>
                <a:close/>
                <a:moveTo>
                  <a:pt x="713793" y="0"/>
                </a:moveTo>
                <a:lnTo>
                  <a:pt x="1427586" y="356896"/>
                </a:lnTo>
                <a:lnTo>
                  <a:pt x="1427586" y="1299103"/>
                </a:lnTo>
                <a:lnTo>
                  <a:pt x="713793" y="1656000"/>
                </a:lnTo>
                <a:lnTo>
                  <a:pt x="0" y="1299103"/>
                </a:lnTo>
                <a:lnTo>
                  <a:pt x="0" y="356896"/>
                </a:lnTo>
                <a:lnTo>
                  <a:pt x="713793"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文本框 14"/>
          <p:cNvSpPr txBox="1"/>
          <p:nvPr/>
        </p:nvSpPr>
        <p:spPr bwMode="auto">
          <a:xfrm>
            <a:off x="3924300" y="1563688"/>
            <a:ext cx="3168650" cy="829945"/>
          </a:xfrm>
          <a:prstGeom prst="rect">
            <a:avLst/>
          </a:prstGeom>
          <a:noFill/>
        </p:spPr>
        <p:txBody>
          <a:bodyPr>
            <a:spAutoFit/>
          </a:bodyPr>
          <a:lstStyle/>
          <a:p>
            <a:pPr defTabSz="685165" eaLnBrk="1" fontAlgn="auto" hangingPunct="1">
              <a:spcBef>
                <a:spcPts val="0"/>
              </a:spcBef>
              <a:spcAft>
                <a:spcPts val="0"/>
              </a:spcAft>
              <a:defRPr/>
            </a:pPr>
            <a:r>
              <a:rPr lang="zh-CN" altLang="en-US" sz="4800" dirty="0">
                <a:solidFill>
                  <a:schemeClr val="bg1">
                    <a:lumMod val="95000"/>
                  </a:schemeClr>
                </a:solidFill>
                <a:cs typeface="Arial" panose="020B0604020202020204" pitchFamily="34" charset="0"/>
              </a:rPr>
              <a:t>实验原理</a:t>
            </a:r>
            <a:endParaRPr lang="zh-CN" altLang="en-US" sz="4800" baseline="-3000" dirty="0">
              <a:solidFill>
                <a:schemeClr val="bg1">
                  <a:lumMod val="95000"/>
                </a:schemeClr>
              </a:solidFill>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par>
                                <p:cTn id="10" presetID="6" presetClass="emph" presetSubtype="0" decel="100000" fill="hold" grpId="1" nodeType="withEffect">
                                  <p:stCondLst>
                                    <p:cond delay="200"/>
                                  </p:stCondLst>
                                  <p:childTnLst>
                                    <p:animScale>
                                      <p:cBhvr>
                                        <p:cTn id="11" dur="250" fill="hold"/>
                                        <p:tgtEl>
                                          <p:spTgt spid="10"/>
                                        </p:tgtEl>
                                      </p:cBhvr>
                                      <p:by x="110000" y="110000"/>
                                    </p:animScale>
                                  </p:childTnLst>
                                </p:cTn>
                              </p:par>
                              <p:par>
                                <p:cTn id="12" presetID="6" presetClass="emph" presetSubtype="0" decel="100000" fill="hold" grpId="2" nodeType="withEffect">
                                  <p:stCondLst>
                                    <p:cond delay="300"/>
                                  </p:stCondLst>
                                  <p:childTnLst>
                                    <p:animScale>
                                      <p:cBhvr>
                                        <p:cTn id="13" dur="250" fill="hold"/>
                                        <p:tgtEl>
                                          <p:spTgt spid="10"/>
                                        </p:tgtEl>
                                      </p:cBhvr>
                                      <p:by x="91000" y="91000"/>
                                    </p:animScale>
                                  </p:childTnLst>
                                </p:cTn>
                              </p:par>
                            </p:childTnLst>
                          </p:cTn>
                        </p:par>
                        <p:par>
                          <p:cTn id="14" fill="hold">
                            <p:stCondLst>
                              <p:cond delay="500"/>
                            </p:stCondLst>
                            <p:childTnLst>
                              <p:par>
                                <p:cTn id="15" presetID="2" presetClass="entr" presetSubtype="6"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400" fill="hold"/>
                                        <p:tgtEl>
                                          <p:spTgt spid="11"/>
                                        </p:tgtEl>
                                        <p:attrNameLst>
                                          <p:attrName>ppt_x</p:attrName>
                                        </p:attrNameLst>
                                      </p:cBhvr>
                                      <p:tavLst>
                                        <p:tav tm="0">
                                          <p:val>
                                            <p:strVal val="1+#ppt_w/2"/>
                                          </p:val>
                                        </p:tav>
                                        <p:tav tm="100000">
                                          <p:val>
                                            <p:strVal val="#ppt_x"/>
                                          </p:val>
                                        </p:tav>
                                      </p:tavLst>
                                    </p:anim>
                                    <p:anim calcmode="lin" valueType="num">
                                      <p:cBhvr additive="base">
                                        <p:cTn id="18" dur="4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9" decel="100000" fill="hold" grpId="0" nodeType="withEffect">
                                  <p:stCondLst>
                                    <p:cond delay="1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400" fill="hold"/>
                                        <p:tgtEl>
                                          <p:spTgt spid="13"/>
                                        </p:tgtEl>
                                        <p:attrNameLst>
                                          <p:attrName>ppt_x</p:attrName>
                                        </p:attrNameLst>
                                      </p:cBhvr>
                                      <p:tavLst>
                                        <p:tav tm="0">
                                          <p:val>
                                            <p:strVal val="0-#ppt_w/2"/>
                                          </p:val>
                                        </p:tav>
                                        <p:tav tm="100000">
                                          <p:val>
                                            <p:strVal val="#ppt_x"/>
                                          </p:val>
                                        </p:tav>
                                      </p:tavLst>
                                    </p:anim>
                                    <p:anim calcmode="lin" valueType="num">
                                      <p:cBhvr additive="base">
                                        <p:cTn id="22" dur="400" fill="hold"/>
                                        <p:tgtEl>
                                          <p:spTgt spid="13"/>
                                        </p:tgtEl>
                                        <p:attrNameLst>
                                          <p:attrName>ppt_y</p:attrName>
                                        </p:attrNameLst>
                                      </p:cBhvr>
                                      <p:tavLst>
                                        <p:tav tm="0">
                                          <p:val>
                                            <p:strVal val="0-#ppt_h/2"/>
                                          </p:val>
                                        </p:tav>
                                        <p:tav tm="100000">
                                          <p:val>
                                            <p:strVal val="#ppt_y"/>
                                          </p:val>
                                        </p:tav>
                                      </p:tavLst>
                                    </p:anim>
                                  </p:childTnLst>
                                </p:cTn>
                              </p:par>
                              <p:par>
                                <p:cTn id="23" presetID="2" presetClass="entr" presetSubtype="12" decel="100000" fill="hold" grpId="0" nodeType="withEffect">
                                  <p:stCondLst>
                                    <p:cond delay="3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400" fill="hold"/>
                                        <p:tgtEl>
                                          <p:spTgt spid="12"/>
                                        </p:tgtEl>
                                        <p:attrNameLst>
                                          <p:attrName>ppt_x</p:attrName>
                                        </p:attrNameLst>
                                      </p:cBhvr>
                                      <p:tavLst>
                                        <p:tav tm="0">
                                          <p:val>
                                            <p:strVal val="0-#ppt_w/2"/>
                                          </p:val>
                                        </p:tav>
                                        <p:tav tm="100000">
                                          <p:val>
                                            <p:strVal val="#ppt_x"/>
                                          </p:val>
                                        </p:tav>
                                      </p:tavLst>
                                    </p:anim>
                                    <p:anim calcmode="lin" valueType="num">
                                      <p:cBhvr additive="base">
                                        <p:cTn id="26" dur="4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1"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P spid="10" grpId="1" animBg="1"/>
      <p:bldP spid="10" grpId="2"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 name="文本框 39"/>
          <p:cNvSpPr txBox="1">
            <a:spLocks noChangeArrowheads="1"/>
          </p:cNvSpPr>
          <p:nvPr/>
        </p:nvSpPr>
        <p:spPr bwMode="auto">
          <a:xfrm>
            <a:off x="855980" y="688975"/>
            <a:ext cx="786574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r>
              <a:rPr lang="en-US" altLang="zh-CN" sz="3600" dirty="0">
                <a:solidFill>
                  <a:schemeClr val="bg1"/>
                </a:solidFill>
              </a:rPr>
              <a:t>S-R-D</a:t>
            </a:r>
            <a:r>
              <a:rPr lang="zh-CN" altLang="en-US" sz="3600" dirty="0">
                <a:solidFill>
                  <a:schemeClr val="bg1"/>
                </a:solidFill>
              </a:rPr>
              <a:t>协作模型</a:t>
            </a:r>
            <a:endParaRPr lang="zh-CN" altLang="en-US" sz="3600" dirty="0">
              <a:solidFill>
                <a:schemeClr val="bg1"/>
              </a:solidFill>
            </a:endParaRPr>
          </a:p>
          <a:p>
            <a:pPr eaLnBrk="1" hangingPunct="1"/>
            <a:endParaRPr lang="zh-CN" altLang="en-US" sz="3600" dirty="0">
              <a:solidFill>
                <a:schemeClr val="bg1"/>
              </a:solidFill>
            </a:endParaRPr>
          </a:p>
          <a:p>
            <a:pPr eaLnBrk="1" hangingPunct="1"/>
            <a:endParaRPr lang="zh-CN" altLang="en-US" sz="3600" dirty="0">
              <a:solidFill>
                <a:schemeClr val="bg1"/>
              </a:solidFill>
            </a:endParaRPr>
          </a:p>
          <a:p>
            <a:pPr eaLnBrk="1" hangingPunct="1"/>
            <a:endParaRPr lang="zh-CN" altLang="en-US" sz="3600" dirty="0">
              <a:solidFill>
                <a:schemeClr val="bg1"/>
              </a:solidFill>
            </a:endParaRPr>
          </a:p>
          <a:p>
            <a:pPr eaLnBrk="1" hangingPunct="1"/>
            <a:endParaRPr lang="zh-CN" altLang="en-US" sz="3600" dirty="0">
              <a:solidFill>
                <a:schemeClr val="bg1"/>
              </a:solidFill>
            </a:endParaRPr>
          </a:p>
        </p:txBody>
      </p:sp>
      <p:pic>
        <p:nvPicPr>
          <p:cNvPr id="7" name="图片 6"/>
          <p:cNvPicPr>
            <a:picLocks noChangeAspect="1"/>
          </p:cNvPicPr>
          <p:nvPr/>
        </p:nvPicPr>
        <p:blipFill>
          <a:blip r:embed="rId1"/>
          <a:stretch>
            <a:fillRect/>
          </a:stretch>
        </p:blipFill>
        <p:spPr>
          <a:xfrm>
            <a:off x="1141095" y="1588770"/>
            <a:ext cx="2797810" cy="2146300"/>
          </a:xfrm>
          <a:prstGeom prst="rect">
            <a:avLst/>
          </a:prstGeom>
        </p:spPr>
      </p:pic>
      <p:pic>
        <p:nvPicPr>
          <p:cNvPr id="10" name="图片 9"/>
          <p:cNvPicPr>
            <a:picLocks noChangeAspect="1"/>
          </p:cNvPicPr>
          <p:nvPr/>
        </p:nvPicPr>
        <p:blipFill>
          <a:blip r:embed="rId2"/>
          <a:stretch>
            <a:fillRect/>
          </a:stretch>
        </p:blipFill>
        <p:spPr>
          <a:xfrm>
            <a:off x="4541520" y="1692275"/>
            <a:ext cx="2393950" cy="1092200"/>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bwMode="auto">
          <a:xfrm>
            <a:off x="869315" y="802005"/>
            <a:ext cx="6223635" cy="1050290"/>
          </a:xfrm>
          <a:prstGeom prst="rect">
            <a:avLst/>
          </a:prstGeom>
          <a:noFill/>
        </p:spPr>
        <p:txBody>
          <a:bodyPr wrap="square">
            <a:spAutoFit/>
          </a:bodyPr>
          <a:lstStyle/>
          <a:p>
            <a:pPr defTabSz="685165" eaLnBrk="1" fontAlgn="auto" hangingPunct="1">
              <a:spcBef>
                <a:spcPts val="0"/>
              </a:spcBef>
              <a:spcAft>
                <a:spcPts val="0"/>
              </a:spcAft>
              <a:defRPr/>
            </a:pPr>
            <a:r>
              <a:rPr lang="zh-CN" altLang="en-US" sz="4800" baseline="-3000" dirty="0">
                <a:solidFill>
                  <a:schemeClr val="bg1">
                    <a:lumMod val="95000"/>
                  </a:schemeClr>
                </a:solidFill>
                <a:cs typeface="Arial" panose="020B0604020202020204" pitchFamily="34" charset="0"/>
              </a:rPr>
              <a:t>并行多中继模型</a:t>
            </a:r>
            <a:endParaRPr lang="zh-CN" altLang="en-US" sz="4800" baseline="-3000" dirty="0">
              <a:solidFill>
                <a:schemeClr val="bg1">
                  <a:lumMod val="95000"/>
                </a:schemeClr>
              </a:solidFill>
              <a:cs typeface="Arial" panose="020B0604020202020204" pitchFamily="34" charset="0"/>
            </a:endParaRPr>
          </a:p>
          <a:p>
            <a:pPr defTabSz="685165" eaLnBrk="1" fontAlgn="auto" hangingPunct="1">
              <a:spcBef>
                <a:spcPts val="0"/>
              </a:spcBef>
              <a:spcAft>
                <a:spcPts val="0"/>
              </a:spcAft>
              <a:defRPr/>
            </a:pPr>
            <a:endParaRPr lang="zh-CN" altLang="en-US" sz="4800" baseline="-3000" dirty="0">
              <a:solidFill>
                <a:schemeClr val="bg1">
                  <a:lumMod val="95000"/>
                </a:schemeClr>
              </a:solidFill>
              <a:cs typeface="Arial" panose="020B0604020202020204" pitchFamily="34" charset="0"/>
            </a:endParaRPr>
          </a:p>
        </p:txBody>
      </p:sp>
      <p:pic>
        <p:nvPicPr>
          <p:cNvPr id="2" name="图片 1"/>
          <p:cNvPicPr>
            <a:picLocks noChangeAspect="1"/>
          </p:cNvPicPr>
          <p:nvPr/>
        </p:nvPicPr>
        <p:blipFill>
          <a:blip r:embed="rId1"/>
          <a:stretch>
            <a:fillRect/>
          </a:stretch>
        </p:blipFill>
        <p:spPr>
          <a:xfrm>
            <a:off x="982345" y="1627505"/>
            <a:ext cx="3543300" cy="3016250"/>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847090" y="868680"/>
            <a:ext cx="5259070" cy="1076325"/>
          </a:xfrm>
          <a:prstGeom prst="rect">
            <a:avLst/>
          </a:prstGeom>
          <a:noFill/>
        </p:spPr>
        <p:txBody>
          <a:bodyPr wrap="square" rtlCol="0">
            <a:spAutoFit/>
          </a:bodyPr>
          <a:lstStyle/>
          <a:p>
            <a:r>
              <a:rPr lang="zh-CN" altLang="en-US" sz="1600" dirty="0">
                <a:solidFill>
                  <a:schemeClr val="bg1"/>
                </a:solidFill>
                <a:latin typeface="+mn-ea"/>
                <a:ea typeface="+mn-ea"/>
                <a:cs typeface="Open Sans" panose="020B0606030504020204" pitchFamily="34" charset="0"/>
              </a:rPr>
              <a:t>在平坦衰落信道中, 各路径 S →R , R →D , S→D 的瞬时信噪比和平均信噪比分别为:</a:t>
            </a:r>
            <a:endParaRPr lang="zh-CN" altLang="en-US" sz="1600" dirty="0">
              <a:solidFill>
                <a:schemeClr val="bg1"/>
              </a:solidFill>
              <a:latin typeface="+mn-ea"/>
              <a:ea typeface="+mn-ea"/>
              <a:cs typeface="Open Sans" panose="020B0606030504020204" pitchFamily="34" charset="0"/>
            </a:endParaRPr>
          </a:p>
          <a:p>
            <a:endParaRPr lang="zh-CN" altLang="en-US" sz="1600" dirty="0">
              <a:solidFill>
                <a:schemeClr val="bg1"/>
              </a:solidFill>
              <a:latin typeface="+mn-ea"/>
              <a:ea typeface="+mn-ea"/>
              <a:cs typeface="Open Sans" panose="020B0606030504020204" pitchFamily="34" charset="0"/>
            </a:endParaRPr>
          </a:p>
          <a:p>
            <a:endParaRPr lang="zh-CN" altLang="en-US" sz="1600" dirty="0">
              <a:solidFill>
                <a:schemeClr val="bg1"/>
              </a:solidFill>
              <a:latin typeface="+mn-ea"/>
              <a:ea typeface="+mn-ea"/>
              <a:cs typeface="Open Sans" panose="020B0606030504020204" pitchFamily="34" charset="0"/>
            </a:endParaRPr>
          </a:p>
        </p:txBody>
      </p:sp>
      <p:pic>
        <p:nvPicPr>
          <p:cNvPr id="2" name="图片 1"/>
          <p:cNvPicPr>
            <a:picLocks noChangeAspect="1"/>
          </p:cNvPicPr>
          <p:nvPr/>
        </p:nvPicPr>
        <p:blipFill>
          <a:blip r:embed="rId1"/>
          <a:stretch>
            <a:fillRect/>
          </a:stretch>
        </p:blipFill>
        <p:spPr>
          <a:xfrm>
            <a:off x="847090" y="1720850"/>
            <a:ext cx="3359150" cy="2019300"/>
          </a:xfrm>
          <a:prstGeom prst="rect">
            <a:avLst/>
          </a:prstGeom>
        </p:spPr>
      </p:pic>
      <p:pic>
        <p:nvPicPr>
          <p:cNvPr id="4" name="图片 3"/>
          <p:cNvPicPr>
            <a:picLocks noChangeAspect="1"/>
          </p:cNvPicPr>
          <p:nvPr/>
        </p:nvPicPr>
        <p:blipFill>
          <a:blip r:embed="rId2"/>
          <a:stretch>
            <a:fillRect/>
          </a:stretch>
        </p:blipFill>
        <p:spPr>
          <a:xfrm>
            <a:off x="4622165" y="1720850"/>
            <a:ext cx="3343275" cy="205168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3310" y="1254125"/>
            <a:ext cx="3228975" cy="302133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31" name="矩形 30"/>
          <p:cNvSpPr/>
          <p:nvPr/>
        </p:nvSpPr>
        <p:spPr>
          <a:xfrm>
            <a:off x="4580890" y="1226820"/>
            <a:ext cx="3147060" cy="302069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20" name="文本框 7"/>
          <p:cNvSpPr txBox="1">
            <a:spLocks noChangeArrowheads="1"/>
          </p:cNvSpPr>
          <p:nvPr/>
        </p:nvSpPr>
        <p:spPr bwMode="auto">
          <a:xfrm>
            <a:off x="1967789" y="320675"/>
            <a:ext cx="541324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en-US" altLang="zh-CN" sz="2800" dirty="0">
                <a:solidFill>
                  <a:schemeClr val="bg1"/>
                </a:solidFill>
              </a:rPr>
              <a:t>AF</a:t>
            </a:r>
            <a:endParaRPr lang="en-US" altLang="zh-CN" sz="2800" dirty="0">
              <a:solidFill>
                <a:schemeClr val="bg1"/>
              </a:solidFill>
            </a:endParaRPr>
          </a:p>
        </p:txBody>
      </p:sp>
      <p:graphicFrame>
        <p:nvGraphicFramePr>
          <p:cNvPr id="-2147482623" name="对象 -2147482624"/>
          <p:cNvGraphicFramePr>
            <a:graphicFrameLocks noChangeAspect="1"/>
          </p:cNvGraphicFramePr>
          <p:nvPr/>
        </p:nvGraphicFramePr>
        <p:xfrm>
          <a:off x="1261110" y="1544320"/>
          <a:ext cx="2874010" cy="591820"/>
        </p:xfrm>
        <a:graphic>
          <a:graphicData uri="http://schemas.openxmlformats.org/presentationml/2006/ole">
            <mc:AlternateContent xmlns:mc="http://schemas.openxmlformats.org/markup-compatibility/2006">
              <mc:Choice xmlns:v="urn:schemas-microsoft-com:vml" Requires="v">
                <p:oleObj spid="_x0000_s5" name="" r:id="rId1" imgW="1295400" imgH="266700" progId="Equation.KSEE3">
                  <p:embed/>
                </p:oleObj>
              </mc:Choice>
              <mc:Fallback>
                <p:oleObj name="" r:id="rId1" imgW="1295400" imgH="266700" progId="Equation.KSEE3">
                  <p:embed/>
                  <p:pic>
                    <p:nvPicPr>
                      <p:cNvPr id="0" name="图片 4"/>
                      <p:cNvPicPr/>
                      <p:nvPr/>
                    </p:nvPicPr>
                    <p:blipFill>
                      <a:blip r:embed="rId2"/>
                      <a:stretch>
                        <a:fillRect/>
                      </a:stretch>
                    </p:blipFill>
                    <p:spPr>
                      <a:xfrm>
                        <a:off x="1261110" y="1544320"/>
                        <a:ext cx="2874010" cy="591820"/>
                      </a:xfrm>
                      <a:prstGeom prst="rect">
                        <a:avLst/>
                      </a:prstGeom>
                      <a:noFill/>
                      <a:ln w="38100">
                        <a:noFill/>
                        <a:miter/>
                      </a:ln>
                    </p:spPr>
                  </p:pic>
                </p:oleObj>
              </mc:Fallback>
            </mc:AlternateContent>
          </a:graphicData>
        </a:graphic>
      </p:graphicFrame>
      <p:graphicFrame>
        <p:nvGraphicFramePr>
          <p:cNvPr id="-2147482622" name="对象 -2147482623"/>
          <p:cNvGraphicFramePr>
            <a:graphicFrameLocks noChangeAspect="1"/>
          </p:cNvGraphicFramePr>
          <p:nvPr/>
        </p:nvGraphicFramePr>
        <p:xfrm>
          <a:off x="1254125" y="2190750"/>
          <a:ext cx="2980690" cy="638810"/>
        </p:xfrm>
        <a:graphic>
          <a:graphicData uri="http://schemas.openxmlformats.org/presentationml/2006/ole">
            <mc:AlternateContent xmlns:mc="http://schemas.openxmlformats.org/markup-compatibility/2006">
              <mc:Choice xmlns:v="urn:schemas-microsoft-com:vml" Requires="v">
                <p:oleObj spid="_x0000_s6" name="" r:id="rId3" imgW="1244600" imgH="266700" progId="Equation.KSEE3">
                  <p:embed/>
                </p:oleObj>
              </mc:Choice>
              <mc:Fallback>
                <p:oleObj name="" r:id="rId3" imgW="1244600" imgH="266700" progId="Equation.KSEE3">
                  <p:embed/>
                  <p:pic>
                    <p:nvPicPr>
                      <p:cNvPr id="0" name="图片 5"/>
                      <p:cNvPicPr/>
                      <p:nvPr/>
                    </p:nvPicPr>
                    <p:blipFill>
                      <a:blip r:embed="rId4"/>
                      <a:stretch>
                        <a:fillRect/>
                      </a:stretch>
                    </p:blipFill>
                    <p:spPr>
                      <a:xfrm>
                        <a:off x="1254125" y="2190750"/>
                        <a:ext cx="2980690" cy="638810"/>
                      </a:xfrm>
                      <a:prstGeom prst="rect">
                        <a:avLst/>
                      </a:prstGeom>
                      <a:noFill/>
                      <a:ln w="38100">
                        <a:noFill/>
                        <a:miter/>
                      </a:ln>
                    </p:spPr>
                  </p:pic>
                </p:oleObj>
              </mc:Fallback>
            </mc:AlternateContent>
          </a:graphicData>
        </a:graphic>
      </p:graphicFrame>
      <p:graphicFrame>
        <p:nvGraphicFramePr>
          <p:cNvPr id="-2147482618" name="对象 -2147482619"/>
          <p:cNvGraphicFramePr>
            <a:graphicFrameLocks noChangeAspect="1"/>
          </p:cNvGraphicFramePr>
          <p:nvPr/>
        </p:nvGraphicFramePr>
        <p:xfrm>
          <a:off x="4754880" y="1497330"/>
          <a:ext cx="2334260" cy="883920"/>
        </p:xfrm>
        <a:graphic>
          <a:graphicData uri="http://schemas.openxmlformats.org/presentationml/2006/ole">
            <mc:AlternateContent xmlns:mc="http://schemas.openxmlformats.org/markup-compatibility/2006">
              <mc:Choice xmlns:v="urn:schemas-microsoft-com:vml" Requires="v">
                <p:oleObj spid="_x0000_s7" name="" r:id="rId5" imgW="1308100" imgH="495300" progId="Equation.KSEE3">
                  <p:embed/>
                </p:oleObj>
              </mc:Choice>
              <mc:Fallback>
                <p:oleObj name="" r:id="rId5" imgW="1308100" imgH="495300" progId="Equation.KSEE3">
                  <p:embed/>
                  <p:pic>
                    <p:nvPicPr>
                      <p:cNvPr id="0" name="图片 6"/>
                      <p:cNvPicPr/>
                      <p:nvPr/>
                    </p:nvPicPr>
                    <p:blipFill>
                      <a:blip r:embed="rId6"/>
                      <a:stretch>
                        <a:fillRect/>
                      </a:stretch>
                    </p:blipFill>
                    <p:spPr>
                      <a:xfrm>
                        <a:off x="4754880" y="1497330"/>
                        <a:ext cx="2334260" cy="883920"/>
                      </a:xfrm>
                      <a:prstGeom prst="rect">
                        <a:avLst/>
                      </a:prstGeom>
                      <a:noFill/>
                      <a:ln w="38100">
                        <a:noFill/>
                        <a:miter/>
                      </a:ln>
                    </p:spPr>
                  </p:pic>
                </p:oleObj>
              </mc:Fallback>
            </mc:AlternateContent>
          </a:graphicData>
        </a:graphic>
      </p:graphicFrame>
      <p:graphicFrame>
        <p:nvGraphicFramePr>
          <p:cNvPr id="-2147482616" name="对象 -2147482617"/>
          <p:cNvGraphicFramePr>
            <a:graphicFrameLocks noChangeAspect="1"/>
          </p:cNvGraphicFramePr>
          <p:nvPr/>
        </p:nvGraphicFramePr>
        <p:xfrm>
          <a:off x="1254125" y="2883535"/>
          <a:ext cx="3043555" cy="560705"/>
        </p:xfrm>
        <a:graphic>
          <a:graphicData uri="http://schemas.openxmlformats.org/presentationml/2006/ole">
            <mc:AlternateContent xmlns:mc="http://schemas.openxmlformats.org/markup-compatibility/2006">
              <mc:Choice xmlns:v="urn:schemas-microsoft-com:vml" Requires="v">
                <p:oleObj spid="_x0000_s8" name="" r:id="rId7" imgW="1447800" imgH="266700" progId="Equation.KSEE3">
                  <p:embed/>
                </p:oleObj>
              </mc:Choice>
              <mc:Fallback>
                <p:oleObj name="" r:id="rId7" imgW="1447800" imgH="266700" progId="Equation.KSEE3">
                  <p:embed/>
                  <p:pic>
                    <p:nvPicPr>
                      <p:cNvPr id="0" name="图片 7"/>
                      <p:cNvPicPr/>
                      <p:nvPr/>
                    </p:nvPicPr>
                    <p:blipFill>
                      <a:blip r:embed="rId8"/>
                      <a:stretch>
                        <a:fillRect/>
                      </a:stretch>
                    </p:blipFill>
                    <p:spPr>
                      <a:xfrm>
                        <a:off x="1254125" y="2883535"/>
                        <a:ext cx="3043555" cy="560705"/>
                      </a:xfrm>
                      <a:prstGeom prst="rect">
                        <a:avLst/>
                      </a:prstGeom>
                      <a:noFill/>
                      <a:ln w="38100">
                        <a:noFill/>
                        <a:miter/>
                      </a:ln>
                    </p:spPr>
                  </p:pic>
                </p:oleObj>
              </mc:Fallback>
            </mc:AlternateContent>
          </a:graphicData>
        </a:graphic>
      </p:graphicFrame>
      <p:graphicFrame>
        <p:nvGraphicFramePr>
          <p:cNvPr id="-2147482617" name="对象 -2147482618"/>
          <p:cNvGraphicFramePr>
            <a:graphicFrameLocks noChangeAspect="1"/>
          </p:cNvGraphicFramePr>
          <p:nvPr/>
        </p:nvGraphicFramePr>
        <p:xfrm>
          <a:off x="4628515" y="2467610"/>
          <a:ext cx="1878330" cy="648970"/>
        </p:xfrm>
        <a:graphic>
          <a:graphicData uri="http://schemas.openxmlformats.org/presentationml/2006/ole">
            <mc:AlternateContent xmlns:mc="http://schemas.openxmlformats.org/markup-compatibility/2006">
              <mc:Choice xmlns:v="urn:schemas-microsoft-com:vml" Requires="v">
                <p:oleObj spid="_x0000_s9" name="" r:id="rId9" imgW="698500" imgH="241300" progId="Equation.KSEE3">
                  <p:embed/>
                </p:oleObj>
              </mc:Choice>
              <mc:Fallback>
                <p:oleObj name="" r:id="rId9" imgW="698500" imgH="241300" progId="Equation.KSEE3">
                  <p:embed/>
                  <p:pic>
                    <p:nvPicPr>
                      <p:cNvPr id="0" name="图片 8"/>
                      <p:cNvPicPr/>
                      <p:nvPr/>
                    </p:nvPicPr>
                    <p:blipFill>
                      <a:blip r:embed="rId10"/>
                      <a:stretch>
                        <a:fillRect/>
                      </a:stretch>
                    </p:blipFill>
                    <p:spPr>
                      <a:xfrm>
                        <a:off x="4628515" y="2467610"/>
                        <a:ext cx="1878330" cy="648970"/>
                      </a:xfrm>
                      <a:prstGeom prst="rect">
                        <a:avLst/>
                      </a:prstGeom>
                      <a:noFill/>
                      <a:ln w="38100">
                        <a:noFill/>
                        <a:miter/>
                      </a:ln>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down)">
                                      <p:cBhvr>
                                        <p:cTn id="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477645" y="1285875"/>
            <a:ext cx="6297930" cy="287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zh-CN" altLang="en-US" sz="1350"/>
          </a:p>
        </p:txBody>
      </p:sp>
      <p:sp>
        <p:nvSpPr>
          <p:cNvPr id="20" name="文本框 7"/>
          <p:cNvSpPr txBox="1">
            <a:spLocks noChangeArrowheads="1"/>
          </p:cNvSpPr>
          <p:nvPr/>
        </p:nvSpPr>
        <p:spPr bwMode="auto">
          <a:xfrm>
            <a:off x="1967789" y="320675"/>
            <a:ext cx="541324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en-US" altLang="zh-CN" sz="2800" dirty="0">
                <a:solidFill>
                  <a:schemeClr val="bg1"/>
                </a:solidFill>
              </a:rPr>
              <a:t>AF</a:t>
            </a:r>
            <a:endParaRPr lang="en-US" altLang="zh-CN" sz="2800" dirty="0">
              <a:solidFill>
                <a:schemeClr val="bg1"/>
              </a:solidFill>
            </a:endParaRPr>
          </a:p>
        </p:txBody>
      </p:sp>
      <p:graphicFrame>
        <p:nvGraphicFramePr>
          <p:cNvPr id="-2147482613" name="对象 -2147482614"/>
          <p:cNvGraphicFramePr>
            <a:graphicFrameLocks noChangeAspect="1"/>
          </p:cNvGraphicFramePr>
          <p:nvPr/>
        </p:nvGraphicFramePr>
        <p:xfrm>
          <a:off x="1682750" y="1454150"/>
          <a:ext cx="3406140" cy="981075"/>
        </p:xfrm>
        <a:graphic>
          <a:graphicData uri="http://schemas.openxmlformats.org/presentationml/2006/ole">
            <mc:AlternateContent xmlns:mc="http://schemas.openxmlformats.org/markup-compatibility/2006">
              <mc:Choice xmlns:v="urn:schemas-microsoft-com:vml" Requires="v">
                <p:oleObj spid="_x0000_s3076" name="" r:id="rId1" imgW="1587500" imgH="457200" progId="Equation.KSEE3">
                  <p:embed/>
                </p:oleObj>
              </mc:Choice>
              <mc:Fallback>
                <p:oleObj name="" r:id="rId1" imgW="1587500" imgH="457200" progId="Equation.KSEE3">
                  <p:embed/>
                  <p:pic>
                    <p:nvPicPr>
                      <p:cNvPr id="0" name="图片 3075"/>
                      <p:cNvPicPr/>
                      <p:nvPr/>
                    </p:nvPicPr>
                    <p:blipFill>
                      <a:blip r:embed="rId2"/>
                      <a:stretch>
                        <a:fillRect/>
                      </a:stretch>
                    </p:blipFill>
                    <p:spPr>
                      <a:xfrm>
                        <a:off x="1682750" y="1454150"/>
                        <a:ext cx="3406140" cy="981075"/>
                      </a:xfrm>
                      <a:prstGeom prst="rect">
                        <a:avLst/>
                      </a:prstGeom>
                      <a:noFill/>
                      <a:ln w="38100">
                        <a:noFill/>
                        <a:miter/>
                      </a:ln>
                    </p:spPr>
                  </p:pic>
                </p:oleObj>
              </mc:Fallback>
            </mc:AlternateContent>
          </a:graphicData>
        </a:graphic>
      </p:graphicFrame>
      <p:graphicFrame>
        <p:nvGraphicFramePr>
          <p:cNvPr id="-2147482612" name="对象 -2147482613"/>
          <p:cNvGraphicFramePr>
            <a:graphicFrameLocks noChangeAspect="1"/>
          </p:cNvGraphicFramePr>
          <p:nvPr/>
        </p:nvGraphicFramePr>
        <p:xfrm>
          <a:off x="1635125" y="2435225"/>
          <a:ext cx="3966845" cy="1439545"/>
        </p:xfrm>
        <a:graphic>
          <a:graphicData uri="http://schemas.openxmlformats.org/presentationml/2006/ole">
            <mc:AlternateContent xmlns:mc="http://schemas.openxmlformats.org/markup-compatibility/2006">
              <mc:Choice xmlns:v="urn:schemas-microsoft-com:vml" Requires="v">
                <p:oleObj spid="_x0000_s14" name="" r:id="rId3" imgW="2311400" imgH="838200" progId="Equation.KSEE3">
                  <p:embed/>
                </p:oleObj>
              </mc:Choice>
              <mc:Fallback>
                <p:oleObj name="" r:id="rId3" imgW="2311400" imgH="838200" progId="Equation.KSEE3">
                  <p:embed/>
                  <p:pic>
                    <p:nvPicPr>
                      <p:cNvPr id="0" name="图片 13"/>
                      <p:cNvPicPr/>
                      <p:nvPr/>
                    </p:nvPicPr>
                    <p:blipFill>
                      <a:blip r:embed="rId4"/>
                      <a:stretch>
                        <a:fillRect/>
                      </a:stretch>
                    </p:blipFill>
                    <p:spPr>
                      <a:xfrm>
                        <a:off x="1635125" y="2435225"/>
                        <a:ext cx="3966845" cy="1439545"/>
                      </a:xfrm>
                      <a:prstGeom prst="rect">
                        <a:avLst/>
                      </a:prstGeom>
                      <a:noFill/>
                      <a:ln w="38100">
                        <a:noFill/>
                        <a:miter/>
                      </a:ln>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down)">
                                      <p:cBhvr>
                                        <p:cTn id="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17406D"/>
      </a:dk2>
      <a:lt2>
        <a:srgbClr val="DBEFF9"/>
      </a:lt2>
      <a:accent1>
        <a:srgbClr val="FFFFFF"/>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8">
      <a:majorFont>
        <a:latin typeface="华文细黑"/>
        <a:ea typeface="华文细黑"/>
        <a:cs typeface=""/>
      </a:majorFont>
      <a:minorFont>
        <a:latin typeface="华文细黑"/>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484</Words>
  <Application>WPS 演示</Application>
  <PresentationFormat>全屏显示(16:9)</PresentationFormat>
  <Paragraphs>67</Paragraphs>
  <Slides>16</Slides>
  <Notes>12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14</vt:i4>
      </vt:variant>
      <vt:variant>
        <vt:lpstr>幻灯片标题</vt:lpstr>
      </vt:variant>
      <vt:variant>
        <vt:i4>16</vt:i4>
      </vt:variant>
    </vt:vector>
  </HeadingPairs>
  <TitlesOfParts>
    <vt:vector size="44" baseType="lpstr">
      <vt:lpstr>Arial</vt:lpstr>
      <vt:lpstr>宋体</vt:lpstr>
      <vt:lpstr>Wingdings</vt:lpstr>
      <vt:lpstr>华文细黑</vt:lpstr>
      <vt:lpstr>Calibri</vt:lpstr>
      <vt:lpstr>Agency FB</vt:lpstr>
      <vt:lpstr>Source Sans Pro Light</vt:lpstr>
      <vt:lpstr>FontAwesome</vt:lpstr>
      <vt:lpstr>Open Sans</vt:lpstr>
      <vt:lpstr>Open Sans Light</vt:lpstr>
      <vt:lpstr>微软雅黑</vt:lpstr>
      <vt:lpstr>Arial Unicode MS</vt:lpstr>
      <vt:lpstr>Segoe Print</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Penelope</dc:creator>
  <cp:lastModifiedBy>浮生若梦</cp:lastModifiedBy>
  <cp:revision>208</cp:revision>
  <dcterms:created xsi:type="dcterms:W3CDTF">2015-04-07T15:42:00Z</dcterms:created>
  <dcterms:modified xsi:type="dcterms:W3CDTF">2018-12-28T16:12:32Z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