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60" r:id="rId4"/>
    <p:sldId id="261" r:id="rId5"/>
    <p:sldId id="27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57" r:id="rId16"/>
    <p:sldId id="258" r:id="rId17"/>
    <p:sldId id="259" r:id="rId18"/>
    <p:sldId id="274" r:id="rId19"/>
    <p:sldId id="277" r:id="rId20"/>
    <p:sldId id="27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EFF36-8D46-BC43-82E5-737BB41863EE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61DF3-DA60-2F49-ACFF-0E622110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7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4919-27AC-1949-AFF2-A2A74EACD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55C38-B72B-4E47-955D-05AADDD3C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8A89-C5CE-474D-9557-18E73265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66AF-8546-7045-BB97-214AABE0D28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52BEE-17A0-1A40-9F94-73174AAA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8562-E887-E24D-9640-FE8AC38E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D9F3-70CC-DA4C-907E-DB074B58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93C6-14F3-FD46-98E1-A198F4ED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286A4-9426-0942-AF34-E7CB82598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12B98-3F9E-F142-887D-DC61DF18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66AF-8546-7045-BB97-214AABE0D28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01544-A0A5-A340-A68E-25BA4BA3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D938-CF33-434F-89C7-99BE7C38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D9F3-70CC-DA4C-907E-DB074B58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784FE-DE22-A641-BD75-C90C037C6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B10A9-FA3B-6F4E-B4F3-58E70FC34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E9373-884F-D345-B61E-DB28F27C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66AF-8546-7045-BB97-214AABE0D28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BFB3E-1024-A540-8710-40B6A645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C787-DFB7-654E-AF53-8DFA9152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D9F3-70CC-DA4C-907E-DB074B58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6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A269-1B98-1447-8223-FA8F683A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0E5C-E929-F54F-91F4-1BCFB0C8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F62F-0B40-DC44-894D-09324617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66AF-8546-7045-BB97-214AABE0D28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39E28-C13D-0C47-BCD7-A036386C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F1BC8-FE43-E94E-8CA4-07625065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D9F3-70CC-DA4C-907E-DB074B58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FCA8-652B-B64F-9DC1-D09679F6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15324-0178-D947-9DBB-1AFF8AAEC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F7B9-FB8B-024A-9886-C2F92D68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66AF-8546-7045-BB97-214AABE0D28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45D91-3C75-0140-9DF4-214B8662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125D-7836-3A46-92FD-80CE1154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D9F3-70CC-DA4C-907E-DB074B58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0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B4CC-8A05-0D48-B587-57E95AAE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C148-5C81-AC40-AA4D-9B9EA5892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25813-9F9C-5740-9ADC-35B0FEE2C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3CA4D-8F2B-F44E-BB81-670AE3F7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66AF-8546-7045-BB97-214AABE0D28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CC68-EA17-0146-862D-3731877B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383D0-5BC3-9545-AF34-FFCD570A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D9F3-70CC-DA4C-907E-DB074B58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1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0E45-E828-C540-A3AB-A029AF99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ACCA7-7B37-654B-970F-1A201AF0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B6F72-FFB6-0545-90B7-517EDD210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6F0F4-62F0-6743-A276-A2EC3ECF5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A13CC-2BFA-504B-8FA9-39A3083BC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5D0AC-8248-1148-A6D4-7B7E675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66AF-8546-7045-BB97-214AABE0D28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B2F6D-C1A6-1040-ABF8-A62373D3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EE0D-8B4F-9E47-9C48-12D3D4C4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D9F3-70CC-DA4C-907E-DB074B58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C8B5-EAA6-1C4B-A2EA-3C2034CB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2C6CF-8594-BB45-96CD-F0F332D8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66AF-8546-7045-BB97-214AABE0D28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7E414-3396-A244-B0F4-C073D9DB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1B109-E943-7E4D-9866-22FB6158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D9F3-70CC-DA4C-907E-DB074B58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00E4D-D63D-F446-93BD-B6C7EA3A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66AF-8546-7045-BB97-214AABE0D28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CD914-B5DD-8C49-959C-F8F3628B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B07F7-00BC-F84E-A842-909BEB88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D9F3-70CC-DA4C-907E-DB074B58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9994-55A6-A14D-A86F-3935CA9A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B6DD-F48D-0940-900D-26559EA2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70A56-58C4-8746-84EA-FC92F13B7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13905-E394-034C-86FB-B55706DA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66AF-8546-7045-BB97-214AABE0D28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AE14-A974-7544-9FB7-C829055D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24F52-711C-C94A-9046-59924EE8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D9F3-70CC-DA4C-907E-DB074B58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3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B219-D71A-DE40-A1FA-C6A9ED40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6A3AB-B310-F545-BA67-794773DC6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3872D-58E9-E248-8C0F-93AA93F68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5F63E-3127-D54D-B43C-1F6D86FC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66AF-8546-7045-BB97-214AABE0D28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E02BA-097B-4A40-9546-BF62F436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1D557-52A2-AA46-8662-5EEF36E2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D9F3-70CC-DA4C-907E-DB074B58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1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6EEBD-FD74-6B46-A035-8268D225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6658E-B9C3-2042-A1DF-924D75417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511B2-F281-1E4E-A4B1-06C42E350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866AF-8546-7045-BB97-214AABE0D28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735B5-C247-6144-A2A1-022B0EF8E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288C3-D3C5-AC4E-9962-225BD117F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D9F3-70CC-DA4C-907E-DB074B58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178485416?h=8a57bf9b88&amp;app_id=122963" TargetMode="Externa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studio.com/products/rstud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B129D2D-D8AE-2944-BADB-310E28A94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7" y="140952"/>
            <a:ext cx="3889752" cy="30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Studio Logo Usage Guidelines - RStudio">
            <a:extLst>
              <a:ext uri="{FF2B5EF4-FFF2-40B4-BE49-F238E27FC236}">
                <a16:creationId xmlns:a16="http://schemas.microsoft.com/office/drawing/2014/main" id="{4AC5C59F-B666-5340-ABB9-D1A93F3B2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3702385"/>
            <a:ext cx="8828465" cy="310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ello, R Markdown!">
            <a:extLst>
              <a:ext uri="{FF2B5EF4-FFF2-40B4-BE49-F238E27FC236}">
                <a16:creationId xmlns:a16="http://schemas.microsoft.com/office/drawing/2014/main" id="{CD8EB8D9-A26E-A44B-91DF-55D238DF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37" y="389230"/>
            <a:ext cx="2446338" cy="283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roject Jupyter | Try Jupyter">
            <a:extLst>
              <a:ext uri="{FF2B5EF4-FFF2-40B4-BE49-F238E27FC236}">
                <a16:creationId xmlns:a16="http://schemas.microsoft.com/office/drawing/2014/main" id="{D8FD29BE-B409-3945-A1B8-F617BBC5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623" y="389230"/>
            <a:ext cx="6092652" cy="319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83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Structure of RStudio</a:t>
            </a:r>
            <a:endParaRPr/>
          </a:p>
        </p:txBody>
      </p:sp>
      <p:sp>
        <p:nvSpPr>
          <p:cNvPr id="170" name="Google Shape;170;p11"/>
          <p:cNvSpPr txBox="1"/>
          <p:nvPr/>
        </p:nvSpPr>
        <p:spPr>
          <a:xfrm>
            <a:off x="6509657" y="6481507"/>
            <a:ext cx="56823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https://datacarpentry.org/R-ecology-lesson/00-before-we-start.html</a:t>
            </a:r>
            <a:endParaRPr/>
          </a:p>
        </p:txBody>
      </p:sp>
      <p:pic>
        <p:nvPicPr>
          <p:cNvPr id="171" name="Google Shape;171;p11" descr="RStudio interface screenshot. Clockwise from top left: Source, Environment/History, Files/Plots/Packages/Help/Viewer, Console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603" y="1464775"/>
            <a:ext cx="8575110" cy="46870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1"/>
          <p:cNvCxnSpPr/>
          <p:nvPr/>
        </p:nvCxnSpPr>
        <p:spPr>
          <a:xfrm>
            <a:off x="6354147" y="5047861"/>
            <a:ext cx="279918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73" name="Google Shape;173;p11" descr="The four panes of RStudio."/>
          <p:cNvPicPr preferRelativeResize="0"/>
          <p:nvPr/>
        </p:nvPicPr>
        <p:blipFill rotWithShape="1">
          <a:blip r:embed="rId4">
            <a:alphaModFix/>
          </a:blip>
          <a:srcRect l="51520" t="60328"/>
          <a:stretch/>
        </p:blipFill>
        <p:spPr>
          <a:xfrm>
            <a:off x="9153330" y="4488024"/>
            <a:ext cx="2948473" cy="14671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Getting started</a:t>
            </a:r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838200" y="162035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i="0" dirty="0">
                <a:latin typeface="Arial"/>
                <a:ea typeface="Arial"/>
                <a:cs typeface="Arial"/>
                <a:sym typeface="Arial"/>
              </a:rPr>
              <a:t>Working directory </a:t>
            </a:r>
            <a:r>
              <a:rPr lang="en-US" sz="2200" b="0" i="0" dirty="0">
                <a:latin typeface="Arial"/>
                <a:ea typeface="Arial"/>
                <a:cs typeface="Arial"/>
                <a:sym typeface="Arial"/>
              </a:rPr>
              <a:t>keep a set of related data, analyses, and text self-contained in a single folder. 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0" i="0" dirty="0">
                <a:latin typeface="Arial"/>
                <a:ea typeface="Arial"/>
                <a:cs typeface="Arial"/>
                <a:sym typeface="Arial"/>
              </a:rPr>
              <a:t>All of the scripts within this folder can then use </a:t>
            </a:r>
            <a:r>
              <a:rPr lang="en-US" sz="2200" b="0" i="1" dirty="0">
                <a:latin typeface="Arial"/>
                <a:ea typeface="Arial"/>
                <a:cs typeface="Arial"/>
                <a:sym typeface="Arial"/>
              </a:rPr>
              <a:t>relative paths</a:t>
            </a:r>
            <a:r>
              <a:rPr lang="en-US" sz="2200" b="0" i="0" dirty="0">
                <a:latin typeface="Arial"/>
                <a:ea typeface="Arial"/>
                <a:cs typeface="Arial"/>
                <a:sym typeface="Arial"/>
              </a:rPr>
              <a:t> to files. 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0" i="0" dirty="0">
                <a:latin typeface="Arial"/>
                <a:ea typeface="Arial"/>
                <a:cs typeface="Arial"/>
                <a:sym typeface="Arial"/>
              </a:rPr>
              <a:t>Create a new project</a:t>
            </a:r>
            <a:endParaRPr dirty="0"/>
          </a:p>
          <a:p>
            <a:pPr marL="457200" lvl="1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Under the File menu, click on New project, choose New directory, then New project</a:t>
            </a:r>
            <a:endParaRPr dirty="0"/>
          </a:p>
          <a:p>
            <a:pPr marL="457200" lvl="1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Enter a name for this new folder (or “directory”) and choose a convenient location for it. This will be your 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working directory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  (e.g., ~/AFS505)</a:t>
            </a:r>
            <a:endParaRPr dirty="0"/>
          </a:p>
          <a:p>
            <a:pPr marL="457200" lvl="1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Click on Create project</a:t>
            </a:r>
            <a:endParaRPr dirty="0"/>
          </a:p>
        </p:txBody>
      </p:sp>
      <p:sp>
        <p:nvSpPr>
          <p:cNvPr id="181" name="Google Shape;181;p12"/>
          <p:cNvSpPr txBox="1"/>
          <p:nvPr/>
        </p:nvSpPr>
        <p:spPr>
          <a:xfrm>
            <a:off x="5735995" y="6215876"/>
            <a:ext cx="6097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https://datacarpentry.org/R-ecology-lesson/00-before-we-start.html</a:t>
            </a:r>
            <a:endParaRPr/>
          </a:p>
        </p:txBody>
      </p:sp>
      <p:sp>
        <p:nvSpPr>
          <p:cNvPr id="182" name="Google Shape;18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Organizing Working Directory</a:t>
            </a:r>
            <a:endParaRPr/>
          </a:p>
        </p:txBody>
      </p:sp>
      <p:sp>
        <p:nvSpPr>
          <p:cNvPr id="198" name="Google Shape;198;p14"/>
          <p:cNvSpPr txBox="1"/>
          <p:nvPr/>
        </p:nvSpPr>
        <p:spPr>
          <a:xfrm>
            <a:off x="5735995" y="6215876"/>
            <a:ext cx="6097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https://datacarpentry.org/R-ecology-lesson/00-before-we-start.html</a:t>
            </a:r>
            <a:endParaRPr/>
          </a:p>
        </p:txBody>
      </p:sp>
      <p:pic>
        <p:nvPicPr>
          <p:cNvPr id="199" name="Google Shape;199;p14" descr="Example of a working directory struct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450" y="1525632"/>
            <a:ext cx="1042035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Interacting with R</a:t>
            </a:r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body" idx="1"/>
          </p:nvPr>
        </p:nvSpPr>
        <p:spPr>
          <a:xfrm>
            <a:off x="838200" y="162035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Using Console- directly type + Enter cannot be saved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Using Scripts- we need the codes to be reproducible and can be saved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i="1" dirty="0">
                <a:latin typeface="Arial"/>
                <a:ea typeface="Arial"/>
                <a:cs typeface="Arial"/>
                <a:sym typeface="Arial"/>
              </a:rPr>
              <a:t>Some frequently used shortcuts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b="1" i="1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88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5735995" y="6215876"/>
            <a:ext cx="6097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https://datacarpentry.org/R-ecology-lesson/00-before-we-start.html</a:t>
            </a: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210" name="Google Shape;210;p15"/>
          <p:cNvGraphicFramePr/>
          <p:nvPr/>
        </p:nvGraphicFramePr>
        <p:xfrm>
          <a:off x="1902460" y="3600995"/>
          <a:ext cx="8387100" cy="2249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Purpose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Windows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Mac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Execute code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Ctrl + Enter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Cmd + Return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Clear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Ctrl + 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Ctrl + 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Assignment operator &lt;-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Alt + 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Option + -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Pipe %&gt;% or |&gt;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Ctrl + Shift + 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Cmd + Shift + M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Code chunk in Markdown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Ctrl + Alt + 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 + Option + I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395413" y="-4953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 Markdown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4098" name="Picture 2" descr="Hello, R Markdown!">
            <a:extLst>
              <a:ext uri="{FF2B5EF4-FFF2-40B4-BE49-F238E27FC236}">
                <a16:creationId xmlns:a16="http://schemas.microsoft.com/office/drawing/2014/main" id="{0B622D56-B1A5-FE40-9334-CD959A12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73921"/>
            <a:ext cx="2446338" cy="283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1960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What is R Markdown?</a:t>
            </a:r>
            <a:endParaRPr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6668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212529"/>
                </a:solidFill>
                <a:latin typeface="Arial"/>
                <a:cs typeface="Arial"/>
              </a:rPr>
              <a:t>R Markdown provides an authoring framework for data science. You can use a single R Markdown file to both</a:t>
            </a:r>
          </a:p>
          <a:p>
            <a:endParaRPr lang="en-US" sz="2400" dirty="0">
              <a:solidFill>
                <a:srgbClr val="212529"/>
              </a:solidFill>
              <a:latin typeface="Arial"/>
              <a:cs typeface="Arial"/>
            </a:endParaRPr>
          </a:p>
          <a:p>
            <a:pPr lvl="1"/>
            <a:r>
              <a:rPr lang="en-US" dirty="0">
                <a:solidFill>
                  <a:srgbClr val="212529"/>
                </a:solidFill>
                <a:latin typeface="Arial"/>
                <a:cs typeface="Arial"/>
              </a:rPr>
              <a:t>save and execute code</a:t>
            </a:r>
          </a:p>
          <a:p>
            <a:pPr lvl="1"/>
            <a:r>
              <a:rPr lang="en-US" dirty="0">
                <a:solidFill>
                  <a:srgbClr val="212529"/>
                </a:solidFill>
                <a:latin typeface="Arial"/>
                <a:cs typeface="Arial"/>
              </a:rPr>
              <a:t>generate high quality reports that can be shared with an audience</a:t>
            </a:r>
          </a:p>
          <a:p>
            <a:pPr lvl="1"/>
            <a:endParaRPr lang="en-US" dirty="0"/>
          </a:p>
          <a:p>
            <a:r>
              <a:rPr lang="en-US" sz="2400" b="0" i="0" dirty="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R Markdown documents are fully reproducible </a:t>
            </a:r>
            <a:endParaRPr sz="24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2200"/>
              <a:buChar char="•"/>
            </a:pPr>
            <a:r>
              <a:rPr lang="en-US" sz="2400" b="0" i="0" dirty="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They support dozens of output formats, like PDFs, Word files, slideshows, and more.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2200"/>
              <a:buChar char="•"/>
            </a:pPr>
            <a:endParaRPr lang="en-US" sz="2400" dirty="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7382189" y="6501572"/>
            <a:ext cx="60943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https://r4ds.had.co.nz/r-markdown.html</a:t>
            </a:r>
            <a:endParaRPr/>
          </a:p>
        </p:txBody>
      </p:sp>
      <p:pic>
        <p:nvPicPr>
          <p:cNvPr id="7" name="Online Media 1" descr="What is R Markdown?">
            <a:hlinkClick r:id="" action="ppaction://media"/>
            <a:extLst>
              <a:ext uri="{FF2B5EF4-FFF2-40B4-BE49-F238E27FC236}">
                <a16:creationId xmlns:a16="http://schemas.microsoft.com/office/drawing/2014/main" id="{7F7CDA7F-936F-394D-8A94-7BE216CA8AB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56639" y="5500742"/>
            <a:ext cx="1953173" cy="1220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RStudio formats of the Markdown file</a:t>
            </a: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11637"/>
            <a:ext cx="9144000" cy="520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59993" y="6487774"/>
            <a:ext cx="60943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https://rmarkdown.rstudio.com/formats.html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Basic use of Markdown files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7382189" y="6501572"/>
            <a:ext cx="60943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https://r4ds.had.co.nz/r-markdown.html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5191647" y="2211250"/>
            <a:ext cx="2572378" cy="8268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 Markdown files</a:t>
            </a:r>
            <a:endParaRPr/>
          </a:p>
        </p:txBody>
      </p:sp>
      <p:cxnSp>
        <p:nvCxnSpPr>
          <p:cNvPr id="115" name="Google Shape;115;p4"/>
          <p:cNvCxnSpPr>
            <a:stCxn id="114" idx="2"/>
          </p:cNvCxnSpPr>
          <p:nvPr/>
        </p:nvCxnSpPr>
        <p:spPr>
          <a:xfrm rot="10800000">
            <a:off x="4186947" y="2624655"/>
            <a:ext cx="1004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4"/>
          <p:cNvCxnSpPr>
            <a:stCxn id="114" idx="4"/>
          </p:cNvCxnSpPr>
          <p:nvPr/>
        </p:nvCxnSpPr>
        <p:spPr>
          <a:xfrm>
            <a:off x="6477836" y="3038060"/>
            <a:ext cx="0" cy="629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7" name="Google Shape;117;p4"/>
          <p:cNvCxnSpPr>
            <a:stCxn id="114" idx="6"/>
          </p:cNvCxnSpPr>
          <p:nvPr/>
        </p:nvCxnSpPr>
        <p:spPr>
          <a:xfrm>
            <a:off x="7764025" y="2624655"/>
            <a:ext cx="763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4"/>
          <p:cNvSpPr txBox="1"/>
          <p:nvPr/>
        </p:nvSpPr>
        <p:spPr>
          <a:xfrm>
            <a:off x="835267" y="2284007"/>
            <a:ext cx="326989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with decision makers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conclusion is the key</a:t>
            </a:r>
            <a:endParaRPr dirty="0"/>
          </a:p>
        </p:txBody>
      </p:sp>
      <p:sp>
        <p:nvSpPr>
          <p:cNvPr id="119" name="Google Shape;119;p4"/>
          <p:cNvSpPr txBox="1"/>
          <p:nvPr/>
        </p:nvSpPr>
        <p:spPr>
          <a:xfrm>
            <a:off x="4971839" y="3864870"/>
            <a:ext cx="30119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Collaborate with data scientists interested in both code and conclusion</a:t>
            </a:r>
            <a:endParaRPr dirty="0"/>
          </a:p>
        </p:txBody>
      </p:sp>
      <p:sp>
        <p:nvSpPr>
          <p:cNvPr id="120" name="Google Shape;120;p4"/>
          <p:cNvSpPr txBox="1"/>
          <p:nvPr/>
        </p:nvSpPr>
        <p:spPr>
          <a:xfrm>
            <a:off x="8416750" y="2365880"/>
            <a:ext cx="2866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it like a modern lab notebook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Structure of R Markdown document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aphicFrame>
        <p:nvGraphicFramePr>
          <p:cNvPr id="134" name="Google Shape;134;p6"/>
          <p:cNvGraphicFramePr/>
          <p:nvPr/>
        </p:nvGraphicFramePr>
        <p:xfrm>
          <a:off x="1800155" y="1690688"/>
          <a:ext cx="7534050" cy="41474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6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100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AutoNum type="arabicParenR"/>
                      </a:pPr>
                      <a:r>
                        <a:rPr lang="en-US" sz="1800" u="none" strike="noStrike" cap="none"/>
                        <a:t>YAML text specifying header</a:t>
                      </a:r>
                      <a:endParaRPr/>
                    </a:p>
                    <a:p>
                      <a:pPr marL="3429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2) Code chunk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43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3) Plain text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4408" y="2193768"/>
            <a:ext cx="3200977" cy="123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4">
            <a:alphaModFix/>
          </a:blip>
          <a:srcRect r="48799" b="46200"/>
          <a:stretch/>
        </p:blipFill>
        <p:spPr>
          <a:xfrm>
            <a:off x="5814736" y="2213098"/>
            <a:ext cx="3297648" cy="1377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t="58391" r="10797"/>
          <a:stretch/>
        </p:blipFill>
        <p:spPr>
          <a:xfrm>
            <a:off x="2825530" y="4443831"/>
            <a:ext cx="5785070" cy="107271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6889820" y="6462279"/>
            <a:ext cx="38116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https://r4ds.had.co.nz/r-markdown.html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191D-E7DC-8D44-86F0-67FE637C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588" y="817563"/>
            <a:ext cx="6242824" cy="1325563"/>
          </a:xfrm>
        </p:spPr>
        <p:txBody>
          <a:bodyPr/>
          <a:lstStyle/>
          <a:p>
            <a:r>
              <a:rPr lang="en-US" sz="6000" dirty="0" err="1">
                <a:latin typeface="Arial"/>
                <a:cs typeface="Arial"/>
              </a:rPr>
              <a:t>Jupyter</a:t>
            </a:r>
            <a:r>
              <a:rPr lang="en-US" sz="6000" dirty="0">
                <a:latin typeface="Arial"/>
                <a:cs typeface="Arial"/>
              </a:rPr>
              <a:t> Notebook</a:t>
            </a:r>
          </a:p>
        </p:txBody>
      </p:sp>
      <p:pic>
        <p:nvPicPr>
          <p:cNvPr id="4" name="Picture 2" descr="Project Jupyter | Try Jupyter">
            <a:extLst>
              <a:ext uri="{FF2B5EF4-FFF2-40B4-BE49-F238E27FC236}">
                <a16:creationId xmlns:a16="http://schemas.microsoft.com/office/drawing/2014/main" id="{CD8A8647-7C82-4545-85F0-14E135E65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10" y="2644947"/>
            <a:ext cx="6092652" cy="319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26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733B-53FF-0E4E-8CEF-40516F2A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68" y="0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92CD-45A8-784A-BD00-F4088E6A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15" y="1534332"/>
            <a:ext cx="10515600" cy="5200570"/>
          </a:xfrm>
        </p:spPr>
        <p:txBody>
          <a:bodyPr>
            <a:normAutofit/>
          </a:bodyPr>
          <a:lstStyle/>
          <a:p>
            <a:r>
              <a:rPr lang="en-US" sz="2100" dirty="0"/>
              <a:t>Introductions Name, department, research topic Fun thing you did over the summer</a:t>
            </a:r>
          </a:p>
          <a:p>
            <a:r>
              <a:rPr lang="en-US" sz="2100" dirty="0"/>
              <a:t>Acknowledgment</a:t>
            </a:r>
          </a:p>
          <a:p>
            <a:r>
              <a:rPr lang="en-US" sz="2100" dirty="0"/>
              <a:t>Class scheduling error availability</a:t>
            </a:r>
          </a:p>
          <a:p>
            <a:r>
              <a:rPr lang="en-US" sz="2100" dirty="0"/>
              <a:t>What data analysis platforms do you use? R background?</a:t>
            </a:r>
          </a:p>
          <a:p>
            <a:r>
              <a:rPr lang="en-US" sz="2100" dirty="0"/>
              <a:t>What is the most popular language? Which one should you use? Why learn R?</a:t>
            </a:r>
          </a:p>
          <a:p>
            <a:r>
              <a:rPr lang="en-US" sz="2100" dirty="0"/>
              <a:t>What is an interpreted language? Why does it matter?</a:t>
            </a:r>
          </a:p>
          <a:p>
            <a:r>
              <a:rPr lang="en-US" sz="2100" dirty="0"/>
              <a:t>Aim for this course working code versus readable code</a:t>
            </a:r>
          </a:p>
          <a:p>
            <a:r>
              <a:rPr lang="en-US" sz="2100" dirty="0"/>
              <a:t>Overview of all the modules Need input to make sure this is useful for you</a:t>
            </a:r>
          </a:p>
          <a:p>
            <a:r>
              <a:rPr lang="en-US" sz="2100" dirty="0"/>
              <a:t>Grading daily demos, participation, HWs, and exam</a:t>
            </a:r>
          </a:p>
          <a:p>
            <a:r>
              <a:rPr lang="en-US" sz="2100" dirty="0"/>
              <a:t>Challenges Objects GitHub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3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D4CC-3D9B-6241-9ED2-FF630AA9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25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Jupyter</a:t>
            </a:r>
            <a:r>
              <a:rPr lang="en-US" dirty="0"/>
              <a:t> is a free, open-source, interactive web tool known as a computational notebook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to combine software code, computational output, explanatory text and multimedia resources in a single document</a:t>
            </a:r>
          </a:p>
          <a:p>
            <a:endParaRPr lang="en-US" dirty="0"/>
          </a:p>
          <a:p>
            <a:r>
              <a:rPr lang="en-US" dirty="0"/>
              <a:t> Core programming languages Julia (Ju), Python (</a:t>
            </a:r>
            <a:r>
              <a:rPr lang="en-US" dirty="0" err="1"/>
              <a:t>Py</a:t>
            </a:r>
            <a:r>
              <a:rPr lang="en-US" dirty="0"/>
              <a:t>) and R</a:t>
            </a:r>
          </a:p>
          <a:p>
            <a:endParaRPr lang="en-US" dirty="0"/>
          </a:p>
          <a:p>
            <a:r>
              <a:rPr lang="en-US" dirty="0"/>
              <a:t>More than 2.5 million public </a:t>
            </a:r>
            <a:r>
              <a:rPr lang="en-US" dirty="0" err="1"/>
              <a:t>Jupyter</a:t>
            </a:r>
            <a:r>
              <a:rPr lang="en-US" dirty="0"/>
              <a:t> notebooks in September 2018, up from 200,000 or so in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27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jupyter logo">
            <a:extLst>
              <a:ext uri="{FF2B5EF4-FFF2-40B4-BE49-F238E27FC236}">
                <a16:creationId xmlns:a16="http://schemas.microsoft.com/office/drawing/2014/main" id="{05C9CFED-994A-8041-8C96-31AFDBCAA3E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485775"/>
            <a:ext cx="10515600" cy="537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Language of choice: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supports over 40 programming languages, including Python, R, Julia, and Scala.</a:t>
            </a:r>
          </a:p>
          <a:p>
            <a:r>
              <a:rPr lang="en-US" dirty="0"/>
              <a:t>Share notebooks</a:t>
            </a:r>
          </a:p>
          <a:p>
            <a:pPr lvl="1"/>
            <a:r>
              <a:rPr lang="en-US" dirty="0"/>
              <a:t>Notebooks can be shared with others using email, Dropbox, GitHub and the </a:t>
            </a:r>
            <a:r>
              <a:rPr lang="en-US" dirty="0">
                <a:hlinkClick r:id="rId2"/>
              </a:rPr>
              <a:t>Jupyter Notebook Viewer</a:t>
            </a:r>
            <a:r>
              <a:rPr lang="en-US" dirty="0"/>
              <a:t>.</a:t>
            </a:r>
          </a:p>
          <a:p>
            <a:r>
              <a:rPr lang="en-US" dirty="0"/>
              <a:t>Interactive output</a:t>
            </a:r>
          </a:p>
          <a:p>
            <a:pPr lvl="1"/>
            <a:r>
              <a:rPr lang="en-US" dirty="0"/>
              <a:t>Your code can produce rich, interactive output: HTML, images, videos, LaTeX</a:t>
            </a:r>
            <a:endParaRPr lang="en-US" sz="2400" spc="-5" dirty="0">
              <a:latin typeface="Times New Roman"/>
              <a:cs typeface="Times New Roman"/>
            </a:endParaRPr>
          </a:p>
        </p:txBody>
      </p:sp>
      <p:sp>
        <p:nvSpPr>
          <p:cNvPr id="8" name="AutoShape 10" descr="icon to represent a language">
            <a:extLst>
              <a:ext uri="{FF2B5EF4-FFF2-40B4-BE49-F238E27FC236}">
                <a16:creationId xmlns:a16="http://schemas.microsoft.com/office/drawing/2014/main" id="{0FF89A01-689A-0743-9DA1-05AA0C7821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0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R?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5465407" y="6041755"/>
            <a:ext cx="6097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https://datacarpentry.org/R-ecology-lesson/00-before-we-start.html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859972" y="1439043"/>
            <a:ext cx="9767595" cy="43872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63475" anchor="ctr" anchorCtr="0">
            <a:spAutoFit/>
          </a:bodyPr>
          <a:lstStyle/>
          <a:p>
            <a:pPr marL="2286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Open-source, statistical programming language that data experts use.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term “R” refers to - programming language and the software that interprets the scripts written using it.</a:t>
            </a:r>
            <a:endParaRPr/>
          </a:p>
          <a:p>
            <a:pPr marL="2286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RStudio - write your R scripts and interact with the R software.</a:t>
            </a:r>
            <a:endParaRPr/>
          </a:p>
          <a:p>
            <a:pPr marL="2286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RStudio needs R need to be installed on your computer to function correctly.</a:t>
            </a:r>
            <a:endParaRPr/>
          </a:p>
          <a:p>
            <a:pPr marL="2286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Why R?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838200" y="162035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0" i="0">
                <a:latin typeface="Arial"/>
                <a:ea typeface="Arial"/>
                <a:cs typeface="Arial"/>
                <a:sym typeface="Arial"/>
              </a:rPr>
              <a:t>Does not involve lots of pointing and clicking, and that’s a good thing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0" i="0">
                <a:latin typeface="Arial"/>
                <a:ea typeface="Arial"/>
                <a:cs typeface="Arial"/>
                <a:sym typeface="Arial"/>
              </a:rPr>
              <a:t>R code is great for reproducibility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0" i="0">
                <a:latin typeface="Arial"/>
                <a:ea typeface="Arial"/>
                <a:cs typeface="Arial"/>
                <a:sym typeface="Arial"/>
              </a:rPr>
              <a:t>Interdisciplinary and extensible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200" b="0" i="0">
                <a:latin typeface="Arial"/>
                <a:ea typeface="Arial"/>
                <a:cs typeface="Arial"/>
                <a:sym typeface="Arial"/>
              </a:rPr>
              <a:t>orks on data of all shapes and sizes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0" i="0">
                <a:latin typeface="Arial"/>
                <a:ea typeface="Arial"/>
                <a:cs typeface="Arial"/>
                <a:sym typeface="Arial"/>
              </a:rPr>
              <a:t>Produces high-quality graphics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2200" b="0" i="0">
                <a:latin typeface="Arial"/>
                <a:ea typeface="Arial"/>
                <a:cs typeface="Arial"/>
                <a:sym typeface="Arial"/>
              </a:rPr>
              <a:t>as a large and welcoming community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Analyses conducted in R are transparent, easily shareable, and reproducible.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b="0" i="0">
              <a:latin typeface="Arial"/>
              <a:ea typeface="Arial"/>
              <a:cs typeface="Arial"/>
              <a:sym typeface="Arial"/>
            </a:endParaRPr>
          </a:p>
          <a:p>
            <a:pPr marL="228600" lvl="0" indent="-88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5735995" y="6215876"/>
            <a:ext cx="6097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https://datacarpentry.org/R-ecology-lesson/00-before-we-start.html</a:t>
            </a: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341196" y="219037"/>
            <a:ext cx="10515600" cy="101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dirty="0">
                <a:latin typeface="Arial"/>
                <a:ea typeface="Arial"/>
                <a:cs typeface="Arial"/>
                <a:sym typeface="Arial"/>
              </a:rPr>
              <a:t>Install R and check for updates</a:t>
            </a:r>
            <a:endParaRPr dirty="0"/>
          </a:p>
        </p:txBody>
      </p:sp>
      <p:sp>
        <p:nvSpPr>
          <p:cNvPr id="216" name="Google Shape;2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" name="Google Shape;215;p16">
            <a:extLst>
              <a:ext uri="{FF2B5EF4-FFF2-40B4-BE49-F238E27FC236}">
                <a16:creationId xmlns:a16="http://schemas.microsoft.com/office/drawing/2014/main" id="{C952466F-1265-B34F-8A28-E4971F9FFBBB}"/>
              </a:ext>
            </a:extLst>
          </p:cNvPr>
          <p:cNvSpPr txBox="1">
            <a:spLocks/>
          </p:cNvSpPr>
          <p:nvPr/>
        </p:nvSpPr>
        <p:spPr>
          <a:xfrm>
            <a:off x="341196" y="1828685"/>
            <a:ext cx="10515600" cy="37915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dirty="0">
                <a:latin typeface="Arial"/>
                <a:ea typeface="Arial"/>
                <a:cs typeface="Arial"/>
                <a:sym typeface="Arial"/>
              </a:rPr>
              <a:t>1. Download and install R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endParaRPr lang="en-US" sz="2600" spc="-5" dirty="0">
              <a:latin typeface="Times New Roman"/>
              <a:ea typeface="+mn-ea"/>
              <a:cs typeface="Times New Roman"/>
              <a:sym typeface="Arial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2600" spc="-5" dirty="0">
                <a:latin typeface="Times New Roman"/>
                <a:ea typeface="+mn-ea"/>
                <a:cs typeface="Times New Roman"/>
                <a:sym typeface="Arial"/>
                <a:hlinkClick r:id="rId3"/>
              </a:rPr>
              <a:t>https://cran.r-project.org</a:t>
            </a:r>
            <a:endParaRPr lang="en-US" sz="2600" spc="-5" dirty="0">
              <a:latin typeface="Times New Roman"/>
              <a:ea typeface="+mn-ea"/>
              <a:cs typeface="Times New Roman"/>
              <a:sym typeface="Arial"/>
            </a:endParaRPr>
          </a:p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endParaRPr lang="en-US" sz="44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400" dirty="0">
                <a:latin typeface="Arial"/>
                <a:ea typeface="Arial"/>
                <a:cs typeface="Arial"/>
                <a:sym typeface="Arial"/>
              </a:rPr>
              <a:t>2. Download and install R Studio GUI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endParaRPr lang="en-US" sz="44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2400" spc="-5" dirty="0">
                <a:latin typeface="Times New Roman"/>
                <a:ea typeface="+mn-ea"/>
                <a:cs typeface="Times New Roman"/>
                <a:sym typeface="Arial"/>
                <a:hlinkClick r:id="rId4"/>
              </a:rPr>
              <a:t>https://www.rstudio.com/products/rstudio/</a:t>
            </a:r>
            <a:endParaRPr lang="en-US" sz="2400" spc="-5" dirty="0">
              <a:latin typeface="Times New Roman"/>
              <a:ea typeface="+mn-ea"/>
              <a:cs typeface="Times New Roman"/>
              <a:sym typeface="Arial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endParaRPr lang="en-US" sz="2400" spc="-5" dirty="0">
              <a:latin typeface="Times New Roman"/>
              <a:ea typeface="+mn-ea"/>
              <a:cs typeface="Times New Roman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Structure of RStudio</a:t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6509657" y="6481507"/>
            <a:ext cx="56823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https://datacarpentry.org/R-ecology-lesson/00-before-we-start.html</a:t>
            </a:r>
            <a:endParaRPr/>
          </a:p>
        </p:txBody>
      </p:sp>
      <p:pic>
        <p:nvPicPr>
          <p:cNvPr id="133" name="Google Shape;133;p7" descr="RStudio interface screenshot. Clockwise from top left: Source, Environment/History, Files/Plots/Packages/Help/Viewer, Console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603" y="1464775"/>
            <a:ext cx="8575110" cy="46870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Structure of RStudio</a:t>
            </a:r>
            <a:endParaRPr/>
          </a:p>
        </p:txBody>
      </p:sp>
      <p:sp>
        <p:nvSpPr>
          <p:cNvPr id="140" name="Google Shape;140;p8"/>
          <p:cNvSpPr txBox="1"/>
          <p:nvPr/>
        </p:nvSpPr>
        <p:spPr>
          <a:xfrm>
            <a:off x="6509657" y="6481507"/>
            <a:ext cx="56823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https://datacarpentry.org/R-ecology-lesson/00-before-we-start.html</a:t>
            </a:r>
            <a:endParaRPr/>
          </a:p>
        </p:txBody>
      </p:sp>
      <p:pic>
        <p:nvPicPr>
          <p:cNvPr id="141" name="Google Shape;141;p8" descr="RStudio interface screenshot. Clockwise from top left: Source, Environment/History, Files/Plots/Packages/Help/Viewer, Console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603" y="1464775"/>
            <a:ext cx="8575110" cy="4687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 descr="The four panes of RStudio."/>
          <p:cNvPicPr preferRelativeResize="0"/>
          <p:nvPr/>
        </p:nvPicPr>
        <p:blipFill rotWithShape="1">
          <a:blip r:embed="rId4">
            <a:alphaModFix/>
          </a:blip>
          <a:srcRect r="48766" b="42718"/>
          <a:stretch/>
        </p:blipFill>
        <p:spPr>
          <a:xfrm>
            <a:off x="9038672" y="2052987"/>
            <a:ext cx="3044471" cy="2069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8"/>
          <p:cNvCxnSpPr/>
          <p:nvPr/>
        </p:nvCxnSpPr>
        <p:spPr>
          <a:xfrm>
            <a:off x="3657600" y="2789853"/>
            <a:ext cx="5626359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4" name="Google Shape;1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Structure of RStudio</a:t>
            </a:r>
            <a:endParaRPr/>
          </a:p>
        </p:txBody>
      </p:sp>
      <p:sp>
        <p:nvSpPr>
          <p:cNvPr id="150" name="Google Shape;150;p9"/>
          <p:cNvSpPr txBox="1"/>
          <p:nvPr/>
        </p:nvSpPr>
        <p:spPr>
          <a:xfrm>
            <a:off x="6509657" y="6481507"/>
            <a:ext cx="56823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https://datacarpentry.org/R-ecology-lesson/00-before-we-start.html</a:t>
            </a:r>
            <a:endParaRPr/>
          </a:p>
        </p:txBody>
      </p:sp>
      <p:pic>
        <p:nvPicPr>
          <p:cNvPr id="151" name="Google Shape;151;p9" descr="RStudio interface screenshot. Clockwise from top left: Source, Environment/History, Files/Plots/Packages/Help/Viewer, Console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603" y="1464775"/>
            <a:ext cx="8575110" cy="46870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9"/>
          <p:cNvCxnSpPr/>
          <p:nvPr/>
        </p:nvCxnSpPr>
        <p:spPr>
          <a:xfrm>
            <a:off x="3526971" y="5047861"/>
            <a:ext cx="5626359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53" name="Google Shape;153;p9" descr="The four panes of RStudio."/>
          <p:cNvPicPr preferRelativeResize="0"/>
          <p:nvPr/>
        </p:nvPicPr>
        <p:blipFill rotWithShape="1">
          <a:blip r:embed="rId4">
            <a:alphaModFix/>
          </a:blip>
          <a:srcRect l="51781" t="6292" r="105" b="42244"/>
          <a:stretch/>
        </p:blipFill>
        <p:spPr>
          <a:xfrm>
            <a:off x="9196872" y="3965511"/>
            <a:ext cx="2905209" cy="18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Structure of RStudio</a:t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6509657" y="6481507"/>
            <a:ext cx="56823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https://datacarpentry.org/R-ecology-lesson/00-before-we-start.html</a:t>
            </a:r>
            <a:endParaRPr/>
          </a:p>
        </p:txBody>
      </p:sp>
      <p:pic>
        <p:nvPicPr>
          <p:cNvPr id="161" name="Google Shape;161;p10" descr="RStudio interface screenshot. Clockwise from top left: Source, Environment/History, Files/Plots/Packages/Help/Viewer, Console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603" y="1464775"/>
            <a:ext cx="8575110" cy="46870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10"/>
          <p:cNvCxnSpPr/>
          <p:nvPr/>
        </p:nvCxnSpPr>
        <p:spPr>
          <a:xfrm>
            <a:off x="6279502" y="2789853"/>
            <a:ext cx="3004457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3" name="Google Shape;163;p10" descr="The four panes of RStudio."/>
          <p:cNvPicPr preferRelativeResize="0"/>
          <p:nvPr/>
        </p:nvPicPr>
        <p:blipFill rotWithShape="1">
          <a:blip r:embed="rId4">
            <a:alphaModFix/>
          </a:blip>
          <a:srcRect l="540" t="58397" r="51869" b="2145"/>
          <a:stretch/>
        </p:blipFill>
        <p:spPr>
          <a:xfrm>
            <a:off x="9283959" y="2179163"/>
            <a:ext cx="2656360" cy="13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903</Words>
  <Application>Microsoft Macintosh PowerPoint</Application>
  <PresentationFormat>Widescreen</PresentationFormat>
  <Paragraphs>137</Paragraphs>
  <Slides>21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Agenda</vt:lpstr>
      <vt:lpstr>What is R?</vt:lpstr>
      <vt:lpstr>Why R?</vt:lpstr>
      <vt:lpstr>Install R and check for updates</vt:lpstr>
      <vt:lpstr>Structure of RStudio</vt:lpstr>
      <vt:lpstr>Structure of RStudio</vt:lpstr>
      <vt:lpstr>Structure of RStudio</vt:lpstr>
      <vt:lpstr>Structure of RStudio</vt:lpstr>
      <vt:lpstr>Structure of RStudio</vt:lpstr>
      <vt:lpstr>Getting started</vt:lpstr>
      <vt:lpstr>Organizing Working Directory</vt:lpstr>
      <vt:lpstr>Interacting with R</vt:lpstr>
      <vt:lpstr>R Markdown</vt:lpstr>
      <vt:lpstr>What is R Markdown?</vt:lpstr>
      <vt:lpstr>RStudio formats of the Markdown file</vt:lpstr>
      <vt:lpstr>Basic use of Markdown files</vt:lpstr>
      <vt:lpstr>Structure of R Markdown document</vt:lpstr>
      <vt:lpstr>Jupyter Notebook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Chaudhary, Siddharth</dc:creator>
  <cp:lastModifiedBy>Chaudhary, Siddharth</cp:lastModifiedBy>
  <cp:revision>7</cp:revision>
  <dcterms:created xsi:type="dcterms:W3CDTF">2022-08-22T22:52:09Z</dcterms:created>
  <dcterms:modified xsi:type="dcterms:W3CDTF">2022-08-23T15:36:56Z</dcterms:modified>
</cp:coreProperties>
</file>