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51206400" cy="384048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01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p:restoredTop sz="94434" autoAdjust="0"/>
  </p:normalViewPr>
  <p:slideViewPr>
    <p:cSldViewPr>
      <p:cViewPr>
        <p:scale>
          <a:sx n="10" d="100"/>
          <a:sy n="10" d="100"/>
        </p:scale>
        <p:origin x="4752" y="2344"/>
      </p:cViewPr>
      <p:guideLst>
        <p:guide orient="horz" pos="2016"/>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373188" y="763588"/>
            <a:ext cx="5024437"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p>
            <a:pPr lvl="0"/>
            <a:endParaRPr lang="en-US" noProof="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charset="0"/>
              <a:buNone/>
              <a:tabLst>
                <a:tab pos="457200" algn="l"/>
                <a:tab pos="914400" algn="l"/>
                <a:tab pos="1371600" algn="l"/>
                <a:tab pos="1828800" algn="l"/>
                <a:tab pos="2286000" algn="l"/>
                <a:tab pos="2743200" algn="l"/>
                <a:tab pos="3200400" algn="l"/>
              </a:tabLst>
              <a:defRPr sz="1400">
                <a:solidFill>
                  <a:srgbClr val="000000"/>
                </a:solidFill>
                <a:latin typeface="Times New Roman" charset="0"/>
                <a:ea typeface="ＭＳ Ｐゴシック" charset="0"/>
                <a:cs typeface="DejaVu Sans" charset="0"/>
              </a:defRPr>
            </a:lvl1pPr>
          </a:lstStyle>
          <a:p>
            <a:pPr>
              <a:defRPr/>
            </a:pPr>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charset="0"/>
              <a:buNone/>
              <a:tabLst>
                <a:tab pos="457200" algn="l"/>
                <a:tab pos="914400" algn="l"/>
                <a:tab pos="1371600" algn="l"/>
                <a:tab pos="1828800" algn="l"/>
                <a:tab pos="2286000" algn="l"/>
                <a:tab pos="2743200" algn="l"/>
                <a:tab pos="3200400" algn="l"/>
              </a:tabLst>
              <a:defRPr sz="1400">
                <a:solidFill>
                  <a:srgbClr val="000000"/>
                </a:solidFill>
                <a:latin typeface="Times New Roman" charset="0"/>
                <a:ea typeface="ＭＳ Ｐゴシック" charset="0"/>
                <a:cs typeface="DejaVu Sans" charset="0"/>
              </a:defRPr>
            </a:lvl1pPr>
          </a:lstStyle>
          <a:p>
            <a:pPr>
              <a:defRPr/>
            </a:pPr>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charset="0"/>
              <a:buNone/>
              <a:tabLst>
                <a:tab pos="457200" algn="l"/>
                <a:tab pos="914400" algn="l"/>
                <a:tab pos="1371600" algn="l"/>
                <a:tab pos="1828800" algn="l"/>
                <a:tab pos="2286000" algn="l"/>
                <a:tab pos="2743200" algn="l"/>
                <a:tab pos="3200400" algn="l"/>
              </a:tabLst>
              <a:defRPr sz="1400">
                <a:solidFill>
                  <a:srgbClr val="000000"/>
                </a:solidFill>
                <a:latin typeface="Times New Roman" charset="0"/>
                <a:ea typeface="ＭＳ Ｐゴシック" charset="0"/>
                <a:cs typeface="DejaVu Sans" charset="0"/>
              </a:defRPr>
            </a:lvl1pPr>
          </a:lstStyle>
          <a:p>
            <a:pPr>
              <a:defRPr/>
            </a:pPr>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defRPr>
            </a:lvl1pPr>
          </a:lstStyle>
          <a:p>
            <a:pPr>
              <a:defRPr/>
            </a:pPr>
            <a:fld id="{E59FB181-C669-4343-8319-3084288FAA65}" type="slidenum">
              <a:rPr lang="en-US" altLang="en-US"/>
              <a:pPr>
                <a:defRPr/>
              </a:pPr>
              <a:t>‹#›</a:t>
            </a:fld>
            <a:endParaRPr lang="en-US" altLang="en-US"/>
          </a:p>
        </p:txBody>
      </p:sp>
    </p:spTree>
    <p:extLst>
      <p:ext uri="{BB962C8B-B14F-4D97-AF65-F5344CB8AC3E}">
        <p14:creationId xmlns:p14="http://schemas.microsoft.com/office/powerpoint/2010/main" val="20876079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45CAE9FD-E979-4978-96E2-706D3678F188}" type="slidenum">
              <a:rPr lang="en-US" altLang="en-US" sz="1400" smtClean="0">
                <a:ea typeface="AR PL UMing HK"/>
                <a:cs typeface="AR PL UMing HK"/>
              </a:rPr>
              <a:pPr>
                <a:spcBef>
                  <a:spcPct val="0"/>
                </a:spcBef>
              </a:pPr>
              <a:t>1</a:t>
            </a:fld>
            <a:endParaRPr lang="en-US" altLang="en-US" sz="1400">
              <a:ea typeface="AR PL UMing HK"/>
              <a:cs typeface="AR PL UMing HK"/>
            </a:endParaRPr>
          </a:p>
        </p:txBody>
      </p:sp>
      <p:sp>
        <p:nvSpPr>
          <p:cNvPr id="4099" name="AutoShape 1"/>
          <p:cNvSpPr>
            <a:spLocks noChangeArrowheads="1"/>
          </p:cNvSpPr>
          <p:nvPr/>
        </p:nvSpPr>
        <p:spPr bwMode="auto">
          <a:xfrm>
            <a:off x="4398963" y="9555163"/>
            <a:ext cx="3367087" cy="496887"/>
          </a:xfrm>
          <a:custGeom>
            <a:avLst/>
            <a:gdLst>
              <a:gd name="T0" fmla="*/ 2147483646 w 9353"/>
              <a:gd name="T1" fmla="*/ 2147483646 h 1380"/>
              <a:gd name="T2" fmla="*/ 2147483646 w 9353"/>
              <a:gd name="T3" fmla="*/ 2147483646 h 1380"/>
              <a:gd name="T4" fmla="*/ 0 w 9353"/>
              <a:gd name="T5" fmla="*/ 2147483646 h 1380"/>
              <a:gd name="T6" fmla="*/ 2147483646 w 9353"/>
              <a:gd name="T7" fmla="*/ 0 h 1380"/>
              <a:gd name="T8" fmla="*/ 0 60000 65536"/>
              <a:gd name="T9" fmla="*/ 5898240 60000 65536"/>
              <a:gd name="T10" fmla="*/ 11796480 60000 65536"/>
              <a:gd name="T11" fmla="*/ 17694720 60000 65536"/>
              <a:gd name="T12" fmla="*/ 0 w 9353"/>
              <a:gd name="T13" fmla="*/ 0 h 1380"/>
              <a:gd name="T14" fmla="*/ 9353 w 9353"/>
              <a:gd name="T15" fmla="*/ 1380 h 1380"/>
            </a:gdLst>
            <a:ahLst/>
            <a:cxnLst>
              <a:cxn ang="T8">
                <a:pos x="T0" y="T1"/>
              </a:cxn>
              <a:cxn ang="T9">
                <a:pos x="T2" y="T3"/>
              </a:cxn>
              <a:cxn ang="T10">
                <a:pos x="T4" y="T5"/>
              </a:cxn>
              <a:cxn ang="T11">
                <a:pos x="T6" y="T7"/>
              </a:cxn>
            </a:cxnLst>
            <a:rect l="T12" t="T13" r="T14" b="T15"/>
            <a:pathLst>
              <a:path w="9353" h="1380">
                <a:moveTo>
                  <a:pt x="0" y="0"/>
                </a:moveTo>
                <a:lnTo>
                  <a:pt x="9353" y="0"/>
                </a:lnTo>
                <a:lnTo>
                  <a:pt x="9353" y="1380"/>
                </a:lnTo>
                <a:lnTo>
                  <a:pt x="0" y="138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buFont typeface="Wingdings" panose="05000000000000000000" pitchFamily="2" charset="2"/>
              <a:buChar char="l"/>
            </a:pPr>
            <a:fld id="{74391C55-EC07-4C20-BC49-55AEAFC2D6DE}" type="slidenum">
              <a:rPr lang="en-US" altLang="en-US" sz="1400">
                <a:ea typeface="AR PL UMing HK"/>
                <a:cs typeface="AR PL UMing HK"/>
              </a:rPr>
              <a:pPr algn="r" eaLnBrk="1">
                <a:lnSpc>
                  <a:spcPct val="93000"/>
                </a:lnSpc>
                <a:spcBef>
                  <a:spcPct val="0"/>
                </a:spcBef>
                <a:buFont typeface="Wingdings" panose="05000000000000000000" pitchFamily="2" charset="2"/>
                <a:buChar char="l"/>
              </a:pPr>
              <a:t>1</a:t>
            </a:fld>
            <a:endParaRPr lang="en-US" altLang="en-US" sz="1400">
              <a:ea typeface="AR PL UMing HK"/>
              <a:cs typeface="AR PL UMing HK"/>
            </a:endParaRPr>
          </a:p>
        </p:txBody>
      </p:sp>
      <p:sp>
        <p:nvSpPr>
          <p:cNvPr id="4100" name="AutoShape 2"/>
          <p:cNvSpPr>
            <a:spLocks noChangeArrowheads="1"/>
          </p:cNvSpPr>
          <p:nvPr/>
        </p:nvSpPr>
        <p:spPr bwMode="auto">
          <a:xfrm>
            <a:off x="4398963" y="9555163"/>
            <a:ext cx="3370262" cy="500062"/>
          </a:xfrm>
          <a:custGeom>
            <a:avLst/>
            <a:gdLst>
              <a:gd name="T0" fmla="*/ 2147483646 w 9362"/>
              <a:gd name="T1" fmla="*/ 2147483646 h 1389"/>
              <a:gd name="T2" fmla="*/ 2147483646 w 9362"/>
              <a:gd name="T3" fmla="*/ 2147483646 h 1389"/>
              <a:gd name="T4" fmla="*/ 0 w 9362"/>
              <a:gd name="T5" fmla="*/ 2147483646 h 1389"/>
              <a:gd name="T6" fmla="*/ 2147483646 w 9362"/>
              <a:gd name="T7" fmla="*/ 0 h 1389"/>
              <a:gd name="T8" fmla="*/ 0 60000 65536"/>
              <a:gd name="T9" fmla="*/ 5898240 60000 65536"/>
              <a:gd name="T10" fmla="*/ 11796480 60000 65536"/>
              <a:gd name="T11" fmla="*/ 17694720 60000 65536"/>
              <a:gd name="T12" fmla="*/ 0 w 9362"/>
              <a:gd name="T13" fmla="*/ 0 h 1389"/>
              <a:gd name="T14" fmla="*/ 9362 w 9362"/>
              <a:gd name="T15" fmla="*/ 1389 h 1389"/>
            </a:gdLst>
            <a:ahLst/>
            <a:cxnLst>
              <a:cxn ang="T8">
                <a:pos x="T0" y="T1"/>
              </a:cxn>
              <a:cxn ang="T9">
                <a:pos x="T2" y="T3"/>
              </a:cxn>
              <a:cxn ang="T10">
                <a:pos x="T4" y="T5"/>
              </a:cxn>
              <a:cxn ang="T11">
                <a:pos x="T6" y="T7"/>
              </a:cxn>
            </a:cxnLst>
            <a:rect l="T12" t="T13" r="T14" b="T15"/>
            <a:pathLst>
              <a:path w="9362" h="1389">
                <a:moveTo>
                  <a:pt x="0" y="0"/>
                </a:moveTo>
                <a:lnTo>
                  <a:pt x="9362" y="0"/>
                </a:lnTo>
                <a:lnTo>
                  <a:pt x="9362" y="1389"/>
                </a:lnTo>
                <a:lnTo>
                  <a:pt x="0" y="138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buFont typeface="Wingdings" panose="05000000000000000000" pitchFamily="2" charset="2"/>
              <a:buChar char="l"/>
            </a:pPr>
            <a:fld id="{0F24B873-D509-4284-9FB0-7FD31B90AC4E}" type="slidenum">
              <a:rPr lang="en-US" altLang="en-US" sz="1400">
                <a:ea typeface="AR PL UMing HK"/>
                <a:cs typeface="AR PL UMing HK"/>
              </a:rPr>
              <a:pPr algn="r" eaLnBrk="1">
                <a:lnSpc>
                  <a:spcPct val="93000"/>
                </a:lnSpc>
                <a:spcBef>
                  <a:spcPct val="0"/>
                </a:spcBef>
                <a:buFont typeface="Wingdings" panose="05000000000000000000" pitchFamily="2" charset="2"/>
                <a:buChar char="l"/>
              </a:pPr>
              <a:t>1</a:t>
            </a:fld>
            <a:endParaRPr lang="en-US" altLang="en-US" sz="1400">
              <a:ea typeface="AR PL UMing HK"/>
              <a:cs typeface="AR PL UMing HK"/>
            </a:endParaRPr>
          </a:p>
        </p:txBody>
      </p:sp>
      <p:sp>
        <p:nvSpPr>
          <p:cNvPr id="4101" name="AutoShape 3"/>
          <p:cNvSpPr>
            <a:spLocks noChangeArrowheads="1"/>
          </p:cNvSpPr>
          <p:nvPr/>
        </p:nvSpPr>
        <p:spPr bwMode="auto">
          <a:xfrm>
            <a:off x="4398963" y="9555163"/>
            <a:ext cx="3371850" cy="501650"/>
          </a:xfrm>
          <a:custGeom>
            <a:avLst/>
            <a:gdLst>
              <a:gd name="T0" fmla="*/ 2147483646 w 9367"/>
              <a:gd name="T1" fmla="*/ 2147483646 h 1394"/>
              <a:gd name="T2" fmla="*/ 2147483646 w 9367"/>
              <a:gd name="T3" fmla="*/ 2147483646 h 1394"/>
              <a:gd name="T4" fmla="*/ 0 w 9367"/>
              <a:gd name="T5" fmla="*/ 2147483646 h 1394"/>
              <a:gd name="T6" fmla="*/ 2147483646 w 9367"/>
              <a:gd name="T7" fmla="*/ 0 h 1394"/>
              <a:gd name="T8" fmla="*/ 0 60000 65536"/>
              <a:gd name="T9" fmla="*/ 5898240 60000 65536"/>
              <a:gd name="T10" fmla="*/ 11796480 60000 65536"/>
              <a:gd name="T11" fmla="*/ 17694720 60000 65536"/>
              <a:gd name="T12" fmla="*/ 0 w 9367"/>
              <a:gd name="T13" fmla="*/ 0 h 1394"/>
              <a:gd name="T14" fmla="*/ 9367 w 9367"/>
              <a:gd name="T15" fmla="*/ 1394 h 1394"/>
            </a:gdLst>
            <a:ahLst/>
            <a:cxnLst>
              <a:cxn ang="T8">
                <a:pos x="T0" y="T1"/>
              </a:cxn>
              <a:cxn ang="T9">
                <a:pos x="T2" y="T3"/>
              </a:cxn>
              <a:cxn ang="T10">
                <a:pos x="T4" y="T5"/>
              </a:cxn>
              <a:cxn ang="T11">
                <a:pos x="T6" y="T7"/>
              </a:cxn>
            </a:cxnLst>
            <a:rect l="T12" t="T13" r="T14" b="T15"/>
            <a:pathLst>
              <a:path w="9367" h="1394">
                <a:moveTo>
                  <a:pt x="0" y="0"/>
                </a:moveTo>
                <a:lnTo>
                  <a:pt x="9367" y="0"/>
                </a:lnTo>
                <a:lnTo>
                  <a:pt x="9367" y="1394"/>
                </a:lnTo>
                <a:lnTo>
                  <a:pt x="0" y="139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buFont typeface="Wingdings" panose="05000000000000000000" pitchFamily="2" charset="2"/>
              <a:buChar char="l"/>
            </a:pPr>
            <a:fld id="{5B0D7382-AD51-4206-AF45-4B6602F43DD5}" type="slidenum">
              <a:rPr lang="en-US" altLang="en-US" sz="1400">
                <a:ea typeface="AR PL UMing HK"/>
                <a:cs typeface="AR PL UMing HK"/>
              </a:rPr>
              <a:pPr algn="r" eaLnBrk="1">
                <a:lnSpc>
                  <a:spcPct val="93000"/>
                </a:lnSpc>
                <a:spcBef>
                  <a:spcPct val="0"/>
                </a:spcBef>
                <a:buFont typeface="Wingdings" panose="05000000000000000000" pitchFamily="2" charset="2"/>
                <a:buChar char="l"/>
              </a:pPr>
              <a:t>1</a:t>
            </a:fld>
            <a:endParaRPr lang="en-US" altLang="en-US" sz="1400">
              <a:ea typeface="AR PL UMing HK"/>
              <a:cs typeface="AR PL UMing HK"/>
            </a:endParaRPr>
          </a:p>
        </p:txBody>
      </p:sp>
      <p:sp>
        <p:nvSpPr>
          <p:cNvPr id="2" name="Text Box 4"/>
          <p:cNvSpPr>
            <a:spLocks noGrp="1" noChangeArrowheads="1"/>
          </p:cNvSpPr>
          <p:nvPr>
            <p:ph type="body"/>
          </p:nvPr>
        </p:nvSpPr>
        <p:spPr>
          <a:xfrm>
            <a:off x="777875" y="4776788"/>
            <a:ext cx="6213475" cy="4521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57002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39636" y="11930380"/>
            <a:ext cx="43527133" cy="8232140"/>
          </a:xfrm>
        </p:spPr>
        <p:txBody>
          <a:bodyPr/>
          <a:lstStyle/>
          <a:p>
            <a:r>
              <a:rPr lang="en-US"/>
              <a:t>Click to edit Master title style</a:t>
            </a:r>
          </a:p>
        </p:txBody>
      </p:sp>
      <p:sp>
        <p:nvSpPr>
          <p:cNvPr id="3" name="Subtitle 2"/>
          <p:cNvSpPr>
            <a:spLocks noGrp="1"/>
          </p:cNvSpPr>
          <p:nvPr>
            <p:ph type="subTitle" idx="1"/>
          </p:nvPr>
        </p:nvSpPr>
        <p:spPr>
          <a:xfrm>
            <a:off x="7681388" y="21762720"/>
            <a:ext cx="35843633" cy="9814560"/>
          </a:xfrm>
        </p:spPr>
        <p:txBody>
          <a:bodyPr/>
          <a:lstStyle>
            <a:lvl1pPr marL="0" indent="0" algn="ctr">
              <a:buNone/>
              <a:defRPr/>
            </a:lvl1pPr>
            <a:lvl2pPr marL="609531" indent="0" algn="ctr">
              <a:buNone/>
              <a:defRPr/>
            </a:lvl2pPr>
            <a:lvl3pPr marL="1219064" indent="0" algn="ctr">
              <a:buNone/>
              <a:defRPr/>
            </a:lvl3pPr>
            <a:lvl4pPr marL="1828596" indent="0" algn="ctr">
              <a:buNone/>
              <a:defRPr/>
            </a:lvl4pPr>
            <a:lvl5pPr marL="2438126" indent="0" algn="ctr">
              <a:buNone/>
              <a:defRPr/>
            </a:lvl5pPr>
            <a:lvl6pPr marL="3047658" indent="0" algn="ctr">
              <a:buNone/>
              <a:defRPr/>
            </a:lvl6pPr>
            <a:lvl7pPr marL="3657190" indent="0" algn="ctr">
              <a:buNone/>
              <a:defRPr/>
            </a:lvl7pPr>
            <a:lvl8pPr marL="4266721" indent="0" algn="ctr">
              <a:buNone/>
              <a:defRPr/>
            </a:lvl8pPr>
            <a:lvl9pPr marL="4876253" indent="0" algn="ctr">
              <a:buNone/>
              <a:defRPr/>
            </a:lvl9pPr>
          </a:lstStyle>
          <a:p>
            <a:r>
              <a:rPr lang="en-US"/>
              <a:t>Click to edit Master subtitle style</a:t>
            </a:r>
          </a:p>
        </p:txBody>
      </p:sp>
    </p:spTree>
    <p:extLst>
      <p:ext uri="{BB962C8B-B14F-4D97-AF65-F5344CB8AC3E}">
        <p14:creationId xmlns:p14="http://schemas.microsoft.com/office/powerpoint/2010/main" val="294452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449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217" y="1529080"/>
            <a:ext cx="11521016" cy="297296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1169" y="1529080"/>
            <a:ext cx="34359851" cy="297296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522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986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4678640"/>
            <a:ext cx="43525016" cy="7627620"/>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4044951" y="16277590"/>
            <a:ext cx="43525016" cy="8401050"/>
          </a:xfrm>
        </p:spPr>
        <p:txBody>
          <a:bodyPr anchor="b"/>
          <a:lstStyle>
            <a:lvl1pPr marL="0" indent="0">
              <a:buNone/>
              <a:defRPr sz="2667"/>
            </a:lvl1pPr>
            <a:lvl2pPr marL="609531" indent="0">
              <a:buNone/>
              <a:defRPr sz="2400"/>
            </a:lvl2pPr>
            <a:lvl3pPr marL="1219064" indent="0">
              <a:buNone/>
              <a:defRPr sz="2133"/>
            </a:lvl3pPr>
            <a:lvl4pPr marL="1828596" indent="0">
              <a:buNone/>
              <a:defRPr sz="1867"/>
            </a:lvl4pPr>
            <a:lvl5pPr marL="2438126" indent="0">
              <a:buNone/>
              <a:defRPr sz="1867"/>
            </a:lvl5pPr>
            <a:lvl6pPr marL="3047658" indent="0">
              <a:buNone/>
              <a:defRPr sz="1867"/>
            </a:lvl6pPr>
            <a:lvl7pPr marL="3657190" indent="0">
              <a:buNone/>
              <a:defRPr sz="1867"/>
            </a:lvl7pPr>
            <a:lvl8pPr marL="4266721" indent="0">
              <a:buNone/>
              <a:defRPr sz="1867"/>
            </a:lvl8pPr>
            <a:lvl9pPr marL="4876253" indent="0">
              <a:buNone/>
              <a:defRPr sz="1867"/>
            </a:lvl9pPr>
          </a:lstStyle>
          <a:p>
            <a:pPr lvl="0"/>
            <a:r>
              <a:rPr lang="en-US"/>
              <a:t>Click to edit Master text styles</a:t>
            </a:r>
          </a:p>
        </p:txBody>
      </p:sp>
    </p:spTree>
    <p:extLst>
      <p:ext uri="{BB962C8B-B14F-4D97-AF65-F5344CB8AC3E}">
        <p14:creationId xmlns:p14="http://schemas.microsoft.com/office/powerpoint/2010/main" val="151721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1170" y="8986311"/>
            <a:ext cx="22940433" cy="2227241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704804" y="8986311"/>
            <a:ext cx="22940433" cy="2227241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537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1169" y="1537970"/>
            <a:ext cx="46084067"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1166" y="8596630"/>
            <a:ext cx="22625051" cy="3582670"/>
          </a:xfrm>
        </p:spPr>
        <p:txBody>
          <a:bodyPr anchor="b"/>
          <a:lstStyle>
            <a:lvl1pPr marL="0" indent="0">
              <a:buNone/>
              <a:defRPr sz="3200" b="1"/>
            </a:lvl1pPr>
            <a:lvl2pPr marL="609531" indent="0">
              <a:buNone/>
              <a:defRPr sz="2667" b="1"/>
            </a:lvl2pPr>
            <a:lvl3pPr marL="1219064" indent="0">
              <a:buNone/>
              <a:defRPr sz="2400" b="1"/>
            </a:lvl3pPr>
            <a:lvl4pPr marL="1828596" indent="0">
              <a:buNone/>
              <a:defRPr sz="2133" b="1"/>
            </a:lvl4pPr>
            <a:lvl5pPr marL="2438126" indent="0">
              <a:buNone/>
              <a:defRPr sz="2133" b="1"/>
            </a:lvl5pPr>
            <a:lvl6pPr marL="3047658" indent="0">
              <a:buNone/>
              <a:defRPr sz="2133" b="1"/>
            </a:lvl6pPr>
            <a:lvl7pPr marL="3657190" indent="0">
              <a:buNone/>
              <a:defRPr sz="2133" b="1"/>
            </a:lvl7pPr>
            <a:lvl8pPr marL="4266721" indent="0">
              <a:buNone/>
              <a:defRPr sz="2133" b="1"/>
            </a:lvl8pPr>
            <a:lvl9pPr marL="4876253" indent="0">
              <a:buNone/>
              <a:defRPr sz="2133" b="1"/>
            </a:lvl9pPr>
          </a:lstStyle>
          <a:p>
            <a:pPr lvl="0"/>
            <a:r>
              <a:rPr lang="en-US"/>
              <a:t>Click to edit Master text styles</a:t>
            </a:r>
          </a:p>
        </p:txBody>
      </p:sp>
      <p:sp>
        <p:nvSpPr>
          <p:cNvPr id="4" name="Content Placeholder 3"/>
          <p:cNvSpPr>
            <a:spLocks noGrp="1"/>
          </p:cNvSpPr>
          <p:nvPr>
            <p:ph sz="half" idx="2"/>
          </p:nvPr>
        </p:nvSpPr>
        <p:spPr>
          <a:xfrm>
            <a:off x="2561166" y="12179300"/>
            <a:ext cx="22625051" cy="2212721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1719" y="8596630"/>
            <a:ext cx="22633516" cy="3582670"/>
          </a:xfrm>
        </p:spPr>
        <p:txBody>
          <a:bodyPr anchor="b"/>
          <a:lstStyle>
            <a:lvl1pPr marL="0" indent="0">
              <a:buNone/>
              <a:defRPr sz="3200" b="1"/>
            </a:lvl1pPr>
            <a:lvl2pPr marL="609531" indent="0">
              <a:buNone/>
              <a:defRPr sz="2667" b="1"/>
            </a:lvl2pPr>
            <a:lvl3pPr marL="1219064" indent="0">
              <a:buNone/>
              <a:defRPr sz="2400" b="1"/>
            </a:lvl3pPr>
            <a:lvl4pPr marL="1828596" indent="0">
              <a:buNone/>
              <a:defRPr sz="2133" b="1"/>
            </a:lvl4pPr>
            <a:lvl5pPr marL="2438126" indent="0">
              <a:buNone/>
              <a:defRPr sz="2133" b="1"/>
            </a:lvl5pPr>
            <a:lvl6pPr marL="3047658" indent="0">
              <a:buNone/>
              <a:defRPr sz="2133" b="1"/>
            </a:lvl6pPr>
            <a:lvl7pPr marL="3657190" indent="0">
              <a:buNone/>
              <a:defRPr sz="2133" b="1"/>
            </a:lvl7pPr>
            <a:lvl8pPr marL="4266721" indent="0">
              <a:buNone/>
              <a:defRPr sz="2133" b="1"/>
            </a:lvl8pPr>
            <a:lvl9pPr marL="4876253" indent="0">
              <a:buNone/>
              <a:defRPr sz="2133" b="1"/>
            </a:lvl9pPr>
          </a:lstStyle>
          <a:p>
            <a:pPr lvl="0"/>
            <a:r>
              <a:rPr lang="en-US"/>
              <a:t>Click to edit Master text styles</a:t>
            </a:r>
          </a:p>
        </p:txBody>
      </p:sp>
      <p:sp>
        <p:nvSpPr>
          <p:cNvPr id="6" name="Content Placeholder 5"/>
          <p:cNvSpPr>
            <a:spLocks noGrp="1"/>
          </p:cNvSpPr>
          <p:nvPr>
            <p:ph sz="quarter" idx="4"/>
          </p:nvPr>
        </p:nvSpPr>
        <p:spPr>
          <a:xfrm>
            <a:off x="26011719" y="12179300"/>
            <a:ext cx="22633516" cy="2212721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385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773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9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1170" y="1529080"/>
            <a:ext cx="16846551" cy="650748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20019433" y="1529080"/>
            <a:ext cx="28625800" cy="3277743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1170" y="8036560"/>
            <a:ext cx="16846551" cy="26269950"/>
          </a:xfrm>
        </p:spPr>
        <p:txBody>
          <a:bodyPr/>
          <a:lstStyle>
            <a:lvl1pPr marL="0" indent="0">
              <a:buNone/>
              <a:defRPr sz="1867"/>
            </a:lvl1pPr>
            <a:lvl2pPr marL="609531" indent="0">
              <a:buNone/>
              <a:defRPr sz="1600"/>
            </a:lvl2pPr>
            <a:lvl3pPr marL="1219064" indent="0">
              <a:buNone/>
              <a:defRPr sz="1333"/>
            </a:lvl3pPr>
            <a:lvl4pPr marL="1828596" indent="0">
              <a:buNone/>
              <a:defRPr sz="1200"/>
            </a:lvl4pPr>
            <a:lvl5pPr marL="2438126" indent="0">
              <a:buNone/>
              <a:defRPr sz="1200"/>
            </a:lvl5pPr>
            <a:lvl6pPr marL="3047658" indent="0">
              <a:buNone/>
              <a:defRPr sz="1200"/>
            </a:lvl6pPr>
            <a:lvl7pPr marL="3657190" indent="0">
              <a:buNone/>
              <a:defRPr sz="1200"/>
            </a:lvl7pPr>
            <a:lvl8pPr marL="4266721" indent="0">
              <a:buNone/>
              <a:defRPr sz="1200"/>
            </a:lvl8pPr>
            <a:lvl9pPr marL="4876253" indent="0">
              <a:buNone/>
              <a:defRPr sz="1200"/>
            </a:lvl9pPr>
          </a:lstStyle>
          <a:p>
            <a:pPr lvl="0"/>
            <a:r>
              <a:rPr lang="en-US"/>
              <a:t>Click to edit Master text styles</a:t>
            </a:r>
          </a:p>
        </p:txBody>
      </p:sp>
    </p:spTree>
    <p:extLst>
      <p:ext uri="{BB962C8B-B14F-4D97-AF65-F5344CB8AC3E}">
        <p14:creationId xmlns:p14="http://schemas.microsoft.com/office/powerpoint/2010/main" val="47496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7237" y="26883360"/>
            <a:ext cx="30723417" cy="317373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10037237" y="3431540"/>
            <a:ext cx="30723417" cy="23042880"/>
          </a:xfrm>
        </p:spPr>
        <p:txBody>
          <a:bodyPr/>
          <a:lstStyle>
            <a:lvl1pPr marL="0" indent="0">
              <a:buNone/>
              <a:defRPr sz="4267"/>
            </a:lvl1pPr>
            <a:lvl2pPr marL="609531" indent="0">
              <a:buNone/>
              <a:defRPr sz="3733"/>
            </a:lvl2pPr>
            <a:lvl3pPr marL="1219064" indent="0">
              <a:buNone/>
              <a:defRPr sz="3200"/>
            </a:lvl3pPr>
            <a:lvl4pPr marL="1828596" indent="0">
              <a:buNone/>
              <a:defRPr sz="2667"/>
            </a:lvl4pPr>
            <a:lvl5pPr marL="2438126" indent="0">
              <a:buNone/>
              <a:defRPr sz="2667"/>
            </a:lvl5pPr>
            <a:lvl6pPr marL="3047658" indent="0">
              <a:buNone/>
              <a:defRPr sz="2667"/>
            </a:lvl6pPr>
            <a:lvl7pPr marL="3657190" indent="0">
              <a:buNone/>
              <a:defRPr sz="2667"/>
            </a:lvl7pPr>
            <a:lvl8pPr marL="4266721" indent="0">
              <a:buNone/>
              <a:defRPr sz="2667"/>
            </a:lvl8pPr>
            <a:lvl9pPr marL="4876253" indent="0">
              <a:buNone/>
              <a:defRPr sz="2667"/>
            </a:lvl9pPr>
          </a:lstStyle>
          <a:p>
            <a:pPr lvl="0"/>
            <a:endParaRPr lang="en-US" noProof="0"/>
          </a:p>
        </p:txBody>
      </p:sp>
      <p:sp>
        <p:nvSpPr>
          <p:cNvPr id="4" name="Text Placeholder 3"/>
          <p:cNvSpPr>
            <a:spLocks noGrp="1"/>
          </p:cNvSpPr>
          <p:nvPr>
            <p:ph type="body" sz="half" idx="2"/>
          </p:nvPr>
        </p:nvSpPr>
        <p:spPr>
          <a:xfrm>
            <a:off x="10037237" y="30057090"/>
            <a:ext cx="30723417" cy="4507230"/>
          </a:xfrm>
        </p:spPr>
        <p:txBody>
          <a:bodyPr/>
          <a:lstStyle>
            <a:lvl1pPr marL="0" indent="0">
              <a:buNone/>
              <a:defRPr sz="1867"/>
            </a:lvl1pPr>
            <a:lvl2pPr marL="609531" indent="0">
              <a:buNone/>
              <a:defRPr sz="1600"/>
            </a:lvl2pPr>
            <a:lvl3pPr marL="1219064" indent="0">
              <a:buNone/>
              <a:defRPr sz="1333"/>
            </a:lvl3pPr>
            <a:lvl4pPr marL="1828596" indent="0">
              <a:buNone/>
              <a:defRPr sz="1200"/>
            </a:lvl4pPr>
            <a:lvl5pPr marL="2438126" indent="0">
              <a:buNone/>
              <a:defRPr sz="1200"/>
            </a:lvl5pPr>
            <a:lvl6pPr marL="3047658" indent="0">
              <a:buNone/>
              <a:defRPr sz="1200"/>
            </a:lvl6pPr>
            <a:lvl7pPr marL="3657190" indent="0">
              <a:buNone/>
              <a:defRPr sz="1200"/>
            </a:lvl7pPr>
            <a:lvl8pPr marL="4266721" indent="0">
              <a:buNone/>
              <a:defRPr sz="1200"/>
            </a:lvl8pPr>
            <a:lvl9pPr marL="4876253" indent="0">
              <a:buNone/>
              <a:defRPr sz="1200"/>
            </a:lvl9pPr>
          </a:lstStyle>
          <a:p>
            <a:pPr lvl="0"/>
            <a:r>
              <a:rPr lang="en-US"/>
              <a:t>Click to edit Master text styles</a:t>
            </a:r>
          </a:p>
        </p:txBody>
      </p:sp>
    </p:spTree>
    <p:extLst>
      <p:ext uri="{BB962C8B-B14F-4D97-AF65-F5344CB8AC3E}">
        <p14:creationId xmlns:p14="http://schemas.microsoft.com/office/powerpoint/2010/main" val="24091052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2561170" y="34986598"/>
            <a:ext cx="11927417" cy="2646257"/>
          </a:xfrm>
          <a:custGeom>
            <a:avLst/>
            <a:gdLst>
              <a:gd name="T0" fmla="*/ 8945563 w 24849"/>
              <a:gd name="T1" fmla="*/ 1417638 h 7876"/>
              <a:gd name="T2" fmla="*/ 4472782 w 24849"/>
              <a:gd name="T3" fmla="*/ 2835275 h 7876"/>
              <a:gd name="T4" fmla="*/ 0 w 24849"/>
              <a:gd name="T5" fmla="*/ 1417638 h 7876"/>
              <a:gd name="T6" fmla="*/ 4472782 w 24849"/>
              <a:gd name="T7" fmla="*/ 0 h 7876"/>
              <a:gd name="T8" fmla="*/ 0 60000 65536"/>
              <a:gd name="T9" fmla="*/ 5898240 60000 65536"/>
              <a:gd name="T10" fmla="*/ 11796480 60000 65536"/>
              <a:gd name="T11" fmla="*/ 17694720 60000 65536"/>
              <a:gd name="T12" fmla="*/ 0 w 24849"/>
              <a:gd name="T13" fmla="*/ 0 h 7876"/>
              <a:gd name="T14" fmla="*/ 24849 w 24849"/>
              <a:gd name="T15" fmla="*/ 7876 h 7876"/>
            </a:gdLst>
            <a:ahLst/>
            <a:cxnLst>
              <a:cxn ang="T8">
                <a:pos x="T0" y="T1"/>
              </a:cxn>
              <a:cxn ang="T9">
                <a:pos x="T2" y="T3"/>
              </a:cxn>
              <a:cxn ang="T10">
                <a:pos x="T4" y="T5"/>
              </a:cxn>
              <a:cxn ang="T11">
                <a:pos x="T6" y="T7"/>
              </a:cxn>
            </a:cxnLst>
            <a:rect l="T12" t="T13" r="T14" b="T15"/>
            <a:pathLst>
              <a:path w="24849" h="7876">
                <a:moveTo>
                  <a:pt x="0" y="0"/>
                </a:moveTo>
                <a:lnTo>
                  <a:pt x="24849" y="0"/>
                </a:lnTo>
                <a:lnTo>
                  <a:pt x="24849" y="7876"/>
                </a:lnTo>
                <a:lnTo>
                  <a:pt x="0" y="7876"/>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defRPr/>
            </a:pPr>
            <a:endParaRPr lang="en-US"/>
          </a:p>
        </p:txBody>
      </p:sp>
      <p:sp>
        <p:nvSpPr>
          <p:cNvPr id="1026" name="AutoShape 2"/>
          <p:cNvSpPr>
            <a:spLocks noChangeArrowheads="1"/>
          </p:cNvSpPr>
          <p:nvPr/>
        </p:nvSpPr>
        <p:spPr bwMode="auto">
          <a:xfrm>
            <a:off x="17513303" y="34986598"/>
            <a:ext cx="16226367" cy="2646257"/>
          </a:xfrm>
          <a:custGeom>
            <a:avLst/>
            <a:gdLst>
              <a:gd name="T0" fmla="*/ 12169775 w 33805"/>
              <a:gd name="T1" fmla="*/ 1417638 h 7876"/>
              <a:gd name="T2" fmla="*/ 6084888 w 33805"/>
              <a:gd name="T3" fmla="*/ 2835275 h 7876"/>
              <a:gd name="T4" fmla="*/ 0 w 33805"/>
              <a:gd name="T5" fmla="*/ 1417638 h 7876"/>
              <a:gd name="T6" fmla="*/ 6084888 w 33805"/>
              <a:gd name="T7" fmla="*/ 0 h 7876"/>
              <a:gd name="T8" fmla="*/ 0 60000 65536"/>
              <a:gd name="T9" fmla="*/ 5898240 60000 65536"/>
              <a:gd name="T10" fmla="*/ 11796480 60000 65536"/>
              <a:gd name="T11" fmla="*/ 17694720 60000 65536"/>
              <a:gd name="T12" fmla="*/ 0 w 33805"/>
              <a:gd name="T13" fmla="*/ 0 h 7876"/>
              <a:gd name="T14" fmla="*/ 33805 w 33805"/>
              <a:gd name="T15" fmla="*/ 7876 h 7876"/>
            </a:gdLst>
            <a:ahLst/>
            <a:cxnLst>
              <a:cxn ang="T8">
                <a:pos x="T0" y="T1"/>
              </a:cxn>
              <a:cxn ang="T9">
                <a:pos x="T2" y="T3"/>
              </a:cxn>
              <a:cxn ang="T10">
                <a:pos x="T4" y="T5"/>
              </a:cxn>
              <a:cxn ang="T11">
                <a:pos x="T6" y="T7"/>
              </a:cxn>
            </a:cxnLst>
            <a:rect l="T12" t="T13" r="T14" b="T15"/>
            <a:pathLst>
              <a:path w="33805" h="7876">
                <a:moveTo>
                  <a:pt x="0" y="0"/>
                </a:moveTo>
                <a:lnTo>
                  <a:pt x="33805" y="0"/>
                </a:lnTo>
                <a:lnTo>
                  <a:pt x="33805" y="7876"/>
                </a:lnTo>
                <a:lnTo>
                  <a:pt x="0" y="7876"/>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defRPr/>
            </a:pPr>
            <a:endParaRPr lang="en-US"/>
          </a:p>
        </p:txBody>
      </p:sp>
      <p:sp>
        <p:nvSpPr>
          <p:cNvPr id="1028" name="Rectangle 3"/>
          <p:cNvSpPr>
            <a:spLocks noGrp="1" noChangeArrowheads="1"/>
          </p:cNvSpPr>
          <p:nvPr>
            <p:ph type="title"/>
          </p:nvPr>
        </p:nvSpPr>
        <p:spPr bwMode="auto">
          <a:xfrm>
            <a:off x="2561170" y="1529083"/>
            <a:ext cx="46071367" cy="64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9" name="Rectangle 4"/>
          <p:cNvSpPr>
            <a:spLocks noGrp="1" noChangeArrowheads="1"/>
          </p:cNvSpPr>
          <p:nvPr>
            <p:ph type="body" idx="1"/>
          </p:nvPr>
        </p:nvSpPr>
        <p:spPr bwMode="auto">
          <a:xfrm>
            <a:off x="2561169" y="8986311"/>
            <a:ext cx="46084067" cy="2227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9531" rtl="0" eaLnBrk="0" fontAlgn="base" hangingPunct="0">
        <a:lnSpc>
          <a:spcPct val="94000"/>
        </a:lnSpc>
        <a:spcBef>
          <a:spcPct val="0"/>
        </a:spcBef>
        <a:spcAft>
          <a:spcPct val="0"/>
        </a:spcAft>
        <a:buClr>
          <a:srgbClr val="000000"/>
        </a:buClr>
        <a:buSzPct val="100000"/>
        <a:buFont typeface="Times New Roman" panose="02020603050405020304" pitchFamily="18" charset="0"/>
        <a:defRPr sz="5867">
          <a:solidFill>
            <a:srgbClr val="000000"/>
          </a:solidFill>
          <a:latin typeface="+mj-lt"/>
          <a:ea typeface="MS PGothic" panose="020B0600070205080204" pitchFamily="34" charset="-128"/>
          <a:cs typeface="+mj-cs"/>
        </a:defRPr>
      </a:lvl1pPr>
      <a:lvl2pPr algn="ctr" defTabSz="609531" rtl="0" eaLnBrk="0" fontAlgn="base" hangingPunct="0">
        <a:lnSpc>
          <a:spcPct val="94000"/>
        </a:lnSpc>
        <a:spcBef>
          <a:spcPct val="0"/>
        </a:spcBef>
        <a:spcAft>
          <a:spcPct val="0"/>
        </a:spcAft>
        <a:buClr>
          <a:srgbClr val="000000"/>
        </a:buClr>
        <a:buSzPct val="100000"/>
        <a:buFont typeface="Times New Roman" panose="02020603050405020304" pitchFamily="18" charset="0"/>
        <a:defRPr sz="5867">
          <a:solidFill>
            <a:srgbClr val="000000"/>
          </a:solidFill>
          <a:latin typeface="Arial" charset="0"/>
          <a:ea typeface="MS PGothic" panose="020B0600070205080204" pitchFamily="34" charset="-128"/>
          <a:cs typeface="AR PL UMing HK" charset="0"/>
        </a:defRPr>
      </a:lvl2pPr>
      <a:lvl3pPr algn="ctr" defTabSz="609531" rtl="0" eaLnBrk="0" fontAlgn="base" hangingPunct="0">
        <a:lnSpc>
          <a:spcPct val="94000"/>
        </a:lnSpc>
        <a:spcBef>
          <a:spcPct val="0"/>
        </a:spcBef>
        <a:spcAft>
          <a:spcPct val="0"/>
        </a:spcAft>
        <a:buClr>
          <a:srgbClr val="000000"/>
        </a:buClr>
        <a:buSzPct val="100000"/>
        <a:buFont typeface="Times New Roman" panose="02020603050405020304" pitchFamily="18" charset="0"/>
        <a:defRPr sz="5867">
          <a:solidFill>
            <a:srgbClr val="000000"/>
          </a:solidFill>
          <a:latin typeface="Arial" charset="0"/>
          <a:ea typeface="MS PGothic" panose="020B0600070205080204" pitchFamily="34" charset="-128"/>
          <a:cs typeface="AR PL UMing HK" charset="0"/>
        </a:defRPr>
      </a:lvl3pPr>
      <a:lvl4pPr algn="ctr" defTabSz="609531" rtl="0" eaLnBrk="0" fontAlgn="base" hangingPunct="0">
        <a:lnSpc>
          <a:spcPct val="94000"/>
        </a:lnSpc>
        <a:spcBef>
          <a:spcPct val="0"/>
        </a:spcBef>
        <a:spcAft>
          <a:spcPct val="0"/>
        </a:spcAft>
        <a:buClr>
          <a:srgbClr val="000000"/>
        </a:buClr>
        <a:buSzPct val="100000"/>
        <a:buFont typeface="Times New Roman" panose="02020603050405020304" pitchFamily="18" charset="0"/>
        <a:defRPr sz="5867">
          <a:solidFill>
            <a:srgbClr val="000000"/>
          </a:solidFill>
          <a:latin typeface="Arial" charset="0"/>
          <a:ea typeface="MS PGothic" panose="020B0600070205080204" pitchFamily="34" charset="-128"/>
          <a:cs typeface="AR PL UMing HK" charset="0"/>
        </a:defRPr>
      </a:lvl4pPr>
      <a:lvl5pPr algn="ctr" defTabSz="609531" rtl="0" eaLnBrk="0" fontAlgn="base" hangingPunct="0">
        <a:lnSpc>
          <a:spcPct val="94000"/>
        </a:lnSpc>
        <a:spcBef>
          <a:spcPct val="0"/>
        </a:spcBef>
        <a:spcAft>
          <a:spcPct val="0"/>
        </a:spcAft>
        <a:buClr>
          <a:srgbClr val="000000"/>
        </a:buClr>
        <a:buSzPct val="100000"/>
        <a:buFont typeface="Times New Roman" panose="02020603050405020304" pitchFamily="18" charset="0"/>
        <a:defRPr sz="5867">
          <a:solidFill>
            <a:srgbClr val="000000"/>
          </a:solidFill>
          <a:latin typeface="Arial" charset="0"/>
          <a:ea typeface="MS PGothic" panose="020B0600070205080204" pitchFamily="34" charset="-128"/>
          <a:cs typeface="AR PL UMing HK" charset="0"/>
        </a:defRPr>
      </a:lvl5pPr>
      <a:lvl6pPr marL="3352423" indent="-304766" algn="ctr" defTabSz="609531" rtl="0" fontAlgn="base" hangingPunct="0">
        <a:lnSpc>
          <a:spcPct val="94000"/>
        </a:lnSpc>
        <a:spcBef>
          <a:spcPct val="0"/>
        </a:spcBef>
        <a:spcAft>
          <a:spcPct val="0"/>
        </a:spcAft>
        <a:buClr>
          <a:srgbClr val="000000"/>
        </a:buClr>
        <a:buSzPct val="100000"/>
        <a:buFont typeface="Times New Roman" charset="0"/>
        <a:defRPr sz="5867">
          <a:solidFill>
            <a:srgbClr val="000000"/>
          </a:solidFill>
          <a:latin typeface="Arial" charset="0"/>
          <a:ea typeface="ＭＳ Ｐゴシック" charset="0"/>
          <a:cs typeface="AR PL UMing HK" charset="0"/>
        </a:defRPr>
      </a:lvl6pPr>
      <a:lvl7pPr marL="3961956" indent="-304766" algn="ctr" defTabSz="609531" rtl="0" fontAlgn="base" hangingPunct="0">
        <a:lnSpc>
          <a:spcPct val="94000"/>
        </a:lnSpc>
        <a:spcBef>
          <a:spcPct val="0"/>
        </a:spcBef>
        <a:spcAft>
          <a:spcPct val="0"/>
        </a:spcAft>
        <a:buClr>
          <a:srgbClr val="000000"/>
        </a:buClr>
        <a:buSzPct val="100000"/>
        <a:buFont typeface="Times New Roman" charset="0"/>
        <a:defRPr sz="5867">
          <a:solidFill>
            <a:srgbClr val="000000"/>
          </a:solidFill>
          <a:latin typeface="Arial" charset="0"/>
          <a:ea typeface="ＭＳ Ｐゴシック" charset="0"/>
          <a:cs typeface="AR PL UMing HK" charset="0"/>
        </a:defRPr>
      </a:lvl7pPr>
      <a:lvl8pPr marL="4571487" indent="-304766" algn="ctr" defTabSz="609531" rtl="0" fontAlgn="base" hangingPunct="0">
        <a:lnSpc>
          <a:spcPct val="94000"/>
        </a:lnSpc>
        <a:spcBef>
          <a:spcPct val="0"/>
        </a:spcBef>
        <a:spcAft>
          <a:spcPct val="0"/>
        </a:spcAft>
        <a:buClr>
          <a:srgbClr val="000000"/>
        </a:buClr>
        <a:buSzPct val="100000"/>
        <a:buFont typeface="Times New Roman" charset="0"/>
        <a:defRPr sz="5867">
          <a:solidFill>
            <a:srgbClr val="000000"/>
          </a:solidFill>
          <a:latin typeface="Arial" charset="0"/>
          <a:ea typeface="ＭＳ Ｐゴシック" charset="0"/>
          <a:cs typeface="AR PL UMing HK" charset="0"/>
        </a:defRPr>
      </a:lvl8pPr>
      <a:lvl9pPr marL="5181018" indent="-304766" algn="ctr" defTabSz="609531" rtl="0" fontAlgn="base" hangingPunct="0">
        <a:lnSpc>
          <a:spcPct val="94000"/>
        </a:lnSpc>
        <a:spcBef>
          <a:spcPct val="0"/>
        </a:spcBef>
        <a:spcAft>
          <a:spcPct val="0"/>
        </a:spcAft>
        <a:buClr>
          <a:srgbClr val="000000"/>
        </a:buClr>
        <a:buSzPct val="100000"/>
        <a:buFont typeface="Times New Roman" charset="0"/>
        <a:defRPr sz="5867">
          <a:solidFill>
            <a:srgbClr val="000000"/>
          </a:solidFill>
          <a:latin typeface="Arial" charset="0"/>
          <a:ea typeface="ＭＳ Ｐゴシック" charset="0"/>
          <a:cs typeface="AR PL UMing HK" charset="0"/>
        </a:defRPr>
      </a:lvl9pPr>
    </p:titleStyle>
    <p:bodyStyle>
      <a:lvl1pPr marL="457149" indent="-457149" algn="l" defTabSz="609531" rtl="0" eaLnBrk="0" fontAlgn="base" hangingPunct="0">
        <a:lnSpc>
          <a:spcPct val="94000"/>
        </a:lnSpc>
        <a:spcBef>
          <a:spcPct val="0"/>
        </a:spcBef>
        <a:spcAft>
          <a:spcPts val="1900"/>
        </a:spcAft>
        <a:buClr>
          <a:srgbClr val="000000"/>
        </a:buClr>
        <a:buSzPct val="100000"/>
        <a:buFont typeface="Times New Roman" panose="02020603050405020304" pitchFamily="18" charset="0"/>
        <a:defRPr sz="4267">
          <a:solidFill>
            <a:srgbClr val="000000"/>
          </a:solidFill>
          <a:latin typeface="+mn-lt"/>
          <a:ea typeface="MS PGothic" panose="020B0600070205080204" pitchFamily="34" charset="-128"/>
          <a:cs typeface="+mn-cs"/>
        </a:defRPr>
      </a:lvl1pPr>
      <a:lvl2pPr marL="990489" indent="-380957" algn="l" defTabSz="609531" rtl="0" eaLnBrk="0" fontAlgn="base" hangingPunct="0">
        <a:lnSpc>
          <a:spcPct val="94000"/>
        </a:lnSpc>
        <a:spcBef>
          <a:spcPct val="0"/>
        </a:spcBef>
        <a:spcAft>
          <a:spcPts val="1517"/>
        </a:spcAft>
        <a:buClr>
          <a:srgbClr val="000000"/>
        </a:buClr>
        <a:buSzPct val="100000"/>
        <a:buFont typeface="Times New Roman" panose="02020603050405020304" pitchFamily="18" charset="0"/>
        <a:defRPr sz="3733">
          <a:solidFill>
            <a:srgbClr val="000000"/>
          </a:solidFill>
          <a:latin typeface="+mn-lt"/>
          <a:ea typeface="MS PGothic" panose="020B0600070205080204" pitchFamily="34" charset="-128"/>
          <a:cs typeface="+mn-cs"/>
        </a:defRPr>
      </a:lvl2pPr>
      <a:lvl3pPr marL="1523830" indent="-304766" algn="l" defTabSz="609531" rtl="0" eaLnBrk="0" fontAlgn="base" hangingPunct="0">
        <a:lnSpc>
          <a:spcPct val="94000"/>
        </a:lnSpc>
        <a:spcBef>
          <a:spcPct val="0"/>
        </a:spcBef>
        <a:spcAft>
          <a:spcPts val="1133"/>
        </a:spcAft>
        <a:buClr>
          <a:srgbClr val="000000"/>
        </a:buClr>
        <a:buSzPct val="100000"/>
        <a:buFont typeface="Times New Roman" panose="02020603050405020304" pitchFamily="18" charset="0"/>
        <a:defRPr sz="3200">
          <a:solidFill>
            <a:srgbClr val="000000"/>
          </a:solidFill>
          <a:latin typeface="+mn-lt"/>
          <a:ea typeface="MS PGothic" panose="020B0600070205080204" pitchFamily="34" charset="-128"/>
          <a:cs typeface="+mn-cs"/>
        </a:defRPr>
      </a:lvl3pPr>
      <a:lvl4pPr marL="2133360" indent="-304766" algn="l" defTabSz="609531" rtl="0" eaLnBrk="0" fontAlgn="base" hangingPunct="0">
        <a:lnSpc>
          <a:spcPct val="94000"/>
        </a:lnSpc>
        <a:spcBef>
          <a:spcPct val="0"/>
        </a:spcBef>
        <a:spcAft>
          <a:spcPts val="767"/>
        </a:spcAft>
        <a:buClr>
          <a:srgbClr val="000000"/>
        </a:buClr>
        <a:buSzPct val="100000"/>
        <a:buFont typeface="Times New Roman" panose="02020603050405020304" pitchFamily="18" charset="0"/>
        <a:defRPr sz="2667">
          <a:solidFill>
            <a:srgbClr val="000000"/>
          </a:solidFill>
          <a:latin typeface="+mn-lt"/>
          <a:ea typeface="MS PGothic" panose="020B0600070205080204" pitchFamily="34" charset="-128"/>
          <a:cs typeface="+mn-cs"/>
        </a:defRPr>
      </a:lvl4pPr>
      <a:lvl5pPr marL="2742891" indent="-304766" algn="l" defTabSz="609531" rtl="0" eaLnBrk="0" fontAlgn="base" hangingPunct="0">
        <a:lnSpc>
          <a:spcPct val="94000"/>
        </a:lnSpc>
        <a:spcBef>
          <a:spcPct val="0"/>
        </a:spcBef>
        <a:spcAft>
          <a:spcPts val="384"/>
        </a:spcAft>
        <a:buClr>
          <a:srgbClr val="000000"/>
        </a:buClr>
        <a:buSzPct val="100000"/>
        <a:buFont typeface="Times New Roman" panose="02020603050405020304" pitchFamily="18" charset="0"/>
        <a:defRPr sz="2667">
          <a:solidFill>
            <a:srgbClr val="000000"/>
          </a:solidFill>
          <a:latin typeface="+mn-lt"/>
          <a:ea typeface="MS PGothic" panose="020B0600070205080204" pitchFamily="34" charset="-128"/>
          <a:cs typeface="+mn-cs"/>
        </a:defRPr>
      </a:lvl5pPr>
      <a:lvl6pPr marL="3352423" indent="-304766" algn="l" defTabSz="609531" rtl="0" fontAlgn="base" hangingPunct="0">
        <a:lnSpc>
          <a:spcPct val="94000"/>
        </a:lnSpc>
        <a:spcBef>
          <a:spcPct val="0"/>
        </a:spcBef>
        <a:spcAft>
          <a:spcPts val="384"/>
        </a:spcAft>
        <a:buClr>
          <a:srgbClr val="000000"/>
        </a:buClr>
        <a:buSzPct val="100000"/>
        <a:buFont typeface="Times New Roman" charset="0"/>
        <a:defRPr sz="2667">
          <a:solidFill>
            <a:srgbClr val="000000"/>
          </a:solidFill>
          <a:latin typeface="+mn-lt"/>
          <a:ea typeface="+mn-ea"/>
          <a:cs typeface="+mn-cs"/>
        </a:defRPr>
      </a:lvl6pPr>
      <a:lvl7pPr marL="3961956" indent="-304766" algn="l" defTabSz="609531" rtl="0" fontAlgn="base" hangingPunct="0">
        <a:lnSpc>
          <a:spcPct val="94000"/>
        </a:lnSpc>
        <a:spcBef>
          <a:spcPct val="0"/>
        </a:spcBef>
        <a:spcAft>
          <a:spcPts val="384"/>
        </a:spcAft>
        <a:buClr>
          <a:srgbClr val="000000"/>
        </a:buClr>
        <a:buSzPct val="100000"/>
        <a:buFont typeface="Times New Roman" charset="0"/>
        <a:defRPr sz="2667">
          <a:solidFill>
            <a:srgbClr val="000000"/>
          </a:solidFill>
          <a:latin typeface="+mn-lt"/>
          <a:ea typeface="+mn-ea"/>
          <a:cs typeface="+mn-cs"/>
        </a:defRPr>
      </a:lvl7pPr>
      <a:lvl8pPr marL="4571487" indent="-304766" algn="l" defTabSz="609531" rtl="0" fontAlgn="base" hangingPunct="0">
        <a:lnSpc>
          <a:spcPct val="94000"/>
        </a:lnSpc>
        <a:spcBef>
          <a:spcPct val="0"/>
        </a:spcBef>
        <a:spcAft>
          <a:spcPts val="384"/>
        </a:spcAft>
        <a:buClr>
          <a:srgbClr val="000000"/>
        </a:buClr>
        <a:buSzPct val="100000"/>
        <a:buFont typeface="Times New Roman" charset="0"/>
        <a:defRPr sz="2667">
          <a:solidFill>
            <a:srgbClr val="000000"/>
          </a:solidFill>
          <a:latin typeface="+mn-lt"/>
          <a:ea typeface="+mn-ea"/>
          <a:cs typeface="+mn-cs"/>
        </a:defRPr>
      </a:lvl8pPr>
      <a:lvl9pPr marL="5181018" indent="-304766" algn="l" defTabSz="609531" rtl="0" fontAlgn="base" hangingPunct="0">
        <a:lnSpc>
          <a:spcPct val="94000"/>
        </a:lnSpc>
        <a:spcBef>
          <a:spcPct val="0"/>
        </a:spcBef>
        <a:spcAft>
          <a:spcPts val="384"/>
        </a:spcAft>
        <a:buClr>
          <a:srgbClr val="000000"/>
        </a:buClr>
        <a:buSzPct val="100000"/>
        <a:buFont typeface="Times New Roman" charset="0"/>
        <a:defRPr sz="2667">
          <a:solidFill>
            <a:srgbClr val="000000"/>
          </a:solidFill>
          <a:latin typeface="+mn-lt"/>
          <a:ea typeface="+mn-ea"/>
          <a:cs typeface="+mn-cs"/>
        </a:defRPr>
      </a:lvl9pPr>
    </p:bodyStyle>
    <p:otherStyle>
      <a:defPPr>
        <a:defRPr lang="en-US"/>
      </a:defPPr>
      <a:lvl1pPr marL="0" algn="l" defTabSz="609531" rtl="0" eaLnBrk="1" latinLnBrk="0" hangingPunct="1">
        <a:defRPr sz="2400" kern="1200">
          <a:solidFill>
            <a:schemeClr val="tx1"/>
          </a:solidFill>
          <a:latin typeface="+mn-lt"/>
          <a:ea typeface="+mn-ea"/>
          <a:cs typeface="+mn-cs"/>
        </a:defRPr>
      </a:lvl1pPr>
      <a:lvl2pPr marL="609531" algn="l" defTabSz="609531" rtl="0" eaLnBrk="1" latinLnBrk="0" hangingPunct="1">
        <a:defRPr sz="2400" kern="1200">
          <a:solidFill>
            <a:schemeClr val="tx1"/>
          </a:solidFill>
          <a:latin typeface="+mn-lt"/>
          <a:ea typeface="+mn-ea"/>
          <a:cs typeface="+mn-cs"/>
        </a:defRPr>
      </a:lvl2pPr>
      <a:lvl3pPr marL="1219064" algn="l" defTabSz="609531" rtl="0" eaLnBrk="1" latinLnBrk="0" hangingPunct="1">
        <a:defRPr sz="2400" kern="1200">
          <a:solidFill>
            <a:schemeClr val="tx1"/>
          </a:solidFill>
          <a:latin typeface="+mn-lt"/>
          <a:ea typeface="+mn-ea"/>
          <a:cs typeface="+mn-cs"/>
        </a:defRPr>
      </a:lvl3pPr>
      <a:lvl4pPr marL="1828596" algn="l" defTabSz="609531" rtl="0" eaLnBrk="1" latinLnBrk="0" hangingPunct="1">
        <a:defRPr sz="2400" kern="1200">
          <a:solidFill>
            <a:schemeClr val="tx1"/>
          </a:solidFill>
          <a:latin typeface="+mn-lt"/>
          <a:ea typeface="+mn-ea"/>
          <a:cs typeface="+mn-cs"/>
        </a:defRPr>
      </a:lvl4pPr>
      <a:lvl5pPr marL="2438126" algn="l" defTabSz="609531" rtl="0" eaLnBrk="1" latinLnBrk="0" hangingPunct="1">
        <a:defRPr sz="2400" kern="1200">
          <a:solidFill>
            <a:schemeClr val="tx1"/>
          </a:solidFill>
          <a:latin typeface="+mn-lt"/>
          <a:ea typeface="+mn-ea"/>
          <a:cs typeface="+mn-cs"/>
        </a:defRPr>
      </a:lvl5pPr>
      <a:lvl6pPr marL="3047658" algn="l" defTabSz="609531" rtl="0" eaLnBrk="1" latinLnBrk="0" hangingPunct="1">
        <a:defRPr sz="2400" kern="1200">
          <a:solidFill>
            <a:schemeClr val="tx1"/>
          </a:solidFill>
          <a:latin typeface="+mn-lt"/>
          <a:ea typeface="+mn-ea"/>
          <a:cs typeface="+mn-cs"/>
        </a:defRPr>
      </a:lvl6pPr>
      <a:lvl7pPr marL="3657190" algn="l" defTabSz="609531" rtl="0" eaLnBrk="1" latinLnBrk="0" hangingPunct="1">
        <a:defRPr sz="2400" kern="1200">
          <a:solidFill>
            <a:schemeClr val="tx1"/>
          </a:solidFill>
          <a:latin typeface="+mn-lt"/>
          <a:ea typeface="+mn-ea"/>
          <a:cs typeface="+mn-cs"/>
        </a:defRPr>
      </a:lvl7pPr>
      <a:lvl8pPr marL="4266721" algn="l" defTabSz="609531" rtl="0" eaLnBrk="1" latinLnBrk="0" hangingPunct="1">
        <a:defRPr sz="2400" kern="1200">
          <a:solidFill>
            <a:schemeClr val="tx1"/>
          </a:solidFill>
          <a:latin typeface="+mn-lt"/>
          <a:ea typeface="+mn-ea"/>
          <a:cs typeface="+mn-cs"/>
        </a:defRPr>
      </a:lvl8pPr>
      <a:lvl9pPr marL="4876253" algn="l" defTabSz="60953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6" name="AutoShape 4"/>
          <p:cNvSpPr>
            <a:spLocks noChangeArrowheads="1"/>
          </p:cNvSpPr>
          <p:nvPr/>
        </p:nvSpPr>
        <p:spPr bwMode="auto">
          <a:xfrm>
            <a:off x="556686" y="6629399"/>
            <a:ext cx="15993533" cy="3200401"/>
          </a:xfrm>
          <a:custGeom>
            <a:avLst/>
            <a:gdLst>
              <a:gd name="T0" fmla="*/ 2147483646 w 33323"/>
              <a:gd name="T1" fmla="*/ 2147483646 h 12114"/>
              <a:gd name="T2" fmla="*/ 2147483646 w 33323"/>
              <a:gd name="T3" fmla="*/ 2147483646 h 12114"/>
              <a:gd name="T4" fmla="*/ 0 w 33323"/>
              <a:gd name="T5" fmla="*/ 2147483646 h 12114"/>
              <a:gd name="T6" fmla="*/ 2147483646 w 33323"/>
              <a:gd name="T7" fmla="*/ 0 h 12114"/>
              <a:gd name="T8" fmla="*/ 0 60000 65536"/>
              <a:gd name="T9" fmla="*/ 5898240 60000 65536"/>
              <a:gd name="T10" fmla="*/ 11796480 60000 65536"/>
              <a:gd name="T11" fmla="*/ 17694720 60000 65536"/>
              <a:gd name="T12" fmla="*/ 0 w 33323"/>
              <a:gd name="T13" fmla="*/ 0 h 12114"/>
              <a:gd name="T14" fmla="*/ 33323 w 33323"/>
              <a:gd name="T15" fmla="*/ 12114 h 12114"/>
            </a:gdLst>
            <a:ahLst/>
            <a:cxnLst>
              <a:cxn ang="T8">
                <a:pos x="T0" y="T1"/>
              </a:cxn>
              <a:cxn ang="T9">
                <a:pos x="T2" y="T3"/>
              </a:cxn>
              <a:cxn ang="T10">
                <a:pos x="T4" y="T5"/>
              </a:cxn>
              <a:cxn ang="T11">
                <a:pos x="T6" y="T7"/>
              </a:cxn>
            </a:cxnLst>
            <a:rect l="T12" t="T13" r="T14" b="T15"/>
            <a:pathLst>
              <a:path w="33323" h="12114">
                <a:moveTo>
                  <a:pt x="0" y="0"/>
                </a:moveTo>
                <a:lnTo>
                  <a:pt x="33323" y="0"/>
                </a:lnTo>
                <a:lnTo>
                  <a:pt x="33323" y="12114"/>
                </a:lnTo>
                <a:lnTo>
                  <a:pt x="0" y="1211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9pPr>
          </a:lstStyle>
          <a:p>
            <a:r>
              <a:rPr lang="en-US" sz="3000" dirty="0" smtClean="0">
                <a:latin typeface="Times New Roman" charset="0"/>
                <a:ea typeface="Times New Roman" charset="0"/>
                <a:cs typeface="Times New Roman" charset="0"/>
              </a:rPr>
              <a:t>  </a:t>
            </a:r>
            <a:r>
              <a:rPr lang="en-US" sz="3600" dirty="0" smtClean="0">
                <a:latin typeface="Times New Roman" charset="0"/>
                <a:ea typeface="Times New Roman" charset="0"/>
                <a:cs typeface="Times New Roman" charset="0"/>
              </a:rPr>
              <a:t>Reinforcement learning (RL) is a subfield of machine learning that focuses on learning from interactions. The core idea of RL is that an agent learns through the consequences of actions instead of being explicitly taught how to act. Actions are chosen based on past experience and new choices, which can be thought of as learning through trial and error. Inherently this forces a tradeoff between exploitation and exploration that must be solved.</a:t>
            </a:r>
          </a:p>
          <a:p>
            <a:r>
              <a:rPr lang="en-US" sz="4000" dirty="0" smtClean="0">
                <a:latin typeface="Times New Roman" charset="0"/>
                <a:ea typeface="Times New Roman" charset="0"/>
                <a:cs typeface="Times New Roman" charset="0"/>
              </a:rPr>
              <a:t/>
            </a:r>
            <a:br>
              <a:rPr lang="en-US" sz="4000" dirty="0" smtClean="0">
                <a:latin typeface="Times New Roman" charset="0"/>
                <a:ea typeface="Times New Roman" charset="0"/>
                <a:cs typeface="Times New Roman" charset="0"/>
              </a:rPr>
            </a:br>
            <a:endParaRPr lang="en-US" sz="4000" dirty="0" smtClean="0">
              <a:latin typeface="Times New Roman" charset="0"/>
              <a:ea typeface="Times New Roman" charset="0"/>
              <a:cs typeface="Times New Roman" charset="0"/>
            </a:endParaRPr>
          </a:p>
          <a:p>
            <a:endParaRPr lang="en-US" sz="4000" dirty="0" smtClean="0">
              <a:latin typeface="Times New Roman" charset="0"/>
              <a:ea typeface="Times New Roman" charset="0"/>
              <a:cs typeface="Times New Roman" charset="0"/>
            </a:endParaRPr>
          </a:p>
        </p:txBody>
      </p:sp>
      <p:sp>
        <p:nvSpPr>
          <p:cNvPr id="3079" name="Line 10"/>
          <p:cNvSpPr>
            <a:spLocks noChangeShapeType="1"/>
          </p:cNvSpPr>
          <p:nvPr/>
        </p:nvSpPr>
        <p:spPr bwMode="auto">
          <a:xfrm flipH="1" flipV="1">
            <a:off x="17166351" y="5867400"/>
            <a:ext cx="105649" cy="325374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3080" name="Line 11"/>
          <p:cNvSpPr>
            <a:spLocks noChangeShapeType="1"/>
          </p:cNvSpPr>
          <p:nvPr/>
        </p:nvSpPr>
        <p:spPr bwMode="auto">
          <a:xfrm flipH="1" flipV="1">
            <a:off x="33782674" y="5867400"/>
            <a:ext cx="253326" cy="325374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3104" name="AutoShape 32"/>
          <p:cNvSpPr>
            <a:spLocks noChangeArrowheads="1"/>
          </p:cNvSpPr>
          <p:nvPr/>
        </p:nvSpPr>
        <p:spPr bwMode="auto">
          <a:xfrm>
            <a:off x="352872" y="11353800"/>
            <a:ext cx="16215784" cy="10131010"/>
          </a:xfrm>
          <a:custGeom>
            <a:avLst/>
            <a:gdLst>
              <a:gd name="T0" fmla="*/ 12161837 w 33782"/>
              <a:gd name="T1" fmla="*/ 2865438 h 23115"/>
              <a:gd name="T2" fmla="*/ 6080919 w 33782"/>
              <a:gd name="T3" fmla="*/ 5730875 h 23115"/>
              <a:gd name="T4" fmla="*/ 0 w 33782"/>
              <a:gd name="T5" fmla="*/ 2865438 h 23115"/>
              <a:gd name="T6" fmla="*/ 6080919 w 33782"/>
              <a:gd name="T7" fmla="*/ 0 h 23115"/>
              <a:gd name="T8" fmla="*/ 0 60000 65536"/>
              <a:gd name="T9" fmla="*/ 5898240 60000 65536"/>
              <a:gd name="T10" fmla="*/ 11796480 60000 65536"/>
              <a:gd name="T11" fmla="*/ 17694720 60000 65536"/>
              <a:gd name="T12" fmla="*/ 0 w 33782"/>
              <a:gd name="T13" fmla="*/ 0 h 23115"/>
              <a:gd name="T14" fmla="*/ 33782 w 33782"/>
              <a:gd name="T15" fmla="*/ 23115 h 23115"/>
            </a:gdLst>
            <a:ahLst/>
            <a:cxnLst>
              <a:cxn ang="T8">
                <a:pos x="T0" y="T1"/>
              </a:cxn>
              <a:cxn ang="T9">
                <a:pos x="T2" y="T3"/>
              </a:cxn>
              <a:cxn ang="T10">
                <a:pos x="T4" y="T5"/>
              </a:cxn>
              <a:cxn ang="T11">
                <a:pos x="T6" y="T7"/>
              </a:cxn>
            </a:cxnLst>
            <a:rect l="T12" t="T13" r="T14" b="T15"/>
            <a:pathLst>
              <a:path w="33782" h="23115">
                <a:moveTo>
                  <a:pt x="0" y="0"/>
                </a:moveTo>
                <a:lnTo>
                  <a:pt x="33782" y="0"/>
                </a:lnTo>
                <a:lnTo>
                  <a:pt x="33782" y="23115"/>
                </a:lnTo>
                <a:lnTo>
                  <a:pt x="0" y="23115"/>
                </a:lnTo>
                <a:lnTo>
                  <a:pt x="0" y="0"/>
                </a:lnTo>
                <a:close/>
              </a:path>
            </a:pathLst>
          </a:custGeom>
          <a:noFill/>
          <a:ln w="36720" cap="flat">
            <a:solidFill>
              <a:srgbClr val="99284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defRPr/>
            </a:pPr>
            <a:endParaRPr lang="en-US" dirty="0"/>
          </a:p>
        </p:txBody>
      </p:sp>
      <p:sp>
        <p:nvSpPr>
          <p:cNvPr id="3086" name="AutoShape 33"/>
          <p:cNvSpPr>
            <a:spLocks noChangeArrowheads="1"/>
          </p:cNvSpPr>
          <p:nvPr/>
        </p:nvSpPr>
        <p:spPr bwMode="auto">
          <a:xfrm>
            <a:off x="579969" y="14059144"/>
            <a:ext cx="15752233" cy="3084320"/>
          </a:xfrm>
          <a:custGeom>
            <a:avLst/>
            <a:gdLst>
              <a:gd name="T0" fmla="*/ 2147483646 w 32816"/>
              <a:gd name="T1" fmla="*/ 2147483646 h 19621"/>
              <a:gd name="T2" fmla="*/ 2147483646 w 32816"/>
              <a:gd name="T3" fmla="*/ 2147483646 h 19621"/>
              <a:gd name="T4" fmla="*/ 0 w 32816"/>
              <a:gd name="T5" fmla="*/ 2147483646 h 19621"/>
              <a:gd name="T6" fmla="*/ 2147483646 w 32816"/>
              <a:gd name="T7" fmla="*/ 0 h 19621"/>
              <a:gd name="T8" fmla="*/ 0 60000 65536"/>
              <a:gd name="T9" fmla="*/ 5898240 60000 65536"/>
              <a:gd name="T10" fmla="*/ 11796480 60000 65536"/>
              <a:gd name="T11" fmla="*/ 17694720 60000 65536"/>
              <a:gd name="T12" fmla="*/ 0 w 32816"/>
              <a:gd name="T13" fmla="*/ 0 h 19621"/>
              <a:gd name="T14" fmla="*/ 32816 w 32816"/>
              <a:gd name="T15" fmla="*/ 19621 h 19621"/>
            </a:gdLst>
            <a:ahLst/>
            <a:cxnLst>
              <a:cxn ang="T8">
                <a:pos x="T0" y="T1"/>
              </a:cxn>
              <a:cxn ang="T9">
                <a:pos x="T2" y="T3"/>
              </a:cxn>
              <a:cxn ang="T10">
                <a:pos x="T4" y="T5"/>
              </a:cxn>
              <a:cxn ang="T11">
                <a:pos x="T6" y="T7"/>
              </a:cxn>
            </a:cxnLst>
            <a:rect l="T12" t="T13" r="T14" b="T15"/>
            <a:pathLst>
              <a:path w="32816" h="19621">
                <a:moveTo>
                  <a:pt x="0" y="0"/>
                </a:moveTo>
                <a:lnTo>
                  <a:pt x="32816" y="0"/>
                </a:lnTo>
                <a:lnTo>
                  <a:pt x="32816" y="19621"/>
                </a:lnTo>
                <a:lnTo>
                  <a:pt x="0" y="19621"/>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ts val="1917"/>
              </a:spcAft>
              <a:buFont typeface="Wingdings" panose="05000000000000000000" pitchFamily="2" charset="2"/>
              <a:buChar char=""/>
            </a:pPr>
            <a:endParaRPr lang="en-US" altLang="en-US" sz="4000" dirty="0" smtClean="0"/>
          </a:p>
        </p:txBody>
      </p:sp>
      <p:sp>
        <p:nvSpPr>
          <p:cNvPr id="3087" name="Text Box 39"/>
          <p:cNvSpPr txBox="1">
            <a:spLocks noChangeArrowheads="1"/>
          </p:cNvSpPr>
          <p:nvPr/>
        </p:nvSpPr>
        <p:spPr bwMode="auto">
          <a:xfrm>
            <a:off x="34692167" y="10543115"/>
            <a:ext cx="241300" cy="57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ltLang="en-US"/>
          </a:p>
        </p:txBody>
      </p:sp>
      <p:sp>
        <p:nvSpPr>
          <p:cNvPr id="3088" name="AutoShape 50"/>
          <p:cNvSpPr>
            <a:spLocks noChangeArrowheads="1"/>
          </p:cNvSpPr>
          <p:nvPr/>
        </p:nvSpPr>
        <p:spPr bwMode="auto">
          <a:xfrm>
            <a:off x="34639255" y="21714938"/>
            <a:ext cx="15726833" cy="2112433"/>
          </a:xfrm>
          <a:custGeom>
            <a:avLst/>
            <a:gdLst>
              <a:gd name="T0" fmla="*/ 2147483646 w 32767"/>
              <a:gd name="T1" fmla="*/ 2147483646 h 4404"/>
              <a:gd name="T2" fmla="*/ 2147483646 w 32767"/>
              <a:gd name="T3" fmla="*/ 2147483646 h 4404"/>
              <a:gd name="T4" fmla="*/ 0 w 32767"/>
              <a:gd name="T5" fmla="*/ 2147483646 h 4404"/>
              <a:gd name="T6" fmla="*/ 2147483646 w 32767"/>
              <a:gd name="T7" fmla="*/ 0 h 4404"/>
              <a:gd name="T8" fmla="*/ 0 60000 65536"/>
              <a:gd name="T9" fmla="*/ 5898240 60000 65536"/>
              <a:gd name="T10" fmla="*/ 11796480 60000 65536"/>
              <a:gd name="T11" fmla="*/ 17694720 60000 65536"/>
              <a:gd name="T12" fmla="*/ 0 w 32767"/>
              <a:gd name="T13" fmla="*/ 0 h 4404"/>
              <a:gd name="T14" fmla="*/ 32767 w 32767"/>
              <a:gd name="T15" fmla="*/ 4404 h 4404"/>
            </a:gdLst>
            <a:ahLst/>
            <a:cxnLst>
              <a:cxn ang="T8">
                <a:pos x="T0" y="T1"/>
              </a:cxn>
              <a:cxn ang="T9">
                <a:pos x="T2" y="T3"/>
              </a:cxn>
              <a:cxn ang="T10">
                <a:pos x="T4" y="T5"/>
              </a:cxn>
              <a:cxn ang="T11">
                <a:pos x="T6" y="T7"/>
              </a:cxn>
            </a:cxnLst>
            <a:rect l="T12" t="T13" r="T14" b="T15"/>
            <a:pathLst>
              <a:path w="32767" h="4404">
                <a:moveTo>
                  <a:pt x="0" y="0"/>
                </a:moveTo>
                <a:lnTo>
                  <a:pt x="32767" y="0"/>
                </a:lnTo>
                <a:lnTo>
                  <a:pt x="32767" y="4404"/>
                </a:lnTo>
                <a:lnTo>
                  <a:pt x="0" y="440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2240" rIns="0" bIns="0"/>
          <a:lstStyle/>
          <a:p>
            <a:endParaRPr lang="en-US"/>
          </a:p>
        </p:txBody>
      </p:sp>
      <p:sp>
        <p:nvSpPr>
          <p:cNvPr id="3089" name="Text Box 58"/>
          <p:cNvSpPr txBox="1">
            <a:spLocks noChangeArrowheads="1"/>
          </p:cNvSpPr>
          <p:nvPr/>
        </p:nvSpPr>
        <p:spPr bwMode="auto">
          <a:xfrm>
            <a:off x="34698517" y="22675072"/>
            <a:ext cx="241300"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ltLang="en-US"/>
          </a:p>
        </p:txBody>
      </p:sp>
      <p:pic>
        <p:nvPicPr>
          <p:cNvPr id="3091"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9833" y="381000"/>
            <a:ext cx="4633384" cy="46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3" name="Text Box 78"/>
          <p:cNvSpPr txBox="1">
            <a:spLocks noChangeArrowheads="1"/>
          </p:cNvSpPr>
          <p:nvPr/>
        </p:nvSpPr>
        <p:spPr bwMode="auto">
          <a:xfrm>
            <a:off x="34474153" y="8652931"/>
            <a:ext cx="241300" cy="57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ltLang="en-US"/>
          </a:p>
        </p:txBody>
      </p:sp>
      <p:sp>
        <p:nvSpPr>
          <p:cNvPr id="3095" name="TextBox 29"/>
          <p:cNvSpPr txBox="1">
            <a:spLocks noChangeArrowheads="1"/>
          </p:cNvSpPr>
          <p:nvPr/>
        </p:nvSpPr>
        <p:spPr bwMode="auto">
          <a:xfrm>
            <a:off x="8763000" y="475844"/>
            <a:ext cx="33680400" cy="173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algn="ctr" eaLnBrk="1">
              <a:lnSpc>
                <a:spcPct val="100000"/>
              </a:lnSpc>
              <a:spcAft>
                <a:spcPct val="0"/>
              </a:spcAft>
              <a:buClr>
                <a:srgbClr val="000080"/>
              </a:buClr>
            </a:pPr>
            <a:r>
              <a:rPr lang="en-US" altLang="en-US" sz="10665" b="1" dirty="0" smtClean="0">
                <a:solidFill>
                  <a:srgbClr val="000080"/>
                </a:solidFill>
              </a:rPr>
              <a:t>Classic and Risk-Sensitive Reinforcement Learning</a:t>
            </a:r>
            <a:endParaRPr lang="en-US" altLang="en-US" sz="2400" dirty="0">
              <a:solidFill>
                <a:schemeClr val="tx1"/>
              </a:solidFill>
            </a:endParaRPr>
          </a:p>
        </p:txBody>
      </p:sp>
      <p:sp>
        <p:nvSpPr>
          <p:cNvPr id="3096" name="TextBox 30"/>
          <p:cNvSpPr txBox="1">
            <a:spLocks noChangeArrowheads="1"/>
          </p:cNvSpPr>
          <p:nvPr/>
        </p:nvSpPr>
        <p:spPr bwMode="auto">
          <a:xfrm>
            <a:off x="10007600" y="2597716"/>
            <a:ext cx="31191200" cy="189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algn="ctr" eaLnBrk="1">
              <a:lnSpc>
                <a:spcPct val="100000"/>
              </a:lnSpc>
              <a:spcAft>
                <a:spcPct val="0"/>
              </a:spcAft>
            </a:pPr>
            <a:r>
              <a:rPr lang="en-US" altLang="en-US" sz="5867" b="1" dirty="0" smtClean="0"/>
              <a:t>Tanner Fiez</a:t>
            </a:r>
            <a:endParaRPr lang="en-US" altLang="en-US" sz="5867" b="1" dirty="0" smtClean="0"/>
          </a:p>
          <a:p>
            <a:pPr algn="ctr" eaLnBrk="1">
              <a:lnSpc>
                <a:spcPct val="100000"/>
              </a:lnSpc>
              <a:spcAft>
                <a:spcPct val="0"/>
              </a:spcAft>
            </a:pPr>
            <a:r>
              <a:rPr lang="en-US" altLang="en-US" sz="5867" b="1" dirty="0" smtClean="0"/>
              <a:t>University </a:t>
            </a:r>
            <a:r>
              <a:rPr lang="en-US" altLang="en-US" sz="5867" b="1" dirty="0"/>
              <a:t>of </a:t>
            </a:r>
            <a:r>
              <a:rPr lang="en-US" altLang="en-US" sz="5867" b="1" dirty="0" smtClean="0"/>
              <a:t>Washington</a:t>
            </a:r>
            <a:endParaRPr lang="en-US" altLang="en-US" sz="2400" dirty="0">
              <a:solidFill>
                <a:schemeClr val="tx1"/>
              </a:solidFill>
            </a:endParaRPr>
          </a:p>
        </p:txBody>
      </p:sp>
      <p:sp>
        <p:nvSpPr>
          <p:cNvPr id="3108" name="Rectangle 88"/>
          <p:cNvSpPr>
            <a:spLocks noChangeArrowheads="1"/>
          </p:cNvSpPr>
          <p:nvPr/>
        </p:nvSpPr>
        <p:spPr bwMode="auto">
          <a:xfrm>
            <a:off x="35189587" y="15163120"/>
            <a:ext cx="184731" cy="3527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a:lnSpc>
                <a:spcPct val="94000"/>
              </a:lnSpc>
              <a:buClr>
                <a:srgbClr val="000000"/>
              </a:buClr>
              <a:buSzPct val="100000"/>
              <a:buFont typeface="Times New Roman" panose="02020603050405020304" pitchFamily="18" charset="0"/>
              <a:buNone/>
            </a:pPr>
            <a:endParaRPr lang="en-US" altLang="en-US"/>
          </a:p>
        </p:txBody>
      </p:sp>
      <p:sp>
        <p:nvSpPr>
          <p:cNvPr id="3120" name="AutoShape 35"/>
          <p:cNvSpPr>
            <a:spLocks noChangeArrowheads="1"/>
          </p:cNvSpPr>
          <p:nvPr/>
        </p:nvSpPr>
        <p:spPr bwMode="auto">
          <a:xfrm>
            <a:off x="34639255" y="25276337"/>
            <a:ext cx="16042379" cy="1019941"/>
          </a:xfrm>
          <a:custGeom>
            <a:avLst/>
            <a:gdLst>
              <a:gd name="T0" fmla="*/ 2147483646 w 34930"/>
              <a:gd name="T1" fmla="*/ 2147483646 h 1778"/>
              <a:gd name="T2" fmla="*/ 2147483646 w 34930"/>
              <a:gd name="T3" fmla="*/ 2147483646 h 1778"/>
              <a:gd name="T4" fmla="*/ 0 w 34930"/>
              <a:gd name="T5" fmla="*/ 2147483646 h 1778"/>
              <a:gd name="T6" fmla="*/ 2147483646 w 34930"/>
              <a:gd name="T7" fmla="*/ 0 h 1778"/>
              <a:gd name="T8" fmla="*/ 0 60000 65536"/>
              <a:gd name="T9" fmla="*/ 5898240 60000 65536"/>
              <a:gd name="T10" fmla="*/ 11796480 60000 65536"/>
              <a:gd name="T11" fmla="*/ 17694720 60000 65536"/>
              <a:gd name="T12" fmla="*/ 0 w 34930"/>
              <a:gd name="T13" fmla="*/ 0 h 1778"/>
              <a:gd name="T14" fmla="*/ 34930 w 34930"/>
              <a:gd name="T15" fmla="*/ 1778 h 1778"/>
            </a:gdLst>
            <a:ahLst/>
            <a:cxnLst>
              <a:cxn ang="T8">
                <a:pos x="T0" y="T1"/>
              </a:cxn>
              <a:cxn ang="T9">
                <a:pos x="T2" y="T3"/>
              </a:cxn>
              <a:cxn ang="T10">
                <a:pos x="T4" y="T5"/>
              </a:cxn>
              <a:cxn ang="T11">
                <a:pos x="T6" y="T7"/>
              </a:cxn>
            </a:cxnLst>
            <a:rect l="T12" t="T13" r="T14" b="T15"/>
            <a:pathLst>
              <a:path w="34930" h="1778">
                <a:moveTo>
                  <a:pt x="0" y="0"/>
                </a:moveTo>
                <a:lnTo>
                  <a:pt x="34930" y="0"/>
                </a:lnTo>
                <a:lnTo>
                  <a:pt x="34930" y="1778"/>
                </a:lnTo>
                <a:lnTo>
                  <a:pt x="0" y="177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
                <a:srgbClr val="000080"/>
              </a:buClr>
              <a:buFont typeface="Wingdings" panose="05000000000000000000" pitchFamily="2" charset="2"/>
              <a:buNone/>
            </a:pPr>
            <a:r>
              <a:rPr lang="en-US" altLang="en-US" sz="4800" b="1" dirty="0">
                <a:solidFill>
                  <a:srgbClr val="000080"/>
                </a:solidFill>
              </a:rPr>
              <a:t>Conclusion and Future Work</a:t>
            </a:r>
          </a:p>
          <a:p>
            <a:pPr eaLnBrk="1">
              <a:lnSpc>
                <a:spcPct val="100000"/>
              </a:lnSpc>
              <a:spcAft>
                <a:spcPct val="0"/>
              </a:spcAft>
              <a:buClrTx/>
              <a:buSzTx/>
              <a:buFontTx/>
              <a:buNone/>
            </a:pPr>
            <a:endParaRPr lang="en-US" altLang="en-US" sz="4267" dirty="0">
              <a:solidFill>
                <a:srgbClr val="000080"/>
              </a:solidFill>
            </a:endParaRPr>
          </a:p>
        </p:txBody>
      </p:sp>
      <p:sp>
        <p:nvSpPr>
          <p:cNvPr id="3125" name="AutoShape 35"/>
          <p:cNvSpPr>
            <a:spLocks noChangeArrowheads="1"/>
          </p:cNvSpPr>
          <p:nvPr/>
        </p:nvSpPr>
        <p:spPr bwMode="auto">
          <a:xfrm>
            <a:off x="34692167" y="31538472"/>
            <a:ext cx="16766117" cy="853017"/>
          </a:xfrm>
          <a:custGeom>
            <a:avLst/>
            <a:gdLst>
              <a:gd name="T0" fmla="*/ 2147483646 w 34930"/>
              <a:gd name="T1" fmla="*/ 2147483646 h 1778"/>
              <a:gd name="T2" fmla="*/ 2147483646 w 34930"/>
              <a:gd name="T3" fmla="*/ 2147483646 h 1778"/>
              <a:gd name="T4" fmla="*/ 0 w 34930"/>
              <a:gd name="T5" fmla="*/ 2147483646 h 1778"/>
              <a:gd name="T6" fmla="*/ 2147483646 w 34930"/>
              <a:gd name="T7" fmla="*/ 0 h 1778"/>
              <a:gd name="T8" fmla="*/ 0 60000 65536"/>
              <a:gd name="T9" fmla="*/ 5898240 60000 65536"/>
              <a:gd name="T10" fmla="*/ 11796480 60000 65536"/>
              <a:gd name="T11" fmla="*/ 17694720 60000 65536"/>
              <a:gd name="T12" fmla="*/ 0 w 34930"/>
              <a:gd name="T13" fmla="*/ 0 h 1778"/>
              <a:gd name="T14" fmla="*/ 34930 w 34930"/>
              <a:gd name="T15" fmla="*/ 1778 h 1778"/>
            </a:gdLst>
            <a:ahLst/>
            <a:cxnLst>
              <a:cxn ang="T8">
                <a:pos x="T0" y="T1"/>
              </a:cxn>
              <a:cxn ang="T9">
                <a:pos x="T2" y="T3"/>
              </a:cxn>
              <a:cxn ang="T10">
                <a:pos x="T4" y="T5"/>
              </a:cxn>
              <a:cxn ang="T11">
                <a:pos x="T6" y="T7"/>
              </a:cxn>
            </a:cxnLst>
            <a:rect l="T12" t="T13" r="T14" b="T15"/>
            <a:pathLst>
              <a:path w="34930" h="1778">
                <a:moveTo>
                  <a:pt x="0" y="0"/>
                </a:moveTo>
                <a:lnTo>
                  <a:pt x="34930" y="0"/>
                </a:lnTo>
                <a:lnTo>
                  <a:pt x="34930" y="1778"/>
                </a:lnTo>
                <a:lnTo>
                  <a:pt x="0" y="177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
                <a:srgbClr val="000080"/>
              </a:buClr>
              <a:buFont typeface="Wingdings" panose="05000000000000000000" pitchFamily="2" charset="2"/>
              <a:buNone/>
            </a:pPr>
            <a:r>
              <a:rPr lang="en-US" altLang="en-US" sz="4800" b="1" dirty="0">
                <a:solidFill>
                  <a:srgbClr val="000080"/>
                </a:solidFill>
              </a:rPr>
              <a:t>References</a:t>
            </a:r>
          </a:p>
          <a:p>
            <a:pPr eaLnBrk="1">
              <a:lnSpc>
                <a:spcPct val="100000"/>
              </a:lnSpc>
              <a:spcAft>
                <a:spcPct val="0"/>
              </a:spcAft>
              <a:buClrTx/>
              <a:buSzTx/>
              <a:buFontTx/>
              <a:buNone/>
            </a:pPr>
            <a:endParaRPr lang="en-US" altLang="en-US" sz="4267" dirty="0">
              <a:solidFill>
                <a:srgbClr val="000080"/>
              </a:solidFill>
            </a:endParaRPr>
          </a:p>
        </p:txBody>
      </p:sp>
      <p:sp>
        <p:nvSpPr>
          <p:cNvPr id="81" name="AutoShape 21"/>
          <p:cNvSpPr>
            <a:spLocks noChangeArrowheads="1"/>
          </p:cNvSpPr>
          <p:nvPr/>
        </p:nvSpPr>
        <p:spPr bwMode="auto">
          <a:xfrm>
            <a:off x="556686" y="10210800"/>
            <a:ext cx="13711767" cy="1011767"/>
          </a:xfrm>
          <a:custGeom>
            <a:avLst/>
            <a:gdLst>
              <a:gd name="T0" fmla="*/ 2147483646 w 28566"/>
              <a:gd name="T1" fmla="*/ 2147483646 h 2108"/>
              <a:gd name="T2" fmla="*/ 2147483646 w 28566"/>
              <a:gd name="T3" fmla="*/ 2147483646 h 2108"/>
              <a:gd name="T4" fmla="*/ 0 w 28566"/>
              <a:gd name="T5" fmla="*/ 2147483646 h 2108"/>
              <a:gd name="T6" fmla="*/ 2147483646 w 28566"/>
              <a:gd name="T7" fmla="*/ 0 h 2108"/>
              <a:gd name="T8" fmla="*/ 0 60000 65536"/>
              <a:gd name="T9" fmla="*/ 5898240 60000 65536"/>
              <a:gd name="T10" fmla="*/ 11796480 60000 65536"/>
              <a:gd name="T11" fmla="*/ 17694720 60000 65536"/>
              <a:gd name="T12" fmla="*/ 0 w 28566"/>
              <a:gd name="T13" fmla="*/ 0 h 2108"/>
              <a:gd name="T14" fmla="*/ 28566 w 28566"/>
              <a:gd name="T15" fmla="*/ 2108 h 2108"/>
            </a:gdLst>
            <a:ahLst/>
            <a:cxnLst>
              <a:cxn ang="T8">
                <a:pos x="T0" y="T1"/>
              </a:cxn>
              <a:cxn ang="T9">
                <a:pos x="T2" y="T3"/>
              </a:cxn>
              <a:cxn ang="T10">
                <a:pos x="T4" y="T5"/>
              </a:cxn>
              <a:cxn ang="T11">
                <a:pos x="T6" y="T7"/>
              </a:cxn>
            </a:cxnLst>
            <a:rect l="T12" t="T13" r="T14" b="T15"/>
            <a:pathLst>
              <a:path w="28566" h="2108">
                <a:moveTo>
                  <a:pt x="0" y="0"/>
                </a:moveTo>
                <a:lnTo>
                  <a:pt x="28566" y="0"/>
                </a:lnTo>
                <a:lnTo>
                  <a:pt x="28566" y="2108"/>
                </a:lnTo>
                <a:lnTo>
                  <a:pt x="0" y="210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
                <a:srgbClr val="000080"/>
              </a:buClr>
              <a:buFont typeface="Wingdings" panose="05000000000000000000" pitchFamily="2" charset="2"/>
              <a:buNone/>
            </a:pPr>
            <a:r>
              <a:rPr lang="en-US" altLang="en-US" sz="4800" b="1" dirty="0" smtClean="0">
                <a:solidFill>
                  <a:srgbClr val="000080"/>
                </a:solidFill>
              </a:rPr>
              <a:t>Contributions </a:t>
            </a:r>
            <a:endParaRPr lang="en-US" altLang="en-US" sz="4800" b="1" dirty="0">
              <a:solidFill>
                <a:srgbClr val="000080"/>
              </a:solidFill>
            </a:endParaRPr>
          </a:p>
          <a:p>
            <a:pPr eaLnBrk="1">
              <a:lnSpc>
                <a:spcPct val="100000"/>
              </a:lnSpc>
              <a:spcAft>
                <a:spcPct val="0"/>
              </a:spcAft>
              <a:buClrTx/>
              <a:buSzTx/>
              <a:buFontTx/>
              <a:buNone/>
            </a:pPr>
            <a:endParaRPr lang="en-US" altLang="en-US" sz="4267" dirty="0">
              <a:solidFill>
                <a:srgbClr val="000080"/>
              </a:solidFill>
            </a:endParaRPr>
          </a:p>
        </p:txBody>
      </p:sp>
      <p:sp>
        <p:nvSpPr>
          <p:cNvPr id="83" name="Rectangle 83"/>
          <p:cNvSpPr>
            <a:spLocks noChangeArrowheads="1"/>
          </p:cNvSpPr>
          <p:nvPr/>
        </p:nvSpPr>
        <p:spPr bwMode="auto">
          <a:xfrm>
            <a:off x="985918" y="36878231"/>
            <a:ext cx="6862682" cy="49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lnSpc>
                <a:spcPct val="94000"/>
              </a:lnSpc>
              <a:buClr>
                <a:srgbClr val="000000"/>
              </a:buClr>
              <a:buSzPct val="100000"/>
              <a:buFont typeface="Times New Roman" panose="02020603050405020304" pitchFamily="18" charset="0"/>
              <a:buNone/>
            </a:pPr>
            <a:r>
              <a:rPr lang="en-US" altLang="en-US" sz="2800" dirty="0" smtClean="0">
                <a:latin typeface="Times New Roman" charset="0"/>
                <a:ea typeface="Times New Roman" charset="0"/>
                <a:cs typeface="Times New Roman" charset="0"/>
              </a:rPr>
              <a:t>Optimal State-Action Values </a:t>
            </a:r>
            <a:endParaRPr lang="en-US" altLang="en-US" sz="2800" dirty="0">
              <a:latin typeface="Times New Roman" charset="0"/>
              <a:ea typeface="Times New Roman" charset="0"/>
              <a:cs typeface="Times New Roman" charset="0"/>
            </a:endParaRPr>
          </a:p>
        </p:txBody>
      </p:sp>
      <p:sp>
        <p:nvSpPr>
          <p:cNvPr id="43" name="AutoShape 2"/>
          <p:cNvSpPr>
            <a:spLocks noChangeArrowheads="1"/>
          </p:cNvSpPr>
          <p:nvPr/>
        </p:nvSpPr>
        <p:spPr bwMode="auto">
          <a:xfrm>
            <a:off x="17599614" y="6705600"/>
            <a:ext cx="15972367" cy="2520947"/>
          </a:xfrm>
          <a:custGeom>
            <a:avLst/>
            <a:gdLst>
              <a:gd name="T0" fmla="*/ 2147483646 w 33275"/>
              <a:gd name="T1" fmla="*/ 2147483646 h 8529"/>
              <a:gd name="T2" fmla="*/ 2147483646 w 33275"/>
              <a:gd name="T3" fmla="*/ 2147483646 h 8529"/>
              <a:gd name="T4" fmla="*/ 0 w 33275"/>
              <a:gd name="T5" fmla="*/ 2147483646 h 8529"/>
              <a:gd name="T6" fmla="*/ 2147483646 w 33275"/>
              <a:gd name="T7" fmla="*/ 0 h 8529"/>
              <a:gd name="T8" fmla="*/ 0 60000 65536"/>
              <a:gd name="T9" fmla="*/ 5898240 60000 65536"/>
              <a:gd name="T10" fmla="*/ 11796480 60000 65536"/>
              <a:gd name="T11" fmla="*/ 17694720 60000 65536"/>
              <a:gd name="T12" fmla="*/ 0 w 33275"/>
              <a:gd name="T13" fmla="*/ 0 h 8529"/>
              <a:gd name="T14" fmla="*/ 33275 w 33275"/>
              <a:gd name="T15" fmla="*/ 8529 h 8529"/>
            </a:gdLst>
            <a:ahLst/>
            <a:cxnLst>
              <a:cxn ang="T8">
                <a:pos x="T0" y="T1"/>
              </a:cxn>
              <a:cxn ang="T9">
                <a:pos x="T2" y="T3"/>
              </a:cxn>
              <a:cxn ang="T10">
                <a:pos x="T4" y="T5"/>
              </a:cxn>
              <a:cxn ang="T11">
                <a:pos x="T6" y="T7"/>
              </a:cxn>
            </a:cxnLst>
            <a:rect l="T12" t="T13" r="T14" b="T15"/>
            <a:pathLst>
              <a:path w="33275" h="8529">
                <a:moveTo>
                  <a:pt x="0" y="0"/>
                </a:moveTo>
                <a:lnTo>
                  <a:pt x="33275" y="0"/>
                </a:lnTo>
                <a:lnTo>
                  <a:pt x="33275" y="8529"/>
                </a:lnTo>
                <a:lnTo>
                  <a:pt x="0" y="852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4572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3200">
                <a:solidFill>
                  <a:srgbClr val="000000"/>
                </a:solidFill>
                <a:latin typeface="Arial" panose="020B0604020202020204" pitchFamily="34" charset="0"/>
                <a:ea typeface="MS PGothic" panose="020B0600070205080204" pitchFamily="34" charset="-128"/>
                <a:cs typeface="AR PL UMing HK"/>
              </a:defRPr>
            </a:lvl1pPr>
            <a:lvl2pPr marL="457200" indent="-215900">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marL="566928" indent="-566928" eaLnBrk="1">
              <a:lnSpc>
                <a:spcPct val="100000"/>
              </a:lnSpc>
              <a:spcAft>
                <a:spcPts val="584"/>
              </a:spcAft>
              <a:buFont typeface="Wingdings" panose="05000000000000000000" pitchFamily="2" charset="2"/>
              <a:buChar char=""/>
            </a:pPr>
            <a:r>
              <a:rPr lang="en-US" sz="3600" dirty="0" smtClean="0">
                <a:latin typeface="Times New Roman" charset="0"/>
                <a:ea typeface="Times New Roman" charset="0"/>
                <a:cs typeface="Times New Roman" charset="0"/>
              </a:rPr>
              <a:t>Risk-Sensitive RL uses value functions that have been shown to capture true human decision making in algorithms to determine optimal policies for a decision maker with specific decision making characteristics. This is in contrast to classic RL methods which consider agents as expected utility maximizers.</a:t>
            </a:r>
          </a:p>
        </p:txBody>
      </p:sp>
      <p:sp>
        <p:nvSpPr>
          <p:cNvPr id="49" name="TextBox 9"/>
          <p:cNvSpPr txBox="1">
            <a:spLocks noChangeArrowheads="1"/>
          </p:cNvSpPr>
          <p:nvPr/>
        </p:nvSpPr>
        <p:spPr bwMode="auto">
          <a:xfrm>
            <a:off x="34639466" y="32543889"/>
            <a:ext cx="16313317"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600" dirty="0"/>
              <a:t>[</a:t>
            </a:r>
            <a:r>
              <a:rPr lang="en-US" altLang="en-US" sz="3600" dirty="0">
                <a:latin typeface="Times New Roman" charset="0"/>
                <a:ea typeface="Times New Roman" charset="0"/>
                <a:cs typeface="Times New Roman" charset="0"/>
              </a:rPr>
              <a:t>1] </a:t>
            </a:r>
            <a:r>
              <a:rPr lang="en-US" sz="3600" dirty="0">
                <a:latin typeface="Times New Roman" charset="0"/>
                <a:ea typeface="Times New Roman" charset="0"/>
                <a:cs typeface="Times New Roman" charset="0"/>
              </a:rPr>
              <a:t>Greg Brockman, Vicki Cheung, Ludwig </a:t>
            </a:r>
            <a:r>
              <a:rPr lang="en-US" sz="3600" dirty="0" err="1">
                <a:latin typeface="Times New Roman" charset="0"/>
                <a:ea typeface="Times New Roman" charset="0"/>
                <a:cs typeface="Times New Roman" charset="0"/>
              </a:rPr>
              <a:t>Pettersson</a:t>
            </a:r>
            <a:r>
              <a:rPr lang="en-US" sz="3600" dirty="0">
                <a:latin typeface="Times New Roman" charset="0"/>
                <a:ea typeface="Times New Roman" charset="0"/>
                <a:cs typeface="Times New Roman" charset="0"/>
              </a:rPr>
              <a:t>, Jonas Schneider, John Schulman, </a:t>
            </a:r>
            <a:r>
              <a:rPr lang="en-US" sz="3600" dirty="0" err="1">
                <a:latin typeface="Times New Roman" charset="0"/>
                <a:ea typeface="Times New Roman" charset="0"/>
                <a:cs typeface="Times New Roman" charset="0"/>
              </a:rPr>
              <a:t>Jie</a:t>
            </a:r>
            <a:r>
              <a:rPr lang="en-US" sz="3600" dirty="0">
                <a:latin typeface="Times New Roman" charset="0"/>
                <a:ea typeface="Times New Roman" charset="0"/>
                <a:cs typeface="Times New Roman" charset="0"/>
              </a:rPr>
              <a:t> Tang, and </a:t>
            </a:r>
            <a:r>
              <a:rPr lang="en-US" sz="3600" dirty="0" err="1">
                <a:latin typeface="Times New Roman" charset="0"/>
                <a:ea typeface="Times New Roman" charset="0"/>
                <a:cs typeface="Times New Roman" charset="0"/>
              </a:rPr>
              <a:t>Wojciech</a:t>
            </a:r>
            <a:r>
              <a:rPr lang="en-US" sz="3600" dirty="0">
                <a:latin typeface="Times New Roman" charset="0"/>
                <a:ea typeface="Times New Roman" charset="0"/>
                <a:cs typeface="Times New Roman" charset="0"/>
              </a:rPr>
              <a:t> </a:t>
            </a:r>
            <a:r>
              <a:rPr lang="en-US" sz="3600" dirty="0" err="1">
                <a:latin typeface="Times New Roman" charset="0"/>
                <a:ea typeface="Times New Roman" charset="0"/>
                <a:cs typeface="Times New Roman" charset="0"/>
              </a:rPr>
              <a:t>Zaremba</a:t>
            </a:r>
            <a:r>
              <a:rPr lang="en-US" sz="3600" dirty="0">
                <a:latin typeface="Times New Roman" charset="0"/>
                <a:ea typeface="Times New Roman" charset="0"/>
                <a:cs typeface="Times New Roman" charset="0"/>
              </a:rPr>
              <a:t>. </a:t>
            </a:r>
            <a:r>
              <a:rPr lang="en-US" sz="3600" dirty="0" err="1">
                <a:latin typeface="Times New Roman" charset="0"/>
                <a:ea typeface="Times New Roman" charset="0"/>
                <a:cs typeface="Times New Roman" charset="0"/>
              </a:rPr>
              <a:t>Openai</a:t>
            </a:r>
            <a:r>
              <a:rPr lang="en-US" sz="3600" dirty="0">
                <a:latin typeface="Times New Roman" charset="0"/>
                <a:ea typeface="Times New Roman" charset="0"/>
                <a:cs typeface="Times New Roman" charset="0"/>
              </a:rPr>
              <a:t> gym. </a:t>
            </a:r>
            <a:r>
              <a:rPr lang="en-US" sz="3600" dirty="0" err="1" smtClean="0">
                <a:latin typeface="Times New Roman" charset="0"/>
                <a:ea typeface="Times New Roman" charset="0"/>
                <a:cs typeface="Times New Roman" charset="0"/>
              </a:rPr>
              <a:t>CoRR</a:t>
            </a:r>
            <a:r>
              <a:rPr lang="en-US" sz="3600" dirty="0" smtClean="0">
                <a:latin typeface="Times New Roman" charset="0"/>
                <a:ea typeface="Times New Roman" charset="0"/>
                <a:cs typeface="Times New Roman" charset="0"/>
              </a:rPr>
              <a:t>, abs/1606.01540</a:t>
            </a:r>
            <a:r>
              <a:rPr lang="en-US" sz="3600" dirty="0">
                <a:latin typeface="Times New Roman" charset="0"/>
                <a:ea typeface="Times New Roman" charset="0"/>
                <a:cs typeface="Times New Roman" charset="0"/>
              </a:rPr>
              <a:t>, 2016</a:t>
            </a:r>
            <a:r>
              <a:rPr lang="en-US" sz="3600" dirty="0" smtClean="0">
                <a:latin typeface="Times New Roman" charset="0"/>
                <a:ea typeface="Times New Roman" charset="0"/>
                <a:cs typeface="Times New Roman" charset="0"/>
              </a:rPr>
              <a:t>.</a:t>
            </a:r>
          </a:p>
          <a:p>
            <a:r>
              <a:rPr lang="en-US" sz="3600" dirty="0">
                <a:latin typeface="Times New Roman" charset="0"/>
                <a:ea typeface="Times New Roman" charset="0"/>
                <a:cs typeface="Times New Roman" charset="0"/>
              </a:rPr>
              <a:t>[2] Yun Shen, Michael J. </a:t>
            </a:r>
            <a:r>
              <a:rPr lang="en-US" sz="3600" dirty="0" err="1">
                <a:latin typeface="Times New Roman" charset="0"/>
                <a:ea typeface="Times New Roman" charset="0"/>
                <a:cs typeface="Times New Roman" charset="0"/>
              </a:rPr>
              <a:t>Tobia</a:t>
            </a:r>
            <a:r>
              <a:rPr lang="en-US" sz="3600" dirty="0">
                <a:latin typeface="Times New Roman" charset="0"/>
                <a:ea typeface="Times New Roman" charset="0"/>
                <a:cs typeface="Times New Roman" charset="0"/>
              </a:rPr>
              <a:t>, Tobias Sommer, and Klaus </a:t>
            </a:r>
            <a:r>
              <a:rPr lang="en-US" sz="3600" dirty="0" err="1">
                <a:latin typeface="Times New Roman" charset="0"/>
                <a:ea typeface="Times New Roman" charset="0"/>
                <a:cs typeface="Times New Roman" charset="0"/>
              </a:rPr>
              <a:t>Obermayer</a:t>
            </a:r>
            <a:r>
              <a:rPr lang="en-US" sz="3600" dirty="0">
                <a:latin typeface="Times New Roman" charset="0"/>
                <a:ea typeface="Times New Roman" charset="0"/>
                <a:cs typeface="Times New Roman" charset="0"/>
              </a:rPr>
              <a:t>. Risk-sensitive reinforcement learning. </a:t>
            </a:r>
            <a:r>
              <a:rPr lang="en-US" sz="3600" dirty="0" err="1">
                <a:latin typeface="Times New Roman" charset="0"/>
                <a:ea typeface="Times New Roman" charset="0"/>
                <a:cs typeface="Times New Roman" charset="0"/>
              </a:rPr>
              <a:t>CoRR</a:t>
            </a:r>
            <a:r>
              <a:rPr lang="en-US" sz="3600" dirty="0">
                <a:latin typeface="Times New Roman" charset="0"/>
                <a:ea typeface="Times New Roman" charset="0"/>
                <a:cs typeface="Times New Roman" charset="0"/>
              </a:rPr>
              <a:t>, abs/1311.2097, 2013</a:t>
            </a:r>
            <a:r>
              <a:rPr lang="en-US" sz="3600" dirty="0" smtClean="0">
                <a:latin typeface="Times New Roman" charset="0"/>
                <a:ea typeface="Times New Roman" charset="0"/>
                <a:cs typeface="Times New Roman" charset="0"/>
              </a:rPr>
              <a:t>.</a:t>
            </a:r>
          </a:p>
          <a:p>
            <a:r>
              <a:rPr lang="en-US" sz="3600" dirty="0" smtClean="0">
                <a:latin typeface="Times New Roman" charset="0"/>
                <a:ea typeface="Times New Roman" charset="0"/>
                <a:cs typeface="Times New Roman" charset="0"/>
              </a:rPr>
              <a:t>[3] </a:t>
            </a:r>
            <a:r>
              <a:rPr lang="en-US" sz="3600" dirty="0">
                <a:latin typeface="Times New Roman" charset="0"/>
                <a:ea typeface="Times New Roman" charset="0"/>
                <a:cs typeface="Times New Roman" charset="0"/>
              </a:rPr>
              <a:t>B Donovan and DB Work. New </a:t>
            </a:r>
            <a:r>
              <a:rPr lang="en-US" sz="3600" dirty="0" err="1">
                <a:latin typeface="Times New Roman" charset="0"/>
                <a:ea typeface="Times New Roman" charset="0"/>
                <a:cs typeface="Times New Roman" charset="0"/>
              </a:rPr>
              <a:t>york</a:t>
            </a:r>
            <a:r>
              <a:rPr lang="en-US" sz="3600" dirty="0">
                <a:latin typeface="Times New Roman" charset="0"/>
                <a:ea typeface="Times New Roman" charset="0"/>
                <a:cs typeface="Times New Roman" charset="0"/>
              </a:rPr>
              <a:t> city taxi trip data (2010–2013), 2014</a:t>
            </a:r>
            <a:r>
              <a:rPr lang="en-US" sz="3600" dirty="0" smtClean="0">
                <a:latin typeface="Times New Roman" charset="0"/>
                <a:ea typeface="Times New Roman" charset="0"/>
                <a:cs typeface="Times New Roman" charset="0"/>
              </a:rPr>
              <a:t>.</a:t>
            </a:r>
          </a:p>
          <a:p>
            <a:r>
              <a:rPr lang="en-US" sz="3600" dirty="0" smtClean="0">
                <a:latin typeface="Times New Roman" charset="0"/>
                <a:ea typeface="Times New Roman" charset="0"/>
                <a:cs typeface="Times New Roman" charset="0"/>
              </a:rPr>
              <a:t>[4] </a:t>
            </a:r>
            <a:r>
              <a:rPr lang="en-US" sz="3600" dirty="0">
                <a:latin typeface="Times New Roman" charset="0"/>
                <a:ea typeface="Times New Roman" charset="0"/>
                <a:cs typeface="Times New Roman" charset="0"/>
              </a:rPr>
              <a:t>Amos </a:t>
            </a:r>
            <a:r>
              <a:rPr lang="en-US" sz="3600" dirty="0" err="1">
                <a:latin typeface="Times New Roman" charset="0"/>
                <a:ea typeface="Times New Roman" charset="0"/>
                <a:cs typeface="Times New Roman" charset="0"/>
              </a:rPr>
              <a:t>Tversky</a:t>
            </a:r>
            <a:r>
              <a:rPr lang="en-US" sz="3600" dirty="0">
                <a:latin typeface="Times New Roman" charset="0"/>
                <a:ea typeface="Times New Roman" charset="0"/>
                <a:cs typeface="Times New Roman" charset="0"/>
              </a:rPr>
              <a:t> and Daniel </a:t>
            </a:r>
            <a:r>
              <a:rPr lang="en-US" sz="3600" dirty="0" err="1">
                <a:latin typeface="Times New Roman" charset="0"/>
                <a:ea typeface="Times New Roman" charset="0"/>
                <a:cs typeface="Times New Roman" charset="0"/>
              </a:rPr>
              <a:t>Kahneman</a:t>
            </a:r>
            <a:r>
              <a:rPr lang="en-US" sz="3600" dirty="0">
                <a:latin typeface="Times New Roman" charset="0"/>
                <a:ea typeface="Times New Roman" charset="0"/>
                <a:cs typeface="Times New Roman" charset="0"/>
              </a:rPr>
              <a:t>. Advances in prospect theory: Cumulative </a:t>
            </a:r>
            <a:r>
              <a:rPr lang="en-US" sz="3600" dirty="0" smtClean="0">
                <a:latin typeface="Times New Roman" charset="0"/>
                <a:ea typeface="Times New Roman" charset="0"/>
                <a:cs typeface="Times New Roman" charset="0"/>
              </a:rPr>
              <a:t>representation of </a:t>
            </a:r>
            <a:r>
              <a:rPr lang="en-US" sz="3600" dirty="0">
                <a:latin typeface="Times New Roman" charset="0"/>
                <a:ea typeface="Times New Roman" charset="0"/>
                <a:cs typeface="Times New Roman" charset="0"/>
              </a:rPr>
              <a:t>uncertainty. Journal of Risk and uncertainty, 5(4):297–323, 1992</a:t>
            </a:r>
            <a:r>
              <a:rPr lang="en-US" sz="3600" dirty="0" smtClean="0">
                <a:latin typeface="Times New Roman" charset="0"/>
                <a:ea typeface="Times New Roman" charset="0"/>
                <a:cs typeface="Times New Roman" charset="0"/>
              </a:rPr>
              <a:t>.</a:t>
            </a:r>
          </a:p>
          <a:p>
            <a:r>
              <a:rPr lang="en-US" sz="3600" dirty="0" smtClean="0">
                <a:latin typeface="Times New Roman" charset="0"/>
                <a:ea typeface="Times New Roman" charset="0"/>
                <a:cs typeface="Times New Roman" charset="0"/>
              </a:rPr>
              <a:t>[5] </a:t>
            </a:r>
            <a:r>
              <a:rPr lang="en-US" sz="3600" dirty="0">
                <a:latin typeface="Times New Roman" charset="0"/>
                <a:ea typeface="Times New Roman" charset="0"/>
                <a:cs typeface="Times New Roman" charset="0"/>
              </a:rPr>
              <a:t>Richard S Sutton and Andrew G </a:t>
            </a:r>
            <a:r>
              <a:rPr lang="en-US" sz="3600" dirty="0" err="1">
                <a:latin typeface="Times New Roman" charset="0"/>
                <a:ea typeface="Times New Roman" charset="0"/>
                <a:cs typeface="Times New Roman" charset="0"/>
              </a:rPr>
              <a:t>Barto</a:t>
            </a:r>
            <a:r>
              <a:rPr lang="en-US" sz="3600" dirty="0">
                <a:latin typeface="Times New Roman" charset="0"/>
                <a:ea typeface="Times New Roman" charset="0"/>
                <a:cs typeface="Times New Roman" charset="0"/>
              </a:rPr>
              <a:t>. Reinforcement learning: An introduction, volume 1. MIT press Cambridge, 1998</a:t>
            </a:r>
            <a:r>
              <a:rPr lang="en-US" sz="3600" dirty="0" smtClean="0">
                <a:latin typeface="Times New Roman" charset="0"/>
                <a:ea typeface="Times New Roman" charset="0"/>
                <a:cs typeface="Times New Roman" charset="0"/>
              </a:rPr>
              <a:t>.</a:t>
            </a:r>
            <a:endParaRPr lang="en-US" sz="3600" dirty="0">
              <a:latin typeface="Times New Roman" charset="0"/>
              <a:ea typeface="Times New Roman" charset="0"/>
              <a:cs typeface="Times New Roman" charset="0"/>
            </a:endParaRPr>
          </a:p>
        </p:txBody>
      </p:sp>
      <p:sp>
        <p:nvSpPr>
          <p:cNvPr id="53" name="AutoShape 21"/>
          <p:cNvSpPr>
            <a:spLocks noChangeArrowheads="1"/>
          </p:cNvSpPr>
          <p:nvPr/>
        </p:nvSpPr>
        <p:spPr bwMode="auto">
          <a:xfrm>
            <a:off x="556686" y="22153033"/>
            <a:ext cx="13711767" cy="1011767"/>
          </a:xfrm>
          <a:custGeom>
            <a:avLst/>
            <a:gdLst>
              <a:gd name="T0" fmla="*/ 2147483646 w 28566"/>
              <a:gd name="T1" fmla="*/ 2147483646 h 2108"/>
              <a:gd name="T2" fmla="*/ 2147483646 w 28566"/>
              <a:gd name="T3" fmla="*/ 2147483646 h 2108"/>
              <a:gd name="T4" fmla="*/ 0 w 28566"/>
              <a:gd name="T5" fmla="*/ 2147483646 h 2108"/>
              <a:gd name="T6" fmla="*/ 2147483646 w 28566"/>
              <a:gd name="T7" fmla="*/ 0 h 2108"/>
              <a:gd name="T8" fmla="*/ 0 60000 65536"/>
              <a:gd name="T9" fmla="*/ 5898240 60000 65536"/>
              <a:gd name="T10" fmla="*/ 11796480 60000 65536"/>
              <a:gd name="T11" fmla="*/ 17694720 60000 65536"/>
              <a:gd name="T12" fmla="*/ 0 w 28566"/>
              <a:gd name="T13" fmla="*/ 0 h 2108"/>
              <a:gd name="T14" fmla="*/ 28566 w 28566"/>
              <a:gd name="T15" fmla="*/ 2108 h 2108"/>
            </a:gdLst>
            <a:ahLst/>
            <a:cxnLst>
              <a:cxn ang="T8">
                <a:pos x="T0" y="T1"/>
              </a:cxn>
              <a:cxn ang="T9">
                <a:pos x="T2" y="T3"/>
              </a:cxn>
              <a:cxn ang="T10">
                <a:pos x="T4" y="T5"/>
              </a:cxn>
              <a:cxn ang="T11">
                <a:pos x="T6" y="T7"/>
              </a:cxn>
            </a:cxnLst>
            <a:rect l="T12" t="T13" r="T14" b="T15"/>
            <a:pathLst>
              <a:path w="28566" h="2108">
                <a:moveTo>
                  <a:pt x="0" y="0"/>
                </a:moveTo>
                <a:lnTo>
                  <a:pt x="28566" y="0"/>
                </a:lnTo>
                <a:lnTo>
                  <a:pt x="28566" y="2108"/>
                </a:lnTo>
                <a:lnTo>
                  <a:pt x="0" y="210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
                <a:srgbClr val="000080"/>
              </a:buClr>
              <a:buFont typeface="Wingdings" panose="05000000000000000000" pitchFamily="2" charset="2"/>
              <a:buNone/>
            </a:pPr>
            <a:r>
              <a:rPr lang="en-US" altLang="en-US" sz="4800" b="1" dirty="0" smtClean="0">
                <a:solidFill>
                  <a:srgbClr val="000080"/>
                </a:solidFill>
              </a:rPr>
              <a:t>RL in Grid World</a:t>
            </a:r>
            <a:endParaRPr lang="en-US" altLang="en-US" sz="4800" b="1" dirty="0">
              <a:solidFill>
                <a:srgbClr val="000080"/>
              </a:solidFill>
            </a:endParaRPr>
          </a:p>
          <a:p>
            <a:pPr eaLnBrk="1">
              <a:lnSpc>
                <a:spcPct val="100000"/>
              </a:lnSpc>
              <a:spcAft>
                <a:spcPct val="0"/>
              </a:spcAft>
              <a:buClrTx/>
              <a:buSzTx/>
              <a:buFontTx/>
              <a:buNone/>
            </a:pPr>
            <a:endParaRPr lang="en-US" altLang="en-US" sz="4267" dirty="0">
              <a:solidFill>
                <a:srgbClr val="000080"/>
              </a:solidFill>
            </a:endParaRPr>
          </a:p>
        </p:txBody>
      </p:sp>
      <p:sp>
        <p:nvSpPr>
          <p:cNvPr id="55" name="AutoShape 4"/>
          <p:cNvSpPr>
            <a:spLocks noChangeArrowheads="1"/>
          </p:cNvSpPr>
          <p:nvPr/>
        </p:nvSpPr>
        <p:spPr bwMode="auto">
          <a:xfrm>
            <a:off x="581611" y="23088600"/>
            <a:ext cx="15993533" cy="6386700"/>
          </a:xfrm>
          <a:custGeom>
            <a:avLst/>
            <a:gdLst>
              <a:gd name="T0" fmla="*/ 2147483646 w 33323"/>
              <a:gd name="T1" fmla="*/ 2147483646 h 12114"/>
              <a:gd name="T2" fmla="*/ 2147483646 w 33323"/>
              <a:gd name="T3" fmla="*/ 2147483646 h 12114"/>
              <a:gd name="T4" fmla="*/ 0 w 33323"/>
              <a:gd name="T5" fmla="*/ 2147483646 h 12114"/>
              <a:gd name="T6" fmla="*/ 2147483646 w 33323"/>
              <a:gd name="T7" fmla="*/ 0 h 12114"/>
              <a:gd name="T8" fmla="*/ 0 60000 65536"/>
              <a:gd name="T9" fmla="*/ 5898240 60000 65536"/>
              <a:gd name="T10" fmla="*/ 11796480 60000 65536"/>
              <a:gd name="T11" fmla="*/ 17694720 60000 65536"/>
              <a:gd name="T12" fmla="*/ 0 w 33323"/>
              <a:gd name="T13" fmla="*/ 0 h 12114"/>
              <a:gd name="T14" fmla="*/ 33323 w 33323"/>
              <a:gd name="T15" fmla="*/ 12114 h 12114"/>
            </a:gdLst>
            <a:ahLst/>
            <a:cxnLst>
              <a:cxn ang="T8">
                <a:pos x="T0" y="T1"/>
              </a:cxn>
              <a:cxn ang="T9">
                <a:pos x="T2" y="T3"/>
              </a:cxn>
              <a:cxn ang="T10">
                <a:pos x="T4" y="T5"/>
              </a:cxn>
              <a:cxn ang="T11">
                <a:pos x="T6" y="T7"/>
              </a:cxn>
            </a:cxnLst>
            <a:rect l="T12" t="T13" r="T14" b="T15"/>
            <a:pathLst>
              <a:path w="33323" h="12114">
                <a:moveTo>
                  <a:pt x="0" y="0"/>
                </a:moveTo>
                <a:lnTo>
                  <a:pt x="33323" y="0"/>
                </a:lnTo>
                <a:lnTo>
                  <a:pt x="33323" y="12114"/>
                </a:lnTo>
                <a:lnTo>
                  <a:pt x="0" y="1211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marL="571500" indent="-571500" eaLnBrk="1">
              <a:lnSpc>
                <a:spcPct val="100000"/>
              </a:lnSpc>
              <a:spcAft>
                <a:spcPts val="1917"/>
              </a:spcAft>
              <a:buFont typeface="Wingdings" panose="05000000000000000000" pitchFamily="2" charset="2"/>
              <a:buChar char="Ø"/>
            </a:pPr>
            <a:r>
              <a:rPr lang="en-US" altLang="en-US" sz="3600" dirty="0" smtClean="0">
                <a:latin typeface="Times New Roman" charset="0"/>
                <a:ea typeface="Times New Roman" charset="0"/>
                <a:cs typeface="Times New Roman" charset="0"/>
              </a:rPr>
              <a:t>In our grid world environment each grid square is considered as a state and actions can be configured to be the cardinal directions {N, E, S, W} or the compass directions {N, E, S, W, NE, SE, SW, NW}.</a:t>
            </a:r>
          </a:p>
          <a:p>
            <a:pPr marL="571500" indent="-571500" eaLnBrk="1">
              <a:lnSpc>
                <a:spcPct val="100000"/>
              </a:lnSpc>
              <a:spcAft>
                <a:spcPts val="1917"/>
              </a:spcAft>
              <a:buFont typeface="Wingdings" panose="05000000000000000000" pitchFamily="2" charset="2"/>
              <a:buChar char="Ø"/>
            </a:pPr>
            <a:r>
              <a:rPr lang="en-US" altLang="en-US" sz="3600" dirty="0" smtClean="0">
                <a:latin typeface="Times New Roman" charset="0"/>
                <a:ea typeface="Times New Roman" charset="0"/>
                <a:cs typeface="Times New Roman" charset="0"/>
              </a:rPr>
              <a:t>In the example problem below transitions are deterministic with the exception that actions taking the agent off the grid keep the agent in the same state with probability 1, and when a terminal state is reached an agent stays is stuck in the state. T</a:t>
            </a:r>
            <a:r>
              <a:rPr lang="en-US" altLang="en-US" sz="3600" dirty="0" smtClean="0">
                <a:latin typeface="Times New Roman" charset="0"/>
                <a:ea typeface="Times New Roman" charset="0"/>
                <a:cs typeface="Times New Roman" charset="0"/>
              </a:rPr>
              <a:t>he agent receives a reward of -1 for each action in every state with the exception that in a terminal state the agent receives a reward of 0. The discount factor on rewards is set to 1. Thus the optimal policy is to take the Manhattan Distance path from a state to a terminal state. We see below this is what is learned as expected.</a:t>
            </a:r>
            <a:endParaRPr lang="en-US" altLang="en-US" sz="3600" dirty="0" smtClean="0">
              <a:latin typeface="Times New Roman" charset="0"/>
              <a:ea typeface="Times New Roman" charset="0"/>
              <a:cs typeface="Times New Roman" charset="0"/>
            </a:endParaRPr>
          </a:p>
          <a:p>
            <a:pPr marL="571500" indent="-571500" eaLnBrk="1">
              <a:lnSpc>
                <a:spcPct val="100000"/>
              </a:lnSpc>
              <a:spcAft>
                <a:spcPts val="1917"/>
              </a:spcAft>
              <a:buFont typeface="Wingdings" panose="05000000000000000000" pitchFamily="2" charset="2"/>
              <a:buChar char="Ø"/>
            </a:pPr>
            <a:endParaRPr lang="en-US" altLang="en-US" sz="3600" dirty="0" smtClean="0">
              <a:latin typeface="Times New Roman" charset="0"/>
              <a:ea typeface="Times New Roman" charset="0"/>
              <a:cs typeface="Times New Roman"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917" y="29946600"/>
            <a:ext cx="6862683" cy="686268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50445" y="32505154"/>
            <a:ext cx="7494014" cy="468375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14411" y="32505154"/>
            <a:ext cx="7494014" cy="4683759"/>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33492" y="27663074"/>
            <a:ext cx="7455853" cy="4659908"/>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65567" y="27660600"/>
            <a:ext cx="7463771" cy="4664857"/>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04178" y="10268705"/>
            <a:ext cx="6284732" cy="6105168"/>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291961" y="10134600"/>
            <a:ext cx="6105168" cy="6105168"/>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46525" y="29946600"/>
            <a:ext cx="6919499" cy="6919499"/>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837763" y="17012699"/>
            <a:ext cx="5023237" cy="3300984"/>
          </a:xfrm>
          <a:prstGeom prst="rect">
            <a:avLst/>
          </a:prstGeom>
        </p:spPr>
      </p:pic>
      <p:pic>
        <p:nvPicPr>
          <p:cNvPr id="19" name="Picture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045706" y="17012699"/>
            <a:ext cx="5023237" cy="3300984"/>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827340" y="13254887"/>
            <a:ext cx="5023237" cy="3300984"/>
          </a:xfrm>
          <a:prstGeom prst="rect">
            <a:avLst/>
          </a:prstGeom>
        </p:spPr>
      </p:pic>
      <p:pic>
        <p:nvPicPr>
          <p:cNvPr id="21" name="Picture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039743" y="13252928"/>
            <a:ext cx="5029200" cy="3304903"/>
          </a:xfrm>
          <a:prstGeom prst="rect">
            <a:avLst/>
          </a:prstGeom>
        </p:spPr>
      </p:pic>
      <p:sp>
        <p:nvSpPr>
          <p:cNvPr id="3084" name="AutoShape 21"/>
          <p:cNvSpPr>
            <a:spLocks noChangeArrowheads="1"/>
          </p:cNvSpPr>
          <p:nvPr/>
        </p:nvSpPr>
        <p:spPr bwMode="auto">
          <a:xfrm>
            <a:off x="630938" y="5715000"/>
            <a:ext cx="15944206" cy="1011767"/>
          </a:xfrm>
          <a:custGeom>
            <a:avLst/>
            <a:gdLst>
              <a:gd name="T0" fmla="*/ 2147483646 w 28566"/>
              <a:gd name="T1" fmla="*/ 2147483646 h 2108"/>
              <a:gd name="T2" fmla="*/ 2147483646 w 28566"/>
              <a:gd name="T3" fmla="*/ 2147483646 h 2108"/>
              <a:gd name="T4" fmla="*/ 0 w 28566"/>
              <a:gd name="T5" fmla="*/ 2147483646 h 2108"/>
              <a:gd name="T6" fmla="*/ 2147483646 w 28566"/>
              <a:gd name="T7" fmla="*/ 0 h 2108"/>
              <a:gd name="T8" fmla="*/ 0 60000 65536"/>
              <a:gd name="T9" fmla="*/ 5898240 60000 65536"/>
              <a:gd name="T10" fmla="*/ 11796480 60000 65536"/>
              <a:gd name="T11" fmla="*/ 17694720 60000 65536"/>
              <a:gd name="T12" fmla="*/ 0 w 28566"/>
              <a:gd name="T13" fmla="*/ 0 h 2108"/>
              <a:gd name="T14" fmla="*/ 28566 w 28566"/>
              <a:gd name="T15" fmla="*/ 2108 h 2108"/>
            </a:gdLst>
            <a:ahLst/>
            <a:cxnLst>
              <a:cxn ang="T8">
                <a:pos x="T0" y="T1"/>
              </a:cxn>
              <a:cxn ang="T9">
                <a:pos x="T2" y="T3"/>
              </a:cxn>
              <a:cxn ang="T10">
                <a:pos x="T4" y="T5"/>
              </a:cxn>
              <a:cxn ang="T11">
                <a:pos x="T6" y="T7"/>
              </a:cxn>
            </a:cxnLst>
            <a:rect l="T12" t="T13" r="T14" b="T15"/>
            <a:pathLst>
              <a:path w="28566" h="2108">
                <a:moveTo>
                  <a:pt x="0" y="0"/>
                </a:moveTo>
                <a:lnTo>
                  <a:pt x="28566" y="0"/>
                </a:lnTo>
                <a:lnTo>
                  <a:pt x="28566" y="2108"/>
                </a:lnTo>
                <a:lnTo>
                  <a:pt x="0" y="210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
                <a:srgbClr val="000080"/>
              </a:buClr>
              <a:buFont typeface="Wingdings" panose="05000000000000000000" pitchFamily="2" charset="2"/>
              <a:buNone/>
            </a:pPr>
            <a:r>
              <a:rPr lang="en-US" altLang="en-US" sz="4800" b="1" dirty="0" smtClean="0">
                <a:solidFill>
                  <a:srgbClr val="000080"/>
                </a:solidFill>
              </a:rPr>
              <a:t>Overview</a:t>
            </a:r>
            <a:endParaRPr lang="en-US" altLang="en-US" sz="4800" b="1" dirty="0">
              <a:solidFill>
                <a:srgbClr val="000080"/>
              </a:solidFill>
            </a:endParaRPr>
          </a:p>
          <a:p>
            <a:pPr eaLnBrk="1">
              <a:lnSpc>
                <a:spcPct val="100000"/>
              </a:lnSpc>
              <a:spcAft>
                <a:spcPct val="0"/>
              </a:spcAft>
              <a:buClrTx/>
              <a:buSzTx/>
              <a:buFontTx/>
              <a:buNone/>
            </a:pPr>
            <a:endParaRPr lang="en-US" altLang="en-US" sz="4267" dirty="0">
              <a:solidFill>
                <a:srgbClr val="000080"/>
              </a:solidFill>
            </a:endParaRPr>
          </a:p>
        </p:txBody>
      </p:sp>
      <p:sp>
        <p:nvSpPr>
          <p:cNvPr id="56" name="AutoShape 21"/>
          <p:cNvSpPr>
            <a:spLocks noChangeArrowheads="1"/>
          </p:cNvSpPr>
          <p:nvPr/>
        </p:nvSpPr>
        <p:spPr bwMode="auto">
          <a:xfrm>
            <a:off x="17949672" y="5715000"/>
            <a:ext cx="15136145" cy="1011767"/>
          </a:xfrm>
          <a:custGeom>
            <a:avLst/>
            <a:gdLst>
              <a:gd name="T0" fmla="*/ 2147483646 w 28566"/>
              <a:gd name="T1" fmla="*/ 2147483646 h 2108"/>
              <a:gd name="T2" fmla="*/ 2147483646 w 28566"/>
              <a:gd name="T3" fmla="*/ 2147483646 h 2108"/>
              <a:gd name="T4" fmla="*/ 0 w 28566"/>
              <a:gd name="T5" fmla="*/ 2147483646 h 2108"/>
              <a:gd name="T6" fmla="*/ 2147483646 w 28566"/>
              <a:gd name="T7" fmla="*/ 0 h 2108"/>
              <a:gd name="T8" fmla="*/ 0 60000 65536"/>
              <a:gd name="T9" fmla="*/ 5898240 60000 65536"/>
              <a:gd name="T10" fmla="*/ 11796480 60000 65536"/>
              <a:gd name="T11" fmla="*/ 17694720 60000 65536"/>
              <a:gd name="T12" fmla="*/ 0 w 28566"/>
              <a:gd name="T13" fmla="*/ 0 h 2108"/>
              <a:gd name="T14" fmla="*/ 28566 w 28566"/>
              <a:gd name="T15" fmla="*/ 2108 h 2108"/>
            </a:gdLst>
            <a:ahLst/>
            <a:cxnLst>
              <a:cxn ang="T8">
                <a:pos x="T0" y="T1"/>
              </a:cxn>
              <a:cxn ang="T9">
                <a:pos x="T2" y="T3"/>
              </a:cxn>
              <a:cxn ang="T10">
                <a:pos x="T4" y="T5"/>
              </a:cxn>
              <a:cxn ang="T11">
                <a:pos x="T6" y="T7"/>
              </a:cxn>
            </a:cxnLst>
            <a:rect l="T12" t="T13" r="T14" b="T15"/>
            <a:pathLst>
              <a:path w="28566" h="2108">
                <a:moveTo>
                  <a:pt x="0" y="0"/>
                </a:moveTo>
                <a:lnTo>
                  <a:pt x="28566" y="0"/>
                </a:lnTo>
                <a:lnTo>
                  <a:pt x="28566" y="2108"/>
                </a:lnTo>
                <a:lnTo>
                  <a:pt x="0" y="210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
                <a:srgbClr val="000080"/>
              </a:buClr>
              <a:buFont typeface="Wingdings" panose="05000000000000000000" pitchFamily="2" charset="2"/>
              <a:buNone/>
            </a:pPr>
            <a:r>
              <a:rPr lang="en-US" altLang="en-US" sz="4800" b="1" dirty="0" smtClean="0">
                <a:solidFill>
                  <a:srgbClr val="000080"/>
                </a:solidFill>
              </a:rPr>
              <a:t>Risk-Sensitive Reinforcement Learning</a:t>
            </a:r>
            <a:endParaRPr lang="en-US" altLang="en-US" sz="4800" b="1" dirty="0">
              <a:solidFill>
                <a:srgbClr val="000080"/>
              </a:solidFill>
            </a:endParaRPr>
          </a:p>
          <a:p>
            <a:pPr eaLnBrk="1">
              <a:lnSpc>
                <a:spcPct val="100000"/>
              </a:lnSpc>
              <a:spcAft>
                <a:spcPct val="0"/>
              </a:spcAft>
              <a:buClrTx/>
              <a:buSzTx/>
              <a:buFontTx/>
              <a:buNone/>
            </a:pPr>
            <a:endParaRPr lang="en-US" altLang="en-US" sz="4267" dirty="0">
              <a:solidFill>
                <a:srgbClr val="000080"/>
              </a:solidFill>
            </a:endParaRPr>
          </a:p>
        </p:txBody>
      </p:sp>
      <p:sp>
        <p:nvSpPr>
          <p:cNvPr id="57" name="AutoShape 21"/>
          <p:cNvSpPr>
            <a:spLocks noChangeArrowheads="1"/>
          </p:cNvSpPr>
          <p:nvPr/>
        </p:nvSpPr>
        <p:spPr bwMode="auto">
          <a:xfrm>
            <a:off x="34350245" y="5715000"/>
            <a:ext cx="16294100" cy="1011767"/>
          </a:xfrm>
          <a:custGeom>
            <a:avLst/>
            <a:gdLst>
              <a:gd name="T0" fmla="*/ 2147483646 w 28566"/>
              <a:gd name="T1" fmla="*/ 2147483646 h 2108"/>
              <a:gd name="T2" fmla="*/ 2147483646 w 28566"/>
              <a:gd name="T3" fmla="*/ 2147483646 h 2108"/>
              <a:gd name="T4" fmla="*/ 0 w 28566"/>
              <a:gd name="T5" fmla="*/ 2147483646 h 2108"/>
              <a:gd name="T6" fmla="*/ 2147483646 w 28566"/>
              <a:gd name="T7" fmla="*/ 0 h 2108"/>
              <a:gd name="T8" fmla="*/ 0 60000 65536"/>
              <a:gd name="T9" fmla="*/ 5898240 60000 65536"/>
              <a:gd name="T10" fmla="*/ 11796480 60000 65536"/>
              <a:gd name="T11" fmla="*/ 17694720 60000 65536"/>
              <a:gd name="T12" fmla="*/ 0 w 28566"/>
              <a:gd name="T13" fmla="*/ 0 h 2108"/>
              <a:gd name="T14" fmla="*/ 28566 w 28566"/>
              <a:gd name="T15" fmla="*/ 2108 h 2108"/>
            </a:gdLst>
            <a:ahLst/>
            <a:cxnLst>
              <a:cxn ang="T8">
                <a:pos x="T0" y="T1"/>
              </a:cxn>
              <a:cxn ang="T9">
                <a:pos x="T2" y="T3"/>
              </a:cxn>
              <a:cxn ang="T10">
                <a:pos x="T4" y="T5"/>
              </a:cxn>
              <a:cxn ang="T11">
                <a:pos x="T6" y="T7"/>
              </a:cxn>
            </a:cxnLst>
            <a:rect l="T12" t="T13" r="T14" b="T15"/>
            <a:pathLst>
              <a:path w="28566" h="2108">
                <a:moveTo>
                  <a:pt x="0" y="0"/>
                </a:moveTo>
                <a:lnTo>
                  <a:pt x="28566" y="0"/>
                </a:lnTo>
                <a:lnTo>
                  <a:pt x="28566" y="2108"/>
                </a:lnTo>
                <a:lnTo>
                  <a:pt x="0" y="210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Tx/>
              <a:buSzTx/>
              <a:buFontTx/>
              <a:buNone/>
            </a:pPr>
            <a:r>
              <a:rPr lang="en-US" altLang="en-US" sz="4800" b="1" dirty="0" smtClean="0">
                <a:solidFill>
                  <a:srgbClr val="000080"/>
                </a:solidFill>
              </a:rPr>
              <a:t>New York City Taxi Data</a:t>
            </a:r>
            <a:r>
              <a:rPr lang="en-US" altLang="en-US" sz="4800" dirty="0" smtClean="0">
                <a:solidFill>
                  <a:srgbClr val="000080"/>
                </a:solidFill>
              </a:rPr>
              <a:t> </a:t>
            </a:r>
            <a:endParaRPr lang="en-US" altLang="en-US" sz="4800" dirty="0">
              <a:solidFill>
                <a:srgbClr val="000080"/>
              </a:solidFill>
            </a:endParaRPr>
          </a:p>
        </p:txBody>
      </p:sp>
      <p:sp>
        <p:nvSpPr>
          <p:cNvPr id="59" name="AutoShape 2"/>
          <p:cNvSpPr>
            <a:spLocks noChangeArrowheads="1"/>
          </p:cNvSpPr>
          <p:nvPr/>
        </p:nvSpPr>
        <p:spPr bwMode="auto">
          <a:xfrm>
            <a:off x="579969" y="11502610"/>
            <a:ext cx="15752233" cy="9746251"/>
          </a:xfrm>
          <a:custGeom>
            <a:avLst/>
            <a:gdLst>
              <a:gd name="T0" fmla="*/ 2147483646 w 33275"/>
              <a:gd name="T1" fmla="*/ 2147483646 h 8529"/>
              <a:gd name="T2" fmla="*/ 2147483646 w 33275"/>
              <a:gd name="T3" fmla="*/ 2147483646 h 8529"/>
              <a:gd name="T4" fmla="*/ 0 w 33275"/>
              <a:gd name="T5" fmla="*/ 2147483646 h 8529"/>
              <a:gd name="T6" fmla="*/ 2147483646 w 33275"/>
              <a:gd name="T7" fmla="*/ 0 h 8529"/>
              <a:gd name="T8" fmla="*/ 0 60000 65536"/>
              <a:gd name="T9" fmla="*/ 5898240 60000 65536"/>
              <a:gd name="T10" fmla="*/ 11796480 60000 65536"/>
              <a:gd name="T11" fmla="*/ 17694720 60000 65536"/>
              <a:gd name="T12" fmla="*/ 0 w 33275"/>
              <a:gd name="T13" fmla="*/ 0 h 8529"/>
              <a:gd name="T14" fmla="*/ 33275 w 33275"/>
              <a:gd name="T15" fmla="*/ 8529 h 8529"/>
            </a:gdLst>
            <a:ahLst/>
            <a:cxnLst>
              <a:cxn ang="T8">
                <a:pos x="T0" y="T1"/>
              </a:cxn>
              <a:cxn ang="T9">
                <a:pos x="T2" y="T3"/>
              </a:cxn>
              <a:cxn ang="T10">
                <a:pos x="T4" y="T5"/>
              </a:cxn>
              <a:cxn ang="T11">
                <a:pos x="T6" y="T7"/>
              </a:cxn>
            </a:cxnLst>
            <a:rect l="T12" t="T13" r="T14" b="T15"/>
            <a:pathLst>
              <a:path w="33275" h="8529">
                <a:moveTo>
                  <a:pt x="0" y="0"/>
                </a:moveTo>
                <a:lnTo>
                  <a:pt x="33275" y="0"/>
                </a:lnTo>
                <a:lnTo>
                  <a:pt x="33275" y="8529"/>
                </a:lnTo>
                <a:lnTo>
                  <a:pt x="0" y="852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4572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marL="566928" indent="-566928" eaLnBrk="1">
              <a:lnSpc>
                <a:spcPct val="100000"/>
              </a:lnSpc>
              <a:spcAft>
                <a:spcPts val="584"/>
              </a:spcAft>
              <a:buFont typeface="Wingdings" panose="05000000000000000000" pitchFamily="2" charset="2"/>
              <a:buChar char=""/>
            </a:pPr>
            <a:r>
              <a:rPr lang="en-US" sz="3600" dirty="0" smtClean="0">
                <a:latin typeface="Times New Roman" charset="0"/>
                <a:ea typeface="Times New Roman" charset="0"/>
                <a:cs typeface="Times New Roman" charset="0"/>
              </a:rPr>
              <a:t>Implementation </a:t>
            </a:r>
            <a:r>
              <a:rPr lang="en-US" sz="3600" dirty="0">
                <a:latin typeface="Times New Roman" charset="0"/>
                <a:ea typeface="Times New Roman" charset="0"/>
                <a:cs typeface="Times New Roman" charset="0"/>
              </a:rPr>
              <a:t>of many classic RL algorithms in a flexible, object-oriented framework</a:t>
            </a:r>
            <a:r>
              <a:rPr lang="en-US" sz="3600" dirty="0" smtClean="0">
                <a:latin typeface="Times New Roman" charset="0"/>
                <a:ea typeface="Times New Roman" charset="0"/>
                <a:cs typeface="Times New Roman" charset="0"/>
              </a:rPr>
              <a:t>.</a:t>
            </a:r>
          </a:p>
          <a:p>
            <a:pPr marL="566928" indent="-566928" eaLnBrk="1">
              <a:lnSpc>
                <a:spcPct val="100000"/>
              </a:lnSpc>
              <a:spcAft>
                <a:spcPts val="584"/>
              </a:spcAft>
              <a:buFont typeface="Wingdings" panose="05000000000000000000" pitchFamily="2" charset="2"/>
              <a:buChar char=""/>
            </a:pPr>
            <a:r>
              <a:rPr lang="en-US" sz="3600" dirty="0" smtClean="0">
                <a:latin typeface="Times New Roman" charset="0"/>
                <a:ea typeface="Times New Roman" charset="0"/>
                <a:cs typeface="Times New Roman" charset="0"/>
              </a:rPr>
              <a:t>Development of a grid world </a:t>
            </a:r>
            <a:r>
              <a:rPr lang="en-US" sz="3600" dirty="0">
                <a:latin typeface="Times New Roman" charset="0"/>
                <a:ea typeface="Times New Roman" charset="0"/>
                <a:cs typeface="Times New Roman" charset="0"/>
              </a:rPr>
              <a:t>environment that allows for unique problem specifications, rapid testing and comparison of algorithms, and visualization of results. </a:t>
            </a:r>
            <a:endParaRPr lang="en-US" sz="3600" dirty="0" smtClean="0">
              <a:latin typeface="Times New Roman" charset="0"/>
              <a:ea typeface="Times New Roman" charset="0"/>
              <a:cs typeface="Times New Roman" charset="0"/>
            </a:endParaRPr>
          </a:p>
          <a:p>
            <a:pPr marL="566928" indent="-566928" eaLnBrk="1">
              <a:lnSpc>
                <a:spcPct val="100000"/>
              </a:lnSpc>
              <a:spcAft>
                <a:spcPts val="584"/>
              </a:spcAft>
              <a:buFont typeface="Wingdings" panose="05000000000000000000" pitchFamily="2" charset="2"/>
              <a:buChar char=""/>
            </a:pPr>
            <a:r>
              <a:rPr lang="en-US" sz="3600" dirty="0" smtClean="0">
                <a:latin typeface="Times New Roman" charset="0"/>
                <a:ea typeface="Times New Roman" charset="0"/>
                <a:cs typeface="Times New Roman" charset="0"/>
              </a:rPr>
              <a:t>Compatibility of our library with </a:t>
            </a:r>
            <a:r>
              <a:rPr lang="en-US" sz="3600" dirty="0" err="1">
                <a:latin typeface="Times New Roman" charset="0"/>
                <a:ea typeface="Times New Roman" charset="0"/>
                <a:cs typeface="Times New Roman" charset="0"/>
              </a:rPr>
              <a:t>OpenAI</a:t>
            </a:r>
            <a:r>
              <a:rPr lang="en-US" sz="3600" dirty="0">
                <a:latin typeface="Times New Roman" charset="0"/>
                <a:ea typeface="Times New Roman" charset="0"/>
                <a:cs typeface="Times New Roman" charset="0"/>
              </a:rPr>
              <a:t> </a:t>
            </a:r>
            <a:r>
              <a:rPr lang="en-US" sz="3600" dirty="0" smtClean="0">
                <a:latin typeface="Times New Roman" charset="0"/>
                <a:ea typeface="Times New Roman" charset="0"/>
                <a:cs typeface="Times New Roman" charset="0"/>
              </a:rPr>
              <a:t>Gym </a:t>
            </a:r>
            <a:r>
              <a:rPr lang="en-US" sz="3600" dirty="0">
                <a:latin typeface="Times New Roman" charset="0"/>
                <a:ea typeface="Times New Roman" charset="0"/>
                <a:cs typeface="Times New Roman" charset="0"/>
              </a:rPr>
              <a:t>[1]. </a:t>
            </a:r>
            <a:r>
              <a:rPr lang="en-US" sz="3600" dirty="0" err="1">
                <a:latin typeface="Times New Roman" charset="0"/>
                <a:ea typeface="Times New Roman" charset="0"/>
                <a:cs typeface="Times New Roman" charset="0"/>
              </a:rPr>
              <a:t>OpenAI</a:t>
            </a:r>
            <a:r>
              <a:rPr lang="en-US" sz="3600" dirty="0">
                <a:latin typeface="Times New Roman" charset="0"/>
                <a:ea typeface="Times New Roman" charset="0"/>
                <a:cs typeface="Times New Roman" charset="0"/>
              </a:rPr>
              <a:t> Gym is a recently </a:t>
            </a:r>
            <a:r>
              <a:rPr lang="en-US" sz="3600" dirty="0" smtClean="0">
                <a:latin typeface="Times New Roman" charset="0"/>
                <a:ea typeface="Times New Roman" charset="0"/>
                <a:cs typeface="Times New Roman" charset="0"/>
              </a:rPr>
              <a:t>  developed </a:t>
            </a:r>
            <a:r>
              <a:rPr lang="en-US" sz="3600" dirty="0">
                <a:latin typeface="Times New Roman" charset="0"/>
                <a:ea typeface="Times New Roman" charset="0"/>
                <a:cs typeface="Times New Roman" charset="0"/>
              </a:rPr>
              <a:t>python toolkit containing a wide variety of RL environments for evaluation purposes. </a:t>
            </a:r>
            <a:r>
              <a:rPr lang="en-US" sz="3600" dirty="0" smtClean="0">
                <a:latin typeface="Times New Roman" charset="0"/>
                <a:ea typeface="Times New Roman" charset="0"/>
                <a:cs typeface="Times New Roman" charset="0"/>
              </a:rPr>
              <a:t>Despite </a:t>
            </a:r>
            <a:r>
              <a:rPr lang="en-US" sz="3600" dirty="0">
                <a:latin typeface="Times New Roman" charset="0"/>
                <a:ea typeface="Times New Roman" charset="0"/>
                <a:cs typeface="Times New Roman" charset="0"/>
              </a:rPr>
              <a:t>this advancement, there is still no universally used python package containing RL algorithms, providing motivation for this portion of the work as we seek to begin to create our own </a:t>
            </a:r>
            <a:r>
              <a:rPr lang="en-US" sz="3600" dirty="0" err="1">
                <a:latin typeface="Times New Roman" charset="0"/>
                <a:ea typeface="Times New Roman" charset="0"/>
                <a:cs typeface="Times New Roman" charset="0"/>
              </a:rPr>
              <a:t>scikit</a:t>
            </a:r>
            <a:r>
              <a:rPr lang="en-US" sz="3600" dirty="0">
                <a:latin typeface="Times New Roman" charset="0"/>
                <a:ea typeface="Times New Roman" charset="0"/>
                <a:cs typeface="Times New Roman" charset="0"/>
              </a:rPr>
              <a:t>-learn like package to make RL more accessible and ubiquitous</a:t>
            </a:r>
            <a:r>
              <a:rPr lang="en-US" sz="3600" dirty="0" smtClean="0">
                <a:latin typeface="Times New Roman" charset="0"/>
                <a:ea typeface="Times New Roman" charset="0"/>
                <a:cs typeface="Times New Roman" charset="0"/>
              </a:rPr>
              <a:t>.</a:t>
            </a:r>
          </a:p>
          <a:p>
            <a:pPr marL="566928" indent="-566928" eaLnBrk="1">
              <a:lnSpc>
                <a:spcPct val="100000"/>
              </a:lnSpc>
              <a:spcAft>
                <a:spcPts val="584"/>
              </a:spcAft>
              <a:buFont typeface="Wingdings" panose="05000000000000000000" pitchFamily="2" charset="2"/>
              <a:buChar char=""/>
            </a:pPr>
            <a:r>
              <a:rPr lang="en-US" sz="3600" dirty="0" smtClean="0">
                <a:latin typeface="Times New Roman" charset="0"/>
                <a:ea typeface="Times New Roman" charset="0"/>
                <a:cs typeface="Times New Roman" charset="0"/>
              </a:rPr>
              <a:t>Implementation and analysis of risk-sensitive RL developed in [2] coupled with behavioral models of human decision making.</a:t>
            </a:r>
          </a:p>
          <a:p>
            <a:pPr marL="566928" indent="-566928" eaLnBrk="1">
              <a:lnSpc>
                <a:spcPct val="100000"/>
              </a:lnSpc>
              <a:spcAft>
                <a:spcPts val="584"/>
              </a:spcAft>
              <a:buFont typeface="Wingdings" panose="05000000000000000000" pitchFamily="2" charset="2"/>
              <a:buChar char=""/>
            </a:pPr>
            <a:r>
              <a:rPr lang="en-US" sz="3600" dirty="0" smtClean="0">
                <a:latin typeface="Times New Roman" charset="0"/>
                <a:ea typeface="Times New Roman" charset="0"/>
                <a:cs typeface="Times New Roman" charset="0"/>
              </a:rPr>
              <a:t>Formulation of the decision process of taxi drivers in terms of where to go to search for new rides as an MDP. Application of RL methods to find the optimal policy based off information extracted from data in New York City [3] along with comparison to the empirical policy.</a:t>
            </a:r>
          </a:p>
          <a:p>
            <a:pPr eaLnBrk="1">
              <a:lnSpc>
                <a:spcPct val="100000"/>
              </a:lnSpc>
              <a:spcAft>
                <a:spcPts val="584"/>
              </a:spcAft>
              <a:buFont typeface="Wingdings" panose="05000000000000000000" pitchFamily="2" charset="2"/>
              <a:buChar char=""/>
            </a:pPr>
            <a:endParaRPr lang="en-US" sz="3600" dirty="0" smtClean="0">
              <a:latin typeface="Times New Roman" charset="0"/>
              <a:ea typeface="Times New Roman" charset="0"/>
              <a:cs typeface="Times New Roman" charset="0"/>
            </a:endParaRPr>
          </a:p>
        </p:txBody>
      </p:sp>
      <p:sp>
        <p:nvSpPr>
          <p:cNvPr id="61" name="AutoShape 21"/>
          <p:cNvSpPr>
            <a:spLocks noChangeArrowheads="1"/>
          </p:cNvSpPr>
          <p:nvPr/>
        </p:nvSpPr>
        <p:spPr bwMode="auto">
          <a:xfrm>
            <a:off x="17959264" y="11230368"/>
            <a:ext cx="15136145" cy="1011767"/>
          </a:xfrm>
          <a:custGeom>
            <a:avLst/>
            <a:gdLst>
              <a:gd name="T0" fmla="*/ 2147483646 w 28566"/>
              <a:gd name="T1" fmla="*/ 2147483646 h 2108"/>
              <a:gd name="T2" fmla="*/ 2147483646 w 28566"/>
              <a:gd name="T3" fmla="*/ 2147483646 h 2108"/>
              <a:gd name="T4" fmla="*/ 0 w 28566"/>
              <a:gd name="T5" fmla="*/ 2147483646 h 2108"/>
              <a:gd name="T6" fmla="*/ 2147483646 w 28566"/>
              <a:gd name="T7" fmla="*/ 0 h 2108"/>
              <a:gd name="T8" fmla="*/ 0 60000 65536"/>
              <a:gd name="T9" fmla="*/ 5898240 60000 65536"/>
              <a:gd name="T10" fmla="*/ 11796480 60000 65536"/>
              <a:gd name="T11" fmla="*/ 17694720 60000 65536"/>
              <a:gd name="T12" fmla="*/ 0 w 28566"/>
              <a:gd name="T13" fmla="*/ 0 h 2108"/>
              <a:gd name="T14" fmla="*/ 28566 w 28566"/>
              <a:gd name="T15" fmla="*/ 2108 h 2108"/>
            </a:gdLst>
            <a:ahLst/>
            <a:cxnLst>
              <a:cxn ang="T8">
                <a:pos x="T0" y="T1"/>
              </a:cxn>
              <a:cxn ang="T9">
                <a:pos x="T2" y="T3"/>
              </a:cxn>
              <a:cxn ang="T10">
                <a:pos x="T4" y="T5"/>
              </a:cxn>
              <a:cxn ang="T11">
                <a:pos x="T6" y="T7"/>
              </a:cxn>
            </a:cxnLst>
            <a:rect l="T12" t="T13" r="T14" b="T15"/>
            <a:pathLst>
              <a:path w="28566" h="2108">
                <a:moveTo>
                  <a:pt x="0" y="0"/>
                </a:moveTo>
                <a:lnTo>
                  <a:pt x="28566" y="0"/>
                </a:lnTo>
                <a:lnTo>
                  <a:pt x="28566" y="2108"/>
                </a:lnTo>
                <a:lnTo>
                  <a:pt x="0" y="210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
                <a:srgbClr val="000080"/>
              </a:buClr>
              <a:buFont typeface="Wingdings" panose="05000000000000000000" pitchFamily="2" charset="2"/>
              <a:buNone/>
            </a:pPr>
            <a:r>
              <a:rPr lang="en-US" altLang="en-US" sz="4800" b="1" dirty="0" smtClean="0">
                <a:solidFill>
                  <a:srgbClr val="000080"/>
                </a:solidFill>
              </a:rPr>
              <a:t>Prospect Theory Value Function</a:t>
            </a:r>
            <a:endParaRPr lang="en-US" altLang="en-US" sz="4800" b="1" dirty="0">
              <a:solidFill>
                <a:srgbClr val="000080"/>
              </a:solidFill>
            </a:endParaRPr>
          </a:p>
          <a:p>
            <a:pPr eaLnBrk="1">
              <a:lnSpc>
                <a:spcPct val="100000"/>
              </a:lnSpc>
              <a:spcAft>
                <a:spcPct val="0"/>
              </a:spcAft>
              <a:buClrTx/>
              <a:buSzTx/>
              <a:buFontTx/>
              <a:buNone/>
            </a:pPr>
            <a:endParaRPr lang="en-US" altLang="en-US" sz="4267" dirty="0">
              <a:solidFill>
                <a:srgbClr val="000080"/>
              </a:solidFill>
            </a:endParaRPr>
          </a:p>
        </p:txBody>
      </p:sp>
      <p:sp>
        <p:nvSpPr>
          <p:cNvPr id="64" name="Rectangle 83"/>
          <p:cNvSpPr>
            <a:spLocks noChangeArrowheads="1"/>
          </p:cNvSpPr>
          <p:nvPr/>
        </p:nvSpPr>
        <p:spPr bwMode="auto">
          <a:xfrm>
            <a:off x="8346526" y="36866099"/>
            <a:ext cx="6919498" cy="5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lnSpc>
                <a:spcPct val="94000"/>
              </a:lnSpc>
              <a:buClr>
                <a:srgbClr val="000000"/>
              </a:buClr>
              <a:buSzPct val="100000"/>
              <a:buFont typeface="Times New Roman" panose="02020603050405020304" pitchFamily="18" charset="0"/>
              <a:buNone/>
            </a:pPr>
            <a:r>
              <a:rPr lang="en-US" altLang="en-US" sz="3000" dirty="0" smtClean="0">
                <a:latin typeface="Times New Roman" charset="0"/>
                <a:ea typeface="Times New Roman" charset="0"/>
                <a:cs typeface="Times New Roman" charset="0"/>
              </a:rPr>
              <a:t>Optimal State Values and Policy</a:t>
            </a:r>
            <a:endParaRPr lang="en-US" altLang="en-US" sz="3000"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27" name="TextBox 26"/>
              <p:cNvSpPr txBox="1"/>
              <p:nvPr/>
            </p:nvSpPr>
            <p:spPr>
              <a:xfrm>
                <a:off x="20169898" y="10232182"/>
                <a:ext cx="11063157" cy="724686"/>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sz="3600" b="0" i="1" smtClean="0">
                          <a:latin typeface="Cambria Math" charset="0"/>
                        </a:rPr>
                        <m:t>𝑄</m:t>
                      </m:r>
                      <m:d>
                        <m:dPr>
                          <m:ctrlPr>
                            <a:rPr lang="en-US" sz="3600" b="0" i="1" smtClean="0">
                              <a:latin typeface="Cambria Math" charset="0"/>
                            </a:rPr>
                          </m:ctrlPr>
                        </m:dPr>
                        <m:e>
                          <m:r>
                            <a:rPr lang="en-US" sz="3600" b="0" i="1" smtClean="0">
                              <a:latin typeface="Cambria Math" charset="0"/>
                            </a:rPr>
                            <m:t>𝑠</m:t>
                          </m:r>
                          <m:r>
                            <a:rPr lang="en-US" sz="3600" b="0" i="1" smtClean="0">
                              <a:latin typeface="Cambria Math" charset="0"/>
                            </a:rPr>
                            <m:t>, </m:t>
                          </m:r>
                          <m:r>
                            <a:rPr lang="en-US" sz="3600" b="0" i="1" smtClean="0">
                              <a:latin typeface="Cambria Math" charset="0"/>
                            </a:rPr>
                            <m:t>𝑎</m:t>
                          </m:r>
                        </m:e>
                      </m:d>
                      <m:r>
                        <a:rPr lang="en-US" sz="3600" b="0" i="1" smtClean="0">
                          <a:latin typeface="Cambria Math" charset="0"/>
                        </a:rPr>
                        <m:t>=</m:t>
                      </m:r>
                      <m:r>
                        <a:rPr lang="en-US" sz="3600" b="0" i="1" smtClean="0">
                          <a:latin typeface="Cambria Math" charset="0"/>
                        </a:rPr>
                        <m:t>𝑄</m:t>
                      </m:r>
                      <m:d>
                        <m:dPr>
                          <m:ctrlPr>
                            <a:rPr lang="en-US" sz="3600" b="0" i="1" smtClean="0">
                              <a:latin typeface="Cambria Math" charset="0"/>
                            </a:rPr>
                          </m:ctrlPr>
                        </m:dPr>
                        <m:e>
                          <m:r>
                            <a:rPr lang="en-US" sz="3600" b="0" i="1" smtClean="0">
                              <a:latin typeface="Cambria Math" charset="0"/>
                            </a:rPr>
                            <m:t>𝑠</m:t>
                          </m:r>
                          <m:r>
                            <a:rPr lang="en-US" sz="3600" b="0" i="1" smtClean="0">
                              <a:latin typeface="Cambria Math" charset="0"/>
                            </a:rPr>
                            <m:t>, </m:t>
                          </m:r>
                          <m:r>
                            <a:rPr lang="en-US" sz="3600" b="0" i="1" smtClean="0">
                              <a:latin typeface="Cambria Math" charset="0"/>
                            </a:rPr>
                            <m:t>𝑎</m:t>
                          </m:r>
                        </m:e>
                      </m:d>
                      <m:r>
                        <a:rPr lang="en-US" sz="3600" b="0" i="1" smtClean="0">
                          <a:latin typeface="Cambria Math" charset="0"/>
                        </a:rPr>
                        <m:t>+</m:t>
                      </m:r>
                      <m:r>
                        <a:rPr lang="en-US" sz="3600" b="0" i="1" smtClean="0">
                          <a:latin typeface="Cambria Math" charset="0"/>
                        </a:rPr>
                        <m:t>𝛼</m:t>
                      </m:r>
                      <m:r>
                        <a:rPr lang="en-US" sz="3600" b="0" i="1" smtClean="0">
                          <a:latin typeface="Cambria Math" charset="0"/>
                        </a:rPr>
                        <m:t>(</m:t>
                      </m:r>
                      <m:r>
                        <a:rPr lang="en-US" sz="3600" b="0" i="1" smtClean="0">
                          <a:latin typeface="Cambria Math" charset="0"/>
                        </a:rPr>
                        <m:t>𝑢</m:t>
                      </m:r>
                      <m:r>
                        <a:rPr lang="en-US" sz="3600" b="0" i="1" smtClean="0">
                          <a:latin typeface="Cambria Math" charset="0"/>
                        </a:rPr>
                        <m:t>(</m:t>
                      </m:r>
                      <m:r>
                        <a:rPr lang="en-US" sz="3600" b="0" i="1" smtClean="0">
                          <a:latin typeface="Cambria Math" charset="0"/>
                        </a:rPr>
                        <m:t>𝑟</m:t>
                      </m:r>
                      <m:r>
                        <a:rPr lang="en-US" sz="3600" b="0" i="1" smtClean="0">
                          <a:latin typeface="Cambria Math" charset="0"/>
                        </a:rPr>
                        <m:t>+</m:t>
                      </m:r>
                      <m:r>
                        <a:rPr lang="en-US" sz="3600" b="0" i="1" smtClean="0">
                          <a:latin typeface="Cambria Math" charset="0"/>
                        </a:rPr>
                        <m:t>𝛾</m:t>
                      </m:r>
                      <m:func>
                        <m:funcPr>
                          <m:ctrlPr>
                            <a:rPr lang="en-US" sz="3600" b="0" i="1" smtClean="0">
                              <a:latin typeface="Cambria Math" charset="0"/>
                            </a:rPr>
                          </m:ctrlPr>
                        </m:funcPr>
                        <m:fName>
                          <m:limLow>
                            <m:limLowPr>
                              <m:ctrlPr>
                                <a:rPr lang="en-US" sz="3600" b="0" i="1" smtClean="0">
                                  <a:latin typeface="Cambria Math" charset="0"/>
                                </a:rPr>
                              </m:ctrlPr>
                            </m:limLowPr>
                            <m:e>
                              <m:r>
                                <m:rPr>
                                  <m:sty m:val="p"/>
                                </m:rPr>
                                <a:rPr lang="en-US" sz="3600" b="0" i="0" smtClean="0">
                                  <a:latin typeface="Cambria Math" charset="0"/>
                                </a:rPr>
                                <m:t>max</m:t>
                              </m:r>
                            </m:e>
                            <m:lim>
                              <m:r>
                                <a:rPr lang="en-US" sz="3600" b="0" i="1" smtClean="0">
                                  <a:latin typeface="Cambria Math" charset="0"/>
                                </a:rPr>
                                <m:t>𝑎</m:t>
                              </m:r>
                            </m:lim>
                          </m:limLow>
                        </m:fName>
                        <m:e>
                          <m:r>
                            <a:rPr lang="en-US" sz="3600" b="0" i="1" smtClean="0">
                              <a:latin typeface="Cambria Math" charset="0"/>
                            </a:rPr>
                            <m:t>𝑞</m:t>
                          </m:r>
                          <m:d>
                            <m:dPr>
                              <m:ctrlPr>
                                <a:rPr lang="en-US" sz="3600" b="0" i="1" smtClean="0">
                                  <a:latin typeface="Cambria Math" charset="0"/>
                                </a:rPr>
                              </m:ctrlPr>
                            </m:dPr>
                            <m:e>
                              <m:sSup>
                                <m:sSupPr>
                                  <m:ctrlPr>
                                    <a:rPr lang="en-US" sz="3600" b="0" i="1" smtClean="0">
                                      <a:latin typeface="Cambria Math" charset="0"/>
                                    </a:rPr>
                                  </m:ctrlPr>
                                </m:sSupPr>
                                <m:e>
                                  <m:r>
                                    <a:rPr lang="en-US" sz="3600" b="0" i="1" smtClean="0">
                                      <a:latin typeface="Cambria Math" charset="0"/>
                                    </a:rPr>
                                    <m:t>𝑠</m:t>
                                  </m:r>
                                </m:e>
                                <m:sup>
                                  <m:r>
                                    <a:rPr lang="en-US" sz="3600" b="0" i="1" smtClean="0">
                                      <a:latin typeface="Cambria Math" charset="0"/>
                                    </a:rPr>
                                    <m:t>′</m:t>
                                  </m:r>
                                </m:sup>
                              </m:sSup>
                              <m:r>
                                <a:rPr lang="en-US" sz="3600" b="0" i="1" smtClean="0">
                                  <a:latin typeface="Cambria Math" charset="0"/>
                                </a:rPr>
                                <m:t>, </m:t>
                              </m:r>
                              <m:r>
                                <a:rPr lang="en-US" sz="3600" b="0" i="1" smtClean="0">
                                  <a:latin typeface="Cambria Math" charset="0"/>
                                </a:rPr>
                                <m:t>𝑎</m:t>
                              </m:r>
                            </m:e>
                          </m:d>
                        </m:e>
                      </m:func>
                      <m:r>
                        <a:rPr lang="en-US" sz="3600" b="0" i="1" smtClean="0">
                          <a:latin typeface="Cambria Math" charset="0"/>
                        </a:rPr>
                        <m:t> −</m:t>
                      </m:r>
                      <m:r>
                        <a:rPr lang="en-US" sz="3600" b="0" i="1" smtClean="0">
                          <a:latin typeface="Cambria Math" charset="0"/>
                        </a:rPr>
                        <m:t>𝑄</m:t>
                      </m:r>
                      <m:r>
                        <a:rPr lang="en-US" sz="3600" b="0" i="1" smtClean="0">
                          <a:latin typeface="Cambria Math" charset="0"/>
                        </a:rPr>
                        <m:t>(</m:t>
                      </m:r>
                      <m:r>
                        <a:rPr lang="en-US" sz="3600" b="0" i="1" smtClean="0">
                          <a:latin typeface="Cambria Math" charset="0"/>
                        </a:rPr>
                        <m:t>𝑠</m:t>
                      </m:r>
                      <m:r>
                        <a:rPr lang="en-US" sz="3600" b="0" i="1" smtClean="0">
                          <a:latin typeface="Cambria Math" charset="0"/>
                        </a:rPr>
                        <m:t>, </m:t>
                      </m:r>
                      <m:r>
                        <a:rPr lang="en-US" sz="3600" b="0" i="1" smtClean="0">
                          <a:latin typeface="Cambria Math" charset="0"/>
                        </a:rPr>
                        <m:t>𝑎</m:t>
                      </m:r>
                      <m:r>
                        <a:rPr lang="en-US" sz="3600" b="0" i="1" smtClean="0">
                          <a:latin typeface="Cambria Math" charset="0"/>
                        </a:rPr>
                        <m:t>)))</m:t>
                      </m:r>
                    </m:oMath>
                  </m:oMathPara>
                </a14:m>
                <a:endParaRPr lang="en-US" sz="3600" dirty="0"/>
              </a:p>
            </p:txBody>
          </p:sp>
        </mc:Choice>
        <mc:Fallback>
          <p:sp>
            <p:nvSpPr>
              <p:cNvPr id="27" name="TextBox 26"/>
              <p:cNvSpPr txBox="1">
                <a:spLocks noRot="1" noChangeAspect="1" noMove="1" noResize="1" noEditPoints="1" noAdjustHandles="1" noChangeArrowheads="1" noChangeShapeType="1" noTextEdit="1"/>
              </p:cNvSpPr>
              <p:nvPr/>
            </p:nvSpPr>
            <p:spPr>
              <a:xfrm>
                <a:off x="20169898" y="10232182"/>
                <a:ext cx="11063157" cy="724686"/>
              </a:xfrm>
              <a:prstGeom prst="rect">
                <a:avLst/>
              </a:prstGeom>
              <a:blipFill rotWithShape="0">
                <a:blip r:embed="rId16"/>
                <a:stretch>
                  <a:fillRect/>
                </a:stretch>
              </a:blipFill>
            </p:spPr>
            <p:txBody>
              <a:bodyPr/>
              <a:lstStyle/>
              <a:p>
                <a:r>
                  <a:rPr lang="en-US">
                    <a:noFill/>
                  </a:rPr>
                  <a:t> </a:t>
                </a:r>
              </a:p>
            </p:txBody>
          </p:sp>
        </mc:Fallback>
      </mc:AlternateContent>
      <p:sp>
        <p:nvSpPr>
          <p:cNvPr id="66" name="AutoShape 21"/>
          <p:cNvSpPr>
            <a:spLocks noChangeArrowheads="1"/>
          </p:cNvSpPr>
          <p:nvPr/>
        </p:nvSpPr>
        <p:spPr bwMode="auto">
          <a:xfrm>
            <a:off x="17888132" y="9296400"/>
            <a:ext cx="15136145" cy="1011767"/>
          </a:xfrm>
          <a:custGeom>
            <a:avLst/>
            <a:gdLst>
              <a:gd name="T0" fmla="*/ 2147483646 w 28566"/>
              <a:gd name="T1" fmla="*/ 2147483646 h 2108"/>
              <a:gd name="T2" fmla="*/ 2147483646 w 28566"/>
              <a:gd name="T3" fmla="*/ 2147483646 h 2108"/>
              <a:gd name="T4" fmla="*/ 0 w 28566"/>
              <a:gd name="T5" fmla="*/ 2147483646 h 2108"/>
              <a:gd name="T6" fmla="*/ 2147483646 w 28566"/>
              <a:gd name="T7" fmla="*/ 0 h 2108"/>
              <a:gd name="T8" fmla="*/ 0 60000 65536"/>
              <a:gd name="T9" fmla="*/ 5898240 60000 65536"/>
              <a:gd name="T10" fmla="*/ 11796480 60000 65536"/>
              <a:gd name="T11" fmla="*/ 17694720 60000 65536"/>
              <a:gd name="T12" fmla="*/ 0 w 28566"/>
              <a:gd name="T13" fmla="*/ 0 h 2108"/>
              <a:gd name="T14" fmla="*/ 28566 w 28566"/>
              <a:gd name="T15" fmla="*/ 2108 h 2108"/>
            </a:gdLst>
            <a:ahLst/>
            <a:cxnLst>
              <a:cxn ang="T8">
                <a:pos x="T0" y="T1"/>
              </a:cxn>
              <a:cxn ang="T9">
                <a:pos x="T2" y="T3"/>
              </a:cxn>
              <a:cxn ang="T10">
                <a:pos x="T4" y="T5"/>
              </a:cxn>
              <a:cxn ang="T11">
                <a:pos x="T6" y="T7"/>
              </a:cxn>
            </a:cxnLst>
            <a:rect l="T12" t="T13" r="T14" b="T15"/>
            <a:pathLst>
              <a:path w="28566" h="2108">
                <a:moveTo>
                  <a:pt x="0" y="0"/>
                </a:moveTo>
                <a:lnTo>
                  <a:pt x="28566" y="0"/>
                </a:lnTo>
                <a:lnTo>
                  <a:pt x="28566" y="2108"/>
                </a:lnTo>
                <a:lnTo>
                  <a:pt x="0" y="210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Tx/>
              <a:buSzTx/>
              <a:buFontTx/>
              <a:buNone/>
            </a:pPr>
            <a:r>
              <a:rPr lang="en-US" altLang="en-US" sz="4267" dirty="0" smtClean="0">
                <a:solidFill>
                  <a:srgbClr val="7030A0"/>
                </a:solidFill>
              </a:rPr>
              <a:t>Risk-Sensitive Q-Learning Update:</a:t>
            </a:r>
            <a:endParaRPr lang="en-US" altLang="en-US" sz="4267" dirty="0">
              <a:solidFill>
                <a:srgbClr val="7030A0"/>
              </a:solidFill>
            </a:endParaRPr>
          </a:p>
        </p:txBody>
      </p:sp>
      <p:sp>
        <p:nvSpPr>
          <p:cNvPr id="67" name="AutoShape 2"/>
          <p:cNvSpPr>
            <a:spLocks noChangeArrowheads="1"/>
          </p:cNvSpPr>
          <p:nvPr/>
        </p:nvSpPr>
        <p:spPr bwMode="auto">
          <a:xfrm>
            <a:off x="17496062" y="12322996"/>
            <a:ext cx="15972367" cy="1062139"/>
          </a:xfrm>
          <a:custGeom>
            <a:avLst/>
            <a:gdLst>
              <a:gd name="T0" fmla="*/ 2147483646 w 33275"/>
              <a:gd name="T1" fmla="*/ 2147483646 h 8529"/>
              <a:gd name="T2" fmla="*/ 2147483646 w 33275"/>
              <a:gd name="T3" fmla="*/ 2147483646 h 8529"/>
              <a:gd name="T4" fmla="*/ 0 w 33275"/>
              <a:gd name="T5" fmla="*/ 2147483646 h 8529"/>
              <a:gd name="T6" fmla="*/ 2147483646 w 33275"/>
              <a:gd name="T7" fmla="*/ 0 h 8529"/>
              <a:gd name="T8" fmla="*/ 0 60000 65536"/>
              <a:gd name="T9" fmla="*/ 5898240 60000 65536"/>
              <a:gd name="T10" fmla="*/ 11796480 60000 65536"/>
              <a:gd name="T11" fmla="*/ 17694720 60000 65536"/>
              <a:gd name="T12" fmla="*/ 0 w 33275"/>
              <a:gd name="T13" fmla="*/ 0 h 8529"/>
              <a:gd name="T14" fmla="*/ 33275 w 33275"/>
              <a:gd name="T15" fmla="*/ 8529 h 8529"/>
            </a:gdLst>
            <a:ahLst/>
            <a:cxnLst>
              <a:cxn ang="T8">
                <a:pos x="T0" y="T1"/>
              </a:cxn>
              <a:cxn ang="T9">
                <a:pos x="T2" y="T3"/>
              </a:cxn>
              <a:cxn ang="T10">
                <a:pos x="T4" y="T5"/>
              </a:cxn>
              <a:cxn ang="T11">
                <a:pos x="T6" y="T7"/>
              </a:cxn>
            </a:cxnLst>
            <a:rect l="T12" t="T13" r="T14" b="T15"/>
            <a:pathLst>
              <a:path w="33275" h="8529">
                <a:moveTo>
                  <a:pt x="0" y="0"/>
                </a:moveTo>
                <a:lnTo>
                  <a:pt x="33275" y="0"/>
                </a:lnTo>
                <a:lnTo>
                  <a:pt x="33275" y="8529"/>
                </a:lnTo>
                <a:lnTo>
                  <a:pt x="0" y="852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4572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3200">
                <a:solidFill>
                  <a:srgbClr val="000000"/>
                </a:solidFill>
                <a:latin typeface="Arial" panose="020B0604020202020204" pitchFamily="34" charset="0"/>
                <a:ea typeface="MS PGothic" panose="020B0600070205080204" pitchFamily="34" charset="-128"/>
                <a:cs typeface="AR PL UMing HK"/>
              </a:defRPr>
            </a:lvl1pPr>
            <a:lvl2pPr marL="457200" indent="-215900">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marL="566928" indent="-566928" eaLnBrk="1">
              <a:lnSpc>
                <a:spcPct val="100000"/>
              </a:lnSpc>
              <a:spcAft>
                <a:spcPts val="584"/>
              </a:spcAft>
              <a:buFont typeface="Wingdings" panose="05000000000000000000" pitchFamily="2" charset="2"/>
              <a:buChar char=""/>
            </a:pPr>
            <a:r>
              <a:rPr lang="en-US" sz="3600" dirty="0" smtClean="0">
                <a:latin typeface="Times New Roman" charset="0"/>
                <a:ea typeface="Times New Roman" charset="0"/>
                <a:cs typeface="Times New Roman" charset="0"/>
              </a:rPr>
              <a:t>Prospect theory provides a model of human decision making [4].</a:t>
            </a:r>
          </a:p>
        </p:txBody>
      </p:sp>
      <p:sp>
        <p:nvSpPr>
          <p:cNvPr id="69" name="AutoShape 21"/>
          <p:cNvSpPr>
            <a:spLocks noChangeArrowheads="1"/>
          </p:cNvSpPr>
          <p:nvPr/>
        </p:nvSpPr>
        <p:spPr bwMode="auto">
          <a:xfrm>
            <a:off x="17885502" y="21166367"/>
            <a:ext cx="15136145" cy="1011767"/>
          </a:xfrm>
          <a:custGeom>
            <a:avLst/>
            <a:gdLst>
              <a:gd name="T0" fmla="*/ 2147483646 w 28566"/>
              <a:gd name="T1" fmla="*/ 2147483646 h 2108"/>
              <a:gd name="T2" fmla="*/ 2147483646 w 28566"/>
              <a:gd name="T3" fmla="*/ 2147483646 h 2108"/>
              <a:gd name="T4" fmla="*/ 0 w 28566"/>
              <a:gd name="T5" fmla="*/ 2147483646 h 2108"/>
              <a:gd name="T6" fmla="*/ 2147483646 w 28566"/>
              <a:gd name="T7" fmla="*/ 0 h 2108"/>
              <a:gd name="T8" fmla="*/ 0 60000 65536"/>
              <a:gd name="T9" fmla="*/ 5898240 60000 65536"/>
              <a:gd name="T10" fmla="*/ 11796480 60000 65536"/>
              <a:gd name="T11" fmla="*/ 17694720 60000 65536"/>
              <a:gd name="T12" fmla="*/ 0 w 28566"/>
              <a:gd name="T13" fmla="*/ 0 h 2108"/>
              <a:gd name="T14" fmla="*/ 28566 w 28566"/>
              <a:gd name="T15" fmla="*/ 2108 h 2108"/>
            </a:gdLst>
            <a:ahLst/>
            <a:cxnLst>
              <a:cxn ang="T8">
                <a:pos x="T0" y="T1"/>
              </a:cxn>
              <a:cxn ang="T9">
                <a:pos x="T2" y="T3"/>
              </a:cxn>
              <a:cxn ang="T10">
                <a:pos x="T4" y="T5"/>
              </a:cxn>
              <a:cxn ang="T11">
                <a:pos x="T6" y="T7"/>
              </a:cxn>
            </a:cxnLst>
            <a:rect l="T12" t="T13" r="T14" b="T15"/>
            <a:pathLst>
              <a:path w="28566" h="2108">
                <a:moveTo>
                  <a:pt x="0" y="0"/>
                </a:moveTo>
                <a:lnTo>
                  <a:pt x="28566" y="0"/>
                </a:lnTo>
                <a:lnTo>
                  <a:pt x="28566" y="2108"/>
                </a:lnTo>
                <a:lnTo>
                  <a:pt x="0" y="210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
                <a:srgbClr val="000080"/>
              </a:buClr>
              <a:buFont typeface="Wingdings" panose="05000000000000000000" pitchFamily="2" charset="2"/>
              <a:buNone/>
            </a:pPr>
            <a:r>
              <a:rPr lang="en-US" altLang="en-US" sz="4800" b="1" dirty="0" smtClean="0">
                <a:solidFill>
                  <a:srgbClr val="000080"/>
                </a:solidFill>
              </a:rPr>
              <a:t>Risk-Sensitive RL in Grid World</a:t>
            </a:r>
            <a:endParaRPr lang="en-US" altLang="en-US" sz="4800" b="1" dirty="0">
              <a:solidFill>
                <a:srgbClr val="000080"/>
              </a:solidFill>
            </a:endParaRPr>
          </a:p>
          <a:p>
            <a:pPr eaLnBrk="1">
              <a:lnSpc>
                <a:spcPct val="100000"/>
              </a:lnSpc>
              <a:spcAft>
                <a:spcPct val="0"/>
              </a:spcAft>
              <a:buClrTx/>
              <a:buSzTx/>
              <a:buFontTx/>
              <a:buNone/>
            </a:pPr>
            <a:endParaRPr lang="en-US" altLang="en-US" sz="4267" dirty="0">
              <a:solidFill>
                <a:srgbClr val="000080"/>
              </a:solidFill>
            </a:endParaRPr>
          </a:p>
        </p:txBody>
      </p:sp>
      <p:sp>
        <p:nvSpPr>
          <p:cNvPr id="70" name="Rectangle 83"/>
          <p:cNvSpPr>
            <a:spLocks noChangeArrowheads="1"/>
          </p:cNvSpPr>
          <p:nvPr/>
        </p:nvSpPr>
        <p:spPr bwMode="auto">
          <a:xfrm>
            <a:off x="17262409" y="20345400"/>
            <a:ext cx="16773591" cy="5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lnSpc>
                <a:spcPct val="94000"/>
              </a:lnSpc>
              <a:buClr>
                <a:srgbClr val="000000"/>
              </a:buClr>
              <a:buSzPct val="100000"/>
              <a:buFont typeface="Times New Roman" panose="02020603050405020304" pitchFamily="18" charset="0"/>
              <a:buNone/>
            </a:pPr>
            <a:r>
              <a:rPr lang="en-US" altLang="en-US" sz="3000" dirty="0" smtClean="0">
                <a:latin typeface="Times New Roman" charset="0"/>
                <a:ea typeface="Times New Roman" charset="0"/>
                <a:cs typeface="Times New Roman" charset="0"/>
              </a:rPr>
              <a:t>Prospect Theory Value Functions with Varying Degrees of Risk-Aversion</a:t>
            </a:r>
            <a:endParaRPr lang="en-US" altLang="en-US" sz="3000" dirty="0">
              <a:latin typeface="Times New Roman" charset="0"/>
              <a:ea typeface="Times New Roman" charset="0"/>
              <a:cs typeface="Times New Roman" charset="0"/>
            </a:endParaRPr>
          </a:p>
        </p:txBody>
      </p:sp>
      <p:sp>
        <p:nvSpPr>
          <p:cNvPr id="72" name="AutoShape 2"/>
          <p:cNvSpPr>
            <a:spLocks noChangeArrowheads="1"/>
          </p:cNvSpPr>
          <p:nvPr/>
        </p:nvSpPr>
        <p:spPr bwMode="auto">
          <a:xfrm>
            <a:off x="17663020" y="22098000"/>
            <a:ext cx="15972367" cy="5088204"/>
          </a:xfrm>
          <a:custGeom>
            <a:avLst/>
            <a:gdLst>
              <a:gd name="T0" fmla="*/ 2147483646 w 33275"/>
              <a:gd name="T1" fmla="*/ 2147483646 h 8529"/>
              <a:gd name="T2" fmla="*/ 2147483646 w 33275"/>
              <a:gd name="T3" fmla="*/ 2147483646 h 8529"/>
              <a:gd name="T4" fmla="*/ 0 w 33275"/>
              <a:gd name="T5" fmla="*/ 2147483646 h 8529"/>
              <a:gd name="T6" fmla="*/ 2147483646 w 33275"/>
              <a:gd name="T7" fmla="*/ 0 h 8529"/>
              <a:gd name="T8" fmla="*/ 0 60000 65536"/>
              <a:gd name="T9" fmla="*/ 5898240 60000 65536"/>
              <a:gd name="T10" fmla="*/ 11796480 60000 65536"/>
              <a:gd name="T11" fmla="*/ 17694720 60000 65536"/>
              <a:gd name="T12" fmla="*/ 0 w 33275"/>
              <a:gd name="T13" fmla="*/ 0 h 8529"/>
              <a:gd name="T14" fmla="*/ 33275 w 33275"/>
              <a:gd name="T15" fmla="*/ 8529 h 8529"/>
            </a:gdLst>
            <a:ahLst/>
            <a:cxnLst>
              <a:cxn ang="T8">
                <a:pos x="T0" y="T1"/>
              </a:cxn>
              <a:cxn ang="T9">
                <a:pos x="T2" y="T3"/>
              </a:cxn>
              <a:cxn ang="T10">
                <a:pos x="T4" y="T5"/>
              </a:cxn>
              <a:cxn ang="T11">
                <a:pos x="T6" y="T7"/>
              </a:cxn>
            </a:cxnLst>
            <a:rect l="T12" t="T13" r="T14" b="T15"/>
            <a:pathLst>
              <a:path w="33275" h="8529">
                <a:moveTo>
                  <a:pt x="0" y="0"/>
                </a:moveTo>
                <a:lnTo>
                  <a:pt x="33275" y="0"/>
                </a:lnTo>
                <a:lnTo>
                  <a:pt x="33275" y="8529"/>
                </a:lnTo>
                <a:lnTo>
                  <a:pt x="0" y="852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4572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3200">
                <a:solidFill>
                  <a:srgbClr val="000000"/>
                </a:solidFill>
                <a:latin typeface="Arial" panose="020B0604020202020204" pitchFamily="34" charset="0"/>
                <a:ea typeface="MS PGothic" panose="020B0600070205080204" pitchFamily="34" charset="-128"/>
                <a:cs typeface="AR PL UMing HK"/>
              </a:defRPr>
            </a:lvl1pPr>
            <a:lvl2pPr marL="457200" indent="-215900">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marL="566928" indent="-566928" eaLnBrk="1">
              <a:lnSpc>
                <a:spcPct val="100000"/>
              </a:lnSpc>
              <a:spcAft>
                <a:spcPts val="584"/>
              </a:spcAft>
              <a:buFont typeface="Wingdings" panose="05000000000000000000" pitchFamily="2" charset="2"/>
              <a:buChar char=""/>
            </a:pPr>
            <a:r>
              <a:rPr lang="en-US" sz="3600" dirty="0" smtClean="0">
                <a:latin typeface="Times New Roman" charset="0"/>
                <a:ea typeface="Times New Roman" charset="0"/>
                <a:cs typeface="Times New Roman" charset="0"/>
              </a:rPr>
              <a:t>This example highlights how risk-preferences alter an optimal policy that is learned for an agent. The figures correspond to the value functions from above.</a:t>
            </a:r>
          </a:p>
          <a:p>
            <a:pPr marL="566928" indent="-566928" eaLnBrk="1">
              <a:lnSpc>
                <a:spcPct val="100000"/>
              </a:lnSpc>
              <a:spcAft>
                <a:spcPts val="584"/>
              </a:spcAft>
              <a:buFont typeface="Wingdings" panose="05000000000000000000" pitchFamily="2" charset="2"/>
              <a:buChar char=""/>
            </a:pPr>
            <a:r>
              <a:rPr lang="en-US" sz="3600" dirty="0" smtClean="0">
                <a:latin typeface="Times New Roman" charset="0"/>
                <a:ea typeface="Times New Roman" charset="0"/>
                <a:cs typeface="Times New Roman" charset="0"/>
              </a:rPr>
              <a:t>In this example actions are the compass directions, the transition probabilities are such that the agent moves to the desired state with probability .93 and goes to a random state with probability .01 with the exception that when in a terminal state the agent stays in the terminal state with probability 1, an agent is given reward of .1 for each action with the exception that an agent gets reward -1 for entering and when in a bad terminal state and a reward of 1 for entering and when in a good terminal state. The discount factor is set to .95.</a:t>
            </a:r>
          </a:p>
        </p:txBody>
      </p:sp>
      <p:sp>
        <p:nvSpPr>
          <p:cNvPr id="73" name="Rectangle 83"/>
          <p:cNvSpPr>
            <a:spLocks noChangeArrowheads="1"/>
          </p:cNvSpPr>
          <p:nvPr/>
        </p:nvSpPr>
        <p:spPr bwMode="auto">
          <a:xfrm>
            <a:off x="17869695" y="37345102"/>
            <a:ext cx="15519650" cy="5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lnSpc>
                <a:spcPct val="94000"/>
              </a:lnSpc>
              <a:buClr>
                <a:srgbClr val="000000"/>
              </a:buClr>
              <a:buSzPct val="100000"/>
              <a:buFont typeface="Times New Roman" panose="02020603050405020304" pitchFamily="18" charset="0"/>
              <a:buNone/>
            </a:pPr>
            <a:r>
              <a:rPr lang="en-US" altLang="en-US" sz="3000" dirty="0" smtClean="0">
                <a:latin typeface="Times New Roman" charset="0"/>
                <a:ea typeface="Times New Roman" charset="0"/>
                <a:cs typeface="Times New Roman" charset="0"/>
              </a:rPr>
              <a:t>Optimal Policies Learned From a Specific Starting State with Different Risk Preferences</a:t>
            </a:r>
            <a:endParaRPr lang="en-US" altLang="en-US" sz="3000" dirty="0">
              <a:latin typeface="Times New Roman" charset="0"/>
              <a:ea typeface="Times New Roman" charset="0"/>
              <a:cs typeface="Times New Roman" charset="0"/>
            </a:endParaRPr>
          </a:p>
        </p:txBody>
      </p:sp>
      <p:sp>
        <p:nvSpPr>
          <p:cNvPr id="75" name="AutoShape 2"/>
          <p:cNvSpPr>
            <a:spLocks noChangeArrowheads="1"/>
          </p:cNvSpPr>
          <p:nvPr/>
        </p:nvSpPr>
        <p:spPr bwMode="auto">
          <a:xfrm>
            <a:off x="34142945" y="6738126"/>
            <a:ext cx="15972367" cy="3800144"/>
          </a:xfrm>
          <a:custGeom>
            <a:avLst/>
            <a:gdLst>
              <a:gd name="T0" fmla="*/ 2147483646 w 33275"/>
              <a:gd name="T1" fmla="*/ 2147483646 h 8529"/>
              <a:gd name="T2" fmla="*/ 2147483646 w 33275"/>
              <a:gd name="T3" fmla="*/ 2147483646 h 8529"/>
              <a:gd name="T4" fmla="*/ 0 w 33275"/>
              <a:gd name="T5" fmla="*/ 2147483646 h 8529"/>
              <a:gd name="T6" fmla="*/ 2147483646 w 33275"/>
              <a:gd name="T7" fmla="*/ 0 h 8529"/>
              <a:gd name="T8" fmla="*/ 0 60000 65536"/>
              <a:gd name="T9" fmla="*/ 5898240 60000 65536"/>
              <a:gd name="T10" fmla="*/ 11796480 60000 65536"/>
              <a:gd name="T11" fmla="*/ 17694720 60000 65536"/>
              <a:gd name="T12" fmla="*/ 0 w 33275"/>
              <a:gd name="T13" fmla="*/ 0 h 8529"/>
              <a:gd name="T14" fmla="*/ 33275 w 33275"/>
              <a:gd name="T15" fmla="*/ 8529 h 8529"/>
            </a:gdLst>
            <a:ahLst/>
            <a:cxnLst>
              <a:cxn ang="T8">
                <a:pos x="T0" y="T1"/>
              </a:cxn>
              <a:cxn ang="T9">
                <a:pos x="T2" y="T3"/>
              </a:cxn>
              <a:cxn ang="T10">
                <a:pos x="T4" y="T5"/>
              </a:cxn>
              <a:cxn ang="T11">
                <a:pos x="T6" y="T7"/>
              </a:cxn>
            </a:cxnLst>
            <a:rect l="T12" t="T13" r="T14" b="T15"/>
            <a:pathLst>
              <a:path w="33275" h="8529">
                <a:moveTo>
                  <a:pt x="0" y="0"/>
                </a:moveTo>
                <a:lnTo>
                  <a:pt x="33275" y="0"/>
                </a:lnTo>
                <a:lnTo>
                  <a:pt x="33275" y="8529"/>
                </a:lnTo>
                <a:lnTo>
                  <a:pt x="0" y="852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4572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3200">
                <a:solidFill>
                  <a:srgbClr val="000000"/>
                </a:solidFill>
                <a:latin typeface="Arial" panose="020B0604020202020204" pitchFamily="34" charset="0"/>
                <a:ea typeface="MS PGothic" panose="020B0600070205080204" pitchFamily="34" charset="-128"/>
                <a:cs typeface="AR PL UMing HK"/>
              </a:defRPr>
            </a:lvl1pPr>
            <a:lvl2pPr marL="457200" indent="-215900">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marL="566928" indent="-566928" eaLnBrk="1">
              <a:lnSpc>
                <a:spcPct val="100000"/>
              </a:lnSpc>
              <a:spcAft>
                <a:spcPts val="584"/>
              </a:spcAft>
              <a:buFont typeface="Wingdings" panose="05000000000000000000" pitchFamily="2" charset="2"/>
              <a:buChar char=""/>
            </a:pPr>
            <a:r>
              <a:rPr lang="en-US" sz="3600" dirty="0" smtClean="0">
                <a:latin typeface="Times New Roman" charset="0"/>
                <a:ea typeface="Times New Roman" charset="0"/>
                <a:cs typeface="Times New Roman" charset="0"/>
              </a:rPr>
              <a:t>The </a:t>
            </a:r>
            <a:r>
              <a:rPr lang="en-US" sz="3600" dirty="0">
                <a:latin typeface="Times New Roman" charset="0"/>
                <a:ea typeface="Times New Roman" charset="0"/>
                <a:cs typeface="Times New Roman" charset="0"/>
              </a:rPr>
              <a:t>New York Taxi Dataset covers taxi operations from </a:t>
            </a:r>
            <a:r>
              <a:rPr lang="en-US" sz="3600" dirty="0" smtClean="0">
                <a:latin typeface="Times New Roman" charset="0"/>
                <a:ea typeface="Times New Roman" charset="0"/>
                <a:cs typeface="Times New Roman" charset="0"/>
              </a:rPr>
              <a:t>2010-2013. We analyze </a:t>
            </a:r>
            <a:r>
              <a:rPr lang="en-US" sz="3600" dirty="0">
                <a:latin typeface="Times New Roman" charset="0"/>
                <a:ea typeface="Times New Roman" charset="0"/>
                <a:cs typeface="Times New Roman" charset="0"/>
              </a:rPr>
              <a:t>a subset of the drivers and over only a few </a:t>
            </a:r>
            <a:r>
              <a:rPr lang="en-US" sz="3600" dirty="0" smtClean="0">
                <a:latin typeface="Times New Roman" charset="0"/>
                <a:ea typeface="Times New Roman" charset="0"/>
                <a:cs typeface="Times New Roman" charset="0"/>
              </a:rPr>
              <a:t>months in 2010. </a:t>
            </a:r>
            <a:r>
              <a:rPr lang="en-US" sz="3600" dirty="0">
                <a:latin typeface="Times New Roman" charset="0"/>
                <a:ea typeface="Times New Roman" charset="0"/>
                <a:cs typeface="Times New Roman" charset="0"/>
              </a:rPr>
              <a:t>Each row in a file contains the information for a trip record. The key information that is contained is the hack license (driver ID), pickup date-time, </a:t>
            </a:r>
            <a:r>
              <a:rPr lang="en-US" sz="3600" dirty="0" err="1">
                <a:latin typeface="Times New Roman" charset="0"/>
                <a:ea typeface="Times New Roman" charset="0"/>
                <a:cs typeface="Times New Roman" charset="0"/>
              </a:rPr>
              <a:t>dropoff</a:t>
            </a:r>
            <a:r>
              <a:rPr lang="en-US" sz="3600" dirty="0">
                <a:latin typeface="Times New Roman" charset="0"/>
                <a:ea typeface="Times New Roman" charset="0"/>
                <a:cs typeface="Times New Roman" charset="0"/>
              </a:rPr>
              <a:t> date-time, trip time in seconds, trip distance in miles, GPS coordinates at the starting location, GPS coordinates at the ending location, total fare including tip, and the total cost of tolls</a:t>
            </a:r>
            <a:r>
              <a:rPr lang="en-US" sz="3600" dirty="0" smtClean="0">
                <a:latin typeface="Times New Roman" charset="0"/>
                <a:ea typeface="Times New Roman" charset="0"/>
                <a:cs typeface="Times New Roman" charset="0"/>
              </a:rPr>
              <a:t>.</a:t>
            </a:r>
          </a:p>
          <a:p>
            <a:pPr marL="566928" indent="-566928" eaLnBrk="1">
              <a:lnSpc>
                <a:spcPct val="100000"/>
              </a:lnSpc>
              <a:spcAft>
                <a:spcPts val="584"/>
              </a:spcAft>
              <a:buFont typeface="Wingdings" panose="05000000000000000000" pitchFamily="2" charset="2"/>
              <a:buChar char=""/>
            </a:pPr>
            <a:endParaRPr lang="en-US" sz="3600" dirty="0" smtClean="0">
              <a:latin typeface="Times New Roman" charset="0"/>
              <a:ea typeface="Times New Roman" charset="0"/>
              <a:cs typeface="Times New Roman" charset="0"/>
            </a:endParaRPr>
          </a:p>
        </p:txBody>
      </p:sp>
      <p:sp>
        <p:nvSpPr>
          <p:cNvPr id="76" name="Rectangle 83"/>
          <p:cNvSpPr>
            <a:spLocks noChangeArrowheads="1"/>
          </p:cNvSpPr>
          <p:nvPr/>
        </p:nvSpPr>
        <p:spPr bwMode="auto">
          <a:xfrm>
            <a:off x="34900619" y="16013440"/>
            <a:ext cx="15519650" cy="5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a:lnSpc>
                <a:spcPct val="94000"/>
              </a:lnSpc>
              <a:buClr>
                <a:srgbClr val="000000"/>
              </a:buClr>
              <a:buSzPct val="100000"/>
              <a:buFont typeface="Times New Roman" panose="02020603050405020304" pitchFamily="18" charset="0"/>
              <a:buNone/>
            </a:pPr>
            <a:r>
              <a:rPr lang="en-US" altLang="en-US" sz="3000" dirty="0" smtClean="0">
                <a:latin typeface="Times New Roman" charset="0"/>
                <a:ea typeface="Times New Roman" charset="0"/>
                <a:cs typeface="Times New Roman" charset="0"/>
              </a:rPr>
              <a:t>Visualization of trip </a:t>
            </a:r>
            <a:r>
              <a:rPr lang="en-US" altLang="en-US" sz="3000" dirty="0">
                <a:latin typeface="Times New Roman" charset="0"/>
                <a:ea typeface="Times New Roman" charset="0"/>
                <a:cs typeface="Times New Roman" charset="0"/>
              </a:rPr>
              <a:t>p</a:t>
            </a:r>
            <a:r>
              <a:rPr lang="en-US" altLang="en-US" sz="3000" dirty="0" smtClean="0">
                <a:latin typeface="Times New Roman" charset="0"/>
                <a:ea typeface="Times New Roman" charset="0"/>
                <a:cs typeface="Times New Roman" charset="0"/>
              </a:rPr>
              <a:t>ickups. The majority of trips start in Manhattan or at one of the airports.</a:t>
            </a:r>
            <a:endParaRPr lang="en-US" altLang="en-US" sz="3000" dirty="0">
              <a:latin typeface="Times New Roman" charset="0"/>
              <a:ea typeface="Times New Roman" charset="0"/>
              <a:cs typeface="Times New Roman" charset="0"/>
            </a:endParaRPr>
          </a:p>
        </p:txBody>
      </p:sp>
      <p:sp>
        <p:nvSpPr>
          <p:cNvPr id="79" name="AutoShape 35"/>
          <p:cNvSpPr>
            <a:spLocks noChangeArrowheads="1"/>
          </p:cNvSpPr>
          <p:nvPr/>
        </p:nvSpPr>
        <p:spPr bwMode="auto">
          <a:xfrm>
            <a:off x="34350245" y="16687800"/>
            <a:ext cx="16042379" cy="1019941"/>
          </a:xfrm>
          <a:custGeom>
            <a:avLst/>
            <a:gdLst>
              <a:gd name="T0" fmla="*/ 2147483646 w 34930"/>
              <a:gd name="T1" fmla="*/ 2147483646 h 1778"/>
              <a:gd name="T2" fmla="*/ 2147483646 w 34930"/>
              <a:gd name="T3" fmla="*/ 2147483646 h 1778"/>
              <a:gd name="T4" fmla="*/ 0 w 34930"/>
              <a:gd name="T5" fmla="*/ 2147483646 h 1778"/>
              <a:gd name="T6" fmla="*/ 2147483646 w 34930"/>
              <a:gd name="T7" fmla="*/ 0 h 1778"/>
              <a:gd name="T8" fmla="*/ 0 60000 65536"/>
              <a:gd name="T9" fmla="*/ 5898240 60000 65536"/>
              <a:gd name="T10" fmla="*/ 11796480 60000 65536"/>
              <a:gd name="T11" fmla="*/ 17694720 60000 65536"/>
              <a:gd name="T12" fmla="*/ 0 w 34930"/>
              <a:gd name="T13" fmla="*/ 0 h 1778"/>
              <a:gd name="T14" fmla="*/ 34930 w 34930"/>
              <a:gd name="T15" fmla="*/ 1778 h 1778"/>
            </a:gdLst>
            <a:ahLst/>
            <a:cxnLst>
              <a:cxn ang="T8">
                <a:pos x="T0" y="T1"/>
              </a:cxn>
              <a:cxn ang="T9">
                <a:pos x="T2" y="T3"/>
              </a:cxn>
              <a:cxn ang="T10">
                <a:pos x="T4" y="T5"/>
              </a:cxn>
              <a:cxn ang="T11">
                <a:pos x="T6" y="T7"/>
              </a:cxn>
            </a:cxnLst>
            <a:rect l="T12" t="T13" r="T14" b="T15"/>
            <a:pathLst>
              <a:path w="34930" h="1778">
                <a:moveTo>
                  <a:pt x="0" y="0"/>
                </a:moveTo>
                <a:lnTo>
                  <a:pt x="34930" y="0"/>
                </a:lnTo>
                <a:lnTo>
                  <a:pt x="34930" y="1778"/>
                </a:lnTo>
                <a:lnTo>
                  <a:pt x="0" y="1778"/>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9pPr>
          </a:lstStyle>
          <a:p>
            <a:pPr eaLnBrk="1">
              <a:lnSpc>
                <a:spcPct val="100000"/>
              </a:lnSpc>
              <a:spcAft>
                <a:spcPct val="0"/>
              </a:spcAft>
              <a:buClr>
                <a:srgbClr val="000080"/>
              </a:buClr>
              <a:buFont typeface="Wingdings" panose="05000000000000000000" pitchFamily="2" charset="2"/>
              <a:buNone/>
            </a:pPr>
            <a:r>
              <a:rPr lang="en-US" altLang="en-US" sz="4800" b="1" dirty="0" smtClean="0">
                <a:solidFill>
                  <a:srgbClr val="000080"/>
                </a:solidFill>
              </a:rPr>
              <a:t>MDP Formulation</a:t>
            </a:r>
            <a:endParaRPr lang="en-US" altLang="en-US" sz="4800" b="1" dirty="0">
              <a:solidFill>
                <a:srgbClr val="000080"/>
              </a:solidFill>
            </a:endParaRPr>
          </a:p>
          <a:p>
            <a:pPr eaLnBrk="1">
              <a:lnSpc>
                <a:spcPct val="100000"/>
              </a:lnSpc>
              <a:spcAft>
                <a:spcPct val="0"/>
              </a:spcAft>
              <a:buClrTx/>
              <a:buSzTx/>
              <a:buFontTx/>
              <a:buNone/>
            </a:pPr>
            <a:endParaRPr lang="en-US" altLang="en-US" sz="4267" dirty="0">
              <a:solidFill>
                <a:srgbClr val="000080"/>
              </a:solidFill>
            </a:endParaRPr>
          </a:p>
        </p:txBody>
      </p:sp>
      <p:sp>
        <p:nvSpPr>
          <p:cNvPr id="84" name="AutoShape 2"/>
          <p:cNvSpPr>
            <a:spLocks noChangeArrowheads="1"/>
          </p:cNvSpPr>
          <p:nvPr/>
        </p:nvSpPr>
        <p:spPr bwMode="auto">
          <a:xfrm>
            <a:off x="34692167" y="17707741"/>
            <a:ext cx="15423145" cy="7642063"/>
          </a:xfrm>
          <a:custGeom>
            <a:avLst/>
            <a:gdLst>
              <a:gd name="T0" fmla="*/ 2147483646 w 33275"/>
              <a:gd name="T1" fmla="*/ 2147483646 h 8529"/>
              <a:gd name="T2" fmla="*/ 2147483646 w 33275"/>
              <a:gd name="T3" fmla="*/ 2147483646 h 8529"/>
              <a:gd name="T4" fmla="*/ 0 w 33275"/>
              <a:gd name="T5" fmla="*/ 2147483646 h 8529"/>
              <a:gd name="T6" fmla="*/ 2147483646 w 33275"/>
              <a:gd name="T7" fmla="*/ 0 h 8529"/>
              <a:gd name="T8" fmla="*/ 0 60000 65536"/>
              <a:gd name="T9" fmla="*/ 5898240 60000 65536"/>
              <a:gd name="T10" fmla="*/ 11796480 60000 65536"/>
              <a:gd name="T11" fmla="*/ 17694720 60000 65536"/>
              <a:gd name="T12" fmla="*/ 0 w 33275"/>
              <a:gd name="T13" fmla="*/ 0 h 8529"/>
              <a:gd name="T14" fmla="*/ 33275 w 33275"/>
              <a:gd name="T15" fmla="*/ 8529 h 8529"/>
            </a:gdLst>
            <a:ahLst/>
            <a:cxnLst>
              <a:cxn ang="T8">
                <a:pos x="T0" y="T1"/>
              </a:cxn>
              <a:cxn ang="T9">
                <a:pos x="T2" y="T3"/>
              </a:cxn>
              <a:cxn ang="T10">
                <a:pos x="T4" y="T5"/>
              </a:cxn>
              <a:cxn ang="T11">
                <a:pos x="T6" y="T7"/>
              </a:cxn>
            </a:cxnLst>
            <a:rect l="T12" t="T13" r="T14" b="T15"/>
            <a:pathLst>
              <a:path w="33275" h="8529">
                <a:moveTo>
                  <a:pt x="0" y="0"/>
                </a:moveTo>
                <a:lnTo>
                  <a:pt x="33275" y="0"/>
                </a:lnTo>
                <a:lnTo>
                  <a:pt x="33275" y="8529"/>
                </a:lnTo>
                <a:lnTo>
                  <a:pt x="0" y="852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240" rIns="0" bIns="0"/>
          <a:lstStyle>
            <a:lvl1pPr marL="4572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3200">
                <a:solidFill>
                  <a:srgbClr val="000000"/>
                </a:solidFill>
                <a:latin typeface="Arial" panose="020B0604020202020204" pitchFamily="34" charset="0"/>
                <a:ea typeface="MS PGothic" panose="020B0600070205080204" pitchFamily="34" charset="-128"/>
                <a:cs typeface="AR PL UMing HK"/>
              </a:defRPr>
            </a:lvl1pPr>
            <a:lvl2pPr marL="457200" indent="-215900">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sz="2000">
                <a:solidFill>
                  <a:srgbClr val="000000"/>
                </a:solidFill>
                <a:latin typeface="Arial" panose="020B0604020202020204" pitchFamily="34" charset="0"/>
                <a:ea typeface="MS PGothic" panose="020B0600070205080204" pitchFamily="34" charset="-128"/>
                <a:cs typeface="AR PL UMing HK"/>
              </a:defRPr>
            </a:lvl9pPr>
          </a:lstStyle>
          <a:p>
            <a:r>
              <a:rPr lang="en-US" sz="3600" dirty="0"/>
              <a:t> </a:t>
            </a:r>
            <a:r>
              <a:rPr lang="en-US" sz="3600" dirty="0" smtClean="0">
                <a:latin typeface="Times New Roman" charset="0"/>
                <a:ea typeface="Times New Roman" charset="0"/>
                <a:cs typeface="Times New Roman" charset="0"/>
              </a:rPr>
              <a:t>We </a:t>
            </a:r>
            <a:r>
              <a:rPr lang="en-US" sz="3600" dirty="0">
                <a:latin typeface="Times New Roman" charset="0"/>
                <a:ea typeface="Times New Roman" charset="0"/>
                <a:cs typeface="Times New Roman" charset="0"/>
              </a:rPr>
              <a:t>model a taxi driver as acting according to a finite MDP where an episode corresponds to a single days work</a:t>
            </a:r>
            <a:r>
              <a:rPr lang="en-US" sz="3600" dirty="0" smtClean="0">
                <a:latin typeface="Times New Roman" charset="0"/>
                <a:ea typeface="Times New Roman" charset="0"/>
                <a:cs typeface="Times New Roman" charset="0"/>
              </a:rPr>
              <a:t>. </a:t>
            </a:r>
            <a:r>
              <a:rPr lang="en-US" sz="3600" dirty="0">
                <a:latin typeface="Times New Roman" charset="0"/>
                <a:ea typeface="Times New Roman" charset="0"/>
                <a:cs typeface="Times New Roman" charset="0"/>
              </a:rPr>
              <a:t>They salient features of the formulation are:</a:t>
            </a:r>
          </a:p>
          <a:p>
            <a:pPr marL="812800" indent="-571500">
              <a:buFont typeface="Wingdings" charset="2"/>
              <a:buChar char="Ø"/>
            </a:pPr>
            <a:r>
              <a:rPr lang="en-US" sz="3600" dirty="0" smtClean="0">
                <a:latin typeface="Times New Roman" charset="0"/>
                <a:ea typeface="Times New Roman" charset="0"/>
                <a:cs typeface="Times New Roman" charset="0"/>
              </a:rPr>
              <a:t>Each </a:t>
            </a:r>
            <a:r>
              <a:rPr lang="en-US" sz="3600" dirty="0">
                <a:latin typeface="Times New Roman" charset="0"/>
                <a:ea typeface="Times New Roman" charset="0"/>
                <a:cs typeface="Times New Roman" charset="0"/>
              </a:rPr>
              <a:t>state is a tuple containing the node the driver is in–we discretized location into a grid using district boundaries for New York City–an indicator of whether the taxi currently is full (just picked up passengers) or empty (just dropped off passengers), and the cumulative reward interval the driver is </a:t>
            </a:r>
            <a:r>
              <a:rPr lang="en-US" sz="3600" dirty="0" smtClean="0">
                <a:latin typeface="Times New Roman" charset="0"/>
                <a:ea typeface="Times New Roman" charset="0"/>
                <a:cs typeface="Times New Roman" charset="0"/>
              </a:rPr>
              <a:t>in.</a:t>
            </a:r>
          </a:p>
          <a:p>
            <a:pPr marL="812800" indent="-571500">
              <a:buFont typeface="Wingdings" charset="2"/>
              <a:buChar char="Ø"/>
            </a:pPr>
            <a:r>
              <a:rPr lang="en-US" sz="3600" dirty="0" smtClean="0">
                <a:latin typeface="Times New Roman" charset="0"/>
                <a:ea typeface="Times New Roman" charset="0"/>
                <a:cs typeface="Times New Roman" charset="0"/>
              </a:rPr>
              <a:t>Actions </a:t>
            </a:r>
            <a:r>
              <a:rPr lang="en-US" sz="3600" dirty="0">
                <a:latin typeface="Times New Roman" charset="0"/>
                <a:ea typeface="Times New Roman" charset="0"/>
                <a:cs typeface="Times New Roman" charset="0"/>
              </a:rPr>
              <a:t>are moving between nodes in the location grid we </a:t>
            </a:r>
            <a:r>
              <a:rPr lang="en-US" sz="3600" dirty="0" smtClean="0">
                <a:latin typeface="Times New Roman" charset="0"/>
                <a:ea typeface="Times New Roman" charset="0"/>
                <a:cs typeface="Times New Roman" charset="0"/>
              </a:rPr>
              <a:t>created.</a:t>
            </a:r>
          </a:p>
          <a:p>
            <a:pPr marL="812800" indent="-571500">
              <a:buFont typeface="Wingdings" charset="2"/>
              <a:buChar char="Ø"/>
            </a:pPr>
            <a:r>
              <a:rPr lang="en-US" sz="3600" dirty="0" smtClean="0">
                <a:latin typeface="Times New Roman" charset="0"/>
                <a:ea typeface="Times New Roman" charset="0"/>
                <a:cs typeface="Times New Roman" charset="0"/>
              </a:rPr>
              <a:t>The </a:t>
            </a:r>
            <a:r>
              <a:rPr lang="en-US" sz="3600" dirty="0">
                <a:latin typeface="Times New Roman" charset="0"/>
                <a:ea typeface="Times New Roman" charset="0"/>
                <a:cs typeface="Times New Roman" charset="0"/>
              </a:rPr>
              <a:t>reward functions use values derived from the data, such as earning rate, the expected time searching for a passenger, and the fare between grid nodes. The transition probabilities use empirical transition probabilities as well as expected earning rates</a:t>
            </a:r>
            <a:r>
              <a:rPr lang="en-US" sz="3600" dirty="0" smtClean="0">
                <a:latin typeface="Times New Roman" charset="0"/>
                <a:ea typeface="Times New Roman" charset="0"/>
                <a:cs typeface="Times New Roman" charset="0"/>
              </a:rPr>
              <a:t>.</a:t>
            </a:r>
          </a:p>
          <a:p>
            <a:pPr marL="812800" indent="-571500">
              <a:buFont typeface="Wingdings" charset="2"/>
              <a:buChar char="Ø"/>
            </a:pPr>
            <a:r>
              <a:rPr lang="en-US" sz="3600" dirty="0">
                <a:latin typeface="Times New Roman" charset="0"/>
                <a:ea typeface="Times New Roman" charset="0"/>
                <a:cs typeface="Times New Roman" charset="0"/>
              </a:rPr>
              <a:t>The policy of a driver are the decisions they make of where to pick up new riders</a:t>
            </a:r>
            <a:r>
              <a:rPr lang="en-US" sz="3600" dirty="0" smtClean="0">
                <a:latin typeface="Times New Roman" charset="0"/>
                <a:ea typeface="Times New Roman" charset="0"/>
                <a:cs typeface="Times New Roman" charset="0"/>
              </a:rPr>
              <a:t>.</a:t>
            </a:r>
          </a:p>
          <a:p>
            <a:pPr marL="566928" indent="-566928" eaLnBrk="1">
              <a:lnSpc>
                <a:spcPct val="100000"/>
              </a:lnSpc>
              <a:spcAft>
                <a:spcPts val="584"/>
              </a:spcAft>
              <a:buFont typeface="Wingdings" panose="05000000000000000000" pitchFamily="2" charset="2"/>
              <a:buChar char=""/>
            </a:pPr>
            <a:endParaRPr lang="en-US" sz="3600" dirty="0" smtClean="0">
              <a:latin typeface="Times New Roman" charset="0"/>
              <a:ea typeface="Times New Roman" charset="0"/>
              <a:cs typeface="Times New Roman" charset="0"/>
            </a:endParaRPr>
          </a:p>
        </p:txBody>
      </p:sp>
      <p:sp>
        <p:nvSpPr>
          <p:cNvPr id="85" name="AutoShape 4"/>
          <p:cNvSpPr>
            <a:spLocks noChangeArrowheads="1"/>
          </p:cNvSpPr>
          <p:nvPr/>
        </p:nvSpPr>
        <p:spPr bwMode="auto">
          <a:xfrm>
            <a:off x="34474153" y="26211675"/>
            <a:ext cx="15993533" cy="5385740"/>
          </a:xfrm>
          <a:custGeom>
            <a:avLst/>
            <a:gdLst>
              <a:gd name="T0" fmla="*/ 2147483646 w 33323"/>
              <a:gd name="T1" fmla="*/ 2147483646 h 12114"/>
              <a:gd name="T2" fmla="*/ 2147483646 w 33323"/>
              <a:gd name="T3" fmla="*/ 2147483646 h 12114"/>
              <a:gd name="T4" fmla="*/ 0 w 33323"/>
              <a:gd name="T5" fmla="*/ 2147483646 h 12114"/>
              <a:gd name="T6" fmla="*/ 2147483646 w 33323"/>
              <a:gd name="T7" fmla="*/ 0 h 12114"/>
              <a:gd name="T8" fmla="*/ 0 60000 65536"/>
              <a:gd name="T9" fmla="*/ 5898240 60000 65536"/>
              <a:gd name="T10" fmla="*/ 11796480 60000 65536"/>
              <a:gd name="T11" fmla="*/ 17694720 60000 65536"/>
              <a:gd name="T12" fmla="*/ 0 w 33323"/>
              <a:gd name="T13" fmla="*/ 0 h 12114"/>
              <a:gd name="T14" fmla="*/ 33323 w 33323"/>
              <a:gd name="T15" fmla="*/ 12114 h 12114"/>
            </a:gdLst>
            <a:ahLst/>
            <a:cxnLst>
              <a:cxn ang="T8">
                <a:pos x="T0" y="T1"/>
              </a:cxn>
              <a:cxn ang="T9">
                <a:pos x="T2" y="T3"/>
              </a:cxn>
              <a:cxn ang="T10">
                <a:pos x="T4" y="T5"/>
              </a:cxn>
              <a:cxn ang="T11">
                <a:pos x="T6" y="T7"/>
              </a:cxn>
            </a:cxnLst>
            <a:rect l="T12" t="T13" r="T14" b="T15"/>
            <a:pathLst>
              <a:path w="33323" h="12114">
                <a:moveTo>
                  <a:pt x="0" y="0"/>
                </a:moveTo>
                <a:lnTo>
                  <a:pt x="33323" y="0"/>
                </a:lnTo>
                <a:lnTo>
                  <a:pt x="33323" y="12114"/>
                </a:lnTo>
                <a:lnTo>
                  <a:pt x="0" y="12114"/>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15900" indent="-215900">
              <a:lnSpc>
                <a:spcPct val="94000"/>
              </a:lnSpc>
              <a:spcAft>
                <a:spcPts val="142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3200">
                <a:solidFill>
                  <a:srgbClr val="000000"/>
                </a:solidFill>
                <a:latin typeface="Arial" panose="020B0604020202020204" pitchFamily="34" charset="0"/>
                <a:ea typeface="MS PGothic" panose="020B0600070205080204" pitchFamily="34" charset="-128"/>
                <a:cs typeface="AR PL UMing HK"/>
              </a:defRPr>
            </a:lvl1pPr>
            <a:lvl2pPr>
              <a:lnSpc>
                <a:spcPct val="94000"/>
              </a:lnSpc>
              <a:spcAft>
                <a:spcPts val="113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800">
                <a:solidFill>
                  <a:srgbClr val="000000"/>
                </a:solidFill>
                <a:latin typeface="Arial" panose="020B0604020202020204" pitchFamily="34" charset="0"/>
                <a:ea typeface="MS PGothic" panose="020B0600070205080204" pitchFamily="34" charset="-128"/>
                <a:cs typeface="AR PL UMing HK"/>
              </a:defRPr>
            </a:lvl2pPr>
            <a:lvl3pPr>
              <a:lnSpc>
                <a:spcPct val="94000"/>
              </a:lnSpc>
              <a:spcAft>
                <a:spcPts val="85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400">
                <a:solidFill>
                  <a:srgbClr val="000000"/>
                </a:solidFill>
                <a:latin typeface="Arial" panose="020B0604020202020204" pitchFamily="34" charset="0"/>
                <a:ea typeface="MS PGothic" panose="020B0600070205080204" pitchFamily="34" charset="-128"/>
                <a:cs typeface="AR PL UMing HK"/>
              </a:defRPr>
            </a:lvl3pPr>
            <a:lvl4pPr>
              <a:lnSpc>
                <a:spcPct val="94000"/>
              </a:lnSpc>
              <a:spcAft>
                <a:spcPts val="575"/>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4pPr>
            <a:lvl5pPr>
              <a:lnSpc>
                <a:spcPct val="94000"/>
              </a:lnSpc>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5pPr>
            <a:lvl6pPr marL="25146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6pPr>
            <a:lvl7pPr marL="29718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7pPr>
            <a:lvl8pPr marL="34290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8pPr>
            <a:lvl9pPr marL="3886200" indent="-228600" defTabSz="457200" eaLnBrk="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Lst>
              <a:defRPr sz="2000">
                <a:solidFill>
                  <a:srgbClr val="000000"/>
                </a:solidFill>
                <a:latin typeface="Arial" panose="020B0604020202020204" pitchFamily="34" charset="0"/>
                <a:ea typeface="MS PGothic" panose="020B0600070205080204" pitchFamily="34" charset="-128"/>
                <a:cs typeface="AR PL UMing HK"/>
              </a:defRPr>
            </a:lvl9pPr>
          </a:lstStyle>
          <a:p>
            <a:r>
              <a:rPr lang="en-US" sz="4000" dirty="0" smtClean="0">
                <a:latin typeface="Times New Roman" charset="0"/>
                <a:ea typeface="Times New Roman" charset="0"/>
                <a:cs typeface="Times New Roman" charset="0"/>
              </a:rPr>
              <a:t>  In this work we extensively studied finite MDPs. </a:t>
            </a:r>
            <a:r>
              <a:rPr lang="en-US" sz="4000" dirty="0">
                <a:latin typeface="Times New Roman" charset="0"/>
                <a:ea typeface="Times New Roman" charset="0"/>
                <a:cs typeface="Times New Roman" charset="0"/>
              </a:rPr>
              <a:t>Significant effort and time was devoted to implementing these algorithms and developing them in such a way that they were easy to evaluate in a wide array of settings. We also explored a lesser known RL paradigm of </a:t>
            </a:r>
            <a:r>
              <a:rPr lang="en-US" sz="4000" dirty="0" smtClean="0">
                <a:latin typeface="Times New Roman" charset="0"/>
                <a:ea typeface="Times New Roman" charset="0"/>
                <a:cs typeface="Times New Roman" charset="0"/>
              </a:rPr>
              <a:t>risk-sensitive RL that more effectively captures human decisions. </a:t>
            </a:r>
            <a:r>
              <a:rPr lang="en-US" sz="4000" dirty="0">
                <a:latin typeface="Times New Roman" charset="0"/>
                <a:ea typeface="Times New Roman" charset="0"/>
                <a:cs typeface="Times New Roman" charset="0"/>
              </a:rPr>
              <a:t>By formulating the decision process of a taxi driver we were able to determine for a driver what the optimal policy would be to maximize earning rates and find the drivers are not acting optimally. In future work we seek to apply risk-sensitive RL to this </a:t>
            </a:r>
            <a:r>
              <a:rPr lang="en-US" sz="4000" dirty="0" smtClean="0">
                <a:latin typeface="Times New Roman" charset="0"/>
                <a:ea typeface="Times New Roman" charset="0"/>
                <a:cs typeface="Times New Roman" charset="0"/>
              </a:rPr>
              <a:t>problem to determine the risk preferences of a driver that explain their decisions.</a:t>
            </a:r>
            <a:r>
              <a:rPr lang="en-US" sz="4000" dirty="0">
                <a:latin typeface="Times New Roman" charset="0"/>
                <a:ea typeface="Times New Roman" charset="0"/>
                <a:cs typeface="Times New Roman" charset="0"/>
              </a:rPr>
              <a:t/>
            </a:r>
            <a:br>
              <a:rPr lang="en-US" sz="4000" dirty="0">
                <a:latin typeface="Times New Roman" charset="0"/>
                <a:ea typeface="Times New Roman" charset="0"/>
                <a:cs typeface="Times New Roman" charset="0"/>
              </a:rPr>
            </a:br>
            <a:endParaRPr lang="en-US" sz="4000" dirty="0" smtClean="0">
              <a:latin typeface="Times New Roman" charset="0"/>
              <a:ea typeface="Times New Roman" charset="0"/>
              <a:cs typeface="Times New Roman" charset="0"/>
            </a:endParaRPr>
          </a:p>
          <a:p>
            <a:endParaRPr lang="en-US" sz="4000" dirty="0" smtClean="0">
              <a:latin typeface="Times New Roman" charset="0"/>
              <a:ea typeface="Times New Roman" charset="0"/>
              <a:cs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AR PL UMing HK"/>
      </a:majorFont>
      <a:minorFont>
        <a:latin typeface="Arial"/>
        <a:ea typeface="ＭＳ Ｐゴシック"/>
        <a:cs typeface="AR PL UMing H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AR PL UMing H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AR PL UMing H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20846</TotalTime>
  <Words>1276</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 PL UMing HK</vt:lpstr>
      <vt:lpstr>Cambria Math</vt:lpstr>
      <vt:lpstr>DejaVu Sans</vt:lpstr>
      <vt:lpstr>MS PGothic</vt:lpstr>
      <vt:lpstr>ＭＳ Ｐゴシック</vt:lpstr>
      <vt:lpstr>Times New Roman</vt:lpstr>
      <vt:lpstr>Wingdings</vt:lpstr>
      <vt:lpstr>Arial</vt:lpstr>
      <vt:lpstr>Office Theme</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Yu Jin</dc:creator>
  <cp:keywords/>
  <dc:description/>
  <cp:lastModifiedBy>Tanner Fiez</cp:lastModifiedBy>
  <cp:revision>360</cp:revision>
  <cp:lastPrinted>1601-01-01T00:00:00Z</cp:lastPrinted>
  <dcterms:created xsi:type="dcterms:W3CDTF">1601-01-01T00:00:00Z</dcterms:created>
  <dcterms:modified xsi:type="dcterms:W3CDTF">2017-12-07T11:28:20Z</dcterms:modified>
</cp:coreProperties>
</file>