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783148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36001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91038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57439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54772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35506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31895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9826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20393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0247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33246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95402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37918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02397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91368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32943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78559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57813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1225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24247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79503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42682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03663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95663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63037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89513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9" name="Shape 2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2050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679961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89474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86295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68368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42185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3643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4" name="Shape 2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8178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3892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01773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01302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199849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8896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679782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8806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0330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9213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77665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17528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3618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rot="10800000" flipH="1">
            <a:off x="0" y="4124512"/>
            <a:ext cx="8458200" cy="9497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9" name="Shape 9"/>
          <p:cNvSpPr txBox="1">
            <a:spLocks noGrp="1"/>
          </p:cNvSpPr>
          <p:nvPr>
            <p:ph type="ctrTitle"/>
          </p:nvPr>
        </p:nvSpPr>
        <p:spPr>
          <a:xfrm>
            <a:off x="685800" y="1734342"/>
            <a:ext cx="7772400" cy="2245499"/>
          </a:xfrm>
          <a:prstGeom prst="rect">
            <a:avLst/>
          </a:prstGeom>
          <a:noFill/>
          <a:ln>
            <a:noFill/>
          </a:ln>
        </p:spPr>
        <p:txBody>
          <a:bodyPr lIns="91425" tIns="91425" rIns="91425" bIns="91425" anchor="b" anchorCtr="0"/>
          <a:lstStyle>
            <a:lvl1pPr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1pPr>
            <a:lvl2pPr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2pPr>
            <a:lvl3pPr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3pPr>
            <a:lvl4pPr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4pPr>
            <a:lvl5pPr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5pPr>
            <a:lvl6pPr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6pPr>
            <a:lvl7pPr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7pPr>
            <a:lvl8pPr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8pPr>
            <a:lvl9pPr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685800" y="4124476"/>
            <a:ext cx="7772400" cy="949799"/>
          </a:xfrm>
          <a:prstGeom prst="rect">
            <a:avLst/>
          </a:prstGeom>
          <a:noFill/>
          <a:ln>
            <a:noFill/>
          </a:ln>
        </p:spPr>
        <p:txBody>
          <a:bodyPr lIns="91425" tIns="91425" rIns="91425" bIns="91425" anchor="ctr" anchorCtr="0"/>
          <a:lstStyle>
            <a:lvl1pPr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1pPr>
            <a:lvl2pPr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2pPr>
            <a:lvl3pPr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3pPr>
            <a:lvl4pPr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4pPr>
            <a:lvl5pPr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5pPr>
            <a:lvl6pPr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6pPr>
            <a:lvl7pPr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7pPr>
            <a:lvl8pPr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8pPr>
            <a:lvl9pPr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3" name="Shape 13"/>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rtl="0">
              <a:spcBef>
                <a:spcPts val="0"/>
              </a:spcBef>
              <a:defRPr>
                <a:solidFill>
                  <a:schemeClr val="lt1"/>
                </a:solidFill>
              </a:defRPr>
            </a:lvl1pPr>
            <a:lvl2pPr rtl="0">
              <a:spcBef>
                <a:spcPts val="0"/>
              </a:spcBef>
              <a:defRPr>
                <a:solidFill>
                  <a:schemeClr val="lt1"/>
                </a:solidFill>
              </a:defRPr>
            </a:lvl2pPr>
            <a:lvl3pPr rtl="0">
              <a:spcBef>
                <a:spcPts val="0"/>
              </a:spcBef>
              <a:defRPr>
                <a:solidFill>
                  <a:schemeClr val="lt1"/>
                </a:solidFill>
              </a:defRPr>
            </a:lvl3pPr>
            <a:lvl4pPr rtl="0">
              <a:spcBef>
                <a:spcPts val="0"/>
              </a:spcBef>
              <a:defRPr>
                <a:solidFill>
                  <a:schemeClr val="lt1"/>
                </a:solidFill>
              </a:defRPr>
            </a:lvl4pPr>
            <a:lvl5pPr rtl="0">
              <a:spcBef>
                <a:spcPts val="0"/>
              </a:spcBef>
              <a:defRPr>
                <a:solidFill>
                  <a:schemeClr val="lt1"/>
                </a:solidFill>
              </a:defRPr>
            </a:lvl5pPr>
            <a:lvl6pPr rtl="0">
              <a:spcBef>
                <a:spcPts val="0"/>
              </a:spcBef>
              <a:defRPr>
                <a:solidFill>
                  <a:schemeClr val="lt1"/>
                </a:solidFill>
              </a:defRPr>
            </a:lvl6pPr>
            <a:lvl7pPr rtl="0">
              <a:spcBef>
                <a:spcPts val="0"/>
              </a:spcBef>
              <a:defRPr>
                <a:solidFill>
                  <a:schemeClr val="lt1"/>
                </a:solidFill>
              </a:defRPr>
            </a:lvl7pPr>
            <a:lvl8pPr rtl="0">
              <a:spcBef>
                <a:spcPts val="0"/>
              </a:spcBef>
              <a:defRPr>
                <a:solidFill>
                  <a:schemeClr val="lt1"/>
                </a:solidFill>
              </a:defRPr>
            </a:lvl8pPr>
            <a:lvl9pPr rtl="0">
              <a:spcBef>
                <a:spcPts val="0"/>
              </a:spcBef>
              <a:defRPr>
                <a:solidFill>
                  <a:schemeClr val="lt1"/>
                </a:solidFill>
              </a:defRPr>
            </a:lvl9pPr>
          </a:lstStyle>
          <a:p>
            <a:endParaRPr/>
          </a:p>
        </p:txBody>
      </p:sp>
      <p:sp>
        <p:nvSpPr>
          <p:cNvPr id="14" name="Shape 14"/>
          <p:cNvSpPr txBox="1">
            <a:spLocks noGrp="1"/>
          </p:cNvSpPr>
          <p:nvPr>
            <p:ph type="body" idx="1"/>
          </p:nvPr>
        </p:nvSpPr>
        <p:spPr>
          <a:xfrm>
            <a:off x="457200" y="1947332"/>
            <a:ext cx="8229600" cy="46202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5"/>
        <p:cNvGrpSpPr/>
        <p:nvPr/>
      </p:nvGrpSpPr>
      <p:grpSpPr>
        <a:xfrm>
          <a:off x="0" y="0"/>
          <a:ext cx="0" cy="0"/>
          <a:chOff x="0" y="0"/>
          <a:chExt cx="0" cy="0"/>
        </a:xfrm>
      </p:grpSpPr>
      <p:sp>
        <p:nvSpPr>
          <p:cNvPr id="16" name="Shape 16"/>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7" name="Shape 17"/>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algn="l" rtl="0">
              <a:spcBef>
                <a:spcPts val="0"/>
              </a:spcBef>
              <a:buSzPct val="100000"/>
              <a:buFont typeface="Arial"/>
              <a:buNone/>
              <a:defRPr sz="4800" b="1">
                <a:solidFill>
                  <a:schemeClr val="lt1"/>
                </a:solidFill>
                <a:latin typeface="Arial"/>
                <a:ea typeface="Arial"/>
                <a:cs typeface="Arial"/>
                <a:sym typeface="Arial"/>
              </a:defRPr>
            </a:lvl1pPr>
            <a:lvl2pPr algn="l" rtl="0">
              <a:spcBef>
                <a:spcPts val="0"/>
              </a:spcBef>
              <a:buSzPct val="100000"/>
              <a:buFont typeface="Arial"/>
              <a:buNone/>
              <a:defRPr sz="4800" b="1">
                <a:solidFill>
                  <a:schemeClr val="lt1"/>
                </a:solidFill>
                <a:latin typeface="Arial"/>
                <a:ea typeface="Arial"/>
                <a:cs typeface="Arial"/>
                <a:sym typeface="Arial"/>
              </a:defRPr>
            </a:lvl2pPr>
            <a:lvl3pPr algn="l" rtl="0">
              <a:spcBef>
                <a:spcPts val="0"/>
              </a:spcBef>
              <a:buSzPct val="100000"/>
              <a:buFont typeface="Arial"/>
              <a:buNone/>
              <a:defRPr sz="4800" b="1">
                <a:solidFill>
                  <a:schemeClr val="lt1"/>
                </a:solidFill>
                <a:latin typeface="Arial"/>
                <a:ea typeface="Arial"/>
                <a:cs typeface="Arial"/>
                <a:sym typeface="Arial"/>
              </a:defRPr>
            </a:lvl3pPr>
            <a:lvl4pPr algn="l" rtl="0">
              <a:spcBef>
                <a:spcPts val="0"/>
              </a:spcBef>
              <a:buSzPct val="100000"/>
              <a:buFont typeface="Arial"/>
              <a:buNone/>
              <a:defRPr sz="4800" b="1">
                <a:solidFill>
                  <a:schemeClr val="lt1"/>
                </a:solidFill>
                <a:latin typeface="Arial"/>
                <a:ea typeface="Arial"/>
                <a:cs typeface="Arial"/>
                <a:sym typeface="Arial"/>
              </a:defRPr>
            </a:lvl4pPr>
            <a:lvl5pPr algn="l" rtl="0">
              <a:spcBef>
                <a:spcPts val="0"/>
              </a:spcBef>
              <a:buSzPct val="100000"/>
              <a:buFont typeface="Arial"/>
              <a:buNone/>
              <a:defRPr sz="4800" b="1">
                <a:solidFill>
                  <a:schemeClr val="lt1"/>
                </a:solidFill>
                <a:latin typeface="Arial"/>
                <a:ea typeface="Arial"/>
                <a:cs typeface="Arial"/>
                <a:sym typeface="Arial"/>
              </a:defRPr>
            </a:lvl5pPr>
            <a:lvl6pPr algn="l" rtl="0">
              <a:spcBef>
                <a:spcPts val="0"/>
              </a:spcBef>
              <a:buSzPct val="100000"/>
              <a:buFont typeface="Arial"/>
              <a:buNone/>
              <a:defRPr sz="4800" b="1">
                <a:solidFill>
                  <a:schemeClr val="lt1"/>
                </a:solidFill>
                <a:latin typeface="Arial"/>
                <a:ea typeface="Arial"/>
                <a:cs typeface="Arial"/>
                <a:sym typeface="Arial"/>
              </a:defRPr>
            </a:lvl6pPr>
            <a:lvl7pPr algn="l" rtl="0">
              <a:spcBef>
                <a:spcPts val="0"/>
              </a:spcBef>
              <a:buSzPct val="100000"/>
              <a:buFont typeface="Arial"/>
              <a:buNone/>
              <a:defRPr sz="4800" b="1">
                <a:solidFill>
                  <a:schemeClr val="lt1"/>
                </a:solidFill>
                <a:latin typeface="Arial"/>
                <a:ea typeface="Arial"/>
                <a:cs typeface="Arial"/>
                <a:sym typeface="Arial"/>
              </a:defRPr>
            </a:lvl7pPr>
            <a:lvl8pPr algn="l" rtl="0">
              <a:spcBef>
                <a:spcPts val="0"/>
              </a:spcBef>
              <a:buSzPct val="100000"/>
              <a:buFont typeface="Arial"/>
              <a:buNone/>
              <a:defRPr sz="4800" b="1">
                <a:solidFill>
                  <a:schemeClr val="lt1"/>
                </a:solidFill>
                <a:latin typeface="Arial"/>
                <a:ea typeface="Arial"/>
                <a:cs typeface="Arial"/>
                <a:sym typeface="Arial"/>
              </a:defRPr>
            </a:lvl8pPr>
            <a:lvl9pPr algn="l" rtl="0">
              <a:spcBef>
                <a:spcPts val="0"/>
              </a:spcBef>
              <a:buSzPct val="100000"/>
              <a:buFont typeface="Arial"/>
              <a:buNone/>
              <a:defRPr sz="4800" b="1">
                <a:solidFill>
                  <a:schemeClr val="lt1"/>
                </a:solidFill>
                <a:latin typeface="Arial"/>
                <a:ea typeface="Arial"/>
                <a:cs typeface="Arial"/>
                <a:sym typeface="Arial"/>
              </a:defRPr>
            </a:lvl9pPr>
          </a:lstStyle>
          <a:p>
            <a:endParaRPr/>
          </a:p>
        </p:txBody>
      </p:sp>
      <p:sp>
        <p:nvSpPr>
          <p:cNvPr id="18" name="Shape 18"/>
          <p:cNvSpPr txBox="1">
            <a:spLocks noGrp="1"/>
          </p:cNvSpPr>
          <p:nvPr>
            <p:ph type="body" idx="1"/>
          </p:nvPr>
        </p:nvSpPr>
        <p:spPr>
          <a:xfrm>
            <a:off x="457200" y="1947332"/>
            <a:ext cx="4030200" cy="46202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9" name="Shape 19"/>
          <p:cNvSpPr txBox="1">
            <a:spLocks noGrp="1"/>
          </p:cNvSpPr>
          <p:nvPr>
            <p:ph type="body" idx="2"/>
          </p:nvPr>
        </p:nvSpPr>
        <p:spPr>
          <a:xfrm>
            <a:off x="4656667" y="1949211"/>
            <a:ext cx="4030200" cy="46202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
        <p:cNvGrpSpPr/>
        <p:nvPr/>
      </p:nvGrpSpPr>
      <p:grpSpPr>
        <a:xfrm>
          <a:off x="0" y="0"/>
          <a:ext cx="0" cy="0"/>
          <a:chOff x="0" y="0"/>
          <a:chExt cx="0" cy="0"/>
        </a:xfrm>
      </p:grpSpPr>
      <p:sp>
        <p:nvSpPr>
          <p:cNvPr id="21" name="Shape 21"/>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2" name="Shape 22"/>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algn="l" rtl="0">
              <a:spcBef>
                <a:spcPts val="0"/>
              </a:spcBef>
              <a:buSzPct val="100000"/>
              <a:buFont typeface="Arial"/>
              <a:buNone/>
              <a:defRPr sz="4800" b="1">
                <a:solidFill>
                  <a:schemeClr val="lt1"/>
                </a:solidFill>
                <a:latin typeface="Arial"/>
                <a:ea typeface="Arial"/>
                <a:cs typeface="Arial"/>
                <a:sym typeface="Arial"/>
              </a:defRPr>
            </a:lvl1pPr>
            <a:lvl2pPr algn="l" rtl="0">
              <a:spcBef>
                <a:spcPts val="0"/>
              </a:spcBef>
              <a:buSzPct val="100000"/>
              <a:buFont typeface="Arial"/>
              <a:buNone/>
              <a:defRPr sz="4800" b="1">
                <a:solidFill>
                  <a:schemeClr val="lt1"/>
                </a:solidFill>
                <a:latin typeface="Arial"/>
                <a:ea typeface="Arial"/>
                <a:cs typeface="Arial"/>
                <a:sym typeface="Arial"/>
              </a:defRPr>
            </a:lvl2pPr>
            <a:lvl3pPr algn="l" rtl="0">
              <a:spcBef>
                <a:spcPts val="0"/>
              </a:spcBef>
              <a:buSzPct val="100000"/>
              <a:buFont typeface="Arial"/>
              <a:buNone/>
              <a:defRPr sz="4800" b="1">
                <a:solidFill>
                  <a:schemeClr val="lt1"/>
                </a:solidFill>
                <a:latin typeface="Arial"/>
                <a:ea typeface="Arial"/>
                <a:cs typeface="Arial"/>
                <a:sym typeface="Arial"/>
              </a:defRPr>
            </a:lvl3pPr>
            <a:lvl4pPr algn="l" rtl="0">
              <a:spcBef>
                <a:spcPts val="0"/>
              </a:spcBef>
              <a:buSzPct val="100000"/>
              <a:buFont typeface="Arial"/>
              <a:buNone/>
              <a:defRPr sz="4800" b="1">
                <a:solidFill>
                  <a:schemeClr val="lt1"/>
                </a:solidFill>
                <a:latin typeface="Arial"/>
                <a:ea typeface="Arial"/>
                <a:cs typeface="Arial"/>
                <a:sym typeface="Arial"/>
              </a:defRPr>
            </a:lvl4pPr>
            <a:lvl5pPr algn="l" rtl="0">
              <a:spcBef>
                <a:spcPts val="0"/>
              </a:spcBef>
              <a:buSzPct val="100000"/>
              <a:buFont typeface="Arial"/>
              <a:buNone/>
              <a:defRPr sz="4800" b="1">
                <a:solidFill>
                  <a:schemeClr val="lt1"/>
                </a:solidFill>
                <a:latin typeface="Arial"/>
                <a:ea typeface="Arial"/>
                <a:cs typeface="Arial"/>
                <a:sym typeface="Arial"/>
              </a:defRPr>
            </a:lvl5pPr>
            <a:lvl6pPr algn="l" rtl="0">
              <a:spcBef>
                <a:spcPts val="0"/>
              </a:spcBef>
              <a:buSzPct val="100000"/>
              <a:buFont typeface="Arial"/>
              <a:buNone/>
              <a:defRPr sz="4800" b="1">
                <a:solidFill>
                  <a:schemeClr val="lt1"/>
                </a:solidFill>
                <a:latin typeface="Arial"/>
                <a:ea typeface="Arial"/>
                <a:cs typeface="Arial"/>
                <a:sym typeface="Arial"/>
              </a:defRPr>
            </a:lvl6pPr>
            <a:lvl7pPr algn="l" rtl="0">
              <a:spcBef>
                <a:spcPts val="0"/>
              </a:spcBef>
              <a:buSzPct val="100000"/>
              <a:buFont typeface="Arial"/>
              <a:buNone/>
              <a:defRPr sz="4800" b="1">
                <a:solidFill>
                  <a:schemeClr val="lt1"/>
                </a:solidFill>
                <a:latin typeface="Arial"/>
                <a:ea typeface="Arial"/>
                <a:cs typeface="Arial"/>
                <a:sym typeface="Arial"/>
              </a:defRPr>
            </a:lvl7pPr>
            <a:lvl8pPr algn="l" rtl="0">
              <a:spcBef>
                <a:spcPts val="0"/>
              </a:spcBef>
              <a:buSzPct val="100000"/>
              <a:buFont typeface="Arial"/>
              <a:buNone/>
              <a:defRPr sz="4800" b="1">
                <a:solidFill>
                  <a:schemeClr val="lt1"/>
                </a:solidFill>
                <a:latin typeface="Arial"/>
                <a:ea typeface="Arial"/>
                <a:cs typeface="Arial"/>
                <a:sym typeface="Arial"/>
              </a:defRPr>
            </a:lvl8pPr>
            <a:lvl9pPr algn="l" rtl="0">
              <a:spcBef>
                <a:spcPts val="0"/>
              </a:spcBef>
              <a:buSzPct val="100000"/>
              <a:buFont typeface="Arial"/>
              <a:buNone/>
              <a:defRPr sz="48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3"/>
        <p:cNvGrpSpPr/>
        <p:nvPr/>
      </p:nvGrpSpPr>
      <p:grpSpPr>
        <a:xfrm>
          <a:off x="0" y="0"/>
          <a:ext cx="0" cy="0"/>
          <a:chOff x="0" y="0"/>
          <a:chExt cx="0" cy="0"/>
        </a:xfrm>
      </p:grpSpPr>
      <p:sp>
        <p:nvSpPr>
          <p:cNvPr id="24" name="Shape 24"/>
          <p:cNvSpPr/>
          <p:nvPr/>
        </p:nvSpPr>
        <p:spPr>
          <a:xfrm>
            <a:off x="0" y="5875078"/>
            <a:ext cx="8686800" cy="6927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5" name="Shape 25"/>
          <p:cNvSpPr txBox="1">
            <a:spLocks noGrp="1"/>
          </p:cNvSpPr>
          <p:nvPr>
            <p:ph type="body" idx="1"/>
          </p:nvPr>
        </p:nvSpPr>
        <p:spPr>
          <a:xfrm>
            <a:off x="457200" y="5875078"/>
            <a:ext cx="8229600" cy="692700"/>
          </a:xfrm>
          <a:prstGeom prst="rect">
            <a:avLst/>
          </a:prstGeom>
          <a:noFill/>
          <a:ln>
            <a:noFill/>
          </a:ln>
        </p:spPr>
        <p:txBody>
          <a:bodyPr lIns="91425" tIns="91425" rIns="91425" bIns="91425" anchor="ctr" anchorCtr="0"/>
          <a:lstStyle>
            <a:lvl1pPr algn="l" rtl="0">
              <a:lnSpc>
                <a:spcPct val="100000"/>
              </a:lnSpc>
              <a:spcBef>
                <a:spcPts val="0"/>
              </a:spcBef>
              <a:spcAft>
                <a:spcPts val="0"/>
              </a:spcAft>
              <a:buClr>
                <a:schemeClr val="lt1"/>
              </a:buClr>
              <a:buSzPct val="100000"/>
              <a:buFont typeface="Arial"/>
              <a:buChar char="●"/>
              <a:defRPr sz="2400" b="1" i="0">
                <a:solidFill>
                  <a:schemeClr val="lt1"/>
                </a:solidFill>
              </a:defRPr>
            </a:lvl1pPr>
            <a:lvl2pPr algn="l" rtl="0">
              <a:lnSpc>
                <a:spcPct val="100000"/>
              </a:lnSpc>
              <a:spcBef>
                <a:spcPts val="0"/>
              </a:spcBef>
              <a:spcAft>
                <a:spcPts val="0"/>
              </a:spcAft>
              <a:buClr>
                <a:schemeClr val="lt1"/>
              </a:buClr>
              <a:buSzPct val="100000"/>
              <a:buFont typeface="Courier New"/>
              <a:buChar char="o"/>
              <a:defRPr sz="2400" b="1" i="0">
                <a:solidFill>
                  <a:schemeClr val="lt1"/>
                </a:solidFill>
              </a:defRPr>
            </a:lvl2pPr>
            <a:lvl3pPr algn="l" rtl="0">
              <a:lnSpc>
                <a:spcPct val="100000"/>
              </a:lnSpc>
              <a:spcBef>
                <a:spcPts val="0"/>
              </a:spcBef>
              <a:spcAft>
                <a:spcPts val="0"/>
              </a:spcAft>
              <a:buClr>
                <a:schemeClr val="lt1"/>
              </a:buClr>
              <a:buSzPct val="100000"/>
              <a:buFont typeface="Wingdings"/>
              <a:buChar char="§"/>
              <a:defRPr sz="2400" b="1" i="0">
                <a:solidFill>
                  <a:schemeClr val="lt1"/>
                </a:solidFill>
              </a:defRPr>
            </a:lvl3pPr>
            <a:lvl4pPr algn="l" rtl="0">
              <a:lnSpc>
                <a:spcPct val="100000"/>
              </a:lnSpc>
              <a:spcBef>
                <a:spcPts val="0"/>
              </a:spcBef>
              <a:spcAft>
                <a:spcPts val="0"/>
              </a:spcAft>
              <a:buClr>
                <a:schemeClr val="lt1"/>
              </a:buClr>
              <a:buSzPct val="100000"/>
              <a:buFont typeface="Arial"/>
              <a:buChar char="●"/>
              <a:defRPr sz="2400" b="1" i="0">
                <a:solidFill>
                  <a:schemeClr val="lt1"/>
                </a:solidFill>
              </a:defRPr>
            </a:lvl4pPr>
            <a:lvl5pPr algn="l" rtl="0">
              <a:lnSpc>
                <a:spcPct val="100000"/>
              </a:lnSpc>
              <a:spcBef>
                <a:spcPts val="0"/>
              </a:spcBef>
              <a:spcAft>
                <a:spcPts val="0"/>
              </a:spcAft>
              <a:buClr>
                <a:schemeClr val="lt1"/>
              </a:buClr>
              <a:buSzPct val="100000"/>
              <a:buFont typeface="Courier New"/>
              <a:buChar char="o"/>
              <a:defRPr sz="2400" b="1" i="0">
                <a:solidFill>
                  <a:schemeClr val="lt1"/>
                </a:solidFill>
              </a:defRPr>
            </a:lvl5pPr>
            <a:lvl6pPr algn="l" rtl="0">
              <a:lnSpc>
                <a:spcPct val="100000"/>
              </a:lnSpc>
              <a:spcBef>
                <a:spcPts val="0"/>
              </a:spcBef>
              <a:spcAft>
                <a:spcPts val="0"/>
              </a:spcAft>
              <a:buClr>
                <a:schemeClr val="lt1"/>
              </a:buClr>
              <a:buSzPct val="100000"/>
              <a:buFont typeface="Wingdings"/>
              <a:buChar char="§"/>
              <a:defRPr sz="2400" b="1" i="0">
                <a:solidFill>
                  <a:schemeClr val="lt1"/>
                </a:solidFill>
              </a:defRPr>
            </a:lvl6pPr>
            <a:lvl7pPr algn="l" rtl="0">
              <a:lnSpc>
                <a:spcPct val="100000"/>
              </a:lnSpc>
              <a:spcBef>
                <a:spcPts val="0"/>
              </a:spcBef>
              <a:spcAft>
                <a:spcPts val="0"/>
              </a:spcAft>
              <a:buClr>
                <a:schemeClr val="lt1"/>
              </a:buClr>
              <a:buSzPct val="100000"/>
              <a:buFont typeface="Arial"/>
              <a:buChar char="●"/>
              <a:defRPr sz="2400" b="1" i="0">
                <a:solidFill>
                  <a:schemeClr val="lt1"/>
                </a:solidFill>
              </a:defRPr>
            </a:lvl7pPr>
            <a:lvl8pPr algn="l" rtl="0">
              <a:lnSpc>
                <a:spcPct val="100000"/>
              </a:lnSpc>
              <a:spcBef>
                <a:spcPts val="0"/>
              </a:spcBef>
              <a:spcAft>
                <a:spcPts val="0"/>
              </a:spcAft>
              <a:buClr>
                <a:schemeClr val="lt1"/>
              </a:buClr>
              <a:buSzPct val="100000"/>
              <a:buFont typeface="Courier New"/>
              <a:buChar char="o"/>
              <a:defRPr sz="2400" b="1" i="0">
                <a:solidFill>
                  <a:schemeClr val="lt1"/>
                </a:solidFill>
              </a:defRPr>
            </a:lvl8pPr>
            <a:lvl9pPr algn="l" rtl="0">
              <a:lnSpc>
                <a:spcPct val="100000"/>
              </a:lnSpc>
              <a:spcBef>
                <a:spcPts val="0"/>
              </a:spcBef>
              <a:spcAft>
                <a:spcPts val="0"/>
              </a:spcAft>
              <a:buClr>
                <a:schemeClr val="lt1"/>
              </a:buClr>
              <a:buSzPct val="100000"/>
              <a:buFont typeface="Wingdings"/>
              <a:buChar char="§"/>
              <a:defRPr sz="2400" b="1" i="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1pPr>
            <a:lvl2pPr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2pPr>
            <a:lvl3pPr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3pPr>
            <a:lvl4pPr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4pPr>
            <a:lvl5pPr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5pPr>
            <a:lvl6pPr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6pPr>
            <a:lvl7pPr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7pPr>
            <a:lvl8pPr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8pPr>
            <a:lvl9pPr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947332"/>
            <a:ext cx="8229600" cy="4620299"/>
          </a:xfrm>
          <a:prstGeom prst="rect">
            <a:avLst/>
          </a:prstGeom>
          <a:noFill/>
          <a:ln>
            <a:noFill/>
          </a:ln>
        </p:spPr>
        <p:txBody>
          <a:bodyPr lIns="91425" tIns="91425" rIns="91425" bIns="91425" anchor="t" anchorCtr="0"/>
          <a:lstStyle>
            <a:lvl1pPr algn="l" rtl="0">
              <a:spcBef>
                <a:spcPts val="600"/>
              </a:spcBef>
              <a:buClr>
                <a:schemeClr val="dk2"/>
              </a:buClr>
              <a:buSzPct val="100000"/>
              <a:buFont typeface="Arial"/>
              <a:buChar char="●"/>
              <a:defRPr sz="3000" b="0" i="0" u="none" strike="noStrike" cap="none" baseline="0">
                <a:solidFill>
                  <a:schemeClr val="dk2"/>
                </a:solidFill>
                <a:latin typeface="Arial"/>
                <a:ea typeface="Arial"/>
                <a:cs typeface="Arial"/>
                <a:sym typeface="Arial"/>
              </a:defRPr>
            </a:lvl1pPr>
            <a:lvl2pPr algn="l" rtl="0">
              <a:spcBef>
                <a:spcPts val="480"/>
              </a:spcBef>
              <a:buClr>
                <a:schemeClr val="dk2"/>
              </a:buClr>
              <a:buSzPct val="100000"/>
              <a:buFont typeface="Courier New"/>
              <a:buChar char="o"/>
              <a:defRPr sz="2400" b="0" i="0" u="none" strike="noStrike" cap="none" baseline="0">
                <a:solidFill>
                  <a:schemeClr val="dk2"/>
                </a:solidFill>
                <a:latin typeface="Arial"/>
                <a:ea typeface="Arial"/>
                <a:cs typeface="Arial"/>
                <a:sym typeface="Arial"/>
              </a:defRPr>
            </a:lvl2pPr>
            <a:lvl3pPr algn="l" rtl="0">
              <a:spcBef>
                <a:spcPts val="480"/>
              </a:spcBef>
              <a:buClr>
                <a:schemeClr val="dk2"/>
              </a:buClr>
              <a:buSzPct val="100000"/>
              <a:buFont typeface="Wingdings"/>
              <a:buChar char="§"/>
              <a:defRPr sz="2400" b="0" i="0" u="none" strike="noStrike" cap="none" baseline="0">
                <a:solidFill>
                  <a:schemeClr val="dk2"/>
                </a:solidFill>
                <a:latin typeface="Arial"/>
                <a:ea typeface="Arial"/>
                <a:cs typeface="Arial"/>
                <a:sym typeface="Arial"/>
              </a:defRPr>
            </a:lvl3pPr>
            <a:lvl4pPr algn="l" rtl="0">
              <a:spcBef>
                <a:spcPts val="360"/>
              </a:spcBef>
              <a:buClr>
                <a:schemeClr val="dk2"/>
              </a:buClr>
              <a:buSzPct val="100000"/>
              <a:buFont typeface="Arial"/>
              <a:buChar char="●"/>
              <a:defRPr sz="1800" b="0" i="0" u="none" strike="noStrike" cap="none" baseline="0">
                <a:solidFill>
                  <a:schemeClr val="dk2"/>
                </a:solidFill>
                <a:latin typeface="Arial"/>
                <a:ea typeface="Arial"/>
                <a:cs typeface="Arial"/>
                <a:sym typeface="Arial"/>
              </a:defRPr>
            </a:lvl4pPr>
            <a:lvl5pPr algn="l" rtl="0">
              <a:spcBef>
                <a:spcPts val="360"/>
              </a:spcBef>
              <a:buClr>
                <a:schemeClr val="dk2"/>
              </a:buClr>
              <a:buSzPct val="100000"/>
              <a:buFont typeface="Courier New"/>
              <a:buChar char="o"/>
              <a:defRPr sz="1800" b="0" i="0" u="none" strike="noStrike" cap="none" baseline="0">
                <a:solidFill>
                  <a:schemeClr val="dk2"/>
                </a:solidFill>
                <a:latin typeface="Arial"/>
                <a:ea typeface="Arial"/>
                <a:cs typeface="Arial"/>
                <a:sym typeface="Arial"/>
              </a:defRPr>
            </a:lvl5pPr>
            <a:lvl6pPr algn="l" rtl="0">
              <a:spcBef>
                <a:spcPts val="360"/>
              </a:spcBef>
              <a:buClr>
                <a:schemeClr val="dk2"/>
              </a:buClr>
              <a:buSzPct val="100000"/>
              <a:buFont typeface="Wingdings"/>
              <a:buChar char="§"/>
              <a:defRPr sz="1800" b="0" i="0" u="none" strike="noStrike" cap="none" baseline="0">
                <a:solidFill>
                  <a:schemeClr val="dk2"/>
                </a:solidFill>
                <a:latin typeface="Arial"/>
                <a:ea typeface="Arial"/>
                <a:cs typeface="Arial"/>
                <a:sym typeface="Arial"/>
              </a:defRPr>
            </a:lvl6pPr>
            <a:lvl7pPr algn="l" rtl="0">
              <a:spcBef>
                <a:spcPts val="360"/>
              </a:spcBef>
              <a:buClr>
                <a:schemeClr val="dk2"/>
              </a:buClr>
              <a:buSzPct val="100000"/>
              <a:buFont typeface="Arial"/>
              <a:buChar char="●"/>
              <a:defRPr sz="1800" b="0" i="0" u="none" strike="noStrike" cap="none" baseline="0">
                <a:solidFill>
                  <a:schemeClr val="dk2"/>
                </a:solidFill>
                <a:latin typeface="Arial"/>
                <a:ea typeface="Arial"/>
                <a:cs typeface="Arial"/>
                <a:sym typeface="Arial"/>
              </a:defRPr>
            </a:lvl7pPr>
            <a:lvl8pPr algn="l" rtl="0">
              <a:spcBef>
                <a:spcPts val="360"/>
              </a:spcBef>
              <a:buClr>
                <a:schemeClr val="dk2"/>
              </a:buClr>
              <a:buSzPct val="100000"/>
              <a:buFont typeface="Courier New"/>
              <a:buChar char="o"/>
              <a:defRPr sz="1800" b="0" i="0" u="none" strike="noStrike" cap="none" baseline="0">
                <a:solidFill>
                  <a:schemeClr val="dk2"/>
                </a:solidFill>
                <a:latin typeface="Arial"/>
                <a:ea typeface="Arial"/>
                <a:cs typeface="Arial"/>
                <a:sym typeface="Arial"/>
              </a:defRPr>
            </a:lvl8pPr>
            <a:lvl9pPr algn="l" rtl="0">
              <a:spcBef>
                <a:spcPts val="360"/>
              </a:spcBef>
              <a:buClr>
                <a:schemeClr val="dk2"/>
              </a:buClr>
              <a:buSzPct val="100000"/>
              <a:buFont typeface="Wingdings"/>
              <a:buChar char="§"/>
              <a:defRPr sz="1800" b="0" i="0" u="none" strike="noStrike" cap="none" baseline="0">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ools.android.com/tech-docs/new-build-system/build-system-concept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tools.android.com/tech-docs/new-build-system/build-system-concept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tools.android.com/tech-docs/new-build-system/build-system-concept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tools.android.com/tech-docs/new-build-system/build-system-concept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tools.android.com/tech-docs/new-build-system/build-system-concept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tools.android.com/tech-docs/new-build-system/build-system-concept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groovy.codehaus.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hyperlink" Target="http://gradle.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hyperlink" Target="http://tools.android.com/tech-docs/new-build-system/roadma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s://plus.google.com/11100804972656579937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github.com/Goddchen" TargetMode="External"/><Relationship Id="rId4" Type="http://schemas.openxmlformats.org/officeDocument/2006/relationships/hyperlink" Target="mailto:goddchen@gmail.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developer.android.com/sdk/installing/studio.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ools.android.com/tech-docs/new-build-syste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ource.android.com/"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s://github.com/Goddchen/Android-Gradle-Examples" TargetMode="External"/><Relationship Id="rId5" Type="http://schemas.openxmlformats.org/officeDocument/2006/relationships/hyperlink" Target="http://tools.android.com/tech-docs/new-build-system" TargetMode="External"/><Relationship Id="rId4" Type="http://schemas.openxmlformats.org/officeDocument/2006/relationships/hyperlink" Target="http://groups.google.com/group/adt-dev"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ools.android.com/tech-docs/new-build-system/build-system-concept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ools.android.com/tech-docs/new-build-system/build-system-concept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tools.android.com/tech-docs/new-build-system/build-system-concep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1734342"/>
            <a:ext cx="7772400" cy="2245499"/>
          </a:xfrm>
          <a:prstGeom prst="rect">
            <a:avLst/>
          </a:prstGeom>
        </p:spPr>
        <p:txBody>
          <a:bodyPr lIns="91425" tIns="91425" rIns="91425" bIns="91425" anchor="b" anchorCtr="0">
            <a:noAutofit/>
          </a:bodyPr>
          <a:lstStyle/>
          <a:p>
            <a:pPr>
              <a:spcBef>
                <a:spcPts val="0"/>
              </a:spcBef>
              <a:buNone/>
            </a:pPr>
            <a:r>
              <a:rPr lang="de" sz="6000"/>
              <a:t>The new (or the first?) build system for Android</a:t>
            </a:r>
          </a:p>
        </p:txBody>
      </p:sp>
      <p:sp>
        <p:nvSpPr>
          <p:cNvPr id="29" name="Shape 29"/>
          <p:cNvSpPr txBox="1">
            <a:spLocks noGrp="1"/>
          </p:cNvSpPr>
          <p:nvPr>
            <p:ph type="subTitle" idx="1"/>
          </p:nvPr>
        </p:nvSpPr>
        <p:spPr>
          <a:xfrm>
            <a:off x="685800" y="4124476"/>
            <a:ext cx="7772400" cy="949799"/>
          </a:xfrm>
          <a:prstGeom prst="rect">
            <a:avLst/>
          </a:prstGeom>
        </p:spPr>
        <p:txBody>
          <a:bodyPr lIns="91425" tIns="91425" rIns="91425" bIns="91425" anchor="ctr" anchorCtr="0">
            <a:noAutofit/>
          </a:bodyPr>
          <a:lstStyle/>
          <a:p>
            <a:pPr>
              <a:spcBef>
                <a:spcPts val="0"/>
              </a:spcBef>
              <a:buNone/>
            </a:pPr>
            <a:r>
              <a:rPr lang="de"/>
              <a:t>Gradle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Build Types - What can be customized?</a:t>
            </a:r>
          </a:p>
        </p:txBody>
      </p:sp>
      <p:sp>
        <p:nvSpPr>
          <p:cNvPr id="90" name="Shape 90"/>
          <p:cNvSpPr txBox="1">
            <a:spLocks noGrp="1"/>
          </p:cNvSpPr>
          <p:nvPr>
            <p:ph type="body" idx="1"/>
          </p:nvPr>
        </p:nvSpPr>
        <p:spPr>
          <a:xfrm>
            <a:off x="457200" y="1947332"/>
            <a:ext cx="4030200" cy="4620299"/>
          </a:xfrm>
          <a:prstGeom prst="rect">
            <a:avLst/>
          </a:prstGeom>
        </p:spPr>
        <p:txBody>
          <a:bodyPr lIns="91425" tIns="91425" rIns="91425" bIns="91425" anchor="t" anchorCtr="0">
            <a:noAutofit/>
          </a:bodyPr>
          <a:lstStyle/>
          <a:p>
            <a:pPr marL="457200" lvl="0" indent="-342900" rtl="0">
              <a:spcBef>
                <a:spcPts val="0"/>
              </a:spcBef>
              <a:buClr>
                <a:schemeClr val="dk2"/>
              </a:buClr>
              <a:buSzPct val="100000"/>
              <a:buFont typeface="Arial"/>
              <a:buChar char="●"/>
            </a:pPr>
            <a:r>
              <a:rPr lang="de" sz="1800"/>
              <a:t>manifest debuggable flag</a:t>
            </a:r>
          </a:p>
          <a:p>
            <a:pPr marL="457200" lvl="0" indent="-342900" rtl="0">
              <a:spcBef>
                <a:spcPts val="0"/>
              </a:spcBef>
              <a:buClr>
                <a:schemeClr val="dk2"/>
              </a:buClr>
              <a:buSzPct val="100000"/>
              <a:buFont typeface="Arial"/>
              <a:buChar char="●"/>
            </a:pPr>
            <a:r>
              <a:rPr lang="de" sz="1800"/>
              <a:t>native compilation debug flag</a:t>
            </a:r>
          </a:p>
          <a:p>
            <a:pPr marL="457200" lvl="0" indent="-342900" rtl="0">
              <a:spcBef>
                <a:spcPts val="0"/>
              </a:spcBef>
              <a:buClr>
                <a:schemeClr val="dk2"/>
              </a:buClr>
              <a:buSzPct val="100000"/>
              <a:buFont typeface="Arial"/>
              <a:buChar char="●"/>
            </a:pPr>
            <a:r>
              <a:rPr lang="de" sz="1800"/>
              <a:t>proguard enabled + specific rules (</a:t>
            </a:r>
            <a:r>
              <a:rPr lang="de" sz="1800">
                <a:solidFill>
                  <a:srgbClr val="FF0000"/>
                </a:solidFill>
              </a:rPr>
              <a:t>Not implemented yet</a:t>
            </a:r>
            <a:r>
              <a:rPr lang="de" sz="1800"/>
              <a:t>)</a:t>
            </a:r>
          </a:p>
          <a:p>
            <a:pPr marL="457200" lvl="0" indent="-342900" rtl="0">
              <a:spcBef>
                <a:spcPts val="0"/>
              </a:spcBef>
              <a:buClr>
                <a:schemeClr val="dk2"/>
              </a:buClr>
              <a:buSzPct val="100000"/>
              <a:buFont typeface="Arial"/>
              <a:buChar char="●"/>
            </a:pPr>
            <a:r>
              <a:rPr lang="de" sz="1800"/>
              <a:t>debug signing flag (ie whether to use debug key or release key)</a:t>
            </a:r>
          </a:p>
          <a:p>
            <a:pPr marL="457200" lvl="0" indent="-342900" rtl="0">
              <a:spcBef>
                <a:spcPts val="0"/>
              </a:spcBef>
              <a:buClr>
                <a:schemeClr val="dk2"/>
              </a:buClr>
              <a:buSzPct val="100000"/>
              <a:buFont typeface="Arial"/>
              <a:buChar char="●"/>
            </a:pPr>
            <a:r>
              <a:rPr lang="de" sz="1800"/>
              <a:t>package name suffix (2)</a:t>
            </a:r>
          </a:p>
          <a:p>
            <a:pPr marL="457200" lvl="0" indent="-342900" rtl="0">
              <a:spcBef>
                <a:spcPts val="0"/>
              </a:spcBef>
              <a:buClr>
                <a:schemeClr val="dk2"/>
              </a:buClr>
              <a:buSzPct val="100000"/>
              <a:buFont typeface="Arial"/>
              <a:buChar char="●"/>
            </a:pPr>
            <a:r>
              <a:rPr lang="de" sz="1800"/>
              <a:t>Buildconfig</a:t>
            </a:r>
          </a:p>
          <a:p>
            <a:pPr marL="914400" lvl="1" indent="-342900" rtl="0">
              <a:spcBef>
                <a:spcPts val="0"/>
              </a:spcBef>
              <a:buClr>
                <a:schemeClr val="dk2"/>
              </a:buClr>
              <a:buSzPct val="100000"/>
              <a:buFont typeface="Courier New"/>
              <a:buChar char="o"/>
            </a:pPr>
            <a:r>
              <a:rPr lang="de" sz="1800"/>
              <a:t>DEBUG flag. Set automatically based on the manifest debuggable flag.</a:t>
            </a:r>
          </a:p>
          <a:p>
            <a:pPr marL="914400" lvl="1" indent="-342900" rtl="0">
              <a:spcBef>
                <a:spcPts val="0"/>
              </a:spcBef>
              <a:buClr>
                <a:schemeClr val="dk2"/>
              </a:buClr>
              <a:buSzPct val="100000"/>
              <a:buFont typeface="Courier New"/>
              <a:buChar char="o"/>
            </a:pPr>
            <a:r>
              <a:rPr lang="de" sz="1800"/>
              <a:t>Ability to provide custom Java code.</a:t>
            </a:r>
          </a:p>
          <a:p>
            <a:pPr>
              <a:spcBef>
                <a:spcPts val="0"/>
              </a:spcBef>
              <a:buNone/>
            </a:pPr>
            <a:endParaRPr/>
          </a:p>
        </p:txBody>
      </p:sp>
      <p:sp>
        <p:nvSpPr>
          <p:cNvPr id="91" name="Shape 91"/>
          <p:cNvSpPr txBox="1">
            <a:spLocks noGrp="1"/>
          </p:cNvSpPr>
          <p:nvPr>
            <p:ph type="body" idx="2"/>
          </p:nvPr>
        </p:nvSpPr>
        <p:spPr>
          <a:xfrm>
            <a:off x="4656667" y="1949211"/>
            <a:ext cx="4030200" cy="4620299"/>
          </a:xfrm>
          <a:prstGeom prst="rect">
            <a:avLst/>
          </a:prstGeom>
        </p:spPr>
        <p:txBody>
          <a:bodyPr lIns="91425" tIns="91425" rIns="91425" bIns="91425" anchor="t" anchorCtr="0">
            <a:noAutofit/>
          </a:bodyPr>
          <a:lstStyle/>
          <a:p>
            <a:pPr marL="457200" lvl="0" indent="-419100">
              <a:spcBef>
                <a:spcPts val="0"/>
              </a:spcBef>
              <a:buClr>
                <a:schemeClr val="dk2"/>
              </a:buClr>
              <a:buSzPct val="100000"/>
              <a:buFont typeface="Arial"/>
              <a:buChar char="●"/>
            </a:pPr>
            <a:r>
              <a:rPr lang="de"/>
              <a:t>Types "Release" and "Debug" are automatically created and can be reconfigured</a:t>
            </a:r>
          </a:p>
        </p:txBody>
      </p:sp>
      <p:sp>
        <p:nvSpPr>
          <p:cNvPr id="92" name="Shape 92"/>
          <p:cNvSpPr txBox="1"/>
          <p:nvPr/>
        </p:nvSpPr>
        <p:spPr>
          <a:xfrm>
            <a:off x="704700" y="6207473"/>
            <a:ext cx="7982100" cy="360299"/>
          </a:xfrm>
          <a:prstGeom prst="rect">
            <a:avLst/>
          </a:prstGeom>
          <a:noFill/>
          <a:ln>
            <a:noFill/>
          </a:ln>
        </p:spPr>
        <p:txBody>
          <a:bodyPr lIns="91425" tIns="91425" rIns="91425" bIns="91425" anchor="ctr" anchorCtr="0">
            <a:noAutofit/>
          </a:bodyPr>
          <a:lstStyle/>
          <a:p>
            <a:pPr lvl="0" algn="r" rtl="0">
              <a:spcBef>
                <a:spcPts val="0"/>
              </a:spcBef>
              <a:buNone/>
            </a:pPr>
            <a:r>
              <a:rPr lang="de" u="sng">
                <a:solidFill>
                  <a:schemeClr val="hlink"/>
                </a:solidFill>
                <a:hlinkClick r:id="rId3"/>
              </a:rPr>
              <a:t>http://tools.android.com/tech-docs/new-build-system/build-system-concepts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animEffect transition="in" filter="fade">
                                      <p:cBhvr>
                                        <p:cTn id="7" dur="1000"/>
                                        <p:tgtEl>
                                          <p:spTgt spid="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
                                            <p:txEl>
                                              <p:pRg st="1" end="1"/>
                                            </p:txEl>
                                          </p:spTgt>
                                        </p:tgtEl>
                                        <p:attrNameLst>
                                          <p:attrName>style.visibility</p:attrName>
                                        </p:attrNameLst>
                                      </p:cBhvr>
                                      <p:to>
                                        <p:strVal val="visible"/>
                                      </p:to>
                                    </p:set>
                                    <p:animEffect transition="in" filter="fade">
                                      <p:cBhvr>
                                        <p:cTn id="12" dur="1000"/>
                                        <p:tgtEl>
                                          <p:spTgt spid="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
                                            <p:txEl>
                                              <p:pRg st="2" end="2"/>
                                            </p:txEl>
                                          </p:spTgt>
                                        </p:tgtEl>
                                        <p:attrNameLst>
                                          <p:attrName>style.visibility</p:attrName>
                                        </p:attrNameLst>
                                      </p:cBhvr>
                                      <p:to>
                                        <p:strVal val="visible"/>
                                      </p:to>
                                    </p:set>
                                    <p:animEffect transition="in" filter="fade">
                                      <p:cBhvr>
                                        <p:cTn id="17" dur="1000"/>
                                        <p:tgtEl>
                                          <p:spTgt spid="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
                                            <p:txEl>
                                              <p:pRg st="3" end="3"/>
                                            </p:txEl>
                                          </p:spTgt>
                                        </p:tgtEl>
                                        <p:attrNameLst>
                                          <p:attrName>style.visibility</p:attrName>
                                        </p:attrNameLst>
                                      </p:cBhvr>
                                      <p:to>
                                        <p:strVal val="visible"/>
                                      </p:to>
                                    </p:set>
                                    <p:animEffect transition="in" filter="fade">
                                      <p:cBhvr>
                                        <p:cTn id="22" dur="1000"/>
                                        <p:tgtEl>
                                          <p:spTgt spid="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
                                            <p:txEl>
                                              <p:pRg st="4" end="4"/>
                                            </p:txEl>
                                          </p:spTgt>
                                        </p:tgtEl>
                                        <p:attrNameLst>
                                          <p:attrName>style.visibility</p:attrName>
                                        </p:attrNameLst>
                                      </p:cBhvr>
                                      <p:to>
                                        <p:strVal val="visible"/>
                                      </p:to>
                                    </p:set>
                                    <p:animEffect transition="in" filter="fade">
                                      <p:cBhvr>
                                        <p:cTn id="27" dur="1000"/>
                                        <p:tgtEl>
                                          <p:spTgt spid="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0">
                                            <p:txEl>
                                              <p:pRg st="5" end="5"/>
                                            </p:txEl>
                                          </p:spTgt>
                                        </p:tgtEl>
                                        <p:attrNameLst>
                                          <p:attrName>style.visibility</p:attrName>
                                        </p:attrNameLst>
                                      </p:cBhvr>
                                      <p:to>
                                        <p:strVal val="visible"/>
                                      </p:to>
                                    </p:set>
                                    <p:animEffect transition="in" filter="fade">
                                      <p:cBhvr>
                                        <p:cTn id="32" dur="1000"/>
                                        <p:tgtEl>
                                          <p:spTgt spid="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0">
                                            <p:txEl>
                                              <p:pRg st="6" end="6"/>
                                            </p:txEl>
                                          </p:spTgt>
                                        </p:tgtEl>
                                        <p:attrNameLst>
                                          <p:attrName>style.visibility</p:attrName>
                                        </p:attrNameLst>
                                      </p:cBhvr>
                                      <p:to>
                                        <p:strVal val="visible"/>
                                      </p:to>
                                    </p:set>
                                    <p:animEffect transition="in" filter="fade">
                                      <p:cBhvr>
                                        <p:cTn id="37" dur="1000"/>
                                        <p:tgtEl>
                                          <p:spTgt spid="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0">
                                            <p:txEl>
                                              <p:pRg st="7" end="7"/>
                                            </p:txEl>
                                          </p:spTgt>
                                        </p:tgtEl>
                                        <p:attrNameLst>
                                          <p:attrName>style.visibility</p:attrName>
                                        </p:attrNameLst>
                                      </p:cBhvr>
                                      <p:to>
                                        <p:strVal val="visible"/>
                                      </p:to>
                                    </p:set>
                                    <p:animEffect transition="in" filter="fade">
                                      <p:cBhvr>
                                        <p:cTn id="42" dur="1000"/>
                                        <p:tgtEl>
                                          <p:spTgt spid="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0">
                                            <p:txEl>
                                              <p:pRg st="8" end="8"/>
                                            </p:txEl>
                                          </p:spTgt>
                                        </p:tgtEl>
                                        <p:attrNameLst>
                                          <p:attrName>style.visibility</p:attrName>
                                        </p:attrNameLst>
                                      </p:cBhvr>
                                      <p:to>
                                        <p:strVal val="visible"/>
                                      </p:to>
                                    </p:set>
                                    <p:animEffect transition="in" filter="fade">
                                      <p:cBhvr>
                                        <p:cTn id="47" dur="1000"/>
                                        <p:tgtEl>
                                          <p:spTgt spid="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1">
                                            <p:txEl>
                                              <p:pRg st="0" end="0"/>
                                            </p:txEl>
                                          </p:spTgt>
                                        </p:tgtEl>
                                        <p:attrNameLst>
                                          <p:attrName>style.visibility</p:attrName>
                                        </p:attrNameLst>
                                      </p:cBhvr>
                                      <p:to>
                                        <p:strVal val="visible"/>
                                      </p:to>
                                    </p:set>
                                    <p:animEffect transition="in" filter="fade">
                                      <p:cBhvr>
                                        <p:cTn id="52" dur="1000"/>
                                        <p:tgtEl>
                                          <p:spTgt spid="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Build Variants</a:t>
            </a:r>
          </a:p>
        </p:txBody>
      </p:sp>
      <p:sp>
        <p:nvSpPr>
          <p:cNvPr id="98" name="Shape 9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a:spcBef>
                <a:spcPts val="0"/>
              </a:spcBef>
              <a:buNone/>
            </a:pPr>
            <a:r>
              <a:rPr lang="de"/>
              <a:t>In short: the cross product of Build Type x Build Flavor</a:t>
            </a:r>
          </a:p>
        </p:txBody>
      </p:sp>
      <p:pic>
        <p:nvPicPr>
          <p:cNvPr id="99" name="Shape 99"/>
          <p:cNvPicPr preferRelativeResize="0"/>
          <p:nvPr/>
        </p:nvPicPr>
        <p:blipFill>
          <a:blip r:embed="rId3">
            <a:alphaModFix/>
          </a:blip>
          <a:stretch>
            <a:fillRect/>
          </a:stretch>
        </p:blipFill>
        <p:spPr>
          <a:xfrm>
            <a:off x="3143250" y="3714627"/>
            <a:ext cx="2857500" cy="1085850"/>
          </a:xfrm>
          <a:prstGeom prst="rect">
            <a:avLst/>
          </a:prstGeom>
          <a:noFill/>
          <a:ln>
            <a:noFill/>
          </a:ln>
        </p:spPr>
      </p:pic>
      <p:sp>
        <p:nvSpPr>
          <p:cNvPr id="100" name="Shape 100"/>
          <p:cNvSpPr txBox="1"/>
          <p:nvPr/>
        </p:nvSpPr>
        <p:spPr>
          <a:xfrm>
            <a:off x="704700" y="6207473"/>
            <a:ext cx="7982100" cy="360299"/>
          </a:xfrm>
          <a:prstGeom prst="rect">
            <a:avLst/>
          </a:prstGeom>
          <a:noFill/>
          <a:ln>
            <a:noFill/>
          </a:ln>
        </p:spPr>
        <p:txBody>
          <a:bodyPr lIns="91425" tIns="91425" rIns="91425" bIns="91425" anchor="ctr" anchorCtr="0">
            <a:noAutofit/>
          </a:bodyPr>
          <a:lstStyle/>
          <a:p>
            <a:pPr lvl="0" algn="r" rtl="0">
              <a:spcBef>
                <a:spcPts val="0"/>
              </a:spcBef>
              <a:buNone/>
            </a:pPr>
            <a:r>
              <a:rPr lang="de" u="sng">
                <a:solidFill>
                  <a:schemeClr val="hlink"/>
                </a:solidFill>
                <a:hlinkClick r:id="rId4"/>
              </a:rPr>
              <a:t>http://tools.android.com/tech-docs/new-build-system/build-system-concepts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childTnLst>
                                </p:cTn>
                              </p:par>
                              <p:par>
                                <p:cTn id="8" presetID="10" presetClass="entr" presetSubtype="0" fill="hold"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fade">
                                      <p:cBhvr>
                                        <p:cTn id="10"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Flavor Groups</a:t>
            </a:r>
          </a:p>
        </p:txBody>
      </p:sp>
      <p:sp>
        <p:nvSpPr>
          <p:cNvPr id="106" name="Shape 10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a:spcBef>
                <a:spcPts val="0"/>
              </a:spcBef>
              <a:buNone/>
            </a:pPr>
            <a:r>
              <a:rPr lang="de"/>
              <a:t>In short: Flavor groups provide several dimensions of flavors (eg 2 GL texture formats x 2 ABIs)</a:t>
            </a:r>
          </a:p>
        </p:txBody>
      </p:sp>
      <p:pic>
        <p:nvPicPr>
          <p:cNvPr id="107" name="Shape 107"/>
          <p:cNvPicPr preferRelativeResize="0"/>
          <p:nvPr/>
        </p:nvPicPr>
        <p:blipFill>
          <a:blip r:embed="rId3">
            <a:alphaModFix/>
          </a:blip>
          <a:stretch>
            <a:fillRect/>
          </a:stretch>
        </p:blipFill>
        <p:spPr>
          <a:xfrm>
            <a:off x="2443162" y="3500314"/>
            <a:ext cx="4257675" cy="1514475"/>
          </a:xfrm>
          <a:prstGeom prst="rect">
            <a:avLst/>
          </a:prstGeom>
          <a:noFill/>
          <a:ln>
            <a:noFill/>
          </a:ln>
        </p:spPr>
      </p:pic>
      <p:sp>
        <p:nvSpPr>
          <p:cNvPr id="108" name="Shape 108"/>
          <p:cNvSpPr txBox="1"/>
          <p:nvPr/>
        </p:nvSpPr>
        <p:spPr>
          <a:xfrm>
            <a:off x="704700" y="6207473"/>
            <a:ext cx="7982100" cy="360299"/>
          </a:xfrm>
          <a:prstGeom prst="rect">
            <a:avLst/>
          </a:prstGeom>
          <a:noFill/>
          <a:ln>
            <a:noFill/>
          </a:ln>
        </p:spPr>
        <p:txBody>
          <a:bodyPr lIns="91425" tIns="91425" rIns="91425" bIns="91425" anchor="ctr" anchorCtr="0">
            <a:noAutofit/>
          </a:bodyPr>
          <a:lstStyle/>
          <a:p>
            <a:pPr lvl="0" algn="r" rtl="0">
              <a:spcBef>
                <a:spcPts val="0"/>
              </a:spcBef>
              <a:buNone/>
            </a:pPr>
            <a:r>
              <a:rPr lang="de" u="sng">
                <a:solidFill>
                  <a:schemeClr val="hlink"/>
                </a:solidFill>
                <a:hlinkClick r:id="rId4"/>
              </a:rPr>
              <a:t>http://tools.android.com/tech-docs/new-build-system/build-system-concepts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par>
                                <p:cTn id="8" presetID="10" presetClass="entr" presetSubtype="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Sourcesets</a:t>
            </a:r>
          </a:p>
        </p:txBody>
      </p:sp>
      <p:sp>
        <p:nvSpPr>
          <p:cNvPr id="114" name="Shape 11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Mapping of source types</a:t>
            </a:r>
          </a:p>
          <a:p>
            <a:pPr marL="457200" lvl="0" indent="-419100">
              <a:spcBef>
                <a:spcPts val="0"/>
              </a:spcBef>
              <a:buClr>
                <a:schemeClr val="dk2"/>
              </a:buClr>
              <a:buSzPct val="100000"/>
              <a:buFont typeface="Arial"/>
              <a:buChar char="●"/>
            </a:pPr>
            <a:r>
              <a:rPr lang="de"/>
              <a:t>Can be reconfigured</a:t>
            </a:r>
          </a:p>
        </p:txBody>
      </p:sp>
      <p:pic>
        <p:nvPicPr>
          <p:cNvPr id="115" name="Shape 115"/>
          <p:cNvPicPr preferRelativeResize="0"/>
          <p:nvPr/>
        </p:nvPicPr>
        <p:blipFill>
          <a:blip r:embed="rId3">
            <a:alphaModFix/>
          </a:blip>
          <a:stretch>
            <a:fillRect/>
          </a:stretch>
        </p:blipFill>
        <p:spPr>
          <a:xfrm>
            <a:off x="5134599" y="2788627"/>
            <a:ext cx="3552200" cy="2937850"/>
          </a:xfrm>
          <a:prstGeom prst="rect">
            <a:avLst/>
          </a:prstGeom>
          <a:noFill/>
          <a:ln>
            <a:noFill/>
          </a:ln>
        </p:spPr>
      </p:pic>
      <p:sp>
        <p:nvSpPr>
          <p:cNvPr id="116" name="Shape 116"/>
          <p:cNvSpPr txBox="1"/>
          <p:nvPr/>
        </p:nvSpPr>
        <p:spPr>
          <a:xfrm>
            <a:off x="704700" y="6207473"/>
            <a:ext cx="7982100" cy="360299"/>
          </a:xfrm>
          <a:prstGeom prst="rect">
            <a:avLst/>
          </a:prstGeom>
          <a:noFill/>
          <a:ln>
            <a:noFill/>
          </a:ln>
        </p:spPr>
        <p:txBody>
          <a:bodyPr lIns="91425" tIns="91425" rIns="91425" bIns="91425" anchor="ctr" anchorCtr="0">
            <a:noAutofit/>
          </a:bodyPr>
          <a:lstStyle/>
          <a:p>
            <a:pPr lvl="0" algn="r" rtl="0">
              <a:spcBef>
                <a:spcPts val="0"/>
              </a:spcBef>
              <a:buNone/>
            </a:pPr>
            <a:r>
              <a:rPr lang="de" u="sng">
                <a:solidFill>
                  <a:schemeClr val="hlink"/>
                </a:solidFill>
                <a:hlinkClick r:id="rId4"/>
              </a:rPr>
              <a:t>http://tools.android.com/tech-docs/new-build-system/build-system-concepts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fade">
                                      <p:cBhvr>
                                        <p:cTn id="7" dur="10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xEl>
                                              <p:pRg st="1" end="1"/>
                                            </p:txEl>
                                          </p:spTgt>
                                        </p:tgtEl>
                                        <p:attrNameLst>
                                          <p:attrName>style.visibility</p:attrName>
                                        </p:attrNameLst>
                                      </p:cBhvr>
                                      <p:to>
                                        <p:strVal val="visible"/>
                                      </p:to>
                                    </p:set>
                                    <p:animEffect transition="in" filter="fade">
                                      <p:cBhvr>
                                        <p:cTn id="12" dur="1000"/>
                                        <p:tgtEl>
                                          <p:spTgt spid="1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fade">
                                      <p:cBhvr>
                                        <p:cTn id="1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Testing</a:t>
            </a:r>
          </a:p>
        </p:txBody>
      </p:sp>
      <p:sp>
        <p:nvSpPr>
          <p:cNvPr id="122" name="Shape 12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Tests are no longer a separate project</a:t>
            </a:r>
          </a:p>
          <a:p>
            <a:pPr marL="457200" lvl="0" indent="-419100" rtl="0">
              <a:spcBef>
                <a:spcPts val="0"/>
              </a:spcBef>
              <a:buClr>
                <a:schemeClr val="dk2"/>
              </a:buClr>
              <a:buSzPct val="100000"/>
              <a:buFont typeface="Arial"/>
              <a:buChar char="●"/>
            </a:pPr>
            <a:r>
              <a:rPr lang="de"/>
              <a:t>They are now part of the main project</a:t>
            </a:r>
          </a:p>
          <a:p>
            <a:pPr marL="457200" lvl="0" indent="-419100">
              <a:spcBef>
                <a:spcPts val="0"/>
              </a:spcBef>
              <a:buClr>
                <a:schemeClr val="dk2"/>
              </a:buClr>
              <a:buSzPct val="100000"/>
              <a:buFont typeface="Arial"/>
              <a:buChar char="●"/>
            </a:pPr>
            <a:r>
              <a:rPr lang="de"/>
              <a:t>Tests go to "src/test" or "src/test&lt;flavor&gt;"</a:t>
            </a:r>
          </a:p>
        </p:txBody>
      </p:sp>
      <p:sp>
        <p:nvSpPr>
          <p:cNvPr id="123" name="Shape 123"/>
          <p:cNvSpPr txBox="1"/>
          <p:nvPr/>
        </p:nvSpPr>
        <p:spPr>
          <a:xfrm>
            <a:off x="704700" y="6207473"/>
            <a:ext cx="7982100" cy="360299"/>
          </a:xfrm>
          <a:prstGeom prst="rect">
            <a:avLst/>
          </a:prstGeom>
          <a:noFill/>
          <a:ln>
            <a:noFill/>
          </a:ln>
        </p:spPr>
        <p:txBody>
          <a:bodyPr lIns="91425" tIns="91425" rIns="91425" bIns="91425" anchor="ctr" anchorCtr="0">
            <a:noAutofit/>
          </a:bodyPr>
          <a:lstStyle/>
          <a:p>
            <a:pPr lvl="0" algn="r" rtl="0">
              <a:spcBef>
                <a:spcPts val="0"/>
              </a:spcBef>
              <a:buNone/>
            </a:pPr>
            <a:r>
              <a:rPr lang="de" u="sng">
                <a:solidFill>
                  <a:schemeClr val="hlink"/>
                </a:solidFill>
                <a:hlinkClick r:id="rId3"/>
              </a:rPr>
              <a:t>http://tools.android.com/tech-docs/new-build-system/build-system-concepts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1000"/>
                                        <p:tgtEl>
                                          <p:spTgt spid="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Effect transition="in" filter="fade">
                                      <p:cBhvr>
                                        <p:cTn id="12" dur="1000"/>
                                        <p:tgtEl>
                                          <p:spTgt spid="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Effect transition="in" filter="fade">
                                      <p:cBhvr>
                                        <p:cTn id="17" dur="1000"/>
                                        <p:tgtEl>
                                          <p:spTgt spid="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Library Projects</a:t>
            </a:r>
          </a:p>
        </p:txBody>
      </p:sp>
      <p:sp>
        <p:nvSpPr>
          <p:cNvPr id="129" name="Shape 129"/>
          <p:cNvSpPr txBox="1">
            <a:spLocks noGrp="1"/>
          </p:cNvSpPr>
          <p:nvPr>
            <p:ph type="body" idx="1"/>
          </p:nvPr>
        </p:nvSpPr>
        <p:spPr>
          <a:xfrm>
            <a:off x="457200" y="1947332"/>
            <a:ext cx="4030200" cy="4620299"/>
          </a:xfrm>
          <a:prstGeom prst="rect">
            <a:avLst/>
          </a:prstGeom>
        </p:spPr>
        <p:txBody>
          <a:bodyPr lIns="91425" tIns="91425" rIns="91425" bIns="91425" anchor="t" anchorCtr="0">
            <a:noAutofit/>
          </a:bodyPr>
          <a:lstStyle/>
          <a:p>
            <a:pPr lvl="0" rtl="0">
              <a:spcBef>
                <a:spcPts val="0"/>
              </a:spcBef>
              <a:buNone/>
            </a:pPr>
            <a:r>
              <a:rPr lang="de" sz="2400"/>
              <a:t>Similar to regular project except:</a:t>
            </a:r>
          </a:p>
          <a:p>
            <a:pPr marL="457200" lvl="0" indent="-381000" rtl="0">
              <a:spcBef>
                <a:spcPts val="0"/>
              </a:spcBef>
              <a:buClr>
                <a:schemeClr val="dk2"/>
              </a:buClr>
              <a:buSzPct val="100000"/>
              <a:buFont typeface="Arial"/>
              <a:buChar char="●"/>
            </a:pPr>
            <a:r>
              <a:rPr lang="de" sz="2400"/>
              <a:t>There are no Product Flavor.</a:t>
            </a:r>
          </a:p>
          <a:p>
            <a:pPr marL="457200" lvl="0" indent="-381000" rtl="0">
              <a:lnSpc>
                <a:spcPct val="115000"/>
              </a:lnSpc>
              <a:spcBef>
                <a:spcPts val="0"/>
              </a:spcBef>
              <a:buClr>
                <a:schemeClr val="dk2"/>
              </a:buClr>
              <a:buSzPct val="100000"/>
              <a:buFont typeface="Arial"/>
              <a:buChar char="●"/>
            </a:pPr>
            <a:r>
              <a:rPr lang="de" sz="2400"/>
              <a:t>There are debug and release build types but they are used slightly differently.</a:t>
            </a:r>
          </a:p>
        </p:txBody>
      </p:sp>
      <p:sp>
        <p:nvSpPr>
          <p:cNvPr id="130" name="Shape 130"/>
          <p:cNvSpPr txBox="1">
            <a:spLocks noGrp="1"/>
          </p:cNvSpPr>
          <p:nvPr>
            <p:ph type="body" idx="2"/>
          </p:nvPr>
        </p:nvSpPr>
        <p:spPr>
          <a:xfrm>
            <a:off x="4656667" y="1949211"/>
            <a:ext cx="4030200" cy="4620299"/>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de" sz="2400"/>
              <a:t>Building a library project itself is always a "Debug" build</a:t>
            </a:r>
          </a:p>
          <a:p>
            <a:pPr marL="457200" lvl="0" indent="-381000">
              <a:spcBef>
                <a:spcPts val="0"/>
              </a:spcBef>
              <a:buClr>
                <a:schemeClr val="dk2"/>
              </a:buClr>
              <a:buSzPct val="100000"/>
              <a:buFont typeface="Arial"/>
              <a:buChar char="●"/>
            </a:pPr>
            <a:r>
              <a:rPr lang="de" sz="2400"/>
              <a:t>Packaging a library project in a distribution blob is always a "Release" build</a:t>
            </a:r>
          </a:p>
        </p:txBody>
      </p:sp>
      <p:sp>
        <p:nvSpPr>
          <p:cNvPr id="131" name="Shape 131"/>
          <p:cNvSpPr txBox="1"/>
          <p:nvPr/>
        </p:nvSpPr>
        <p:spPr>
          <a:xfrm>
            <a:off x="704700" y="6207473"/>
            <a:ext cx="7982100" cy="360299"/>
          </a:xfrm>
          <a:prstGeom prst="rect">
            <a:avLst/>
          </a:prstGeom>
          <a:noFill/>
          <a:ln>
            <a:noFill/>
          </a:ln>
        </p:spPr>
        <p:txBody>
          <a:bodyPr lIns="91425" tIns="91425" rIns="91425" bIns="91425" anchor="ctr" anchorCtr="0">
            <a:noAutofit/>
          </a:bodyPr>
          <a:lstStyle/>
          <a:p>
            <a:pPr lvl="0" algn="r" rtl="0">
              <a:spcBef>
                <a:spcPts val="0"/>
              </a:spcBef>
              <a:buNone/>
            </a:pPr>
            <a:r>
              <a:rPr lang="de" u="sng">
                <a:solidFill>
                  <a:schemeClr val="hlink"/>
                </a:solidFill>
                <a:hlinkClick r:id="rId3"/>
              </a:rPr>
              <a:t>http://tools.android.com/tech-docs/new-build-system/build-system-concepts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fade">
                                      <p:cBhvr>
                                        <p:cTn id="7" dur="10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xEl>
                                              <p:pRg st="1" end="1"/>
                                            </p:txEl>
                                          </p:spTgt>
                                        </p:tgtEl>
                                        <p:attrNameLst>
                                          <p:attrName>style.visibility</p:attrName>
                                        </p:attrNameLst>
                                      </p:cBhvr>
                                      <p:to>
                                        <p:strVal val="visible"/>
                                      </p:to>
                                    </p:set>
                                    <p:animEffect transition="in" filter="fade">
                                      <p:cBhvr>
                                        <p:cTn id="12" dur="1000"/>
                                        <p:tgtEl>
                                          <p:spTgt spid="1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
                                            <p:txEl>
                                              <p:pRg st="2" end="2"/>
                                            </p:txEl>
                                          </p:spTgt>
                                        </p:tgtEl>
                                        <p:attrNameLst>
                                          <p:attrName>style.visibility</p:attrName>
                                        </p:attrNameLst>
                                      </p:cBhvr>
                                      <p:to>
                                        <p:strVal val="visible"/>
                                      </p:to>
                                    </p:set>
                                    <p:animEffect transition="in" filter="fade">
                                      <p:cBhvr>
                                        <p:cTn id="17" dur="1000"/>
                                        <p:tgtEl>
                                          <p:spTgt spid="1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0">
                                            <p:txEl>
                                              <p:pRg st="0" end="0"/>
                                            </p:txEl>
                                          </p:spTgt>
                                        </p:tgtEl>
                                        <p:attrNameLst>
                                          <p:attrName>style.visibility</p:attrName>
                                        </p:attrNameLst>
                                      </p:cBhvr>
                                      <p:to>
                                        <p:strVal val="visible"/>
                                      </p:to>
                                    </p:set>
                                    <p:animEffect transition="in" filter="fade">
                                      <p:cBhvr>
                                        <p:cTn id="22" dur="1000"/>
                                        <p:tgtEl>
                                          <p:spTgt spid="13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0">
                                            <p:txEl>
                                              <p:pRg st="1" end="1"/>
                                            </p:txEl>
                                          </p:spTgt>
                                        </p:tgtEl>
                                        <p:attrNameLst>
                                          <p:attrName>style.visibility</p:attrName>
                                        </p:attrNameLst>
                                      </p:cBhvr>
                                      <p:to>
                                        <p:strVal val="visible"/>
                                      </p:to>
                                    </p:set>
                                    <p:animEffect transition="in" filter="fade">
                                      <p:cBhvr>
                                        <p:cTn id="27" dur="1000"/>
                                        <p:tgtEl>
                                          <p:spTgt spid="1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de"/>
              <a:t>Groovy</a:t>
            </a:r>
          </a:p>
        </p:txBody>
      </p:sp>
      <p:sp>
        <p:nvSpPr>
          <p:cNvPr id="137" name="Shape 137"/>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u="sng">
                <a:solidFill>
                  <a:schemeClr val="hlink"/>
                </a:solidFill>
                <a:hlinkClick r:id="rId3"/>
              </a:rPr>
              <a:t>http://groovy.codehaus.org/</a:t>
            </a:r>
          </a:p>
          <a:p>
            <a:pPr marL="457200" lvl="0" indent="-419100" rtl="0">
              <a:spcBef>
                <a:spcPts val="0"/>
              </a:spcBef>
              <a:buClr>
                <a:schemeClr val="dk2"/>
              </a:buClr>
              <a:buSzPct val="100000"/>
              <a:buFont typeface="Arial"/>
              <a:buChar char="●"/>
            </a:pPr>
            <a:r>
              <a:rPr lang="de"/>
              <a:t>The language used by Gradle</a:t>
            </a:r>
          </a:p>
          <a:p>
            <a:pPr marL="457200" lvl="0" indent="-419100" rtl="0">
              <a:spcBef>
                <a:spcPts val="0"/>
              </a:spcBef>
              <a:buClr>
                <a:schemeClr val="dk2"/>
              </a:buClr>
              <a:buSzPct val="100000"/>
              <a:buFont typeface="Arial"/>
              <a:buChar char="●"/>
            </a:pPr>
            <a:r>
              <a:rPr lang="de"/>
              <a:t>Great similarity to Java</a:t>
            </a:r>
          </a:p>
          <a:p>
            <a:pPr marL="457200" lvl="0" indent="-419100" rtl="0">
              <a:spcBef>
                <a:spcPts val="0"/>
              </a:spcBef>
              <a:buClr>
                <a:schemeClr val="dk2"/>
              </a:buClr>
              <a:buSzPct val="100000"/>
              <a:buFont typeface="Arial"/>
              <a:buChar char="●"/>
            </a:pPr>
            <a:r>
              <a:rPr lang="de"/>
              <a:t>"builds upon the strengths of Java but has additional power features inspired by languages like Python, Ruby and Smalltalk"</a:t>
            </a:r>
          </a:p>
        </p:txBody>
      </p:sp>
      <p:pic>
        <p:nvPicPr>
          <p:cNvPr id="138" name="Shape 138"/>
          <p:cNvPicPr preferRelativeResize="0"/>
          <p:nvPr/>
        </p:nvPicPr>
        <p:blipFill>
          <a:blip r:embed="rId4">
            <a:alphaModFix/>
          </a:blip>
          <a:stretch>
            <a:fillRect/>
          </a:stretch>
        </p:blipFill>
        <p:spPr>
          <a:xfrm>
            <a:off x="2486025" y="5117550"/>
            <a:ext cx="4171950" cy="228600"/>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fade">
                                      <p:cBhvr>
                                        <p:cTn id="7" dur="10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fade">
                                      <p:cBhvr>
                                        <p:cTn id="12" dur="10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fade">
                                      <p:cBhvr>
                                        <p:cTn id="17" dur="10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fade">
                                      <p:cBhvr>
                                        <p:cTn id="22" dur="1000"/>
                                        <p:tgtEl>
                                          <p:spTgt spid="137">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38"/>
                                        </p:tgtEl>
                                        <p:attrNameLst>
                                          <p:attrName>style.visibility</p:attrName>
                                        </p:attrNameLst>
                                      </p:cBhvr>
                                      <p:to>
                                        <p:strVal val="visible"/>
                                      </p:to>
                                    </p:set>
                                    <p:animEffect transition="in" filter="fade">
                                      <p:cBhvr>
                                        <p:cTn id="25"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de"/>
              <a:t>Gradle</a:t>
            </a:r>
          </a:p>
        </p:txBody>
      </p:sp>
      <p:sp>
        <p:nvSpPr>
          <p:cNvPr id="144" name="Shape 14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de" sz="2400" u="sng">
                <a:solidFill>
                  <a:schemeClr val="hlink"/>
                </a:solidFill>
                <a:hlinkClick r:id="rId3"/>
              </a:rPr>
              <a:t>http://gradle.org/</a:t>
            </a:r>
          </a:p>
          <a:p>
            <a:pPr marL="457200" lvl="0" indent="-381000" rtl="0">
              <a:spcBef>
                <a:spcPts val="0"/>
              </a:spcBef>
              <a:buClr>
                <a:schemeClr val="dk2"/>
              </a:buClr>
              <a:buSzPct val="100000"/>
              <a:buFont typeface="Arial"/>
              <a:buChar char="●"/>
            </a:pPr>
            <a:r>
              <a:rPr lang="de" sz="2400"/>
              <a:t>The actual build system, the core of everything</a:t>
            </a:r>
          </a:p>
          <a:p>
            <a:pPr marL="457200" lvl="0" indent="-381000" rtl="0">
              <a:spcBef>
                <a:spcPts val="0"/>
              </a:spcBef>
              <a:buClr>
                <a:schemeClr val="dk2"/>
              </a:buClr>
              <a:buSzPct val="100000"/>
              <a:buFont typeface="Arial"/>
              <a:buChar char="●"/>
            </a:pPr>
            <a:r>
              <a:rPr lang="de" sz="2400"/>
              <a:t>"Gradle is build automation evolved. Gradle can automate the building, testing, publishing, deployment and more of software packages or other types of projects"</a:t>
            </a:r>
          </a:p>
          <a:p>
            <a:pPr marL="457200" lvl="0" indent="-381000" rtl="0">
              <a:spcBef>
                <a:spcPts val="0"/>
              </a:spcBef>
              <a:buClr>
                <a:schemeClr val="dk2"/>
              </a:buClr>
              <a:buSzPct val="100000"/>
              <a:buFont typeface="Arial"/>
              <a:buChar char="●"/>
            </a:pPr>
            <a:r>
              <a:rPr lang="de" sz="2400"/>
              <a:t>"Gradle combines the power and flexibility of Ant with the dependency management and conventions of Maven into a more effective way to build."</a:t>
            </a:r>
          </a:p>
        </p:txBody>
      </p:sp>
      <p:pic>
        <p:nvPicPr>
          <p:cNvPr id="145" name="Shape 145"/>
          <p:cNvPicPr preferRelativeResize="0"/>
          <p:nvPr/>
        </p:nvPicPr>
        <p:blipFill>
          <a:blip r:embed="rId4">
            <a:alphaModFix/>
          </a:blip>
          <a:stretch>
            <a:fillRect/>
          </a:stretch>
        </p:blipFill>
        <p:spPr>
          <a:xfrm>
            <a:off x="2100262" y="5517050"/>
            <a:ext cx="4943475" cy="914400"/>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animEffect transition="in" filter="fade">
                                      <p:cBhvr>
                                        <p:cTn id="7" dur="1000"/>
                                        <p:tgtEl>
                                          <p:spTgt spid="1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
                                            <p:txEl>
                                              <p:pRg st="1" end="1"/>
                                            </p:txEl>
                                          </p:spTgt>
                                        </p:tgtEl>
                                        <p:attrNameLst>
                                          <p:attrName>style.visibility</p:attrName>
                                        </p:attrNameLst>
                                      </p:cBhvr>
                                      <p:to>
                                        <p:strVal val="visible"/>
                                      </p:to>
                                    </p:set>
                                    <p:animEffect transition="in" filter="fade">
                                      <p:cBhvr>
                                        <p:cTn id="12" dur="1000"/>
                                        <p:tgtEl>
                                          <p:spTgt spid="1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4">
                                            <p:txEl>
                                              <p:pRg st="2" end="2"/>
                                            </p:txEl>
                                          </p:spTgt>
                                        </p:tgtEl>
                                        <p:attrNameLst>
                                          <p:attrName>style.visibility</p:attrName>
                                        </p:attrNameLst>
                                      </p:cBhvr>
                                      <p:to>
                                        <p:strVal val="visible"/>
                                      </p:to>
                                    </p:set>
                                    <p:animEffect transition="in" filter="fade">
                                      <p:cBhvr>
                                        <p:cTn id="17" dur="1000"/>
                                        <p:tgtEl>
                                          <p:spTgt spid="1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4">
                                            <p:txEl>
                                              <p:pRg st="3" end="3"/>
                                            </p:txEl>
                                          </p:spTgt>
                                        </p:tgtEl>
                                        <p:attrNameLst>
                                          <p:attrName>style.visibility</p:attrName>
                                        </p:attrNameLst>
                                      </p:cBhvr>
                                      <p:to>
                                        <p:strVal val="visible"/>
                                      </p:to>
                                    </p:set>
                                    <p:animEffect transition="in" filter="fade">
                                      <p:cBhvr>
                                        <p:cTn id="22" dur="1000"/>
                                        <p:tgtEl>
                                          <p:spTgt spid="14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5"/>
                                        </p:tgtEl>
                                        <p:attrNameLst>
                                          <p:attrName>style.visibility</p:attrName>
                                        </p:attrNameLst>
                                      </p:cBhvr>
                                      <p:to>
                                        <p:strVal val="visible"/>
                                      </p:to>
                                    </p:set>
                                    <p:animEffect transition="in" filter="fade">
                                      <p:cBhvr>
                                        <p:cTn id="25"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Roadmap</a:t>
            </a:r>
          </a:p>
        </p:txBody>
      </p:sp>
      <p:sp>
        <p:nvSpPr>
          <p:cNvPr id="151" name="Shape 151"/>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533400" rtl="0">
              <a:spcBef>
                <a:spcPts val="0"/>
              </a:spcBef>
              <a:buClr>
                <a:schemeClr val="dk2"/>
              </a:buClr>
              <a:buSzPct val="100000"/>
              <a:buFont typeface="Arial"/>
              <a:buChar char="●"/>
            </a:pPr>
            <a:r>
              <a:rPr lang="de" sz="4800" b="1"/>
              <a:t>0.7</a:t>
            </a:r>
          </a:p>
          <a:p>
            <a:pPr marL="914400" lvl="1" indent="-457200" rtl="0">
              <a:spcBef>
                <a:spcPts val="0"/>
              </a:spcBef>
              <a:buClr>
                <a:schemeClr val="dk2"/>
              </a:buClr>
              <a:buSzPct val="100000"/>
              <a:buFont typeface="Arial"/>
              <a:buChar char="○"/>
            </a:pPr>
            <a:r>
              <a:rPr lang="de" sz="3600"/>
              <a:t>NDK support</a:t>
            </a:r>
          </a:p>
          <a:p>
            <a:pPr marL="914400" lvl="1" indent="-457200" rtl="0">
              <a:spcBef>
                <a:spcPts val="0"/>
              </a:spcBef>
              <a:buClr>
                <a:schemeClr val="dk2"/>
              </a:buClr>
              <a:buSzPct val="100000"/>
              <a:buFont typeface="Arial"/>
              <a:buChar char="○"/>
            </a:pPr>
            <a:r>
              <a:rPr lang="de" sz="3600"/>
              <a:t>lint support (stretch)</a:t>
            </a:r>
          </a:p>
          <a:p>
            <a:pPr marL="914400" lvl="1" indent="-457200" rtl="0">
              <a:spcBef>
                <a:spcPts val="0"/>
              </a:spcBef>
              <a:buClr>
                <a:schemeClr val="dk2"/>
              </a:buClr>
              <a:buSzPct val="100000"/>
              <a:buFont typeface="Arial"/>
              <a:buChar char="○"/>
            </a:pPr>
            <a:r>
              <a:rPr lang="de" sz="3600"/>
              <a:t>Better Test support:</a:t>
            </a:r>
          </a:p>
          <a:p>
            <a:pPr marL="1371600" lvl="2" indent="-457200" rtl="0">
              <a:spcBef>
                <a:spcPts val="0"/>
              </a:spcBef>
              <a:buClr>
                <a:schemeClr val="dk2"/>
              </a:buClr>
              <a:buSzPct val="100000"/>
              <a:buFont typeface="Arial"/>
              <a:buChar char="■"/>
            </a:pPr>
            <a:r>
              <a:rPr lang="de" sz="3600"/>
              <a:t>emma support</a:t>
            </a:r>
          </a:p>
          <a:p>
            <a:pPr marL="1371600" lvl="2" indent="-457200" rtl="0">
              <a:spcBef>
                <a:spcPts val="0"/>
              </a:spcBef>
              <a:buClr>
                <a:schemeClr val="dk2"/>
              </a:buClr>
              <a:buSzPct val="100000"/>
              <a:buFont typeface="Arial"/>
              <a:buChar char="■"/>
            </a:pPr>
            <a:r>
              <a:rPr lang="de" sz="3600"/>
              <a:t>Define, create, start AVDs</a:t>
            </a:r>
          </a:p>
          <a:p>
            <a:pPr marL="1371600" lvl="2" indent="-457200" rtl="0">
              <a:spcBef>
                <a:spcPts val="0"/>
              </a:spcBef>
              <a:buClr>
                <a:schemeClr val="dk2"/>
              </a:buClr>
              <a:buSzPct val="100000"/>
              <a:buFont typeface="Arial"/>
              <a:buChar char="■"/>
            </a:pPr>
            <a:r>
              <a:rPr lang="de" sz="3600"/>
              <a:t>Run tests on multiple AVDs</a:t>
            </a:r>
          </a:p>
          <a:p>
            <a:pPr>
              <a:spcBef>
                <a:spcPts val="0"/>
              </a:spcBef>
              <a:buNone/>
            </a:pPr>
            <a:endParaRPr/>
          </a:p>
        </p:txBody>
      </p:sp>
      <p:sp>
        <p:nvSpPr>
          <p:cNvPr id="152" name="Shape 152"/>
          <p:cNvSpPr txBox="1"/>
          <p:nvPr/>
        </p:nvSpPr>
        <p:spPr>
          <a:xfrm>
            <a:off x="3407400" y="6262200"/>
            <a:ext cx="5279399" cy="305699"/>
          </a:xfrm>
          <a:prstGeom prst="rect">
            <a:avLst/>
          </a:prstGeom>
          <a:noFill/>
          <a:ln>
            <a:noFill/>
          </a:ln>
        </p:spPr>
        <p:txBody>
          <a:bodyPr lIns="91425" tIns="91425" rIns="91425" bIns="91425" anchor="t" anchorCtr="0">
            <a:noAutofit/>
          </a:bodyPr>
          <a:lstStyle/>
          <a:p>
            <a:pPr algn="r">
              <a:spcBef>
                <a:spcPts val="0"/>
              </a:spcBef>
              <a:buNone/>
            </a:pPr>
            <a:r>
              <a:rPr lang="de" sz="1100" u="sng">
                <a:solidFill>
                  <a:schemeClr val="hlink"/>
                </a:solidFill>
                <a:hlinkClick r:id="rId3"/>
              </a:rPr>
              <a:t>http://tools.android.com/tech-docs/new-build-system/roadmap</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fade">
                                      <p:cBhvr>
                                        <p:cTn id="7" dur="10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fade">
                                      <p:cBhvr>
                                        <p:cTn id="12" dur="10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Effect transition="in" filter="fade">
                                      <p:cBhvr>
                                        <p:cTn id="17" dur="1000"/>
                                        <p:tgtEl>
                                          <p:spTgt spid="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1">
                                            <p:txEl>
                                              <p:pRg st="3" end="3"/>
                                            </p:txEl>
                                          </p:spTgt>
                                        </p:tgtEl>
                                        <p:attrNameLst>
                                          <p:attrName>style.visibility</p:attrName>
                                        </p:attrNameLst>
                                      </p:cBhvr>
                                      <p:to>
                                        <p:strVal val="visible"/>
                                      </p:to>
                                    </p:set>
                                    <p:animEffect transition="in" filter="fade">
                                      <p:cBhvr>
                                        <p:cTn id="22" dur="1000"/>
                                        <p:tgtEl>
                                          <p:spTgt spid="1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1">
                                            <p:txEl>
                                              <p:pRg st="4" end="4"/>
                                            </p:txEl>
                                          </p:spTgt>
                                        </p:tgtEl>
                                        <p:attrNameLst>
                                          <p:attrName>style.visibility</p:attrName>
                                        </p:attrNameLst>
                                      </p:cBhvr>
                                      <p:to>
                                        <p:strVal val="visible"/>
                                      </p:to>
                                    </p:set>
                                    <p:animEffect transition="in" filter="fade">
                                      <p:cBhvr>
                                        <p:cTn id="27" dur="1000"/>
                                        <p:tgtEl>
                                          <p:spTgt spid="1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1">
                                            <p:txEl>
                                              <p:pRg st="5" end="5"/>
                                            </p:txEl>
                                          </p:spTgt>
                                        </p:tgtEl>
                                        <p:attrNameLst>
                                          <p:attrName>style.visibility</p:attrName>
                                        </p:attrNameLst>
                                      </p:cBhvr>
                                      <p:to>
                                        <p:strVal val="visible"/>
                                      </p:to>
                                    </p:set>
                                    <p:animEffect transition="in" filter="fade">
                                      <p:cBhvr>
                                        <p:cTn id="32" dur="1000"/>
                                        <p:tgtEl>
                                          <p:spTgt spid="1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1">
                                            <p:txEl>
                                              <p:pRg st="6" end="6"/>
                                            </p:txEl>
                                          </p:spTgt>
                                        </p:tgtEl>
                                        <p:attrNameLst>
                                          <p:attrName>style.visibility</p:attrName>
                                        </p:attrNameLst>
                                      </p:cBhvr>
                                      <p:to>
                                        <p:strVal val="visible"/>
                                      </p:to>
                                    </p:set>
                                    <p:animEffect transition="in" filter="fade">
                                      <p:cBhvr>
                                        <p:cTn id="37" dur="1000"/>
                                        <p:tgtEl>
                                          <p:spTgt spid="1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1">
                                            <p:txEl>
                                              <p:pRg st="7" end="7"/>
                                            </p:txEl>
                                          </p:spTgt>
                                        </p:tgtEl>
                                        <p:attrNameLst>
                                          <p:attrName>style.visibility</p:attrName>
                                        </p:attrNameLst>
                                      </p:cBhvr>
                                      <p:to>
                                        <p:strVal val="visible"/>
                                      </p:to>
                                    </p:set>
                                    <p:animEffect transition="in" filter="fade">
                                      <p:cBhvr>
                                        <p:cTn id="42" dur="1000"/>
                                        <p:tgtEl>
                                          <p:spTgt spid="1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The new way...</a:t>
            </a:r>
          </a:p>
        </p:txBody>
      </p:sp>
      <p:sp>
        <p:nvSpPr>
          <p:cNvPr id="158" name="Shape 158"/>
          <p:cNvSpPr txBox="1">
            <a:spLocks noGrp="1"/>
          </p:cNvSpPr>
          <p:nvPr>
            <p:ph type="body" idx="1"/>
          </p:nvPr>
        </p:nvSpPr>
        <p:spPr>
          <a:xfrm>
            <a:off x="457200" y="1947332"/>
            <a:ext cx="4030200" cy="4620299"/>
          </a:xfrm>
          <a:prstGeom prst="rect">
            <a:avLst/>
          </a:prstGeom>
        </p:spPr>
        <p:txBody>
          <a:bodyPr lIns="91425" tIns="91425" rIns="91425" bIns="91425" anchor="t" anchorCtr="0">
            <a:noAutofit/>
          </a:bodyPr>
          <a:lstStyle/>
          <a:p>
            <a:pPr lvl="0" rtl="0">
              <a:spcBef>
                <a:spcPts val="0"/>
              </a:spcBef>
              <a:buNone/>
            </a:pPr>
            <a:r>
              <a:rPr lang="de" sz="2400">
                <a:solidFill>
                  <a:srgbClr val="FF0000"/>
                </a:solidFill>
              </a:rPr>
              <a:t>Previously:</a:t>
            </a:r>
          </a:p>
          <a:p>
            <a:pPr marL="457200" lvl="0" indent="-381000" rtl="0">
              <a:spcBef>
                <a:spcPts val="0"/>
              </a:spcBef>
              <a:buClr>
                <a:schemeClr val="dk2"/>
              </a:buClr>
              <a:buSzPct val="100000"/>
              <a:buFont typeface="Arial"/>
              <a:buChar char="●"/>
            </a:pPr>
            <a:r>
              <a:rPr lang="de" sz="2400"/>
              <a:t>Worst: Multiple  Android projects (with copied sources and resources)</a:t>
            </a:r>
          </a:p>
          <a:p>
            <a:pPr marL="457200" lvl="0" indent="-381000">
              <a:spcBef>
                <a:spcPts val="0"/>
              </a:spcBef>
              <a:buClr>
                <a:schemeClr val="dk2"/>
              </a:buClr>
              <a:buSzPct val="100000"/>
              <a:buFont typeface="Arial"/>
              <a:buChar char="●"/>
            </a:pPr>
            <a:r>
              <a:rPr lang="de" sz="2400"/>
              <a:t>Okay but still complex: Android library project + multiple Android Projects</a:t>
            </a:r>
          </a:p>
        </p:txBody>
      </p:sp>
      <p:sp>
        <p:nvSpPr>
          <p:cNvPr id="159" name="Shape 159"/>
          <p:cNvSpPr txBox="1">
            <a:spLocks noGrp="1"/>
          </p:cNvSpPr>
          <p:nvPr>
            <p:ph type="body" idx="2"/>
          </p:nvPr>
        </p:nvSpPr>
        <p:spPr>
          <a:xfrm>
            <a:off x="4656667" y="1949211"/>
            <a:ext cx="4030200" cy="4620299"/>
          </a:xfrm>
          <a:prstGeom prst="rect">
            <a:avLst/>
          </a:prstGeom>
        </p:spPr>
        <p:txBody>
          <a:bodyPr lIns="91425" tIns="91425" rIns="91425" bIns="91425" anchor="t" anchorCtr="0">
            <a:noAutofit/>
          </a:bodyPr>
          <a:lstStyle/>
          <a:p>
            <a:pPr lvl="0" rtl="0">
              <a:spcBef>
                <a:spcPts val="0"/>
              </a:spcBef>
              <a:buNone/>
            </a:pPr>
            <a:r>
              <a:rPr lang="de" sz="2400">
                <a:solidFill>
                  <a:srgbClr val="00FF00"/>
                </a:solidFill>
              </a:rPr>
              <a:t>Now:</a:t>
            </a:r>
          </a:p>
          <a:p>
            <a:pPr marL="457200" lvl="0" indent="-381000" rtl="0">
              <a:spcBef>
                <a:spcPts val="0"/>
              </a:spcBef>
              <a:buClr>
                <a:schemeClr val="dk2"/>
              </a:buClr>
              <a:buSzPct val="100000"/>
              <a:buFont typeface="Arial"/>
              <a:buChar char="●"/>
            </a:pPr>
            <a:r>
              <a:rPr lang="de" sz="2400"/>
              <a:t>One single Android project which contains:</a:t>
            </a:r>
          </a:p>
          <a:p>
            <a:pPr marL="914400" lvl="1" indent="-381000" rtl="0">
              <a:spcBef>
                <a:spcPts val="0"/>
              </a:spcBef>
              <a:buClr>
                <a:schemeClr val="dk2"/>
              </a:buClr>
              <a:buSzPct val="80000"/>
              <a:buFont typeface="Courier New"/>
              <a:buChar char="o"/>
            </a:pPr>
            <a:r>
              <a:rPr lang="de"/>
              <a:t>Gradle config</a:t>
            </a:r>
          </a:p>
          <a:p>
            <a:pPr marL="914400" lvl="1" indent="-381000">
              <a:spcBef>
                <a:spcPts val="0"/>
              </a:spcBef>
              <a:buClr>
                <a:schemeClr val="dk2"/>
              </a:buClr>
              <a:buSzPct val="80000"/>
              <a:buFont typeface="Courier New"/>
              <a:buChar char="o"/>
            </a:pPr>
            <a:r>
              <a:rPr lang="de"/>
              <a:t>Sources and resources for all build variants</a:t>
            </a:r>
          </a:p>
        </p:txBody>
      </p:sp>
      <p:pic>
        <p:nvPicPr>
          <p:cNvPr id="160" name="Shape 160"/>
          <p:cNvPicPr preferRelativeResize="0"/>
          <p:nvPr/>
        </p:nvPicPr>
        <p:blipFill>
          <a:blip r:embed="rId3">
            <a:alphaModFix/>
          </a:blip>
          <a:stretch>
            <a:fillRect/>
          </a:stretch>
        </p:blipFill>
        <p:spPr>
          <a:xfrm>
            <a:off x="829800" y="5481782"/>
            <a:ext cx="1543050" cy="1085850"/>
          </a:xfrm>
          <a:prstGeom prst="rect">
            <a:avLst/>
          </a:prstGeom>
          <a:noFill/>
          <a:ln>
            <a:noFill/>
          </a:ln>
        </p:spPr>
      </p:pic>
      <p:pic>
        <p:nvPicPr>
          <p:cNvPr id="161" name="Shape 161"/>
          <p:cNvPicPr preferRelativeResize="0"/>
          <p:nvPr/>
        </p:nvPicPr>
        <p:blipFill>
          <a:blip r:embed="rId4">
            <a:alphaModFix/>
          </a:blip>
          <a:stretch>
            <a:fillRect/>
          </a:stretch>
        </p:blipFill>
        <p:spPr>
          <a:xfrm>
            <a:off x="2818587" y="4940737"/>
            <a:ext cx="1571625" cy="1628775"/>
          </a:xfrm>
          <a:prstGeom prst="rect">
            <a:avLst/>
          </a:prstGeom>
          <a:noFill/>
          <a:ln>
            <a:noFill/>
          </a:ln>
        </p:spPr>
      </p:pic>
      <p:pic>
        <p:nvPicPr>
          <p:cNvPr id="162" name="Shape 162"/>
          <p:cNvPicPr preferRelativeResize="0"/>
          <p:nvPr/>
        </p:nvPicPr>
        <p:blipFill>
          <a:blip r:embed="rId5">
            <a:alphaModFix/>
          </a:blip>
          <a:stretch>
            <a:fillRect/>
          </a:stretch>
        </p:blipFill>
        <p:spPr>
          <a:xfrm>
            <a:off x="6060625" y="5481782"/>
            <a:ext cx="1809750" cy="1085850"/>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10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1000"/>
                                        <p:tgtEl>
                                          <p:spTgt spid="15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60"/>
                                        </p:tgtEl>
                                        <p:attrNameLst>
                                          <p:attrName>style.visibility</p:attrName>
                                        </p:attrNameLst>
                                      </p:cBhvr>
                                      <p:to>
                                        <p:strVal val="visible"/>
                                      </p:to>
                                    </p:set>
                                    <p:animEffect transition="in" filter="fade">
                                      <p:cBhvr>
                                        <p:cTn id="20" dur="1000"/>
                                        <p:tgtEl>
                                          <p:spTgt spid="160"/>
                                        </p:tgtEl>
                                      </p:cBhvr>
                                    </p:animEffect>
                                  </p:childTnLst>
                                </p:cTn>
                              </p:par>
                              <p:par>
                                <p:cTn id="21" presetID="10" presetClass="entr" presetSubtype="0" fill="hold" nodeType="withEffect">
                                  <p:stCondLst>
                                    <p:cond delay="0"/>
                                  </p:stCondLst>
                                  <p:childTnLst>
                                    <p:set>
                                      <p:cBhvr>
                                        <p:cTn id="22" dur="1" fill="hold">
                                          <p:stCondLst>
                                            <p:cond delay="0"/>
                                          </p:stCondLst>
                                        </p:cTn>
                                        <p:tgtEl>
                                          <p:spTgt spid="161"/>
                                        </p:tgtEl>
                                        <p:attrNameLst>
                                          <p:attrName>style.visibility</p:attrName>
                                        </p:attrNameLst>
                                      </p:cBhvr>
                                      <p:to>
                                        <p:strVal val="visible"/>
                                      </p:to>
                                    </p:set>
                                    <p:animEffect transition="in" filter="fade">
                                      <p:cBhvr>
                                        <p:cTn id="23" dur="1000"/>
                                        <p:tgtEl>
                                          <p:spTgt spid="16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9">
                                            <p:txEl>
                                              <p:pRg st="0" end="0"/>
                                            </p:txEl>
                                          </p:spTgt>
                                        </p:tgtEl>
                                        <p:attrNameLst>
                                          <p:attrName>style.visibility</p:attrName>
                                        </p:attrNameLst>
                                      </p:cBhvr>
                                      <p:to>
                                        <p:strVal val="visible"/>
                                      </p:to>
                                    </p:set>
                                    <p:animEffect transition="in" filter="fade">
                                      <p:cBhvr>
                                        <p:cTn id="28" dur="1000"/>
                                        <p:tgtEl>
                                          <p:spTgt spid="15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9">
                                            <p:txEl>
                                              <p:pRg st="1" end="1"/>
                                            </p:txEl>
                                          </p:spTgt>
                                        </p:tgtEl>
                                        <p:attrNameLst>
                                          <p:attrName>style.visibility</p:attrName>
                                        </p:attrNameLst>
                                      </p:cBhvr>
                                      <p:to>
                                        <p:strVal val="visible"/>
                                      </p:to>
                                    </p:set>
                                    <p:animEffect transition="in" filter="fade">
                                      <p:cBhvr>
                                        <p:cTn id="33" dur="1000"/>
                                        <p:tgtEl>
                                          <p:spTgt spid="159">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9">
                                            <p:txEl>
                                              <p:pRg st="2" end="2"/>
                                            </p:txEl>
                                          </p:spTgt>
                                        </p:tgtEl>
                                        <p:attrNameLst>
                                          <p:attrName>style.visibility</p:attrName>
                                        </p:attrNameLst>
                                      </p:cBhvr>
                                      <p:to>
                                        <p:strVal val="visible"/>
                                      </p:to>
                                    </p:set>
                                    <p:animEffect transition="in" filter="fade">
                                      <p:cBhvr>
                                        <p:cTn id="38" dur="1000"/>
                                        <p:tgtEl>
                                          <p:spTgt spid="159">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9">
                                            <p:txEl>
                                              <p:pRg st="3" end="3"/>
                                            </p:txEl>
                                          </p:spTgt>
                                        </p:tgtEl>
                                        <p:attrNameLst>
                                          <p:attrName>style.visibility</p:attrName>
                                        </p:attrNameLst>
                                      </p:cBhvr>
                                      <p:to>
                                        <p:strVal val="visible"/>
                                      </p:to>
                                    </p:set>
                                    <p:animEffect transition="in" filter="fade">
                                      <p:cBhvr>
                                        <p:cTn id="43" dur="1000"/>
                                        <p:tgtEl>
                                          <p:spTgt spid="159">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62"/>
                                        </p:tgtEl>
                                        <p:attrNameLst>
                                          <p:attrName>style.visibility</p:attrName>
                                        </p:attrNameLst>
                                      </p:cBhvr>
                                      <p:to>
                                        <p:strVal val="visible"/>
                                      </p:to>
                                    </p:set>
                                    <p:animEffect transition="in" filter="fade">
                                      <p:cBhvr>
                                        <p:cTn id="46"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Martin "Goddchen" Liersch (</a:t>
            </a:r>
            <a:r>
              <a:rPr lang="de" u="sng">
                <a:solidFill>
                  <a:schemeClr val="hlink"/>
                </a:solidFill>
                <a:hlinkClick r:id="rId3"/>
              </a:rPr>
              <a:t>+Martin Liersch</a:t>
            </a:r>
            <a:r>
              <a:rPr lang="de"/>
              <a:t>)</a:t>
            </a:r>
          </a:p>
          <a:p>
            <a:pPr marL="457200" lvl="0" indent="-419100" rtl="0">
              <a:spcBef>
                <a:spcPts val="0"/>
              </a:spcBef>
              <a:buClr>
                <a:schemeClr val="dk2"/>
              </a:buClr>
              <a:buSzPct val="100000"/>
              <a:buFont typeface="Arial"/>
              <a:buChar char="●"/>
            </a:pPr>
            <a:r>
              <a:rPr lang="de"/>
              <a:t>Freelance Android Developer</a:t>
            </a:r>
          </a:p>
          <a:p>
            <a:pPr marL="457200" lvl="0" indent="-419100" rtl="0">
              <a:spcBef>
                <a:spcPts val="0"/>
              </a:spcBef>
              <a:buClr>
                <a:schemeClr val="dk2"/>
              </a:buClr>
              <a:buSzPct val="100000"/>
              <a:buFont typeface="Arial"/>
              <a:buChar char="●"/>
            </a:pPr>
            <a:r>
              <a:rPr lang="de" u="sng">
                <a:solidFill>
                  <a:schemeClr val="hlink"/>
                </a:solidFill>
                <a:hlinkClick r:id="rId4"/>
              </a:rPr>
              <a:t>goddchen@gmail.com</a:t>
            </a:r>
          </a:p>
          <a:p>
            <a:pPr marL="457200" lvl="0" indent="-419100" rtl="0">
              <a:spcBef>
                <a:spcPts val="0"/>
              </a:spcBef>
              <a:buClr>
                <a:schemeClr val="dk2"/>
              </a:buClr>
              <a:buSzPct val="100000"/>
              <a:buFont typeface="Arial"/>
              <a:buChar char="●"/>
            </a:pPr>
            <a:r>
              <a:rPr lang="de" u="sng">
                <a:solidFill>
                  <a:schemeClr val="hlink"/>
                </a:solidFill>
                <a:hlinkClick r:id="rId5"/>
              </a:rPr>
              <a:t>https://github.com/Goddchen</a:t>
            </a:r>
          </a:p>
        </p:txBody>
      </p:sp>
      <p:sp>
        <p:nvSpPr>
          <p:cNvPr id="35" name="Shape 3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About Me</a:t>
            </a:r>
          </a:p>
        </p:txBody>
      </p:sp>
      <p:pic>
        <p:nvPicPr>
          <p:cNvPr id="36" name="Shape 36"/>
          <p:cNvPicPr preferRelativeResize="0"/>
          <p:nvPr/>
        </p:nvPicPr>
        <p:blipFill>
          <a:blip r:embed="rId6">
            <a:alphaModFix/>
          </a:blip>
          <a:stretch>
            <a:fillRect/>
          </a:stretch>
        </p:blipFill>
        <p:spPr>
          <a:xfrm>
            <a:off x="2196596" y="4016394"/>
            <a:ext cx="4750807" cy="2107833"/>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Examples</a:t>
            </a:r>
          </a:p>
        </p:txBody>
      </p:sp>
      <p:sp>
        <p:nvSpPr>
          <p:cNvPr id="168" name="Shape 16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Hello World</a:t>
            </a:r>
          </a:p>
          <a:p>
            <a:pPr marL="457200" lvl="0" indent="-419100" rtl="0">
              <a:spcBef>
                <a:spcPts val="0"/>
              </a:spcBef>
              <a:buClr>
                <a:schemeClr val="dk2"/>
              </a:buClr>
              <a:buSzPct val="100000"/>
              <a:buFont typeface="Arial"/>
              <a:buChar char="●"/>
            </a:pPr>
            <a:r>
              <a:rPr lang="de"/>
              <a:t>Product Flavors</a:t>
            </a:r>
          </a:p>
          <a:p>
            <a:pPr marL="457200" lvl="0" indent="-419100" rtl="0">
              <a:spcBef>
                <a:spcPts val="0"/>
              </a:spcBef>
              <a:buClr>
                <a:schemeClr val="dk2"/>
              </a:buClr>
              <a:buSzPct val="100000"/>
              <a:buFont typeface="Arial"/>
              <a:buChar char="●"/>
            </a:pPr>
            <a:r>
              <a:rPr lang="de"/>
              <a:t>Build Configs</a:t>
            </a:r>
          </a:p>
          <a:p>
            <a:pPr marL="457200" lvl="0" indent="-419100">
              <a:spcBef>
                <a:spcPts val="0"/>
              </a:spcBef>
              <a:buClr>
                <a:schemeClr val="dk2"/>
              </a:buClr>
              <a:buSzPct val="100000"/>
              <a:buFont typeface="Arial"/>
              <a:buChar char="●"/>
            </a:pPr>
            <a:r>
              <a:rPr lang="de"/>
              <a:t>Eclipse Compatibility (Custom Sourcesets)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de"/>
              <a:t>Hello World Example</a:t>
            </a:r>
          </a:p>
        </p:txBody>
      </p:sp>
      <p:pic>
        <p:nvPicPr>
          <p:cNvPr id="174" name="Shape 174"/>
          <p:cNvPicPr preferRelativeResize="0"/>
          <p:nvPr/>
        </p:nvPicPr>
        <p:blipFill>
          <a:blip r:embed="rId3">
            <a:alphaModFix/>
          </a:blip>
          <a:stretch>
            <a:fillRect/>
          </a:stretch>
        </p:blipFill>
        <p:spPr>
          <a:xfrm>
            <a:off x="667287" y="2774875"/>
            <a:ext cx="7809424" cy="2770944"/>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de"/>
              <a:t>Product Flavors Example</a:t>
            </a:r>
          </a:p>
        </p:txBody>
      </p:sp>
      <p:pic>
        <p:nvPicPr>
          <p:cNvPr id="180" name="Shape 180"/>
          <p:cNvPicPr preferRelativeResize="0"/>
          <p:nvPr/>
        </p:nvPicPr>
        <p:blipFill>
          <a:blip r:embed="rId3">
            <a:alphaModFix/>
          </a:blip>
          <a:stretch>
            <a:fillRect/>
          </a:stretch>
        </p:blipFill>
        <p:spPr>
          <a:xfrm>
            <a:off x="346850" y="2397772"/>
            <a:ext cx="8450299" cy="3626502"/>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de"/>
              <a:t>Build Configs Example</a:t>
            </a:r>
          </a:p>
        </p:txBody>
      </p:sp>
      <p:pic>
        <p:nvPicPr>
          <p:cNvPr id="186" name="Shape 186"/>
          <p:cNvPicPr preferRelativeResize="0"/>
          <p:nvPr/>
        </p:nvPicPr>
        <p:blipFill>
          <a:blip r:embed="rId3">
            <a:alphaModFix/>
          </a:blip>
          <a:stretch>
            <a:fillRect/>
          </a:stretch>
        </p:blipFill>
        <p:spPr>
          <a:xfrm>
            <a:off x="1425862" y="2121000"/>
            <a:ext cx="6292276" cy="413934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de"/>
              <a:t>Eclipse Compatibility</a:t>
            </a:r>
          </a:p>
        </p:txBody>
      </p:sp>
      <p:pic>
        <p:nvPicPr>
          <p:cNvPr id="192" name="Shape 192"/>
          <p:cNvPicPr preferRelativeResize="0"/>
          <p:nvPr/>
        </p:nvPicPr>
        <p:blipFill>
          <a:blip r:embed="rId3">
            <a:alphaModFix/>
          </a:blip>
          <a:stretch>
            <a:fillRect/>
          </a:stretch>
        </p:blipFill>
        <p:spPr>
          <a:xfrm>
            <a:off x="1376725" y="2048875"/>
            <a:ext cx="6390549" cy="452360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p:nvPr/>
        </p:nvSpPr>
        <p:spPr>
          <a:xfrm>
            <a:off x="457200" y="3904300"/>
            <a:ext cx="8199299" cy="2427599"/>
          </a:xfrm>
          <a:prstGeom prst="rect">
            <a:avLst/>
          </a:prstGeom>
          <a:noFill/>
          <a:ln>
            <a:noFill/>
          </a:ln>
        </p:spPr>
        <p:txBody>
          <a:bodyPr lIns="91425" tIns="91425" rIns="91425" bIns="91425" anchor="t" anchorCtr="0">
            <a:noAutofit/>
          </a:bodyPr>
          <a:lstStyle/>
          <a:p>
            <a:pPr marL="457200" lvl="0" indent="-419100" rtl="0">
              <a:spcBef>
                <a:spcPts val="600"/>
              </a:spcBef>
              <a:buClr>
                <a:schemeClr val="dk2"/>
              </a:buClr>
              <a:buSzPct val="100000"/>
              <a:buFont typeface="Arial"/>
              <a:buChar char="●"/>
            </a:pPr>
            <a:r>
              <a:rPr lang="de" sz="3000">
                <a:solidFill>
                  <a:schemeClr val="dk2"/>
                </a:solidFill>
              </a:rPr>
              <a:t>add library projects as "compile" dependency</a:t>
            </a:r>
          </a:p>
          <a:p>
            <a:pPr lvl="0" rtl="0">
              <a:spcBef>
                <a:spcPts val="0"/>
              </a:spcBef>
              <a:buNone/>
            </a:pPr>
            <a:endParaRPr/>
          </a:p>
        </p:txBody>
      </p:sp>
      <p:sp>
        <p:nvSpPr>
          <p:cNvPr id="198" name="Shape 198"/>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de"/>
              <a:t>Multi Project Build (Library Projects)</a:t>
            </a:r>
          </a:p>
        </p:txBody>
      </p:sp>
      <p:sp>
        <p:nvSpPr>
          <p:cNvPr id="199" name="Shape 199"/>
          <p:cNvSpPr txBox="1">
            <a:spLocks noGrp="1"/>
          </p:cNvSpPr>
          <p:nvPr>
            <p:ph type="body" idx="1"/>
          </p:nvPr>
        </p:nvSpPr>
        <p:spPr>
          <a:xfrm>
            <a:off x="457200" y="1947332"/>
            <a:ext cx="8229600" cy="17174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use the settings.gradle files to declare library projects</a:t>
            </a:r>
          </a:p>
          <a:p>
            <a:pPr lvl="0" rtl="0">
              <a:spcBef>
                <a:spcPts val="0"/>
              </a:spcBef>
              <a:buNone/>
            </a:pPr>
            <a:endParaRPr/>
          </a:p>
          <a:p>
            <a:pPr lvl="0" rtl="0">
              <a:spcBef>
                <a:spcPts val="0"/>
              </a:spcBef>
              <a:buNone/>
            </a:pPr>
            <a:endParaRPr/>
          </a:p>
        </p:txBody>
      </p:sp>
      <p:pic>
        <p:nvPicPr>
          <p:cNvPr id="200" name="Shape 200"/>
          <p:cNvPicPr preferRelativeResize="0"/>
          <p:nvPr/>
        </p:nvPicPr>
        <p:blipFill>
          <a:blip r:embed="rId3">
            <a:alphaModFix/>
          </a:blip>
          <a:stretch>
            <a:fillRect/>
          </a:stretch>
        </p:blipFill>
        <p:spPr>
          <a:xfrm>
            <a:off x="680538" y="5112112"/>
            <a:ext cx="7782936" cy="620724"/>
          </a:xfrm>
          <a:prstGeom prst="rect">
            <a:avLst/>
          </a:prstGeom>
          <a:noFill/>
          <a:ln>
            <a:noFill/>
          </a:ln>
        </p:spPr>
      </p:pic>
      <p:pic>
        <p:nvPicPr>
          <p:cNvPr id="201" name="Shape 201"/>
          <p:cNvPicPr preferRelativeResize="0"/>
          <p:nvPr/>
        </p:nvPicPr>
        <p:blipFill>
          <a:blip r:embed="rId4">
            <a:alphaModFix/>
          </a:blip>
          <a:stretch>
            <a:fillRect/>
          </a:stretch>
        </p:blipFill>
        <p:spPr>
          <a:xfrm>
            <a:off x="586350" y="3258462"/>
            <a:ext cx="7941000" cy="341074"/>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10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1000"/>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2" end="2"/>
                                            </p:txEl>
                                          </p:spTgt>
                                        </p:tgtEl>
                                        <p:attrNameLst>
                                          <p:attrName>style.visibility</p:attrName>
                                        </p:attrNameLst>
                                      </p:cBhvr>
                                      <p:to>
                                        <p:strVal val="visible"/>
                                      </p:to>
                                    </p:set>
                                    <p:animEffect transition="in" filter="fade">
                                      <p:cBhvr>
                                        <p:cTn id="17" dur="1000"/>
                                        <p:tgtEl>
                                          <p:spTgt spid="19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1"/>
                                        </p:tgtEl>
                                        <p:attrNameLst>
                                          <p:attrName>style.visibility</p:attrName>
                                        </p:attrNameLst>
                                      </p:cBhvr>
                                      <p:to>
                                        <p:strVal val="visible"/>
                                      </p:to>
                                    </p:set>
                                    <p:animEffect transition="in" filter="fade">
                                      <p:cBhvr>
                                        <p:cTn id="20" dur="1000"/>
                                        <p:tgtEl>
                                          <p:spTgt spid="20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7">
                                            <p:txEl>
                                              <p:pRg st="0" end="0"/>
                                            </p:txEl>
                                          </p:spTgt>
                                        </p:tgtEl>
                                        <p:attrNameLst>
                                          <p:attrName>style.visibility</p:attrName>
                                        </p:attrNameLst>
                                      </p:cBhvr>
                                      <p:to>
                                        <p:strVal val="visible"/>
                                      </p:to>
                                    </p:set>
                                    <p:animEffect transition="in" filter="fade">
                                      <p:cBhvr>
                                        <p:cTn id="25" dur="1000"/>
                                        <p:tgtEl>
                                          <p:spTgt spid="19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7">
                                            <p:txEl>
                                              <p:pRg st="1" end="1"/>
                                            </p:txEl>
                                          </p:spTgt>
                                        </p:tgtEl>
                                        <p:attrNameLst>
                                          <p:attrName>style.visibility</p:attrName>
                                        </p:attrNameLst>
                                      </p:cBhvr>
                                      <p:to>
                                        <p:strVal val="visible"/>
                                      </p:to>
                                    </p:set>
                                    <p:animEffect transition="in" filter="fade">
                                      <p:cBhvr>
                                        <p:cTn id="30" dur="1000"/>
                                        <p:tgtEl>
                                          <p:spTgt spid="197">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Dependencies</a:t>
            </a:r>
          </a:p>
        </p:txBody>
      </p:sp>
      <p:sp>
        <p:nvSpPr>
          <p:cNvPr id="207" name="Shape 207"/>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Simply include any artifacts provided by mavenCentral()</a:t>
            </a:r>
          </a:p>
          <a:p>
            <a:pPr marL="914400" lvl="1" indent="-381000" rtl="0">
              <a:spcBef>
                <a:spcPts val="0"/>
              </a:spcBef>
              <a:buClr>
                <a:schemeClr val="dk2"/>
              </a:buClr>
              <a:buSzPct val="80000"/>
              <a:buFont typeface="Arial"/>
              <a:buChar char="○"/>
            </a:pPr>
            <a:r>
              <a:rPr lang="de"/>
              <a:t>Simple Jar dependencies</a:t>
            </a:r>
            <a:br>
              <a:rPr lang="de"/>
            </a:br>
            <a:r>
              <a:rPr lang="de"/>
              <a:t/>
            </a:r>
            <a:br>
              <a:rPr lang="de"/>
            </a:br>
            <a:r>
              <a:rPr lang="de"/>
              <a:t/>
            </a:r>
            <a:br>
              <a:rPr lang="de"/>
            </a:br>
            <a:r>
              <a:rPr lang="de"/>
              <a:t/>
            </a:r>
            <a:br>
              <a:rPr lang="de"/>
            </a:br>
            <a:endParaRPr lang="de"/>
          </a:p>
          <a:p>
            <a:pPr marL="914400" lvl="1" indent="-381000" rtl="0">
              <a:spcBef>
                <a:spcPts val="0"/>
              </a:spcBef>
              <a:buClr>
                <a:schemeClr val="dk2"/>
              </a:buClr>
              <a:buSzPct val="80000"/>
              <a:buFont typeface="Arial"/>
              <a:buChar char="○"/>
            </a:pPr>
            <a:r>
              <a:rPr lang="de"/>
              <a:t>Libraries need to have the “aar” format!!!</a:t>
            </a:r>
          </a:p>
        </p:txBody>
      </p:sp>
      <p:pic>
        <p:nvPicPr>
          <p:cNvPr id="208" name="Shape 208"/>
          <p:cNvPicPr preferRelativeResize="0"/>
          <p:nvPr/>
        </p:nvPicPr>
        <p:blipFill>
          <a:blip r:embed="rId3">
            <a:alphaModFix/>
          </a:blip>
          <a:stretch>
            <a:fillRect/>
          </a:stretch>
        </p:blipFill>
        <p:spPr>
          <a:xfrm>
            <a:off x="1857375" y="3519575"/>
            <a:ext cx="5429250" cy="942975"/>
          </a:xfrm>
          <a:prstGeom prst="rect">
            <a:avLst/>
          </a:prstGeom>
          <a:noFill/>
          <a:ln>
            <a:noFill/>
          </a:ln>
        </p:spPr>
      </p:pic>
      <p:pic>
        <p:nvPicPr>
          <p:cNvPr id="209" name="Shape 209"/>
          <p:cNvPicPr preferRelativeResize="0"/>
          <p:nvPr/>
        </p:nvPicPr>
        <p:blipFill>
          <a:blip r:embed="rId4">
            <a:alphaModFix/>
          </a:blip>
          <a:stretch>
            <a:fillRect/>
          </a:stretch>
        </p:blipFill>
        <p:spPr>
          <a:xfrm>
            <a:off x="2157400" y="5726325"/>
            <a:ext cx="4829175" cy="6000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childTnLst>
                                </p:cTn>
                              </p:par>
                              <p:par>
                                <p:cTn id="8" presetID="10" presetClass="entr" presetSubtype="0"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Effect transition="in" filter="fade">
                                      <p:cBhvr>
                                        <p:cTn id="10" dur="1000"/>
                                        <p:tgtEl>
                                          <p:spTgt spid="208"/>
                                        </p:tgtEl>
                                      </p:cBhvr>
                                    </p:animEffect>
                                  </p:childTnLst>
                                </p:cTn>
                              </p:par>
                              <p:par>
                                <p:cTn id="11" presetID="10" presetClass="entr" presetSubtype="0" fill="hold" nodeType="withEffect">
                                  <p:stCondLst>
                                    <p:cond delay="0"/>
                                  </p:stCondLst>
                                  <p:childTnLst>
                                    <p:set>
                                      <p:cBhvr>
                                        <p:cTn id="12" dur="1" fill="hold">
                                          <p:stCondLst>
                                            <p:cond delay="0"/>
                                          </p:stCondLst>
                                        </p:cTn>
                                        <p:tgtEl>
                                          <p:spTgt spid="209"/>
                                        </p:tgtEl>
                                        <p:attrNameLst>
                                          <p:attrName>style.visibility</p:attrName>
                                        </p:attrNameLst>
                                      </p:cBhvr>
                                      <p:to>
                                        <p:strVal val="visible"/>
                                      </p:to>
                                    </p:set>
                                    <p:animEffect transition="in" filter="fade">
                                      <p:cBhvr>
                                        <p:cTn id="13" dur="1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Library not available in mavenCentral as aar?</a:t>
            </a:r>
          </a:p>
        </p:txBody>
      </p:sp>
      <p:sp>
        <p:nvSpPr>
          <p:cNvPr id="215" name="Shape 215"/>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There is often the case that a library is no longer maintained or the maintainer simply doesn’t provide a aar artifact.</a:t>
            </a:r>
          </a:p>
          <a:p>
            <a:pPr marL="457200" lvl="0" indent="-419100">
              <a:spcBef>
                <a:spcPts val="0"/>
              </a:spcBef>
              <a:buClr>
                <a:schemeClr val="dk2"/>
              </a:buClr>
              <a:buSzPct val="100000"/>
              <a:buFont typeface="Arial"/>
              <a:buChar char="●"/>
            </a:pPr>
            <a:r>
              <a:rPr lang="de"/>
              <a:t>For that case, I have created a public maven repo hosted on GitHub and we are frequently adding aar artifacts of popular libraries</a:t>
            </a:r>
          </a:p>
        </p:txBody>
      </p:sp>
      <p:pic>
        <p:nvPicPr>
          <p:cNvPr id="216" name="Shape 216"/>
          <p:cNvPicPr preferRelativeResize="0"/>
          <p:nvPr/>
        </p:nvPicPr>
        <p:blipFill>
          <a:blip r:embed="rId3">
            <a:alphaModFix/>
          </a:blip>
          <a:stretch>
            <a:fillRect/>
          </a:stretch>
        </p:blipFill>
        <p:spPr>
          <a:xfrm>
            <a:off x="2143125" y="5481775"/>
            <a:ext cx="4857750" cy="1085850"/>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1000"/>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Effect transition="in" filter="fade">
                                      <p:cBhvr>
                                        <p:cTn id="12" dur="1000"/>
                                        <p:tgtEl>
                                          <p:spTgt spid="21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16"/>
                                        </p:tgtEl>
                                        <p:attrNameLst>
                                          <p:attrName>style.visibility</p:attrName>
                                        </p:attrNameLst>
                                      </p:cBhvr>
                                      <p:to>
                                        <p:strVal val="visible"/>
                                      </p:to>
                                    </p:set>
                                    <p:animEffect transition="in" filter="fade">
                                      <p:cBhvr>
                                        <p:cTn id="15" dur="10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Android Studio</a:t>
            </a:r>
          </a:p>
        </p:txBody>
      </p:sp>
      <p:sp>
        <p:nvSpPr>
          <p:cNvPr id="222" name="Shape 22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Introduced during Google I/O 2013</a:t>
            </a:r>
          </a:p>
          <a:p>
            <a:pPr marL="457200" lvl="0" indent="-419100" rtl="0">
              <a:spcBef>
                <a:spcPts val="0"/>
              </a:spcBef>
              <a:buClr>
                <a:schemeClr val="dk2"/>
              </a:buClr>
              <a:buSzPct val="100000"/>
              <a:buFont typeface="Arial"/>
              <a:buChar char="●"/>
            </a:pPr>
            <a:r>
              <a:rPr lang="de"/>
              <a:t>Full support for Gradle integration</a:t>
            </a:r>
          </a:p>
          <a:p>
            <a:pPr marL="457200" lvl="0" indent="-381000">
              <a:spcBef>
                <a:spcPts val="0"/>
              </a:spcBef>
              <a:buClr>
                <a:schemeClr val="dk2"/>
              </a:buClr>
              <a:buSzPct val="100000"/>
              <a:buFont typeface="Arial"/>
              <a:buChar char="●"/>
            </a:pPr>
            <a:r>
              <a:rPr lang="de" sz="2400" u="sng">
                <a:solidFill>
                  <a:schemeClr val="hlink"/>
                </a:solidFill>
                <a:hlinkClick r:id="rId3"/>
              </a:rPr>
              <a:t>http://developer.android.com/sdk/installing/studio.html</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Migrating to Android Studio</a:t>
            </a:r>
          </a:p>
        </p:txBody>
      </p:sp>
      <p:sp>
        <p:nvSpPr>
          <p:cNvPr id="228" name="Shape 22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Export an existing Eclipse project</a:t>
            </a:r>
          </a:p>
          <a:p>
            <a:pPr marL="914400" lvl="1" indent="-381000" rtl="0">
              <a:spcBef>
                <a:spcPts val="0"/>
              </a:spcBef>
              <a:buClr>
                <a:schemeClr val="dk2"/>
              </a:buClr>
              <a:buSzPct val="80000"/>
              <a:buFont typeface="Courier New"/>
              <a:buChar char="o"/>
            </a:pPr>
            <a:r>
              <a:rPr lang="de"/>
              <a:t>Update your ADT plugin to the latest version</a:t>
            </a:r>
          </a:p>
          <a:p>
            <a:pPr marL="914400" lvl="1" indent="-381000" rtl="0">
              <a:spcBef>
                <a:spcPts val="0"/>
              </a:spcBef>
              <a:buClr>
                <a:schemeClr val="dk2"/>
              </a:buClr>
              <a:buSzPct val="80000"/>
              <a:buFont typeface="Courier New"/>
              <a:buChar char="o"/>
            </a:pPr>
            <a:r>
              <a:rPr lang="de"/>
              <a:t>File -&gt; Export -&gt; Android -&gt; </a:t>
            </a:r>
            <a:br>
              <a:rPr lang="de"/>
            </a:br>
            <a:r>
              <a:rPr lang="de"/>
              <a:t>-&gt; Generate Gradle build files</a:t>
            </a:r>
            <a:br>
              <a:rPr lang="de"/>
            </a:br>
            <a:r>
              <a:rPr lang="de"/>
              <a:t>-&gt; Finish</a:t>
            </a:r>
          </a:p>
          <a:p>
            <a:pPr marL="457200" lvl="0" indent="-419100" rtl="0">
              <a:spcBef>
                <a:spcPts val="0"/>
              </a:spcBef>
              <a:buClr>
                <a:schemeClr val="dk2"/>
              </a:buClr>
              <a:buSzPct val="100000"/>
              <a:buFont typeface="Arial"/>
              <a:buChar char="●"/>
            </a:pPr>
            <a:r>
              <a:rPr lang="de"/>
              <a:t>What you get are Gradle build files that you can import/open in Android Studio</a:t>
            </a:r>
          </a:p>
          <a:p>
            <a:pPr marL="457200" lvl="0" indent="-419100" rtl="0">
              <a:spcBef>
                <a:spcPts val="0"/>
              </a:spcBef>
              <a:buClr>
                <a:schemeClr val="dk2"/>
              </a:buClr>
              <a:buSzPct val="100000"/>
              <a:buFont typeface="Arial"/>
              <a:buChar char="●"/>
            </a:pPr>
            <a:r>
              <a:rPr lang="de"/>
              <a:t>Might need some manual tweaking depending on your project’s complexity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Android Gradle Build System</a:t>
            </a:r>
          </a:p>
        </p:txBody>
      </p:sp>
      <p:sp>
        <p:nvSpPr>
          <p:cNvPr id="42" name="Shape 4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What for?</a:t>
            </a:r>
          </a:p>
          <a:p>
            <a:pPr marL="457200" lvl="0" indent="-419100" rtl="0">
              <a:spcBef>
                <a:spcPts val="0"/>
              </a:spcBef>
              <a:buClr>
                <a:schemeClr val="dk2"/>
              </a:buClr>
              <a:buSzPct val="100000"/>
              <a:buFont typeface="Arial"/>
              <a:buChar char="●"/>
            </a:pPr>
            <a:r>
              <a:rPr lang="de"/>
              <a:t>Overview</a:t>
            </a:r>
          </a:p>
          <a:p>
            <a:pPr marL="457200" lvl="0" indent="-419100" rtl="0">
              <a:spcBef>
                <a:spcPts val="0"/>
              </a:spcBef>
              <a:buClr>
                <a:schemeClr val="dk2"/>
              </a:buClr>
              <a:buSzPct val="100000"/>
              <a:buFont typeface="Arial"/>
              <a:buChar char="●"/>
            </a:pPr>
            <a:r>
              <a:rPr lang="de"/>
              <a:t>Details</a:t>
            </a:r>
          </a:p>
          <a:p>
            <a:pPr marL="457200" lvl="0" indent="-419100" rtl="0">
              <a:spcBef>
                <a:spcPts val="0"/>
              </a:spcBef>
              <a:buClr>
                <a:schemeClr val="dk2"/>
              </a:buClr>
              <a:buSzPct val="100000"/>
              <a:buFont typeface="Arial"/>
              <a:buChar char="●"/>
            </a:pPr>
            <a:r>
              <a:rPr lang="de"/>
              <a:t>Examples</a:t>
            </a:r>
          </a:p>
          <a:p>
            <a:pPr marL="457200" lvl="0" indent="-419100" rtl="0">
              <a:spcBef>
                <a:spcPts val="0"/>
              </a:spcBef>
              <a:buClr>
                <a:schemeClr val="dk2"/>
              </a:buClr>
              <a:buSzPct val="100000"/>
              <a:buFont typeface="Arial"/>
              <a:buChar char="●"/>
            </a:pPr>
            <a:r>
              <a:rPr lang="de"/>
              <a:t>Android Studio</a:t>
            </a:r>
          </a:p>
          <a:p>
            <a:pPr marL="457200" lvl="0" indent="-419100">
              <a:spcBef>
                <a:spcPts val="0"/>
              </a:spcBef>
              <a:buClr>
                <a:schemeClr val="dk2"/>
              </a:buClr>
              <a:buSzPct val="100000"/>
              <a:buFont typeface="Arial"/>
              <a:buChar char="●"/>
            </a:pPr>
            <a:r>
              <a:rPr lang="de"/>
              <a:t>Hints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fade">
                                      <p:cBhvr>
                                        <p:cTn id="7" dur="1000"/>
                                        <p:tgtEl>
                                          <p:spTgt spid="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xEl>
                                              <p:pRg st="1" end="1"/>
                                            </p:txEl>
                                          </p:spTgt>
                                        </p:tgtEl>
                                        <p:attrNameLst>
                                          <p:attrName>style.visibility</p:attrName>
                                        </p:attrNameLst>
                                      </p:cBhvr>
                                      <p:to>
                                        <p:strVal val="visible"/>
                                      </p:to>
                                    </p:set>
                                    <p:animEffect transition="in" filter="fade">
                                      <p:cBhvr>
                                        <p:cTn id="12" dur="1000"/>
                                        <p:tgtEl>
                                          <p:spTgt spid="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xEl>
                                              <p:pRg st="2" end="2"/>
                                            </p:txEl>
                                          </p:spTgt>
                                        </p:tgtEl>
                                        <p:attrNameLst>
                                          <p:attrName>style.visibility</p:attrName>
                                        </p:attrNameLst>
                                      </p:cBhvr>
                                      <p:to>
                                        <p:strVal val="visible"/>
                                      </p:to>
                                    </p:set>
                                    <p:animEffect transition="in" filter="fade">
                                      <p:cBhvr>
                                        <p:cTn id="17" dur="1000"/>
                                        <p:tgtEl>
                                          <p:spTgt spid="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
                                            <p:txEl>
                                              <p:pRg st="3" end="3"/>
                                            </p:txEl>
                                          </p:spTgt>
                                        </p:tgtEl>
                                        <p:attrNameLst>
                                          <p:attrName>style.visibility</p:attrName>
                                        </p:attrNameLst>
                                      </p:cBhvr>
                                      <p:to>
                                        <p:strVal val="visible"/>
                                      </p:to>
                                    </p:set>
                                    <p:animEffect transition="in" filter="fade">
                                      <p:cBhvr>
                                        <p:cTn id="22" dur="1000"/>
                                        <p:tgtEl>
                                          <p:spTgt spid="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
                                            <p:txEl>
                                              <p:pRg st="4" end="4"/>
                                            </p:txEl>
                                          </p:spTgt>
                                        </p:tgtEl>
                                        <p:attrNameLst>
                                          <p:attrName>style.visibility</p:attrName>
                                        </p:attrNameLst>
                                      </p:cBhvr>
                                      <p:to>
                                        <p:strVal val="visible"/>
                                      </p:to>
                                    </p:set>
                                    <p:animEffect transition="in" filter="fade">
                                      <p:cBhvr>
                                        <p:cTn id="27" dur="1000"/>
                                        <p:tgtEl>
                                          <p:spTgt spid="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
                                            <p:txEl>
                                              <p:pRg st="5" end="5"/>
                                            </p:txEl>
                                          </p:spTgt>
                                        </p:tgtEl>
                                        <p:attrNameLst>
                                          <p:attrName>style.visibility</p:attrName>
                                        </p:attrNameLst>
                                      </p:cBhvr>
                                      <p:to>
                                        <p:strVal val="visible"/>
                                      </p:to>
                                    </p:set>
                                    <p:animEffect transition="in" filter="fade">
                                      <p:cBhvr>
                                        <p:cTn id="32" dur="1000"/>
                                        <p:tgtEl>
                                          <p:spTgt spid="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Importing into Android Studio</a:t>
            </a:r>
          </a:p>
        </p:txBody>
      </p:sp>
      <p:sp>
        <p:nvSpPr>
          <p:cNvPr id="234" name="Shape 23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Select “Import Project”</a:t>
            </a:r>
          </a:p>
          <a:p>
            <a:pPr marL="457200" lvl="0" indent="-419100" rtl="0">
              <a:spcBef>
                <a:spcPts val="0"/>
              </a:spcBef>
              <a:buClr>
                <a:schemeClr val="dk2"/>
              </a:buClr>
              <a:buSzPct val="100000"/>
              <a:buFont typeface="Arial"/>
              <a:buChar char="●"/>
            </a:pPr>
            <a:r>
              <a:rPr lang="de"/>
              <a:t>Choose your build.gradle file</a:t>
            </a:r>
          </a:p>
          <a:p>
            <a:pPr marL="457200" lvl="0" indent="-419100">
              <a:spcBef>
                <a:spcPts val="0"/>
              </a:spcBef>
              <a:buClr>
                <a:schemeClr val="dk2"/>
              </a:buClr>
              <a:buSzPct val="100000"/>
              <a:buFont typeface="Arial"/>
              <a:buChar char="●"/>
            </a:pPr>
            <a:r>
              <a:rPr lang="de"/>
              <a:t>Android Studio should import the project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Android Studio</a:t>
            </a:r>
          </a:p>
        </p:txBody>
      </p:sp>
      <p:sp>
        <p:nvSpPr>
          <p:cNvPr id="240" name="Shape 240"/>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Does your colleagues still use Eclipse?</a:t>
            </a:r>
          </a:p>
          <a:p>
            <a:pPr marL="457200" lvl="0" indent="-419100" rtl="0">
              <a:spcBef>
                <a:spcPts val="0"/>
              </a:spcBef>
              <a:buClr>
                <a:schemeClr val="dk2"/>
              </a:buClr>
              <a:buSzPct val="100000"/>
              <a:buFont typeface="Arial"/>
              <a:buChar char="●"/>
            </a:pPr>
            <a:r>
              <a:rPr lang="de"/>
              <a:t>No problem!</a:t>
            </a:r>
          </a:p>
          <a:p>
            <a:pPr marL="457200" lvl="0" indent="-419100" rtl="0">
              <a:spcBef>
                <a:spcPts val="0"/>
              </a:spcBef>
              <a:buClr>
                <a:schemeClr val="dk2"/>
              </a:buClr>
              <a:buSzPct val="100000"/>
              <a:buFont typeface="Arial"/>
              <a:buChar char="●"/>
            </a:pPr>
            <a:r>
              <a:rPr lang="de"/>
              <a:t>Android Studio can even handle the Eclipse project structure</a:t>
            </a:r>
          </a:p>
          <a:p>
            <a:pPr marL="914400" lvl="1" indent="-381000">
              <a:spcBef>
                <a:spcPts val="0"/>
              </a:spcBef>
              <a:buClr>
                <a:schemeClr val="dk2"/>
              </a:buClr>
              <a:buSzPct val="80000"/>
              <a:buFont typeface="Courier New"/>
              <a:buChar char="o"/>
            </a:pPr>
            <a:r>
              <a:rPr lang="de"/>
              <a:t>Before importing, you have to delete the .project and .classpath files</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Hints</a:t>
            </a:r>
          </a:p>
        </p:txBody>
      </p:sp>
      <p:sp>
        <p:nvSpPr>
          <p:cNvPr id="246" name="Shape 24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The latest version requires Gradle 1.8</a:t>
            </a:r>
          </a:p>
          <a:p>
            <a:pPr marL="457200" lvl="0" indent="-419100" rtl="0">
              <a:spcBef>
                <a:spcPts val="0"/>
              </a:spcBef>
              <a:buClr>
                <a:schemeClr val="dk2"/>
              </a:buClr>
              <a:buSzPct val="100000"/>
              <a:buFont typeface="Arial"/>
              <a:buChar char="●"/>
            </a:pPr>
            <a:r>
              <a:rPr lang="de"/>
              <a:t>It is wise to use the Gradle wrapper provided by Google</a:t>
            </a:r>
          </a:p>
          <a:p>
            <a:pPr marL="914400" lvl="1" indent="-381000" rtl="0">
              <a:spcBef>
                <a:spcPts val="0"/>
              </a:spcBef>
              <a:buClr>
                <a:schemeClr val="dk2"/>
              </a:buClr>
              <a:buSzPct val="80000"/>
              <a:buFont typeface="Courier New"/>
              <a:buChar char="o"/>
            </a:pPr>
            <a:r>
              <a:rPr lang="de"/>
              <a:t>to be found in </a:t>
            </a:r>
            <a:br>
              <a:rPr lang="de"/>
            </a:br>
            <a:r>
              <a:rPr lang="de" sz="2400"/>
              <a:t>&lt;android-sdk&gt;\tools\templates\gradle\wrapper</a:t>
            </a:r>
          </a:p>
          <a:p>
            <a:pPr marL="914400" lvl="1" indent="-381000">
              <a:spcBef>
                <a:spcPts val="0"/>
              </a:spcBef>
              <a:buClr>
                <a:schemeClr val="dk2"/>
              </a:buClr>
              <a:buSzPct val="80000"/>
              <a:buFont typeface="Courier New"/>
              <a:buChar char="o"/>
            </a:pPr>
            <a:r>
              <a:rPr lang="de"/>
              <a:t>Make sure to change this line:</a:t>
            </a:r>
            <a:br>
              <a:rPr lang="de"/>
            </a:br>
            <a:r>
              <a:rPr lang="de" sz="1800"/>
              <a:t>distributionUrl=http\://services.gradle.org/distributions/gradle-</a:t>
            </a:r>
            <a:r>
              <a:rPr lang="de" sz="1800">
                <a:solidFill>
                  <a:srgbClr val="FF0000"/>
                </a:solidFill>
              </a:rPr>
              <a:t>1.8</a:t>
            </a:r>
            <a:r>
              <a:rPr lang="de" sz="1800"/>
              <a:t>-bin.zip</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animEffect transition="in" filter="fade">
                                      <p:cBhvr>
                                        <p:cTn id="7" dur="1000"/>
                                        <p:tgtEl>
                                          <p:spTgt spid="2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6">
                                            <p:txEl>
                                              <p:pRg st="1" end="1"/>
                                            </p:txEl>
                                          </p:spTgt>
                                        </p:tgtEl>
                                        <p:attrNameLst>
                                          <p:attrName>style.visibility</p:attrName>
                                        </p:attrNameLst>
                                      </p:cBhvr>
                                      <p:to>
                                        <p:strVal val="visible"/>
                                      </p:to>
                                    </p:set>
                                    <p:animEffect transition="in" filter="fade">
                                      <p:cBhvr>
                                        <p:cTn id="12" dur="1000"/>
                                        <p:tgtEl>
                                          <p:spTgt spid="2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6">
                                            <p:txEl>
                                              <p:pRg st="2" end="2"/>
                                            </p:txEl>
                                          </p:spTgt>
                                        </p:tgtEl>
                                        <p:attrNameLst>
                                          <p:attrName>style.visibility</p:attrName>
                                        </p:attrNameLst>
                                      </p:cBhvr>
                                      <p:to>
                                        <p:strVal val="visible"/>
                                      </p:to>
                                    </p:set>
                                    <p:animEffect transition="in" filter="fade">
                                      <p:cBhvr>
                                        <p:cTn id="17" dur="1000"/>
                                        <p:tgtEl>
                                          <p:spTgt spid="2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6">
                                            <p:txEl>
                                              <p:pRg st="3" end="3"/>
                                            </p:txEl>
                                          </p:spTgt>
                                        </p:tgtEl>
                                        <p:attrNameLst>
                                          <p:attrName>style.visibility</p:attrName>
                                        </p:attrNameLst>
                                      </p:cBhvr>
                                      <p:to>
                                        <p:strVal val="visible"/>
                                      </p:to>
                                    </p:set>
                                    <p:animEffect transition="in" filter="fade">
                                      <p:cBhvr>
                                        <p:cTn id="22" dur="1000"/>
                                        <p:tgtEl>
                                          <p:spTgt spid="2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de"/>
              <a:t>Hints</a:t>
            </a:r>
          </a:p>
        </p:txBody>
      </p:sp>
      <p:sp>
        <p:nvSpPr>
          <p:cNvPr id="252" name="Shape 25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lnSpc>
                <a:spcPct val="150000"/>
              </a:lnSpc>
              <a:spcBef>
                <a:spcPts val="0"/>
              </a:spcBef>
              <a:buClr>
                <a:schemeClr val="dk1"/>
              </a:buClr>
              <a:buFont typeface="Arial"/>
              <a:buNone/>
            </a:pPr>
            <a:endParaRPr sz="1000">
              <a:solidFill>
                <a:srgbClr val="F8F8F8"/>
              </a:solidFill>
              <a:latin typeface="Courier New"/>
              <a:ea typeface="Courier New"/>
              <a:cs typeface="Courier New"/>
              <a:sym typeface="Courier New"/>
            </a:endParaRPr>
          </a:p>
          <a:p>
            <a:pPr marL="457200" lvl="0" indent="-342900" rtl="0">
              <a:lnSpc>
                <a:spcPct val="150000"/>
              </a:lnSpc>
              <a:spcBef>
                <a:spcPts val="0"/>
              </a:spcBef>
              <a:buClr>
                <a:schemeClr val="dk2"/>
              </a:buClr>
              <a:buSzPct val="75000"/>
              <a:buFont typeface="Arial"/>
              <a:buChar char="●"/>
            </a:pPr>
            <a:r>
              <a:rPr lang="de" sz="2400"/>
              <a:t>Things you might want to add to your .gitignore file:</a:t>
            </a:r>
            <a:r>
              <a:rPr lang="de"/>
              <a:t/>
            </a:r>
            <a:br>
              <a:rPr lang="de"/>
            </a:br>
            <a:endParaRPr lang="de"/>
          </a:p>
        </p:txBody>
      </p:sp>
      <p:pic>
        <p:nvPicPr>
          <p:cNvPr id="253" name="Shape 253"/>
          <p:cNvPicPr preferRelativeResize="0"/>
          <p:nvPr/>
        </p:nvPicPr>
        <p:blipFill>
          <a:blip r:embed="rId3">
            <a:alphaModFix/>
          </a:blip>
          <a:stretch>
            <a:fillRect/>
          </a:stretch>
        </p:blipFill>
        <p:spPr>
          <a:xfrm>
            <a:off x="720425" y="3049687"/>
            <a:ext cx="7703150" cy="75862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animEffect transition="in" filter="fade">
                                      <p:cBhvr>
                                        <p:cTn id="7" dur="1000"/>
                                        <p:tgtEl>
                                          <p:spTgt spid="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
                                            <p:txEl>
                                              <p:pRg st="1" end="1"/>
                                            </p:txEl>
                                          </p:spTgt>
                                        </p:tgtEl>
                                        <p:attrNameLst>
                                          <p:attrName>style.visibility</p:attrName>
                                        </p:attrNameLst>
                                      </p:cBhvr>
                                      <p:to>
                                        <p:strVal val="visible"/>
                                      </p:to>
                                    </p:set>
                                    <p:animEffect transition="in" filter="fade">
                                      <p:cBhvr>
                                        <p:cTn id="12" dur="1000"/>
                                        <p:tgtEl>
                                          <p:spTgt spid="25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53"/>
                                        </p:tgtEl>
                                        <p:attrNameLst>
                                          <p:attrName>style.visibility</p:attrName>
                                        </p:attrNameLst>
                                      </p:cBhvr>
                                      <p:to>
                                        <p:strVal val="visible"/>
                                      </p:to>
                                    </p:set>
                                    <p:animEffect transition="in" filter="fade">
                                      <p:cBhvr>
                                        <p:cTn id="15" dur="10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de"/>
              <a:t>Hints</a:t>
            </a:r>
          </a:p>
        </p:txBody>
      </p:sp>
      <p:sp>
        <p:nvSpPr>
          <p:cNvPr id="259" name="Shape 259"/>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Priority: AndroidManifest.xml -&gt; build.gradle</a:t>
            </a:r>
          </a:p>
          <a:p>
            <a:pPr marL="914400" lvl="1" indent="-381000" rtl="0">
              <a:spcBef>
                <a:spcPts val="0"/>
              </a:spcBef>
              <a:buClr>
                <a:schemeClr val="dk2"/>
              </a:buClr>
              <a:buSzPct val="80000"/>
              <a:buFont typeface="Courier New"/>
              <a:buChar char="o"/>
            </a:pPr>
            <a:r>
              <a:rPr lang="de"/>
              <a:t>When you haven't configured something in the Gradle build file, the data from the manifest is still used</a:t>
            </a:r>
          </a:p>
          <a:p>
            <a:pPr marL="914400" lvl="1" indent="-381000" rtl="0">
              <a:spcBef>
                <a:spcPts val="0"/>
              </a:spcBef>
              <a:buClr>
                <a:schemeClr val="dk2"/>
              </a:buClr>
              <a:buSzPct val="80000"/>
              <a:buFont typeface="Courier New"/>
              <a:buChar char="o"/>
            </a:pPr>
            <a:r>
              <a:rPr lang="de"/>
              <a:t>Configuration that is done in the Gradle build file overrides the manifest data</a:t>
            </a:r>
          </a:p>
          <a:p>
            <a:pPr marL="457200" lvl="0" indent="-419100" rtl="0">
              <a:spcBef>
                <a:spcPts val="0"/>
              </a:spcBef>
              <a:buClr>
                <a:schemeClr val="dk2"/>
              </a:buClr>
              <a:buSzPct val="100000"/>
              <a:buFont typeface="Arial"/>
              <a:buChar char="●"/>
            </a:pPr>
            <a:r>
              <a:rPr lang="de"/>
              <a:t>Seems like the "libs/" folder is ignored. Add it as "compile" dependency with fileTree(...)</a:t>
            </a:r>
          </a:p>
        </p:txBody>
      </p:sp>
      <p:pic>
        <p:nvPicPr>
          <p:cNvPr id="260" name="Shape 260"/>
          <p:cNvPicPr preferRelativeResize="0"/>
          <p:nvPr/>
        </p:nvPicPr>
        <p:blipFill>
          <a:blip r:embed="rId3">
            <a:alphaModFix/>
          </a:blip>
          <a:stretch>
            <a:fillRect/>
          </a:stretch>
        </p:blipFill>
        <p:spPr>
          <a:xfrm>
            <a:off x="658687" y="5485150"/>
            <a:ext cx="7826625" cy="489250"/>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animEffect transition="in" filter="fade">
                                      <p:cBhvr>
                                        <p:cTn id="7" dur="1000"/>
                                        <p:tgtEl>
                                          <p:spTgt spid="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xEl>
                                              <p:pRg st="1" end="1"/>
                                            </p:txEl>
                                          </p:spTgt>
                                        </p:tgtEl>
                                        <p:attrNameLst>
                                          <p:attrName>style.visibility</p:attrName>
                                        </p:attrNameLst>
                                      </p:cBhvr>
                                      <p:to>
                                        <p:strVal val="visible"/>
                                      </p:to>
                                    </p:set>
                                    <p:animEffect transition="in" filter="fade">
                                      <p:cBhvr>
                                        <p:cTn id="12" dur="1000"/>
                                        <p:tgtEl>
                                          <p:spTgt spid="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9">
                                            <p:txEl>
                                              <p:pRg st="2" end="2"/>
                                            </p:txEl>
                                          </p:spTgt>
                                        </p:tgtEl>
                                        <p:attrNameLst>
                                          <p:attrName>style.visibility</p:attrName>
                                        </p:attrNameLst>
                                      </p:cBhvr>
                                      <p:to>
                                        <p:strVal val="visible"/>
                                      </p:to>
                                    </p:set>
                                    <p:animEffect transition="in" filter="fade">
                                      <p:cBhvr>
                                        <p:cTn id="17" dur="1000"/>
                                        <p:tgtEl>
                                          <p:spTgt spid="2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9">
                                            <p:txEl>
                                              <p:pRg st="3" end="3"/>
                                            </p:txEl>
                                          </p:spTgt>
                                        </p:tgtEl>
                                        <p:attrNameLst>
                                          <p:attrName>style.visibility</p:attrName>
                                        </p:attrNameLst>
                                      </p:cBhvr>
                                      <p:to>
                                        <p:strVal val="visible"/>
                                      </p:to>
                                    </p:set>
                                    <p:animEffect transition="in" filter="fade">
                                      <p:cBhvr>
                                        <p:cTn id="22" dur="1000"/>
                                        <p:tgtEl>
                                          <p:spTgt spid="259">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60"/>
                                        </p:tgtEl>
                                        <p:attrNameLst>
                                          <p:attrName>style.visibility</p:attrName>
                                        </p:attrNameLst>
                                      </p:cBhvr>
                                      <p:to>
                                        <p:strVal val="visible"/>
                                      </p:to>
                                    </p:set>
                                    <p:animEffect transition="in" filter="fade">
                                      <p:cBhvr>
                                        <p:cTn id="25" dur="10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Hints</a:t>
            </a:r>
          </a:p>
        </p:txBody>
      </p:sp>
      <p:sp>
        <p:nvSpPr>
          <p:cNvPr id="266" name="Shape 26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Of course, going the Eclipse-compatible way eliminates some of the benefits of the new build system (flavor specific res/java/...)</a:t>
            </a:r>
          </a:p>
          <a:p>
            <a:pPr marL="457200" lvl="0" indent="-419100">
              <a:spcBef>
                <a:spcPts val="0"/>
              </a:spcBef>
              <a:buClr>
                <a:schemeClr val="dk2"/>
              </a:buClr>
              <a:buSzPct val="100000"/>
              <a:buFont typeface="Arial"/>
              <a:buChar char="●"/>
            </a:pPr>
            <a:r>
              <a:rPr lang="de"/>
              <a:t>In multi project builds, if you get FileNotFoundExceptions during buildRelease/buildDebug you have to manually create the "&lt;library&gt;/build/libs" folder</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animEffect transition="in" filter="fade">
                                      <p:cBhvr>
                                        <p:cTn id="7" dur="1000"/>
                                        <p:tgtEl>
                                          <p:spTgt spid="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
                                            <p:txEl>
                                              <p:pRg st="1" end="1"/>
                                            </p:txEl>
                                          </p:spTgt>
                                        </p:tgtEl>
                                        <p:attrNameLst>
                                          <p:attrName>style.visibility</p:attrName>
                                        </p:attrNameLst>
                                      </p:cBhvr>
                                      <p:to>
                                        <p:strVal val="visible"/>
                                      </p:to>
                                    </p:set>
                                    <p:animEffect transition="in" filter="fade">
                                      <p:cBhvr>
                                        <p:cTn id="12" dur="1000"/>
                                        <p:tgtEl>
                                          <p:spTgt spid="2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Hints</a:t>
            </a:r>
          </a:p>
        </p:txBody>
      </p:sp>
      <p:sp>
        <p:nvSpPr>
          <p:cNvPr id="272" name="Shape 27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Place your library projects as direct sub directories of your main project, everything else will get you in trouble</a:t>
            </a:r>
          </a:p>
          <a:p>
            <a:pPr marL="457200" lvl="0" indent="-419100" rtl="0">
              <a:spcBef>
                <a:spcPts val="0"/>
              </a:spcBef>
              <a:buClr>
                <a:schemeClr val="dk2"/>
              </a:buClr>
              <a:buSzPct val="100000"/>
              <a:buFont typeface="Arial"/>
              <a:buChar char="●"/>
            </a:pPr>
            <a:r>
              <a:rPr lang="de"/>
              <a:t>From my observations: Manifest merging is enabled by default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animEffect transition="in" filter="fade">
                                      <p:cBhvr>
                                        <p:cTn id="7" dur="1000"/>
                                        <p:tgtEl>
                                          <p:spTgt spid="2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2">
                                            <p:txEl>
                                              <p:pRg st="1" end="1"/>
                                            </p:txEl>
                                          </p:spTgt>
                                        </p:tgtEl>
                                        <p:attrNameLst>
                                          <p:attrName>style.visibility</p:attrName>
                                        </p:attrNameLst>
                                      </p:cBhvr>
                                      <p:to>
                                        <p:strVal val="visible"/>
                                      </p:to>
                                    </p:set>
                                    <p:animEffect transition="in" filter="fade">
                                      <p:cBhvr>
                                        <p:cTn id="12" dur="1000"/>
                                        <p:tgtEl>
                                          <p:spTgt spid="2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Hint</a:t>
            </a:r>
          </a:p>
        </p:txBody>
      </p:sp>
      <p:sp>
        <p:nvSpPr>
          <p:cNvPr id="278" name="Shape 27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a:spcBef>
                <a:spcPts val="0"/>
              </a:spcBef>
              <a:buClr>
                <a:schemeClr val="dk2"/>
              </a:buClr>
              <a:buSzPct val="100000"/>
              <a:buFont typeface="Arial"/>
              <a:buChar char="●"/>
            </a:pPr>
            <a:r>
              <a:rPr lang="de"/>
              <a:t>It can happen from time to time that (especially the Eclipse plugin) can leave a running Gradle job open (java process is still running). Never ever have 2 gradle jobs running at the same time, this will mess everything up and lead to very strange issues!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1000"/>
                                        <p:tgtEl>
                                          <p:spTgt spid="2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Hint</a:t>
            </a:r>
          </a:p>
        </p:txBody>
      </p:sp>
      <p:sp>
        <p:nvSpPr>
          <p:cNvPr id="284" name="Shape 284"/>
          <p:cNvSpPr txBox="1">
            <a:spLocks noGrp="1"/>
          </p:cNvSpPr>
          <p:nvPr>
            <p:ph type="body" idx="1"/>
          </p:nvPr>
        </p:nvSpPr>
        <p:spPr>
          <a:xfrm>
            <a:off x="457200" y="1947332"/>
            <a:ext cx="4030200" cy="4620299"/>
          </a:xfrm>
          <a:prstGeom prst="rect">
            <a:avLst/>
          </a:prstGeom>
        </p:spPr>
        <p:txBody>
          <a:bodyPr lIns="91425" tIns="91425" rIns="91425" bIns="91425" anchor="t" anchorCtr="0">
            <a:noAutofit/>
          </a:bodyPr>
          <a:lstStyle/>
          <a:p>
            <a:pPr marL="457200" lvl="0" indent="-342900">
              <a:spcBef>
                <a:spcPts val="0"/>
              </a:spcBef>
              <a:buClr>
                <a:schemeClr val="dk2"/>
              </a:buClr>
              <a:buSzPct val="100000"/>
              <a:buFont typeface="Arial"/>
              <a:buChar char="●"/>
            </a:pPr>
            <a:r>
              <a:rPr lang="de" sz="1800"/>
              <a:t>Once you converted your projects to Gradle managed projects and use the correct folder structure, Eclipse won't recognize your project as an Android project anymore. You have to do several things to be able to code in Eclipse again</a:t>
            </a:r>
          </a:p>
        </p:txBody>
      </p:sp>
      <p:sp>
        <p:nvSpPr>
          <p:cNvPr id="285" name="Shape 285"/>
          <p:cNvSpPr txBox="1">
            <a:spLocks noGrp="1"/>
          </p:cNvSpPr>
          <p:nvPr>
            <p:ph type="body" idx="2"/>
          </p:nvPr>
        </p:nvSpPr>
        <p:spPr>
          <a:xfrm>
            <a:off x="4656667" y="1949211"/>
            <a:ext cx="4030200" cy="4620299"/>
          </a:xfrm>
          <a:prstGeom prst="rect">
            <a:avLst/>
          </a:prstGeom>
        </p:spPr>
        <p:txBody>
          <a:bodyPr lIns="91425" tIns="91425" rIns="91425" bIns="91425" anchor="t" anchorCtr="0">
            <a:noAutofit/>
          </a:bodyPr>
          <a:lstStyle/>
          <a:p>
            <a:pPr marL="457200" lvl="0" indent="-342900" rtl="0">
              <a:spcBef>
                <a:spcPts val="0"/>
              </a:spcBef>
              <a:buClr>
                <a:schemeClr val="dk2"/>
              </a:buClr>
              <a:buSzPct val="100000"/>
              <a:buFont typeface="Arial"/>
              <a:buChar char="●"/>
            </a:pPr>
            <a:r>
              <a:rPr lang="de" sz="1800"/>
              <a:t>Do a complete build with Gradle to generate all needed resources</a:t>
            </a:r>
          </a:p>
          <a:p>
            <a:pPr marL="457200" lvl="0" indent="-342900" rtl="0">
              <a:spcBef>
                <a:spcPts val="0"/>
              </a:spcBef>
              <a:buClr>
                <a:schemeClr val="dk2"/>
              </a:buClr>
              <a:buSzPct val="100000"/>
              <a:buFont typeface="Arial"/>
              <a:buChar char="●"/>
            </a:pPr>
            <a:r>
              <a:rPr lang="de" sz="1800"/>
              <a:t>Readd "src/main/java" and "build/sources/debug/" as sources</a:t>
            </a:r>
          </a:p>
          <a:p>
            <a:pPr marL="457200" lvl="0" indent="-342900" rtl="0">
              <a:spcBef>
                <a:spcPts val="0"/>
              </a:spcBef>
              <a:buClr>
                <a:schemeClr val="dk2"/>
              </a:buClr>
              <a:buSzPct val="100000"/>
              <a:buFont typeface="Arial"/>
              <a:buChar char="●"/>
            </a:pPr>
            <a:r>
              <a:rPr lang="de" sz="1800"/>
              <a:t>To import library project code, add "&lt;libraryproject&gt;/build/bundles/debug/classes.jar" to classpath</a:t>
            </a:r>
          </a:p>
          <a:p>
            <a:pPr marL="457200" lvl="0" indent="-342900" rtl="0">
              <a:spcBef>
                <a:spcPts val="0"/>
              </a:spcBef>
              <a:buClr>
                <a:schemeClr val="dk2"/>
              </a:buClr>
              <a:buSzPct val="100000"/>
              <a:buFont typeface="Arial"/>
              <a:buChar char="●"/>
            </a:pPr>
            <a:r>
              <a:rPr lang="de" sz="1800"/>
              <a:t>When you change anything in res, do a rebuild with gradle and refresh Eclipse</a:t>
            </a:r>
          </a:p>
          <a:p>
            <a:pPr marL="457200" lvl="0" indent="-342900">
              <a:spcBef>
                <a:spcPts val="0"/>
              </a:spcBef>
              <a:buClr>
                <a:schemeClr val="dk2"/>
              </a:buClr>
              <a:buSzPct val="100000"/>
              <a:buFont typeface="Arial"/>
              <a:buChar char="●"/>
            </a:pPr>
            <a:r>
              <a:rPr lang="de" sz="1800"/>
              <a:t>Add the "Android Classpath Container"</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xEl>
                                              <p:pRg st="0" end="0"/>
                                            </p:txEl>
                                          </p:spTgt>
                                        </p:tgtEl>
                                        <p:attrNameLst>
                                          <p:attrName>style.visibility</p:attrName>
                                        </p:attrNameLst>
                                      </p:cBhvr>
                                      <p:to>
                                        <p:strVal val="visible"/>
                                      </p:to>
                                    </p:set>
                                    <p:animEffect transition="in" filter="fade">
                                      <p:cBhvr>
                                        <p:cTn id="12" dur="1000"/>
                                        <p:tgtEl>
                                          <p:spTgt spid="2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5">
                                            <p:txEl>
                                              <p:pRg st="1" end="1"/>
                                            </p:txEl>
                                          </p:spTgt>
                                        </p:tgtEl>
                                        <p:attrNameLst>
                                          <p:attrName>style.visibility</p:attrName>
                                        </p:attrNameLst>
                                      </p:cBhvr>
                                      <p:to>
                                        <p:strVal val="visible"/>
                                      </p:to>
                                    </p:set>
                                    <p:animEffect transition="in" filter="fade">
                                      <p:cBhvr>
                                        <p:cTn id="17" dur="1000"/>
                                        <p:tgtEl>
                                          <p:spTgt spid="2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5">
                                            <p:txEl>
                                              <p:pRg st="2" end="2"/>
                                            </p:txEl>
                                          </p:spTgt>
                                        </p:tgtEl>
                                        <p:attrNameLst>
                                          <p:attrName>style.visibility</p:attrName>
                                        </p:attrNameLst>
                                      </p:cBhvr>
                                      <p:to>
                                        <p:strVal val="visible"/>
                                      </p:to>
                                    </p:set>
                                    <p:animEffect transition="in" filter="fade">
                                      <p:cBhvr>
                                        <p:cTn id="22" dur="1000"/>
                                        <p:tgtEl>
                                          <p:spTgt spid="28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5">
                                            <p:txEl>
                                              <p:pRg st="3" end="3"/>
                                            </p:txEl>
                                          </p:spTgt>
                                        </p:tgtEl>
                                        <p:attrNameLst>
                                          <p:attrName>style.visibility</p:attrName>
                                        </p:attrNameLst>
                                      </p:cBhvr>
                                      <p:to>
                                        <p:strVal val="visible"/>
                                      </p:to>
                                    </p:set>
                                    <p:animEffect transition="in" filter="fade">
                                      <p:cBhvr>
                                        <p:cTn id="27" dur="1000"/>
                                        <p:tgtEl>
                                          <p:spTgt spid="28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5">
                                            <p:txEl>
                                              <p:pRg st="4" end="4"/>
                                            </p:txEl>
                                          </p:spTgt>
                                        </p:tgtEl>
                                        <p:attrNameLst>
                                          <p:attrName>style.visibility</p:attrName>
                                        </p:attrNameLst>
                                      </p:cBhvr>
                                      <p:to>
                                        <p:strVal val="visible"/>
                                      </p:to>
                                    </p:set>
                                    <p:animEffect transition="in" filter="fade">
                                      <p:cBhvr>
                                        <p:cTn id="32" dur="1000"/>
                                        <p:tgtEl>
                                          <p:spTgt spid="2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Hint</a:t>
            </a:r>
          </a:p>
        </p:txBody>
      </p:sp>
      <p:sp>
        <p:nvSpPr>
          <p:cNvPr id="291" name="Shape 291"/>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If you add Maven compile dependencies to the "android" tag, don't forget to add the repositories tag that includes "mavenCentral()" inside the "android" tag</a:t>
            </a:r>
          </a:p>
          <a:p>
            <a:pPr marL="457200" lvl="0" indent="-419100">
              <a:spcBef>
                <a:spcPts val="0"/>
              </a:spcBef>
              <a:buClr>
                <a:schemeClr val="dk2"/>
              </a:buClr>
              <a:buSzPct val="100000"/>
              <a:buFont typeface="Arial"/>
              <a:buChar char="●"/>
            </a:pPr>
            <a:r>
              <a:rPr lang="de"/>
              <a:t>Project dependencies seem to be resolved in an alphanumerical order</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xEl>
                                              <p:pRg st="0" end="0"/>
                                            </p:txEl>
                                          </p:spTgt>
                                        </p:tgtEl>
                                        <p:attrNameLst>
                                          <p:attrName>style.visibility</p:attrName>
                                        </p:attrNameLst>
                                      </p:cBhvr>
                                      <p:to>
                                        <p:strVal val="visible"/>
                                      </p:to>
                                    </p:set>
                                    <p:animEffect transition="in" filter="fade">
                                      <p:cBhvr>
                                        <p:cTn id="7" dur="1000"/>
                                        <p:tgtEl>
                                          <p:spTgt spid="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
                                            <p:txEl>
                                              <p:pRg st="1" end="1"/>
                                            </p:txEl>
                                          </p:spTgt>
                                        </p:tgtEl>
                                        <p:attrNameLst>
                                          <p:attrName>style.visibility</p:attrName>
                                        </p:attrNameLst>
                                      </p:cBhvr>
                                      <p:to>
                                        <p:strVal val="visible"/>
                                      </p:to>
                                    </p:set>
                                    <p:animEffect transition="in" filter="fade">
                                      <p:cBhvr>
                                        <p:cTn id="12" dur="1000"/>
                                        <p:tgtEl>
                                          <p:spTgt spid="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Android Tools Project Site</a:t>
            </a:r>
          </a:p>
        </p:txBody>
      </p:sp>
      <p:sp>
        <p:nvSpPr>
          <p:cNvPr id="48" name="Shape 4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algn="ctr" rtl="0">
              <a:spcBef>
                <a:spcPts val="0"/>
              </a:spcBef>
              <a:buNone/>
            </a:pPr>
            <a:r>
              <a:rPr lang="de" sz="4800"/>
              <a:t>"We are working on a new build system to replace both the build system inside ADT and Ant."</a:t>
            </a:r>
          </a:p>
        </p:txBody>
      </p:sp>
      <p:sp>
        <p:nvSpPr>
          <p:cNvPr id="49" name="Shape 49"/>
          <p:cNvSpPr txBox="1"/>
          <p:nvPr/>
        </p:nvSpPr>
        <p:spPr>
          <a:xfrm>
            <a:off x="3849000" y="6330173"/>
            <a:ext cx="4837799" cy="237599"/>
          </a:xfrm>
          <a:prstGeom prst="rect">
            <a:avLst/>
          </a:prstGeom>
          <a:noFill/>
          <a:ln>
            <a:noFill/>
          </a:ln>
        </p:spPr>
        <p:txBody>
          <a:bodyPr lIns="91425" tIns="91425" rIns="91425" bIns="91425" anchor="t" anchorCtr="0">
            <a:noAutofit/>
          </a:bodyPr>
          <a:lstStyle/>
          <a:p>
            <a:pPr algn="r">
              <a:spcBef>
                <a:spcPts val="0"/>
              </a:spcBef>
              <a:buNone/>
            </a:pPr>
            <a:r>
              <a:rPr lang="de" sz="1100" u="sng">
                <a:solidFill>
                  <a:schemeClr val="hlink"/>
                </a:solidFill>
                <a:hlinkClick r:id="rId3"/>
              </a:rPr>
              <a:t>http://tools.android.com/tech-docs/new-build-system</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de"/>
              <a:t>Hint</a:t>
            </a:r>
          </a:p>
        </p:txBody>
      </p:sp>
      <p:sp>
        <p:nvSpPr>
          <p:cNvPr id="297" name="Shape 297"/>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Better version management (+Jake Wharton)</a:t>
            </a:r>
          </a:p>
        </p:txBody>
      </p:sp>
      <p:pic>
        <p:nvPicPr>
          <p:cNvPr id="298" name="Shape 298"/>
          <p:cNvPicPr preferRelativeResize="0"/>
          <p:nvPr/>
        </p:nvPicPr>
        <p:blipFill>
          <a:blip r:embed="rId3">
            <a:alphaModFix/>
          </a:blip>
          <a:stretch>
            <a:fillRect/>
          </a:stretch>
        </p:blipFill>
        <p:spPr>
          <a:xfrm>
            <a:off x="1228725" y="3285925"/>
            <a:ext cx="6686550" cy="1943100"/>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animEffect transition="in" filter="fade">
                                      <p:cBhvr>
                                        <p:cTn id="7" dur="1000"/>
                                        <p:tgtEl>
                                          <p:spTgt spid="2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8"/>
                                        </p:tgtEl>
                                        <p:attrNameLst>
                                          <p:attrName>style.visibility</p:attrName>
                                        </p:attrNameLst>
                                      </p:cBhvr>
                                      <p:to>
                                        <p:strVal val="visible"/>
                                      </p:to>
                                    </p:set>
                                    <p:animEffect transition="in" filter="fade">
                                      <p:cBhvr>
                                        <p:cTn id="12" dur="10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de"/>
              <a:t>Hint</a:t>
            </a:r>
          </a:p>
        </p:txBody>
      </p:sp>
      <p:sp>
        <p:nvSpPr>
          <p:cNvPr id="304" name="Shape 30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Version in release APK file (codaR0y on SO)</a:t>
            </a:r>
          </a:p>
        </p:txBody>
      </p:sp>
      <p:pic>
        <p:nvPicPr>
          <p:cNvPr id="305" name="Shape 305"/>
          <p:cNvPicPr preferRelativeResize="0"/>
          <p:nvPr/>
        </p:nvPicPr>
        <p:blipFill>
          <a:blip r:embed="rId3">
            <a:alphaModFix/>
          </a:blip>
          <a:stretch>
            <a:fillRect/>
          </a:stretch>
        </p:blipFill>
        <p:spPr>
          <a:xfrm>
            <a:off x="400050" y="3457375"/>
            <a:ext cx="8343900" cy="1600200"/>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4">
                                            <p:txEl>
                                              <p:pRg st="0" end="0"/>
                                            </p:txEl>
                                          </p:spTgt>
                                        </p:tgtEl>
                                        <p:attrNameLst>
                                          <p:attrName>style.visibility</p:attrName>
                                        </p:attrNameLst>
                                      </p:cBhvr>
                                      <p:to>
                                        <p:strVal val="visible"/>
                                      </p:to>
                                    </p:set>
                                    <p:animEffect transition="in" filter="fade">
                                      <p:cBhvr>
                                        <p:cTn id="7" dur="1000"/>
                                        <p:tgtEl>
                                          <p:spTgt spid="3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5"/>
                                        </p:tgtEl>
                                        <p:attrNameLst>
                                          <p:attrName>style.visibility</p:attrName>
                                        </p:attrNameLst>
                                      </p:cBhvr>
                                      <p:to>
                                        <p:strVal val="visible"/>
                                      </p:to>
                                    </p:set>
                                    <p:animEffect transition="in" filter="fade">
                                      <p:cBhvr>
                                        <p:cTn id="12"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de"/>
              <a:t>Hint</a:t>
            </a:r>
          </a:p>
        </p:txBody>
      </p:sp>
      <p:sp>
        <p:nvSpPr>
          <p:cNvPr id="311" name="Shape 311"/>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Including precompiled native code (.so files)</a:t>
            </a:r>
          </a:p>
          <a:p>
            <a:pPr marL="914400" lvl="1" indent="-381000" rtl="0">
              <a:spcBef>
                <a:spcPts val="0"/>
              </a:spcBef>
              <a:buClr>
                <a:schemeClr val="dk2"/>
              </a:buClr>
              <a:buSzPct val="80000"/>
              <a:buFont typeface="Courier New"/>
              <a:buChar char="o"/>
            </a:pPr>
            <a:r>
              <a:rPr lang="de"/>
              <a:t>Zip the .so files under a folder named “lib” (e.g. /lib/armeabi/libnative.so)</a:t>
            </a:r>
          </a:p>
          <a:p>
            <a:pPr marL="914400" lvl="1" indent="-381000" rtl="0">
              <a:spcBef>
                <a:spcPts val="0"/>
              </a:spcBef>
              <a:buClr>
                <a:schemeClr val="dk2"/>
              </a:buClr>
              <a:buSzPct val="80000"/>
              <a:buFont typeface="Courier New"/>
              <a:buChar char="o"/>
            </a:pPr>
            <a:r>
              <a:rPr lang="de"/>
              <a:t>Replace file extension with .jar</a:t>
            </a:r>
          </a:p>
          <a:p>
            <a:pPr marL="914400" lvl="1" indent="-381000" rtl="0">
              <a:spcBef>
                <a:spcPts val="0"/>
              </a:spcBef>
              <a:buClr>
                <a:schemeClr val="dk2"/>
              </a:buClr>
              <a:buSzPct val="80000"/>
              <a:buFont typeface="Courier New"/>
              <a:buChar char="o"/>
            </a:pPr>
            <a:r>
              <a:rPr lang="de"/>
              <a:t>Place file in /libs folder</a:t>
            </a:r>
          </a:p>
          <a:p>
            <a:pPr marL="914400" lvl="1" indent="-381000" rtl="0">
              <a:spcBef>
                <a:spcPts val="0"/>
              </a:spcBef>
              <a:buClr>
                <a:schemeClr val="dk2"/>
              </a:buClr>
              <a:buSzPct val="80000"/>
              <a:buFont typeface="Courier New"/>
              <a:buChar char="o"/>
            </a:pPr>
            <a:r>
              <a:rPr lang="de"/>
              <a:t>Gradle will extract this jar file when packaging your final APK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1">
                                            <p:txEl>
                                              <p:pRg st="0" end="0"/>
                                            </p:txEl>
                                          </p:spTgt>
                                        </p:tgtEl>
                                        <p:attrNameLst>
                                          <p:attrName>style.visibility</p:attrName>
                                        </p:attrNameLst>
                                      </p:cBhvr>
                                      <p:to>
                                        <p:strVal val="visible"/>
                                      </p:to>
                                    </p:set>
                                    <p:animEffect transition="in" filter="fade">
                                      <p:cBhvr>
                                        <p:cTn id="7" dur="1000"/>
                                        <p:tgtEl>
                                          <p:spTgt spid="3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1">
                                            <p:txEl>
                                              <p:pRg st="1" end="1"/>
                                            </p:txEl>
                                          </p:spTgt>
                                        </p:tgtEl>
                                        <p:attrNameLst>
                                          <p:attrName>style.visibility</p:attrName>
                                        </p:attrNameLst>
                                      </p:cBhvr>
                                      <p:to>
                                        <p:strVal val="visible"/>
                                      </p:to>
                                    </p:set>
                                    <p:animEffect transition="in" filter="fade">
                                      <p:cBhvr>
                                        <p:cTn id="12" dur="1000"/>
                                        <p:tgtEl>
                                          <p:spTgt spid="3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1">
                                            <p:txEl>
                                              <p:pRg st="2" end="2"/>
                                            </p:txEl>
                                          </p:spTgt>
                                        </p:tgtEl>
                                        <p:attrNameLst>
                                          <p:attrName>style.visibility</p:attrName>
                                        </p:attrNameLst>
                                      </p:cBhvr>
                                      <p:to>
                                        <p:strVal val="visible"/>
                                      </p:to>
                                    </p:set>
                                    <p:animEffect transition="in" filter="fade">
                                      <p:cBhvr>
                                        <p:cTn id="17" dur="1000"/>
                                        <p:tgtEl>
                                          <p:spTgt spid="3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1">
                                            <p:txEl>
                                              <p:pRg st="3" end="3"/>
                                            </p:txEl>
                                          </p:spTgt>
                                        </p:tgtEl>
                                        <p:attrNameLst>
                                          <p:attrName>style.visibility</p:attrName>
                                        </p:attrNameLst>
                                      </p:cBhvr>
                                      <p:to>
                                        <p:strVal val="visible"/>
                                      </p:to>
                                    </p:set>
                                    <p:animEffect transition="in" filter="fade">
                                      <p:cBhvr>
                                        <p:cTn id="22" dur="1000"/>
                                        <p:tgtEl>
                                          <p:spTgt spid="3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1">
                                            <p:txEl>
                                              <p:pRg st="4" end="4"/>
                                            </p:txEl>
                                          </p:spTgt>
                                        </p:tgtEl>
                                        <p:attrNameLst>
                                          <p:attrName>style.visibility</p:attrName>
                                        </p:attrNameLst>
                                      </p:cBhvr>
                                      <p:to>
                                        <p:strVal val="visible"/>
                                      </p:to>
                                    </p:set>
                                    <p:animEffect transition="in" filter="fade">
                                      <p:cBhvr>
                                        <p:cTn id="27" dur="1000"/>
                                        <p:tgtEl>
                                          <p:spTgt spid="3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de"/>
              <a:t>Hint</a:t>
            </a:r>
          </a:p>
        </p:txBody>
      </p:sp>
      <p:sp>
        <p:nvSpPr>
          <p:cNvPr id="317" name="Shape 317"/>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Including precompiled native code (.so files)</a:t>
            </a:r>
          </a:p>
        </p:txBody>
      </p:sp>
      <p:pic>
        <p:nvPicPr>
          <p:cNvPr id="318" name="Shape 318"/>
          <p:cNvPicPr preferRelativeResize="0"/>
          <p:nvPr/>
        </p:nvPicPr>
        <p:blipFill>
          <a:blip r:embed="rId3">
            <a:alphaModFix/>
          </a:blip>
          <a:stretch>
            <a:fillRect/>
          </a:stretch>
        </p:blipFill>
        <p:spPr>
          <a:xfrm>
            <a:off x="1771650" y="3185912"/>
            <a:ext cx="5600700" cy="214312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xEl>
                                              <p:pRg st="0" end="0"/>
                                            </p:txEl>
                                          </p:spTgt>
                                        </p:tgtEl>
                                        <p:attrNameLst>
                                          <p:attrName>style.visibility</p:attrName>
                                        </p:attrNameLst>
                                      </p:cBhvr>
                                      <p:to>
                                        <p:strVal val="visible"/>
                                      </p:to>
                                    </p:set>
                                    <p:animEffect transition="in" filter="fade">
                                      <p:cBhvr>
                                        <p:cTn id="7" dur="1000"/>
                                        <p:tgtEl>
                                          <p:spTgt spid="3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8"/>
                                        </p:tgtEl>
                                        <p:attrNameLst>
                                          <p:attrName>style.visibility</p:attrName>
                                        </p:attrNameLst>
                                      </p:cBhvr>
                                      <p:to>
                                        <p:strVal val="visible"/>
                                      </p:to>
                                    </p:set>
                                    <p:animEffect transition="in" filter="fade">
                                      <p:cBhvr>
                                        <p:cTn id="12" dur="1000"/>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Resources</a:t>
            </a:r>
          </a:p>
        </p:txBody>
      </p:sp>
      <p:sp>
        <p:nvSpPr>
          <p:cNvPr id="324" name="Shape 32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u="sng">
                <a:solidFill>
                  <a:schemeClr val="hlink"/>
                </a:solidFill>
                <a:hlinkClick r:id="rId3"/>
              </a:rPr>
              <a:t>http://source.android.com/</a:t>
            </a:r>
            <a:r>
              <a:rPr lang="de"/>
              <a:t> (tools/build)</a:t>
            </a:r>
          </a:p>
          <a:p>
            <a:pPr marL="457200" lvl="0" indent="-419100" rtl="0">
              <a:spcBef>
                <a:spcPts val="0"/>
              </a:spcBef>
              <a:buClr>
                <a:schemeClr val="dk2"/>
              </a:buClr>
              <a:buSzPct val="100000"/>
              <a:buFont typeface="Arial"/>
              <a:buChar char="●"/>
            </a:pPr>
            <a:r>
              <a:rPr lang="de" u="sng">
                <a:solidFill>
                  <a:schemeClr val="hlink"/>
                </a:solidFill>
                <a:hlinkClick r:id="rId4"/>
              </a:rPr>
              <a:t>http://groups.google.com/group/adt-dev</a:t>
            </a:r>
          </a:p>
          <a:p>
            <a:pPr marL="457200" lvl="0" indent="-419100" rtl="0">
              <a:spcBef>
                <a:spcPts val="0"/>
              </a:spcBef>
              <a:buClr>
                <a:schemeClr val="dk2"/>
              </a:buClr>
              <a:buSzPct val="100000"/>
              <a:buFont typeface="Arial"/>
              <a:buChar char="●"/>
            </a:pPr>
            <a:r>
              <a:rPr lang="de" u="sng">
                <a:solidFill>
                  <a:schemeClr val="hlink"/>
                </a:solidFill>
                <a:hlinkClick r:id="rId5"/>
              </a:rPr>
              <a:t>http://tools.android.com/tech-docs/new-build-system</a:t>
            </a:r>
          </a:p>
          <a:p>
            <a:pPr marL="457200" lvl="0" indent="-419100">
              <a:spcBef>
                <a:spcPts val="0"/>
              </a:spcBef>
              <a:buClr>
                <a:schemeClr val="dk2"/>
              </a:buClr>
              <a:buSzPct val="100000"/>
              <a:buFont typeface="Arial"/>
              <a:buChar char="●"/>
            </a:pPr>
            <a:r>
              <a:rPr lang="de"/>
              <a:t>All the code samples are either from the "Android Tools Project Site", or the gradle-samples you can download there, or created by myself and available at </a:t>
            </a:r>
            <a:r>
              <a:rPr lang="de" u="sng">
                <a:solidFill>
                  <a:schemeClr val="hlink"/>
                </a:solidFill>
                <a:hlinkClick r:id="rId6"/>
              </a:rPr>
              <a:t>https://github.com/Goddchen/Android-Gradle-Examples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Effect transition="in" filter="fade">
                                      <p:cBhvr>
                                        <p:cTn id="7" dur="1000"/>
                                        <p:tgtEl>
                                          <p:spTgt spid="3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4">
                                            <p:txEl>
                                              <p:pRg st="1" end="1"/>
                                            </p:txEl>
                                          </p:spTgt>
                                        </p:tgtEl>
                                        <p:attrNameLst>
                                          <p:attrName>style.visibility</p:attrName>
                                        </p:attrNameLst>
                                      </p:cBhvr>
                                      <p:to>
                                        <p:strVal val="visible"/>
                                      </p:to>
                                    </p:set>
                                    <p:animEffect transition="in" filter="fade">
                                      <p:cBhvr>
                                        <p:cTn id="12" dur="1000"/>
                                        <p:tgtEl>
                                          <p:spTgt spid="3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4">
                                            <p:txEl>
                                              <p:pRg st="2" end="2"/>
                                            </p:txEl>
                                          </p:spTgt>
                                        </p:tgtEl>
                                        <p:attrNameLst>
                                          <p:attrName>style.visibility</p:attrName>
                                        </p:attrNameLst>
                                      </p:cBhvr>
                                      <p:to>
                                        <p:strVal val="visible"/>
                                      </p:to>
                                    </p:set>
                                    <p:animEffect transition="in" filter="fade">
                                      <p:cBhvr>
                                        <p:cTn id="17" dur="1000"/>
                                        <p:tgtEl>
                                          <p:spTgt spid="3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4">
                                            <p:txEl>
                                              <p:pRg st="3" end="3"/>
                                            </p:txEl>
                                          </p:spTgt>
                                        </p:tgtEl>
                                        <p:attrNameLst>
                                          <p:attrName>style.visibility</p:attrName>
                                        </p:attrNameLst>
                                      </p:cBhvr>
                                      <p:to>
                                        <p:strVal val="visible"/>
                                      </p:to>
                                    </p:set>
                                    <p:animEffect transition="in" filter="fade">
                                      <p:cBhvr>
                                        <p:cTn id="22" dur="1000"/>
                                        <p:tgtEl>
                                          <p:spTgt spid="3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Questions?</a:t>
            </a:r>
          </a:p>
        </p:txBody>
      </p:sp>
      <p:pic>
        <p:nvPicPr>
          <p:cNvPr id="330" name="Shape 330"/>
          <p:cNvPicPr preferRelativeResize="0"/>
          <p:nvPr/>
        </p:nvPicPr>
        <p:blipFill>
          <a:blip r:embed="rId3">
            <a:alphaModFix/>
          </a:blip>
          <a:stretch>
            <a:fillRect/>
          </a:stretch>
        </p:blipFill>
        <p:spPr>
          <a:xfrm>
            <a:off x="3042251" y="2591499"/>
            <a:ext cx="3059496" cy="2983251"/>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What should a build system be able to do?</a:t>
            </a:r>
          </a:p>
        </p:txBody>
      </p:sp>
      <p:sp>
        <p:nvSpPr>
          <p:cNvPr id="55" name="Shape 55"/>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381000" rtl="0">
              <a:spcBef>
                <a:spcPts val="0"/>
              </a:spcBef>
              <a:buClr>
                <a:schemeClr val="dk2"/>
              </a:buClr>
              <a:buSzPct val="80000"/>
              <a:buFont typeface="Arial"/>
              <a:buChar char="●"/>
            </a:pPr>
            <a:r>
              <a:rPr lang="de"/>
              <a:t>Make it easy to reuse code and resources</a:t>
            </a:r>
          </a:p>
          <a:p>
            <a:pPr marL="457200" lvl="0" indent="-381000" rtl="0">
              <a:spcBef>
                <a:spcPts val="0"/>
              </a:spcBef>
              <a:buClr>
                <a:schemeClr val="dk2"/>
              </a:buClr>
              <a:buSzPct val="80000"/>
              <a:buFont typeface="Arial"/>
              <a:buChar char="●"/>
            </a:pPr>
            <a:r>
              <a:rPr lang="de"/>
              <a:t>Make it easy to create several variants of an application, either for multi-apk distribution or for different flavors of an application</a:t>
            </a:r>
          </a:p>
          <a:p>
            <a:pPr marL="457200" lvl="0" indent="-381000" rtl="0">
              <a:lnSpc>
                <a:spcPct val="115000"/>
              </a:lnSpc>
              <a:spcBef>
                <a:spcPts val="0"/>
              </a:spcBef>
              <a:buClr>
                <a:schemeClr val="dk2"/>
              </a:buClr>
              <a:buSzPct val="80000"/>
              <a:buFont typeface="Arial"/>
              <a:buChar char="●"/>
            </a:pPr>
            <a:r>
              <a:rPr lang="de"/>
              <a:t>Ease of extending and configuring the build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1000"/>
                                        <p:tgtEl>
                                          <p:spTgt spid="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xEl>
                                              <p:pRg st="1" end="1"/>
                                            </p:txEl>
                                          </p:spTgt>
                                        </p:tgtEl>
                                        <p:attrNameLst>
                                          <p:attrName>style.visibility</p:attrName>
                                        </p:attrNameLst>
                                      </p:cBhvr>
                                      <p:to>
                                        <p:strVal val="visible"/>
                                      </p:to>
                                    </p:set>
                                    <p:animEffect transition="in" filter="fade">
                                      <p:cBhvr>
                                        <p:cTn id="12" dur="1000"/>
                                        <p:tgtEl>
                                          <p:spTgt spid="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xEl>
                                              <p:pRg st="2" end="2"/>
                                            </p:txEl>
                                          </p:spTgt>
                                        </p:tgtEl>
                                        <p:attrNameLst>
                                          <p:attrName>style.visibility</p:attrName>
                                        </p:attrNameLst>
                                      </p:cBhvr>
                                      <p:to>
                                        <p:strVal val="visible"/>
                                      </p:to>
                                    </p:set>
                                    <p:animEffect transition="in" filter="fade">
                                      <p:cBhvr>
                                        <p:cTn id="17" dur="1000"/>
                                        <p:tgtEl>
                                          <p:spTgt spid="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Elements</a:t>
            </a:r>
          </a:p>
        </p:txBody>
      </p:sp>
      <p:sp>
        <p:nvSpPr>
          <p:cNvPr id="61" name="Shape 61"/>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de"/>
              <a:t>Product Flavors</a:t>
            </a:r>
          </a:p>
          <a:p>
            <a:pPr marL="457200" lvl="0" indent="-419100" rtl="0">
              <a:spcBef>
                <a:spcPts val="0"/>
              </a:spcBef>
              <a:buClr>
                <a:schemeClr val="dk2"/>
              </a:buClr>
              <a:buSzPct val="100000"/>
              <a:buFont typeface="Arial"/>
              <a:buChar char="●"/>
            </a:pPr>
            <a:r>
              <a:rPr lang="de"/>
              <a:t>Build Types</a:t>
            </a:r>
          </a:p>
          <a:p>
            <a:pPr marL="457200" lvl="0" indent="-419100" rtl="0">
              <a:spcBef>
                <a:spcPts val="0"/>
              </a:spcBef>
              <a:buClr>
                <a:schemeClr val="dk2"/>
              </a:buClr>
              <a:buSzPct val="100000"/>
              <a:buFont typeface="Arial"/>
              <a:buChar char="●"/>
            </a:pPr>
            <a:r>
              <a:rPr lang="de"/>
              <a:t>Build Variants</a:t>
            </a:r>
          </a:p>
          <a:p>
            <a:pPr marL="457200" lvl="0" indent="-419100" rtl="0">
              <a:spcBef>
                <a:spcPts val="0"/>
              </a:spcBef>
              <a:buClr>
                <a:schemeClr val="dk2"/>
              </a:buClr>
              <a:buSzPct val="100000"/>
              <a:buFont typeface="Arial"/>
              <a:buChar char="●"/>
            </a:pPr>
            <a:r>
              <a:rPr lang="de"/>
              <a:t>Flavor Groups</a:t>
            </a:r>
          </a:p>
          <a:p>
            <a:pPr marL="457200" lvl="0" indent="-419100" rtl="0">
              <a:spcBef>
                <a:spcPts val="0"/>
              </a:spcBef>
              <a:buClr>
                <a:schemeClr val="dk2"/>
              </a:buClr>
              <a:buSzPct val="100000"/>
              <a:buFont typeface="Arial"/>
              <a:buChar char="●"/>
            </a:pPr>
            <a:r>
              <a:rPr lang="de"/>
              <a:t>Sourcesets</a:t>
            </a:r>
          </a:p>
          <a:p>
            <a:pPr marL="457200" lvl="0" indent="-419100">
              <a:spcBef>
                <a:spcPts val="0"/>
              </a:spcBef>
              <a:buClr>
                <a:schemeClr val="dk2"/>
              </a:buClr>
              <a:buSzPct val="100000"/>
              <a:buFont typeface="Arial"/>
              <a:buChar char="●"/>
            </a:pPr>
            <a:r>
              <a:rPr lang="de"/>
              <a:t>Tests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10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10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10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10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
                                            <p:txEl>
                                              <p:pRg st="4" end="4"/>
                                            </p:txEl>
                                          </p:spTgt>
                                        </p:tgtEl>
                                        <p:attrNameLst>
                                          <p:attrName>style.visibility</p:attrName>
                                        </p:attrNameLst>
                                      </p:cBhvr>
                                      <p:to>
                                        <p:strVal val="visible"/>
                                      </p:to>
                                    </p:set>
                                    <p:animEffect transition="in" filter="fade">
                                      <p:cBhvr>
                                        <p:cTn id="27" dur="1000"/>
                                        <p:tgtEl>
                                          <p:spTgt spid="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
                                            <p:txEl>
                                              <p:pRg st="5" end="5"/>
                                            </p:txEl>
                                          </p:spTgt>
                                        </p:tgtEl>
                                        <p:attrNameLst>
                                          <p:attrName>style.visibility</p:attrName>
                                        </p:attrNameLst>
                                      </p:cBhvr>
                                      <p:to>
                                        <p:strVal val="visible"/>
                                      </p:to>
                                    </p:set>
                                    <p:animEffect transition="in" filter="fade">
                                      <p:cBhvr>
                                        <p:cTn id="32" dur="1000"/>
                                        <p:tgtEl>
                                          <p:spTgt spid="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Product Flavors</a:t>
            </a:r>
          </a:p>
        </p:txBody>
      </p:sp>
      <p:sp>
        <p:nvSpPr>
          <p:cNvPr id="67" name="Shape 67"/>
          <p:cNvSpPr txBox="1">
            <a:spLocks noGrp="1"/>
          </p:cNvSpPr>
          <p:nvPr>
            <p:ph type="body" idx="1"/>
          </p:nvPr>
        </p:nvSpPr>
        <p:spPr>
          <a:xfrm>
            <a:off x="457200" y="1947332"/>
            <a:ext cx="8229600" cy="2634299"/>
          </a:xfrm>
          <a:prstGeom prst="rect">
            <a:avLst/>
          </a:prstGeom>
        </p:spPr>
        <p:txBody>
          <a:bodyPr lIns="91425" tIns="91425" rIns="91425" bIns="91425" anchor="t" anchorCtr="0">
            <a:noAutofit/>
          </a:bodyPr>
          <a:lstStyle/>
          <a:p>
            <a:pPr lvl="0" algn="ctr" rtl="0">
              <a:spcBef>
                <a:spcPts val="0"/>
              </a:spcBef>
              <a:buNone/>
            </a:pPr>
            <a:r>
              <a:rPr lang="de"/>
              <a:t>"A product flavor defines a customized version of the application build by the project."</a:t>
            </a:r>
          </a:p>
          <a:p>
            <a:pPr lvl="0" algn="ctr" rtl="0">
              <a:spcBef>
                <a:spcPts val="0"/>
              </a:spcBef>
              <a:buNone/>
            </a:pPr>
            <a:endParaRPr/>
          </a:p>
          <a:p>
            <a:pPr lvl="0" algn="ctr" rtl="0">
              <a:spcBef>
                <a:spcPts val="0"/>
              </a:spcBef>
              <a:buNone/>
            </a:pPr>
            <a:r>
              <a:rPr lang="de"/>
              <a:t>"This new concept is designed to help when the differences are very, very minimum [...]"</a:t>
            </a:r>
          </a:p>
        </p:txBody>
      </p:sp>
      <p:sp>
        <p:nvSpPr>
          <p:cNvPr id="68" name="Shape 68"/>
          <p:cNvSpPr txBox="1"/>
          <p:nvPr/>
        </p:nvSpPr>
        <p:spPr>
          <a:xfrm>
            <a:off x="708448" y="6177230"/>
            <a:ext cx="7978499" cy="390599"/>
          </a:xfrm>
          <a:prstGeom prst="rect">
            <a:avLst/>
          </a:prstGeom>
          <a:noFill/>
          <a:ln>
            <a:noFill/>
          </a:ln>
        </p:spPr>
        <p:txBody>
          <a:bodyPr lIns="91425" tIns="91425" rIns="91425" bIns="91425" anchor="t" anchorCtr="0">
            <a:noAutofit/>
          </a:bodyPr>
          <a:lstStyle/>
          <a:p>
            <a:pPr algn="r">
              <a:spcBef>
                <a:spcPts val="0"/>
              </a:spcBef>
              <a:buNone/>
            </a:pPr>
            <a:r>
              <a:rPr lang="de" u="sng">
                <a:solidFill>
                  <a:schemeClr val="hlink"/>
                </a:solidFill>
                <a:hlinkClick r:id="rId3"/>
              </a:rPr>
              <a:t>http://tools.android.com/tech-docs/new-build-system/build-system-concepts</a:t>
            </a:r>
          </a:p>
        </p:txBody>
      </p:sp>
      <p:sp>
        <p:nvSpPr>
          <p:cNvPr id="69" name="Shape 69"/>
          <p:cNvSpPr txBox="1"/>
          <p:nvPr/>
        </p:nvSpPr>
        <p:spPr>
          <a:xfrm>
            <a:off x="483800" y="4685175"/>
            <a:ext cx="8250000" cy="1595699"/>
          </a:xfrm>
          <a:prstGeom prst="rect">
            <a:avLst/>
          </a:prstGeom>
          <a:noFill/>
          <a:ln>
            <a:noFill/>
          </a:ln>
        </p:spPr>
        <p:txBody>
          <a:bodyPr lIns="91425" tIns="91425" rIns="91425" bIns="91425" anchor="t" anchorCtr="0">
            <a:noAutofit/>
          </a:bodyPr>
          <a:lstStyle/>
          <a:p>
            <a:pPr lvl="0" algn="ctr" rtl="0">
              <a:spcBef>
                <a:spcPts val="600"/>
              </a:spcBef>
              <a:buClr>
                <a:srgbClr val="000000"/>
              </a:buClr>
              <a:buSzPct val="36666"/>
              <a:buFont typeface="Arial"/>
              <a:buNone/>
            </a:pPr>
            <a:r>
              <a:rPr lang="de" sz="3000">
                <a:solidFill>
                  <a:srgbClr val="FF0000"/>
                </a:solidFill>
              </a:rPr>
              <a:t>What about library projects?</a:t>
            </a:r>
          </a:p>
          <a:p>
            <a:pPr lvl="0" algn="ctr" rtl="0">
              <a:spcBef>
                <a:spcPts val="600"/>
              </a:spcBef>
              <a:buClr>
                <a:srgbClr val="000000"/>
              </a:buClr>
              <a:buSzPct val="61111"/>
              <a:buFont typeface="Arial"/>
              <a:buNone/>
            </a:pPr>
            <a:r>
              <a:rPr lang="de" sz="1800">
                <a:solidFill>
                  <a:srgbClr val="38761D"/>
                </a:solidFill>
              </a:rPr>
              <a:t>"Although different flavors could be very different applications, using Library Projects is a better use case for this, and the build system still supports this."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1000"/>
                                        <p:tgtEl>
                                          <p:spTgt spid="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xEl>
                                              <p:pRg st="1" end="1"/>
                                            </p:txEl>
                                          </p:spTgt>
                                        </p:tgtEl>
                                        <p:attrNameLst>
                                          <p:attrName>style.visibility</p:attrName>
                                        </p:attrNameLst>
                                      </p:cBhvr>
                                      <p:to>
                                        <p:strVal val="visible"/>
                                      </p:to>
                                    </p:set>
                                    <p:animEffect transition="in" filter="fade">
                                      <p:cBhvr>
                                        <p:cTn id="12" dur="1000"/>
                                        <p:tgtEl>
                                          <p:spTgt spid="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animEffect transition="in" filter="fade">
                                      <p:cBhvr>
                                        <p:cTn id="17" dur="1000"/>
                                        <p:tgtEl>
                                          <p:spTgt spid="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
                                            <p:txEl>
                                              <p:pRg st="0" end="0"/>
                                            </p:txEl>
                                          </p:spTgt>
                                        </p:tgtEl>
                                        <p:attrNameLst>
                                          <p:attrName>style.visibility</p:attrName>
                                        </p:attrNameLst>
                                      </p:cBhvr>
                                      <p:to>
                                        <p:strVal val="visible"/>
                                      </p:to>
                                    </p:set>
                                    <p:animEffect transition="in" filter="fade">
                                      <p:cBhvr>
                                        <p:cTn id="22" dur="1000"/>
                                        <p:tgtEl>
                                          <p:spTgt spid="6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xEl>
                                              <p:pRg st="1" end="1"/>
                                            </p:txEl>
                                          </p:spTgt>
                                        </p:tgtEl>
                                        <p:attrNameLst>
                                          <p:attrName>style.visibility</p:attrName>
                                        </p:attrNameLst>
                                      </p:cBhvr>
                                      <p:to>
                                        <p:strVal val="visible"/>
                                      </p:to>
                                    </p:set>
                                    <p:animEffect transition="in" filter="fade">
                                      <p:cBhvr>
                                        <p:cTn id="27" dur="1000"/>
                                        <p:tgtEl>
                                          <p:spTgt spid="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Product Flavors - What can be customized?</a:t>
            </a:r>
          </a:p>
        </p:txBody>
      </p:sp>
      <p:sp>
        <p:nvSpPr>
          <p:cNvPr id="75" name="Shape 75"/>
          <p:cNvSpPr txBox="1">
            <a:spLocks noGrp="1"/>
          </p:cNvSpPr>
          <p:nvPr>
            <p:ph type="body" idx="1"/>
          </p:nvPr>
        </p:nvSpPr>
        <p:spPr>
          <a:xfrm>
            <a:off x="457200" y="1947332"/>
            <a:ext cx="4030200" cy="4620299"/>
          </a:xfrm>
          <a:prstGeom prst="rect">
            <a:avLst/>
          </a:prstGeom>
        </p:spPr>
        <p:txBody>
          <a:bodyPr lIns="91425" tIns="91425" rIns="91425" bIns="91425" anchor="t" anchorCtr="0">
            <a:noAutofit/>
          </a:bodyPr>
          <a:lstStyle/>
          <a:p>
            <a:pPr marL="457200" lvl="0" indent="-342900" rtl="0">
              <a:spcBef>
                <a:spcPts val="0"/>
              </a:spcBef>
              <a:buClr>
                <a:schemeClr val="dk2"/>
              </a:buClr>
              <a:buSzPct val="100000"/>
              <a:buFont typeface="Arial"/>
              <a:buChar char="●"/>
            </a:pPr>
            <a:r>
              <a:rPr lang="de" sz="1800"/>
              <a:t>minSdkVersion</a:t>
            </a:r>
          </a:p>
          <a:p>
            <a:pPr marL="457200" lvl="0" indent="-342900" rtl="0">
              <a:spcBef>
                <a:spcPts val="0"/>
              </a:spcBef>
              <a:buClr>
                <a:schemeClr val="dk2"/>
              </a:buClr>
              <a:buSzPct val="100000"/>
              <a:buFont typeface="Arial"/>
              <a:buChar char="●"/>
            </a:pPr>
            <a:r>
              <a:rPr lang="de" sz="1800"/>
              <a:t>targetSdkVersion</a:t>
            </a:r>
          </a:p>
          <a:p>
            <a:pPr marL="457200" lvl="0" indent="-342900" rtl="0">
              <a:spcBef>
                <a:spcPts val="0"/>
              </a:spcBef>
              <a:buClr>
                <a:schemeClr val="dk2"/>
              </a:buClr>
              <a:buSzPct val="100000"/>
              <a:buFont typeface="Arial"/>
              <a:buChar char="●"/>
            </a:pPr>
            <a:r>
              <a:rPr lang="de" sz="1800"/>
              <a:t>versionCode</a:t>
            </a:r>
          </a:p>
          <a:p>
            <a:pPr marL="457200" lvl="0" indent="-342900" rtl="0">
              <a:spcBef>
                <a:spcPts val="0"/>
              </a:spcBef>
              <a:buClr>
                <a:schemeClr val="dk2"/>
              </a:buClr>
              <a:buSzPct val="100000"/>
              <a:buFont typeface="Arial"/>
              <a:buChar char="●"/>
            </a:pPr>
            <a:r>
              <a:rPr lang="de" sz="1800"/>
              <a:t>versionName</a:t>
            </a:r>
          </a:p>
          <a:p>
            <a:pPr marL="457200" lvl="0" indent="-342900" rtl="0">
              <a:spcBef>
                <a:spcPts val="0"/>
              </a:spcBef>
              <a:buClr>
                <a:schemeClr val="dk2"/>
              </a:buClr>
              <a:buSzPct val="100000"/>
              <a:buFont typeface="Arial"/>
              <a:buChar char="●"/>
            </a:pPr>
            <a:r>
              <a:rPr lang="de" sz="1800"/>
              <a:t>package name (overrides value from manifest)</a:t>
            </a:r>
          </a:p>
          <a:p>
            <a:pPr marL="457200" lvl="0" indent="-342900" rtl="0">
              <a:spcBef>
                <a:spcPts val="0"/>
              </a:spcBef>
              <a:buClr>
                <a:schemeClr val="dk2"/>
              </a:buClr>
              <a:buSzPct val="100000"/>
              <a:buFont typeface="Arial"/>
              <a:buChar char="●"/>
            </a:pPr>
            <a:r>
              <a:rPr lang="de" sz="1800"/>
              <a:t>release signing info (keystore, key alias, passwords,...).</a:t>
            </a:r>
          </a:p>
        </p:txBody>
      </p:sp>
      <p:sp>
        <p:nvSpPr>
          <p:cNvPr id="76" name="Shape 76"/>
          <p:cNvSpPr txBox="1">
            <a:spLocks noGrp="1"/>
          </p:cNvSpPr>
          <p:nvPr>
            <p:ph type="body" idx="2"/>
          </p:nvPr>
        </p:nvSpPr>
        <p:spPr>
          <a:xfrm>
            <a:off x="4656667" y="1949211"/>
            <a:ext cx="4030200" cy="4620299"/>
          </a:xfrm>
          <a:prstGeom prst="rect">
            <a:avLst/>
          </a:prstGeom>
        </p:spPr>
        <p:txBody>
          <a:bodyPr lIns="91425" tIns="91425" rIns="91425" bIns="91425" anchor="t" anchorCtr="0">
            <a:noAutofit/>
          </a:bodyPr>
          <a:lstStyle/>
          <a:p>
            <a:pPr marL="457200" lvl="0" indent="-342900" rtl="0">
              <a:spcBef>
                <a:spcPts val="0"/>
              </a:spcBef>
              <a:buClr>
                <a:schemeClr val="dk2"/>
              </a:buClr>
              <a:buSzPct val="100000"/>
              <a:buFont typeface="Arial"/>
              <a:buChar char="●"/>
            </a:pPr>
            <a:r>
              <a:rPr lang="de" sz="1800"/>
              <a:t>BuildConfig: Ability to provide custom Java code.</a:t>
            </a:r>
          </a:p>
          <a:p>
            <a:pPr marL="457200" lvl="0" indent="-342900" rtl="0">
              <a:spcBef>
                <a:spcPts val="0"/>
              </a:spcBef>
              <a:buClr>
                <a:schemeClr val="dk2"/>
              </a:buClr>
              <a:buSzPct val="100000"/>
              <a:buFont typeface="Arial"/>
              <a:buChar char="●"/>
            </a:pPr>
            <a:r>
              <a:rPr lang="de" sz="1800"/>
              <a:t>NDK ABI filter (Not implemented yet)</a:t>
            </a:r>
          </a:p>
          <a:p>
            <a:pPr marL="457200" lvl="0" indent="-342900" rtl="0">
              <a:spcBef>
                <a:spcPts val="0"/>
              </a:spcBef>
              <a:buClr>
                <a:schemeClr val="dk2"/>
              </a:buClr>
              <a:buSzPct val="100000"/>
              <a:buFont typeface="Arial"/>
              <a:buChar char="●"/>
            </a:pPr>
            <a:r>
              <a:rPr lang="de" sz="1800"/>
              <a:t>test info</a:t>
            </a:r>
          </a:p>
          <a:p>
            <a:pPr marL="914400" lvl="1" indent="-342900" rtl="0">
              <a:spcBef>
                <a:spcPts val="0"/>
              </a:spcBef>
              <a:buClr>
                <a:schemeClr val="dk2"/>
              </a:buClr>
              <a:buSzPct val="100000"/>
              <a:buFont typeface="Courier New"/>
              <a:buChar char="o"/>
            </a:pPr>
            <a:r>
              <a:rPr lang="de" sz="1800"/>
              <a:t>package name for test app (optional, default is &lt;base&gt;.test)</a:t>
            </a:r>
          </a:p>
          <a:p>
            <a:pPr marL="914400" lvl="1" indent="-342900" rtl="0">
              <a:spcBef>
                <a:spcPts val="0"/>
              </a:spcBef>
              <a:buClr>
                <a:schemeClr val="dk2"/>
              </a:buClr>
              <a:buSzPct val="100000"/>
              <a:buFont typeface="Courier New"/>
              <a:buChar char="o"/>
            </a:pPr>
            <a:r>
              <a:rPr lang="de" sz="1800"/>
              <a:t>InstrumentationTestRunner class (optional)</a:t>
            </a:r>
          </a:p>
          <a:p>
            <a:pPr marL="457200" lvl="0" indent="-342900" rtl="0">
              <a:spcBef>
                <a:spcPts val="0"/>
              </a:spcBef>
              <a:buClr>
                <a:schemeClr val="dk2"/>
              </a:buClr>
              <a:buSzPct val="100000"/>
              <a:buFont typeface="Arial"/>
              <a:buChar char="●"/>
            </a:pPr>
            <a:r>
              <a:rPr lang="de" sz="1800"/>
              <a:t>Additionally, Product Flavor can provide their own source code, resources and manifest.</a:t>
            </a:r>
          </a:p>
          <a:p>
            <a:pPr>
              <a:spcBef>
                <a:spcPts val="0"/>
              </a:spcBef>
              <a:buNone/>
            </a:pPr>
            <a:endParaRPr/>
          </a:p>
        </p:txBody>
      </p:sp>
      <p:sp>
        <p:nvSpPr>
          <p:cNvPr id="77" name="Shape 77"/>
          <p:cNvSpPr txBox="1"/>
          <p:nvPr/>
        </p:nvSpPr>
        <p:spPr>
          <a:xfrm>
            <a:off x="704700" y="6207473"/>
            <a:ext cx="7982100" cy="360299"/>
          </a:xfrm>
          <a:prstGeom prst="rect">
            <a:avLst/>
          </a:prstGeom>
          <a:noFill/>
          <a:ln>
            <a:noFill/>
          </a:ln>
        </p:spPr>
        <p:txBody>
          <a:bodyPr lIns="91425" tIns="91425" rIns="91425" bIns="91425" anchor="ctr" anchorCtr="0">
            <a:noAutofit/>
          </a:bodyPr>
          <a:lstStyle/>
          <a:p>
            <a:pPr lvl="0" algn="r" rtl="0">
              <a:spcBef>
                <a:spcPts val="0"/>
              </a:spcBef>
              <a:buNone/>
            </a:pPr>
            <a:r>
              <a:rPr lang="de" u="sng">
                <a:solidFill>
                  <a:schemeClr val="hlink"/>
                </a:solidFill>
                <a:hlinkClick r:id="rId3"/>
              </a:rPr>
              <a:t>http://tools.android.com/tech-docs/new-build-system/build-system-concepts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10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xEl>
                                              <p:pRg st="1" end="1"/>
                                            </p:txEl>
                                          </p:spTgt>
                                        </p:tgtEl>
                                        <p:attrNameLst>
                                          <p:attrName>style.visibility</p:attrName>
                                        </p:attrNameLst>
                                      </p:cBhvr>
                                      <p:to>
                                        <p:strVal val="visible"/>
                                      </p:to>
                                    </p:set>
                                    <p:animEffect transition="in" filter="fade">
                                      <p:cBhvr>
                                        <p:cTn id="12" dur="1000"/>
                                        <p:tgtEl>
                                          <p:spTgt spid="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
                                            <p:txEl>
                                              <p:pRg st="2" end="2"/>
                                            </p:txEl>
                                          </p:spTgt>
                                        </p:tgtEl>
                                        <p:attrNameLst>
                                          <p:attrName>style.visibility</p:attrName>
                                        </p:attrNameLst>
                                      </p:cBhvr>
                                      <p:to>
                                        <p:strVal val="visible"/>
                                      </p:to>
                                    </p:set>
                                    <p:animEffect transition="in" filter="fade">
                                      <p:cBhvr>
                                        <p:cTn id="17" dur="1000"/>
                                        <p:tgtEl>
                                          <p:spTgt spid="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
                                            <p:txEl>
                                              <p:pRg st="3" end="3"/>
                                            </p:txEl>
                                          </p:spTgt>
                                        </p:tgtEl>
                                        <p:attrNameLst>
                                          <p:attrName>style.visibility</p:attrName>
                                        </p:attrNameLst>
                                      </p:cBhvr>
                                      <p:to>
                                        <p:strVal val="visible"/>
                                      </p:to>
                                    </p:set>
                                    <p:animEffect transition="in" filter="fade">
                                      <p:cBhvr>
                                        <p:cTn id="22" dur="1000"/>
                                        <p:tgtEl>
                                          <p:spTgt spid="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
                                            <p:txEl>
                                              <p:pRg st="4" end="4"/>
                                            </p:txEl>
                                          </p:spTgt>
                                        </p:tgtEl>
                                        <p:attrNameLst>
                                          <p:attrName>style.visibility</p:attrName>
                                        </p:attrNameLst>
                                      </p:cBhvr>
                                      <p:to>
                                        <p:strVal val="visible"/>
                                      </p:to>
                                    </p:set>
                                    <p:animEffect transition="in" filter="fade">
                                      <p:cBhvr>
                                        <p:cTn id="27" dur="1000"/>
                                        <p:tgtEl>
                                          <p:spTgt spid="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5">
                                            <p:txEl>
                                              <p:pRg st="5" end="5"/>
                                            </p:txEl>
                                          </p:spTgt>
                                        </p:tgtEl>
                                        <p:attrNameLst>
                                          <p:attrName>style.visibility</p:attrName>
                                        </p:attrNameLst>
                                      </p:cBhvr>
                                      <p:to>
                                        <p:strVal val="visible"/>
                                      </p:to>
                                    </p:set>
                                    <p:animEffect transition="in" filter="fade">
                                      <p:cBhvr>
                                        <p:cTn id="32" dur="1000"/>
                                        <p:tgtEl>
                                          <p:spTgt spid="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6">
                                            <p:txEl>
                                              <p:pRg st="0" end="0"/>
                                            </p:txEl>
                                          </p:spTgt>
                                        </p:tgtEl>
                                        <p:attrNameLst>
                                          <p:attrName>style.visibility</p:attrName>
                                        </p:attrNameLst>
                                      </p:cBhvr>
                                      <p:to>
                                        <p:strVal val="visible"/>
                                      </p:to>
                                    </p:set>
                                    <p:animEffect transition="in" filter="fade">
                                      <p:cBhvr>
                                        <p:cTn id="37" dur="1000"/>
                                        <p:tgtEl>
                                          <p:spTgt spid="7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6">
                                            <p:txEl>
                                              <p:pRg st="1" end="1"/>
                                            </p:txEl>
                                          </p:spTgt>
                                        </p:tgtEl>
                                        <p:attrNameLst>
                                          <p:attrName>style.visibility</p:attrName>
                                        </p:attrNameLst>
                                      </p:cBhvr>
                                      <p:to>
                                        <p:strVal val="visible"/>
                                      </p:to>
                                    </p:set>
                                    <p:animEffect transition="in" filter="fade">
                                      <p:cBhvr>
                                        <p:cTn id="42" dur="1000"/>
                                        <p:tgtEl>
                                          <p:spTgt spid="7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6">
                                            <p:txEl>
                                              <p:pRg st="2" end="2"/>
                                            </p:txEl>
                                          </p:spTgt>
                                        </p:tgtEl>
                                        <p:attrNameLst>
                                          <p:attrName>style.visibility</p:attrName>
                                        </p:attrNameLst>
                                      </p:cBhvr>
                                      <p:to>
                                        <p:strVal val="visible"/>
                                      </p:to>
                                    </p:set>
                                    <p:animEffect transition="in" filter="fade">
                                      <p:cBhvr>
                                        <p:cTn id="47" dur="1000"/>
                                        <p:tgtEl>
                                          <p:spTgt spid="7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6">
                                            <p:txEl>
                                              <p:pRg st="3" end="3"/>
                                            </p:txEl>
                                          </p:spTgt>
                                        </p:tgtEl>
                                        <p:attrNameLst>
                                          <p:attrName>style.visibility</p:attrName>
                                        </p:attrNameLst>
                                      </p:cBhvr>
                                      <p:to>
                                        <p:strVal val="visible"/>
                                      </p:to>
                                    </p:set>
                                    <p:animEffect transition="in" filter="fade">
                                      <p:cBhvr>
                                        <p:cTn id="52" dur="1000"/>
                                        <p:tgtEl>
                                          <p:spTgt spid="7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6">
                                            <p:txEl>
                                              <p:pRg st="4" end="4"/>
                                            </p:txEl>
                                          </p:spTgt>
                                        </p:tgtEl>
                                        <p:attrNameLst>
                                          <p:attrName>style.visibility</p:attrName>
                                        </p:attrNameLst>
                                      </p:cBhvr>
                                      <p:to>
                                        <p:strVal val="visible"/>
                                      </p:to>
                                    </p:set>
                                    <p:animEffect transition="in" filter="fade">
                                      <p:cBhvr>
                                        <p:cTn id="57" dur="1000"/>
                                        <p:tgtEl>
                                          <p:spTgt spid="7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6">
                                            <p:txEl>
                                              <p:pRg st="5" end="5"/>
                                            </p:txEl>
                                          </p:spTgt>
                                        </p:tgtEl>
                                        <p:attrNameLst>
                                          <p:attrName>style.visibility</p:attrName>
                                        </p:attrNameLst>
                                      </p:cBhvr>
                                      <p:to>
                                        <p:strVal val="visible"/>
                                      </p:to>
                                    </p:set>
                                    <p:animEffect transition="in" filter="fade">
                                      <p:cBhvr>
                                        <p:cTn id="62" dur="1000"/>
                                        <p:tgtEl>
                                          <p:spTgt spid="76">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6">
                                            <p:txEl>
                                              <p:pRg st="6" end="6"/>
                                            </p:txEl>
                                          </p:spTgt>
                                        </p:tgtEl>
                                        <p:attrNameLst>
                                          <p:attrName>style.visibility</p:attrName>
                                        </p:attrNameLst>
                                      </p:cBhvr>
                                      <p:to>
                                        <p:strVal val="visible"/>
                                      </p:to>
                                    </p:set>
                                    <p:animEffect transition="in" filter="fade">
                                      <p:cBhvr>
                                        <p:cTn id="67" dur="1000"/>
                                        <p:tgtEl>
                                          <p:spTgt spid="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spcBef>
                <a:spcPts val="0"/>
              </a:spcBef>
              <a:buNone/>
            </a:pPr>
            <a:r>
              <a:rPr lang="de"/>
              <a:t>Build Types</a:t>
            </a:r>
          </a:p>
        </p:txBody>
      </p:sp>
      <p:sp>
        <p:nvSpPr>
          <p:cNvPr id="83" name="Shape 83"/>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algn="ctr" rtl="0">
              <a:spcBef>
                <a:spcPts val="0"/>
              </a:spcBef>
              <a:buNone/>
            </a:pPr>
            <a:r>
              <a:rPr lang="de"/>
              <a:t>"A build type allows configuration of how an application is packaged for debugging or release purpose."</a:t>
            </a:r>
          </a:p>
          <a:p>
            <a:pPr lvl="0" algn="ctr" rtl="0">
              <a:spcBef>
                <a:spcPts val="0"/>
              </a:spcBef>
              <a:buNone/>
            </a:pPr>
            <a:endParaRPr/>
          </a:p>
          <a:p>
            <a:pPr algn="ctr">
              <a:spcBef>
                <a:spcPts val="0"/>
              </a:spcBef>
              <a:buNone/>
            </a:pPr>
            <a:r>
              <a:rPr lang="de"/>
              <a:t>"This concept is not meant to be used to create different versions of the same application. This is orthogonal to Product Flavor."</a:t>
            </a:r>
          </a:p>
        </p:txBody>
      </p:sp>
      <p:sp>
        <p:nvSpPr>
          <p:cNvPr id="84" name="Shape 84"/>
          <p:cNvSpPr txBox="1"/>
          <p:nvPr/>
        </p:nvSpPr>
        <p:spPr>
          <a:xfrm>
            <a:off x="704700" y="6207473"/>
            <a:ext cx="7982100" cy="360299"/>
          </a:xfrm>
          <a:prstGeom prst="rect">
            <a:avLst/>
          </a:prstGeom>
          <a:noFill/>
          <a:ln>
            <a:noFill/>
          </a:ln>
        </p:spPr>
        <p:txBody>
          <a:bodyPr lIns="91425" tIns="91425" rIns="91425" bIns="91425" anchor="ctr" anchorCtr="0">
            <a:noAutofit/>
          </a:bodyPr>
          <a:lstStyle/>
          <a:p>
            <a:pPr lvl="0" algn="r" rtl="0">
              <a:spcBef>
                <a:spcPts val="0"/>
              </a:spcBef>
              <a:buNone/>
            </a:pPr>
            <a:r>
              <a:rPr lang="de" u="sng">
                <a:solidFill>
                  <a:schemeClr val="hlink"/>
                </a:solidFill>
                <a:hlinkClick r:id="rId3"/>
              </a:rPr>
              <a:t>http://tools.android.com/tech-docs/new-build-system/build-system-concepts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fade">
                                      <p:cBhvr>
                                        <p:cTn id="7" dur="1000"/>
                                        <p:tgtEl>
                                          <p:spTgt spid="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xEl>
                                              <p:pRg st="1" end="1"/>
                                            </p:txEl>
                                          </p:spTgt>
                                        </p:tgtEl>
                                        <p:attrNameLst>
                                          <p:attrName>style.visibility</p:attrName>
                                        </p:attrNameLst>
                                      </p:cBhvr>
                                      <p:to>
                                        <p:strVal val="visible"/>
                                      </p:to>
                                    </p:set>
                                    <p:animEffect transition="in" filter="fade">
                                      <p:cBhvr>
                                        <p:cTn id="12" dur="1000"/>
                                        <p:tgtEl>
                                          <p:spTgt spid="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
                                            <p:txEl>
                                              <p:pRg st="2" end="2"/>
                                            </p:txEl>
                                          </p:spTgt>
                                        </p:tgtEl>
                                        <p:attrNameLst>
                                          <p:attrName>style.visibility</p:attrName>
                                        </p:attrNameLst>
                                      </p:cBhvr>
                                      <p:to>
                                        <p:strVal val="visible"/>
                                      </p:to>
                                    </p:set>
                                    <p:animEffect transition="in" filter="fade">
                                      <p:cBhvr>
                                        <p:cTn id="17" dur="1000"/>
                                        <p:tgtEl>
                                          <p:spTgt spid="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Theme">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1437</Words>
  <Application>Microsoft Office PowerPoint</Application>
  <PresentationFormat>全屏显示(4:3)</PresentationFormat>
  <Paragraphs>201</Paragraphs>
  <Slides>45</Slides>
  <Notes>45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45</vt:i4>
      </vt:variant>
    </vt:vector>
  </HeadingPairs>
  <TitlesOfParts>
    <vt:vector size="49" baseType="lpstr">
      <vt:lpstr>Arial</vt:lpstr>
      <vt:lpstr>Courier New</vt:lpstr>
      <vt:lpstr>Wingdings</vt:lpstr>
      <vt:lpstr>Custom Theme</vt:lpstr>
      <vt:lpstr>The new (or the first?) build system for Android</vt:lpstr>
      <vt:lpstr>About Me</vt:lpstr>
      <vt:lpstr>Android Gradle Build System</vt:lpstr>
      <vt:lpstr>Android Tools Project Site</vt:lpstr>
      <vt:lpstr>What should a build system be able to do?</vt:lpstr>
      <vt:lpstr>Elements</vt:lpstr>
      <vt:lpstr>Product Flavors</vt:lpstr>
      <vt:lpstr>Product Flavors - What can be customized?</vt:lpstr>
      <vt:lpstr>Build Types</vt:lpstr>
      <vt:lpstr>Build Types - What can be customized?</vt:lpstr>
      <vt:lpstr>Build Variants</vt:lpstr>
      <vt:lpstr>Flavor Groups</vt:lpstr>
      <vt:lpstr>Sourcesets</vt:lpstr>
      <vt:lpstr>Testing</vt:lpstr>
      <vt:lpstr>Library Projects</vt:lpstr>
      <vt:lpstr>Groovy</vt:lpstr>
      <vt:lpstr>Gradle</vt:lpstr>
      <vt:lpstr>Roadmap</vt:lpstr>
      <vt:lpstr>The new way...</vt:lpstr>
      <vt:lpstr>Examples</vt:lpstr>
      <vt:lpstr>Hello World Example</vt:lpstr>
      <vt:lpstr>Product Flavors Example</vt:lpstr>
      <vt:lpstr>Build Configs Example</vt:lpstr>
      <vt:lpstr>Eclipse Compatibility</vt:lpstr>
      <vt:lpstr>Multi Project Build (Library Projects)</vt:lpstr>
      <vt:lpstr>Dependencies</vt:lpstr>
      <vt:lpstr>Library not available in mavenCentral as aar?</vt:lpstr>
      <vt:lpstr>Android Studio</vt:lpstr>
      <vt:lpstr>Migrating to Android Studio</vt:lpstr>
      <vt:lpstr>Importing into Android Studio</vt:lpstr>
      <vt:lpstr>Android Studio</vt:lpstr>
      <vt:lpstr>Hints</vt:lpstr>
      <vt:lpstr>Hints</vt:lpstr>
      <vt:lpstr>Hints</vt:lpstr>
      <vt:lpstr>Hints</vt:lpstr>
      <vt:lpstr>Hints</vt:lpstr>
      <vt:lpstr>Hint</vt:lpstr>
      <vt:lpstr>Hint</vt:lpstr>
      <vt:lpstr>Hint</vt:lpstr>
      <vt:lpstr>Hint</vt:lpstr>
      <vt:lpstr>Hint</vt:lpstr>
      <vt:lpstr>Hint</vt:lpstr>
      <vt:lpstr>Hint</vt:lpstr>
      <vt:lpstr>Resources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(or the first?) build system for Android</dc:title>
  <cp:lastModifiedBy>王凌翔</cp:lastModifiedBy>
  <cp:revision>1</cp:revision>
  <dcterms:modified xsi:type="dcterms:W3CDTF">2015-06-29T07:31:46Z</dcterms:modified>
</cp:coreProperties>
</file>